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slides/slide23.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3.xml" ContentType="application/vnd.openxmlformats-officedocument.presentationml.slideLayout+xml"/>
  <Override PartName="/ppt/slideMasters/slideMaster1.xml" ContentType="application/vnd.openxmlformats-officedocument.presentationml.slideMaster+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32.xml" ContentType="application/vnd.openxmlformats-officedocument.presentationml.slideLayout+xml"/>
  <Override PartName="/ppt/slideLayouts/slideLayout36.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slideLayouts/slideLayout35.xml" ContentType="application/vnd.openxmlformats-officedocument.presentationml.slideLayout+xml"/>
  <Override PartName="/ppt/notesSlides/notesSlide1.xml" ContentType="application/vnd.openxmlformats-officedocument.presentationml.notesSlid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37.xml" ContentType="application/vnd.openxmlformats-officedocument.presentationml.slideLayout+xml"/>
  <Override PartName="/ppt/slideLayouts/slideLayout41.xml" ContentType="application/vnd.openxmlformats-officedocument.presentationml.slideLayout+xml"/>
  <Override PartName="/ppt/slideLayouts/slideLayout38.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7" r:id="rId3"/>
    <p:sldMasterId id="2147483693" r:id="rId4"/>
  </p:sldMasterIdLst>
  <p:notesMasterIdLst>
    <p:notesMasterId r:id="rId28"/>
  </p:notesMasterIdLst>
  <p:sldIdLst>
    <p:sldId id="345" r:id="rId5"/>
    <p:sldId id="371" r:id="rId6"/>
    <p:sldId id="372" r:id="rId7"/>
    <p:sldId id="373" r:id="rId8"/>
    <p:sldId id="374" r:id="rId9"/>
    <p:sldId id="399" r:id="rId10"/>
    <p:sldId id="378" r:id="rId11"/>
    <p:sldId id="379" r:id="rId12"/>
    <p:sldId id="380" r:id="rId13"/>
    <p:sldId id="381" r:id="rId14"/>
    <p:sldId id="382" r:id="rId15"/>
    <p:sldId id="386" r:id="rId16"/>
    <p:sldId id="387" r:id="rId17"/>
    <p:sldId id="389" r:id="rId18"/>
    <p:sldId id="390" r:id="rId19"/>
    <p:sldId id="391" r:id="rId20"/>
    <p:sldId id="392" r:id="rId21"/>
    <p:sldId id="393" r:id="rId22"/>
    <p:sldId id="395" r:id="rId23"/>
    <p:sldId id="394" r:id="rId24"/>
    <p:sldId id="396" r:id="rId25"/>
    <p:sldId id="397" r:id="rId26"/>
    <p:sldId id="3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34" autoAdjust="0"/>
  </p:normalViewPr>
  <p:slideViewPr>
    <p:cSldViewPr snapToGrid="0">
      <p:cViewPr varScale="1">
        <p:scale>
          <a:sx n="70" d="100"/>
          <a:sy n="70" d="100"/>
        </p:scale>
        <p:origin x="714" y="78"/>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customXml" Target="../customXml/item2.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89C1-0EFE-4511-8717-98AF82277CE5}" type="datetimeFigureOut">
              <a:rPr lang="en-IN" smtClean="0"/>
              <a:t>07-10-2020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197BE2-9CE7-4B53-B309-902369EF480F}" type="slidenum">
              <a:rPr lang="en-IN" smtClean="0"/>
              <a:t>‹#›</a:t>
            </a:fld>
            <a:endParaRPr lang="en-IN"/>
          </a:p>
        </p:txBody>
      </p:sp>
    </p:spTree>
    <p:extLst>
      <p:ext uri="{BB962C8B-B14F-4D97-AF65-F5344CB8AC3E}">
        <p14:creationId xmlns:p14="http://schemas.microsoft.com/office/powerpoint/2010/main" val="66180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DDB3FC7-399A-4257-8184-6E50452E8BB3}" type="slidenum">
              <a:rPr lang="en-US" sz="1200" b="0" i="0" baseline="0" smtClean="0"/>
              <a:pPr/>
              <a:t>1</a:t>
            </a:fld>
            <a:endParaRPr lang="en-US" sz="1200" b="0" i="0" baseline="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04025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r>
              <a:rPr lang="en-US" smtClean="0"/>
              <a:t>Make sense of message. </a:t>
            </a:r>
          </a:p>
          <a:p>
            <a:r>
              <a:rPr lang="en-US" smtClean="0"/>
              <a:t>Make sense of message. </a:t>
            </a:r>
          </a:p>
          <a:p>
            <a:endParaRPr lang="en-US" smtClean="0"/>
          </a:p>
        </p:txBody>
      </p:sp>
    </p:spTree>
    <p:extLst>
      <p:ext uri="{BB962C8B-B14F-4D97-AF65-F5344CB8AC3E}">
        <p14:creationId xmlns:p14="http://schemas.microsoft.com/office/powerpoint/2010/main" val="624271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352D277-4DBE-43C9-906C-3A333AF6F1E4}" type="slidenum">
              <a:rPr lang="en-US" sz="1200" b="0">
                <a:latin typeface="Times New Roman" panose="02020603050405020304" pitchFamily="18" charset="0"/>
              </a:rPr>
              <a:pPr/>
              <a:t>2</a:t>
            </a:fld>
            <a:endParaRPr lang="en-US" sz="1200" b="0">
              <a:latin typeface="Times New Roman" panose="02020603050405020304" pitchFamily="18" charset="0"/>
            </a:endParaRPr>
          </a:p>
        </p:txBody>
      </p:sp>
    </p:spTree>
    <p:extLst>
      <p:ext uri="{BB962C8B-B14F-4D97-AF65-F5344CB8AC3E}">
        <p14:creationId xmlns:p14="http://schemas.microsoft.com/office/powerpoint/2010/main" val="2863915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C18E16A-3F18-478F-8A05-8DF4D4E242D8}" type="slidenum">
              <a:rPr lang="en-US" sz="1200" b="0">
                <a:latin typeface="Times New Roman" panose="02020603050405020304" pitchFamily="18" charset="0"/>
              </a:rPr>
              <a:pPr/>
              <a:t>3</a:t>
            </a:fld>
            <a:endParaRPr lang="en-US" sz="1200" b="0">
              <a:latin typeface="Times New Roman" panose="02020603050405020304" pitchFamily="18" charset="0"/>
            </a:endParaRPr>
          </a:p>
        </p:txBody>
      </p:sp>
    </p:spTree>
    <p:extLst>
      <p:ext uri="{BB962C8B-B14F-4D97-AF65-F5344CB8AC3E}">
        <p14:creationId xmlns:p14="http://schemas.microsoft.com/office/powerpoint/2010/main" val="1796588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282B374-985D-4E4F-B5B4-963FDDDAEF16}" type="slidenum">
              <a:rPr lang="en-US" sz="1200" b="0">
                <a:latin typeface="Times New Roman" panose="02020603050405020304" pitchFamily="18" charset="0"/>
              </a:rPr>
              <a:pPr/>
              <a:t>4</a:t>
            </a:fld>
            <a:endParaRPr lang="en-US" sz="1200" b="0">
              <a:latin typeface="Times New Roman" panose="02020603050405020304" pitchFamily="18" charset="0"/>
            </a:endParaRPr>
          </a:p>
        </p:txBody>
      </p:sp>
    </p:spTree>
    <p:extLst>
      <p:ext uri="{BB962C8B-B14F-4D97-AF65-F5344CB8AC3E}">
        <p14:creationId xmlns:p14="http://schemas.microsoft.com/office/powerpoint/2010/main" val="2101275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5AAD822-1247-44F2-9336-D42D25C483C7}" type="slidenum">
              <a:rPr lang="en-US" sz="1200" b="0">
                <a:latin typeface="Times New Roman" panose="02020603050405020304" pitchFamily="18" charset="0"/>
              </a:rPr>
              <a:pPr/>
              <a:t>7</a:t>
            </a:fld>
            <a:endParaRPr lang="en-US" sz="1200"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07633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A847A45-4EC4-441E-8ADE-405D990D99EB}" type="slidenum">
              <a:rPr lang="en-US" sz="1200" b="0">
                <a:latin typeface="Times New Roman" panose="02020603050405020304" pitchFamily="18" charset="0"/>
              </a:rPr>
              <a:pPr/>
              <a:t>8</a:t>
            </a:fld>
            <a:endParaRPr lang="en-US" sz="1200" b="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8100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C6B7F08-08B9-46D1-A0F9-6471CD795530}" type="slidenum">
              <a:rPr lang="en-US" sz="1200" b="0">
                <a:latin typeface="Times New Roman" panose="02020603050405020304" pitchFamily="18" charset="0"/>
              </a:rPr>
              <a:pPr/>
              <a:t>9</a:t>
            </a:fld>
            <a:endParaRPr lang="en-US" sz="1200" b="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59497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90F2C6C-2B61-4C6E-8FAF-A2E2E787EA77}" type="slidenum">
              <a:rPr lang="en-US" sz="1200" b="0">
                <a:latin typeface="Times New Roman" panose="02020603050405020304" pitchFamily="18" charset="0"/>
              </a:rPr>
              <a:pPr/>
              <a:t>10</a:t>
            </a:fld>
            <a:endParaRPr lang="en-US" sz="1200" b="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18653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8F21064-C3AF-42CE-B3C3-951E92A41D9A}" type="slidenum">
              <a:rPr lang="en-US" sz="1200" b="0">
                <a:solidFill>
                  <a:srgbClr val="000000"/>
                </a:solidFill>
                <a:latin typeface="Times New Roman" panose="02020603050405020304" pitchFamily="18" charset="0"/>
              </a:rPr>
              <a:pPr/>
              <a:t>11</a:t>
            </a:fld>
            <a:endParaRPr lang="en-US" sz="1200" b="0">
              <a:solidFill>
                <a:srgbClr val="000000"/>
              </a:solidFill>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9262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6764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60520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570679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3.</a:t>
            </a:r>
            <a:fld id="{909690AA-951E-4833-B972-DC8A888AD0FA}" type="slidenum">
              <a:rPr lang="en-US"/>
              <a:pPr>
                <a:defRPr/>
              </a:pPr>
              <a:t>‹#›</a:t>
            </a:fld>
            <a:endParaRPr lang="en-US"/>
          </a:p>
        </p:txBody>
      </p:sp>
    </p:spTree>
    <p:extLst>
      <p:ext uri="{BB962C8B-B14F-4D97-AF65-F5344CB8AC3E}">
        <p14:creationId xmlns:p14="http://schemas.microsoft.com/office/powerpoint/2010/main" val="3371443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8188" y="984884"/>
            <a:ext cx="11575625" cy="492443"/>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1151486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00C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1445121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00CC"/>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914879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00C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2617429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3194629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sp>
        <p:nvSpPr>
          <p:cNvPr id="14" name="Text Box 17"/>
          <p:cNvSpPr txBox="1">
            <a:spLocks noChangeArrowheads="1"/>
          </p:cNvSpPr>
          <p:nvPr userDrawn="1"/>
        </p:nvSpPr>
        <p:spPr bwMode="auto">
          <a:xfrm>
            <a:off x="0" y="6553200"/>
            <a:ext cx="2946400" cy="304800"/>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altLang="en-US" sz="1400">
                <a:solidFill>
                  <a:srgbClr val="000000"/>
                </a:solidFill>
                <a:latin typeface="McGrawHill-Italic" pitchFamily="2" charset="0"/>
              </a:rPr>
              <a:t>McGraw-Hill</a:t>
            </a:r>
            <a:endParaRPr lang="en-US" altLang="en-US" sz="2400">
              <a:solidFill>
                <a:srgbClr val="000000"/>
              </a:solidFill>
              <a:latin typeface="Times New Roman" pitchFamily="18" charset="0"/>
            </a:endParaRPr>
          </a:p>
        </p:txBody>
      </p:sp>
      <p:sp>
        <p:nvSpPr>
          <p:cNvPr id="15" name="Text Box 18"/>
          <p:cNvSpPr txBox="1">
            <a:spLocks noChangeArrowheads="1"/>
          </p:cNvSpPr>
          <p:nvPr userDrawn="1"/>
        </p:nvSpPr>
        <p:spPr bwMode="auto">
          <a:xfrm>
            <a:off x="6096000" y="6553200"/>
            <a:ext cx="6096000" cy="304800"/>
          </a:xfrm>
          <a:prstGeom prst="rect">
            <a:avLst/>
          </a:prstGeom>
          <a:noFill/>
          <a:ln w="9525">
            <a:noFill/>
            <a:miter lim="800000"/>
            <a:headEnd/>
            <a:tailEnd/>
          </a:ln>
          <a:effectLst/>
        </p:spPr>
        <p:txBody>
          <a:bodyPr>
            <a:spAutoFit/>
          </a:bodyPr>
          <a:lstStyle/>
          <a:p>
            <a:pPr algn="r" fontAlgn="base">
              <a:spcBef>
                <a:spcPct val="50000"/>
              </a:spcBef>
              <a:spcAft>
                <a:spcPct val="0"/>
              </a:spcAft>
              <a:buFontTx/>
              <a:buChar char="©"/>
              <a:defRP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1320800" y="1676400"/>
            <a:ext cx="103632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8" name="Rectangle 17"/>
          <p:cNvSpPr>
            <a:spLocks noGrp="1" noChangeArrowheads="1"/>
          </p:cNvSpPr>
          <p:nvPr>
            <p:ph type="sldNum" sz="quarter" idx="12"/>
          </p:nvPr>
        </p:nvSpPr>
        <p:spPr>
          <a:xfrm>
            <a:off x="9144000" y="6248400"/>
            <a:ext cx="2540000" cy="457200"/>
          </a:xfrm>
        </p:spPr>
        <p:txBody>
          <a:bodyPr/>
          <a:lstStyle>
            <a:lvl1pPr algn="r">
              <a:defRPr sz="1400" b="0">
                <a:latin typeface="Tahoma" panose="020B0604030504040204" pitchFamily="34" charset="0"/>
              </a:defRPr>
            </a:lvl1pPr>
          </a:lstStyle>
          <a:p>
            <a:fld id="{F9D58C5A-C8D1-44FF-AD92-D3AD456EC8F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3354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3D8585A-E037-4F95-B49B-2B694BF5F48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585973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69953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EA8CE2B-B158-47A5-9160-B871E8DFD41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5045988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8CE1EFB-E81C-4574-9939-EEFEED3EE45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119111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16526BAC-9686-4772-BD52-0BA326636BC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591355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6414542-C04E-402C-8C7D-6696A325C91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034595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E7697C5A-390C-4E3A-BBFF-352ACF8D26F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5520252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5CCC899E-7FAB-4FFF-8A97-55540AF16D22}"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3426609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00E354D1-59DF-4633-B928-F23F8E31393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0129822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626CAB3D-EDF2-4AF8-BD7D-C119A41B564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42104793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321B7078-664E-40DF-B496-59C97C29937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6105525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65E59C72-B38B-41D3-868B-DC119C49B18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55586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589525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eaLnBrk="0" fontAlgn="base" hangingPunct="0">
                <a:spcBef>
                  <a:spcPct val="0"/>
                </a:spcBef>
                <a:spcAft>
                  <a:spcPct val="0"/>
                </a:spcAft>
                <a:defRPr/>
              </a:pPr>
              <a:endParaRPr lang="en-US" sz="3200" b="1">
                <a:solidFill>
                  <a:srgbClr val="000000"/>
                </a:solidFill>
                <a:latin typeface="Arial" charset="0"/>
              </a:endParaRPr>
            </a:p>
          </p:txBody>
        </p:sp>
      </p:grpSp>
      <p:sp>
        <p:nvSpPr>
          <p:cNvPr id="14" name="Text Box 17"/>
          <p:cNvSpPr txBox="1">
            <a:spLocks noChangeArrowheads="1"/>
          </p:cNvSpPr>
          <p:nvPr userDrawn="1"/>
        </p:nvSpPr>
        <p:spPr bwMode="auto">
          <a:xfrm>
            <a:off x="0" y="6553200"/>
            <a:ext cx="2946400" cy="304800"/>
          </a:xfrm>
          <a:prstGeom prst="rect">
            <a:avLst/>
          </a:prstGeom>
          <a:noFill/>
          <a:ln w="9525">
            <a:noFill/>
            <a:miter lim="800000"/>
            <a:headEnd/>
            <a:tailEnd/>
          </a:ln>
          <a:effectLst/>
        </p:spPr>
        <p:txBody>
          <a:bodyPr>
            <a:spAutoFit/>
          </a:bodyPr>
          <a:lstStyle/>
          <a:p>
            <a:pPr fontAlgn="base">
              <a:spcBef>
                <a:spcPct val="50000"/>
              </a:spcBef>
              <a:spcAft>
                <a:spcPct val="0"/>
              </a:spcAft>
              <a:defRPr/>
            </a:pPr>
            <a:r>
              <a:rPr lang="en-US" altLang="en-US" sz="1400">
                <a:solidFill>
                  <a:srgbClr val="000000"/>
                </a:solidFill>
                <a:latin typeface="McGrawHill-Italic" pitchFamily="2" charset="0"/>
              </a:rPr>
              <a:t>McGraw-Hill</a:t>
            </a:r>
            <a:endParaRPr lang="en-US" altLang="en-US" sz="2400">
              <a:solidFill>
                <a:srgbClr val="000000"/>
              </a:solidFill>
              <a:latin typeface="Times New Roman" pitchFamily="18" charset="0"/>
            </a:endParaRPr>
          </a:p>
        </p:txBody>
      </p:sp>
      <p:sp>
        <p:nvSpPr>
          <p:cNvPr id="15" name="Text Box 18"/>
          <p:cNvSpPr txBox="1">
            <a:spLocks noChangeArrowheads="1"/>
          </p:cNvSpPr>
          <p:nvPr userDrawn="1"/>
        </p:nvSpPr>
        <p:spPr bwMode="auto">
          <a:xfrm>
            <a:off x="6096000" y="6553200"/>
            <a:ext cx="6096000" cy="304800"/>
          </a:xfrm>
          <a:prstGeom prst="rect">
            <a:avLst/>
          </a:prstGeom>
          <a:noFill/>
          <a:ln w="9525">
            <a:noFill/>
            <a:miter lim="800000"/>
            <a:headEnd/>
            <a:tailEnd/>
          </a:ln>
          <a:effectLst/>
        </p:spPr>
        <p:txBody>
          <a:bodyPr>
            <a:spAutoFit/>
          </a:bodyPr>
          <a:lstStyle/>
          <a:p>
            <a:pPr algn="r" fontAlgn="base">
              <a:spcBef>
                <a:spcPct val="50000"/>
              </a:spcBef>
              <a:spcAft>
                <a:spcPct val="0"/>
              </a:spcAft>
              <a:buFontTx/>
              <a:buChar char="©"/>
              <a:defRPr/>
            </a:pPr>
            <a:r>
              <a:rPr lang="en-US" altLang="en-US" sz="1400">
                <a:solidFill>
                  <a:srgbClr val="000000"/>
                </a:solidFill>
                <a:latin typeface="McGrawHill-Italic" pitchFamily="2" charset="0"/>
              </a:rPr>
              <a:t>The McGraw-Hill Companies, Inc., 2000</a:t>
            </a:r>
            <a:endParaRPr lang="en-US" altLang="en-US" sz="2400">
              <a:solidFill>
                <a:srgbClr val="000000"/>
              </a:solidFill>
              <a:latin typeface="Times New Roman" pitchFamily="18" charset="0"/>
            </a:endParaRPr>
          </a:p>
        </p:txBody>
      </p:sp>
      <p:sp>
        <p:nvSpPr>
          <p:cNvPr id="210956" name="Rectangle 12"/>
          <p:cNvSpPr>
            <a:spLocks noGrp="1" noChangeArrowheads="1"/>
          </p:cNvSpPr>
          <p:nvPr>
            <p:ph type="ctrTitle"/>
          </p:nvPr>
        </p:nvSpPr>
        <p:spPr bwMode="auto">
          <a:xfrm>
            <a:off x="1320800" y="1676400"/>
            <a:ext cx="10363200" cy="1462088"/>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a:lvl1pPr>
          </a:lstStyle>
          <a:p>
            <a:r>
              <a:rPr lang="en-US"/>
              <a:t>Click to edit Master title style</a:t>
            </a:r>
          </a:p>
        </p:txBody>
      </p:sp>
      <p:sp>
        <p:nvSpPr>
          <p:cNvPr id="210957" name="Rectangle 13"/>
          <p:cNvSpPr>
            <a:spLocks noGrp="1" noChangeArrowheads="1"/>
          </p:cNvSpPr>
          <p:nvPr>
            <p:ph type="subTitle" idx="1"/>
          </p:nvPr>
        </p:nvSpPr>
        <p:spPr bwMode="auto">
          <a:xfrm>
            <a:off x="1828800" y="3886200"/>
            <a:ext cx="85344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16" name="Date Placeholder 15"/>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7" name="Footer Placeholder 16"/>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pPr fontAlgn="base">
              <a:spcBef>
                <a:spcPct val="0"/>
              </a:spcBef>
              <a:spcAft>
                <a:spcPct val="0"/>
              </a:spcAft>
              <a:defRPr/>
            </a:pPr>
            <a:endParaRPr lang="en-US">
              <a:solidFill>
                <a:srgbClr val="1C1C1C"/>
              </a:solidFill>
            </a:endParaRPr>
          </a:p>
        </p:txBody>
      </p:sp>
      <p:sp>
        <p:nvSpPr>
          <p:cNvPr id="18" name="Rectangle 17"/>
          <p:cNvSpPr>
            <a:spLocks noGrp="1" noChangeArrowheads="1"/>
          </p:cNvSpPr>
          <p:nvPr>
            <p:ph type="sldNum" sz="quarter" idx="12"/>
          </p:nvPr>
        </p:nvSpPr>
        <p:spPr>
          <a:xfrm>
            <a:off x="9144000" y="6248400"/>
            <a:ext cx="2540000" cy="457200"/>
          </a:xfrm>
        </p:spPr>
        <p:txBody>
          <a:bodyPr/>
          <a:lstStyle>
            <a:lvl1pPr algn="r">
              <a:defRPr sz="1400" b="0">
                <a:latin typeface="Tahoma" panose="020B0604030504040204" pitchFamily="34" charset="0"/>
              </a:defRPr>
            </a:lvl1pPr>
          </a:lstStyle>
          <a:p>
            <a:fld id="{F9D58C5A-C8D1-44FF-AD92-D3AD456EC8F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9363178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3D8585A-E037-4F95-B49B-2B694BF5F48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9650051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EA8CE2B-B158-47A5-9160-B871E8DFD414}"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2058446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8CE1EFB-E81C-4574-9939-EEFEED3EE45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517081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16526BAC-9686-4772-BD52-0BA326636BC6}"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7274140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86414542-C04E-402C-8C7D-6696A325C91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6457113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E7697C5A-390C-4E3A-BBFF-352ACF8D26F8}"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223590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5CCC899E-7FAB-4FFF-8A97-55540AF16D22}"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89556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00E354D1-59DF-4633-B928-F23F8E313937}"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31189075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626CAB3D-EDF2-4AF8-BD7D-C119A41B564C}"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85629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38924429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321B7078-664E-40DF-B496-59C97C29937F}"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28365075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6"/>
          <p:cNvSpPr>
            <a:spLocks noGrp="1" noChangeArrowheads="1"/>
          </p:cNvSpPr>
          <p:nvPr>
            <p:ph type="sldNum" sz="quarter" idx="10"/>
          </p:nvPr>
        </p:nvSpPr>
        <p:spPr>
          <a:ln/>
        </p:spPr>
        <p:txBody>
          <a:bodyPr/>
          <a:lstStyle>
            <a:lvl1pPr>
              <a:defRPr/>
            </a:lvl1pPr>
          </a:lstStyle>
          <a:p>
            <a:r>
              <a:rPr lang="en-US">
                <a:solidFill>
                  <a:srgbClr val="1C1C1C"/>
                </a:solidFill>
              </a:rPr>
              <a:t>10.</a:t>
            </a:r>
            <a:fld id="{65E59C72-B38B-41D3-868B-DC119C49B181}"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111418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351289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1283805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06874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2757106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5B9F2-D4B6-4AF5-BBFC-33CF87C7BE84}" type="slidenum">
              <a:rPr lang="en-IN" smtClean="0"/>
              <a:t>‹#›</a:t>
            </a:fld>
            <a:endParaRPr lang="en-IN"/>
          </a:p>
        </p:txBody>
      </p:sp>
    </p:spTree>
    <p:extLst>
      <p:ext uri="{BB962C8B-B14F-4D97-AF65-F5344CB8AC3E}">
        <p14:creationId xmlns:p14="http://schemas.microsoft.com/office/powerpoint/2010/main" val="169292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55B9F2-D4B6-4AF5-BBFC-33CF87C7BE84}" type="slidenum">
              <a:rPr lang="en-IN" smtClean="0"/>
              <a:t>‹#›</a:t>
            </a:fld>
            <a:endParaRPr lang="en-IN"/>
          </a:p>
        </p:txBody>
      </p:sp>
    </p:spTree>
    <p:extLst>
      <p:ext uri="{BB962C8B-B14F-4D97-AF65-F5344CB8AC3E}">
        <p14:creationId xmlns:p14="http://schemas.microsoft.com/office/powerpoint/2010/main" val="2592931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9788" y="425958"/>
            <a:ext cx="11372425" cy="492443"/>
          </a:xfrm>
          <a:prstGeom prst="rect">
            <a:avLst/>
          </a:prstGeom>
        </p:spPr>
        <p:txBody>
          <a:bodyPr wrap="square" lIns="0" tIns="0" rIns="0" bIns="0">
            <a:spAutoFit/>
          </a:bodyPr>
          <a:lstStyle>
            <a:lvl1pPr>
              <a:defRPr sz="3200" b="1" i="0">
                <a:solidFill>
                  <a:srgbClr val="0000CC"/>
                </a:solidFill>
                <a:latin typeface="Times New Roman"/>
                <a:cs typeface="Times New Roman"/>
              </a:defRPr>
            </a:lvl1pPr>
          </a:lstStyle>
          <a:p>
            <a:endParaRPr/>
          </a:p>
        </p:txBody>
      </p:sp>
      <p:sp>
        <p:nvSpPr>
          <p:cNvPr id="3" name="Holder 3"/>
          <p:cNvSpPr>
            <a:spLocks noGrp="1"/>
          </p:cNvSpPr>
          <p:nvPr>
            <p:ph type="body" idx="1"/>
          </p:nvPr>
        </p:nvSpPr>
        <p:spPr>
          <a:xfrm>
            <a:off x="705274" y="1545159"/>
            <a:ext cx="10781452" cy="430887"/>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solidFill>
                <a:prstClr val="black">
                  <a:tint val="75000"/>
                </a:prstClr>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endParaRPr lang="en-US">
              <a:solidFill>
                <a:prstClr val="black">
                  <a:tint val="75000"/>
                </a:prstClr>
              </a:solidFill>
            </a:endParaRPr>
          </a:p>
        </p:txBody>
      </p:sp>
      <p:sp>
        <p:nvSpPr>
          <p:cNvPr id="6" name="Holder 6"/>
          <p:cNvSpPr>
            <a:spLocks noGrp="1"/>
          </p:cNvSpPr>
          <p:nvPr>
            <p:ph type="sldNum" sz="quarter" idx="7"/>
          </p:nvPr>
        </p:nvSpPr>
        <p:spPr>
          <a:xfrm>
            <a:off x="104986" y="6628088"/>
            <a:ext cx="563033" cy="179536"/>
          </a:xfrm>
          <a:prstGeom prst="rect">
            <a:avLst/>
          </a:prstGeom>
        </p:spPr>
        <p:txBody>
          <a:bodyPr wrap="square" lIns="0" tIns="0" rIns="0" bIns="0">
            <a:spAutoFit/>
          </a:bodyPr>
          <a:lstStyle>
            <a:lvl1pPr>
              <a:defRPr sz="1200" b="1" i="0">
                <a:solidFill>
                  <a:schemeClr val="tx1"/>
                </a:solidFill>
                <a:latin typeface="Arial"/>
                <a:cs typeface="Arial"/>
              </a:defRPr>
            </a:lvl1pPr>
          </a:lstStyle>
          <a:p>
            <a:pPr marL="12700">
              <a:lnSpc>
                <a:spcPts val="1425"/>
              </a:lnSpc>
            </a:pPr>
            <a:r>
              <a:rPr lang="en-IN" spc="-5" smtClean="0">
                <a:solidFill>
                  <a:prstClr val="black"/>
                </a:solidFill>
              </a:rPr>
              <a:t>10.</a:t>
            </a:r>
            <a:fld id="{81D60167-4931-47E6-BA6A-407CBD079E47}" type="slidenum">
              <a:rPr spc="-5" smtClean="0">
                <a:solidFill>
                  <a:prstClr val="black"/>
                </a:solidFill>
              </a:rPr>
              <a:pPr marL="12700">
                <a:lnSpc>
                  <a:spcPts val="1425"/>
                </a:lnSpc>
              </a:pPr>
              <a:t>‹#›</a:t>
            </a:fld>
            <a:endParaRPr spc="-5" dirty="0">
              <a:solidFill>
                <a:prstClr val="black"/>
              </a:solidFill>
            </a:endParaRPr>
          </a:p>
        </p:txBody>
      </p:sp>
    </p:spTree>
    <p:extLst>
      <p:ext uri="{BB962C8B-B14F-4D97-AF65-F5344CB8AC3E}">
        <p14:creationId xmlns:p14="http://schemas.microsoft.com/office/powerpoint/2010/main" val="42207984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1016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panose="020B0604020202020204" pitchFamily="34" charset="0"/>
              </a:rPr>
              <a:t>10.</a:t>
            </a:r>
            <a:fld id="{3F7AC69A-53A3-4757-B8FB-8829A490377A}" type="slidenum">
              <a:rPr lang="en-US" b="1" smtClean="0">
                <a:solidFill>
                  <a:srgbClr val="1C1C1C"/>
                </a:solidFill>
                <a:latin typeface="Arial" panose="020B0604020202020204" pitchFamily="34" charset="0"/>
              </a:rPr>
              <a:pPr fontAlgn="base">
                <a:spcBef>
                  <a:spcPct val="0"/>
                </a:spcBef>
                <a:spcAft>
                  <a:spcPct val="0"/>
                </a:spcAft>
              </a:pPr>
              <a:t>‹#›</a:t>
            </a:fld>
            <a:endParaRPr lang="en-US" b="1" smtClean="0">
              <a:solidFill>
                <a:srgbClr val="1C1C1C"/>
              </a:solidFill>
              <a:latin typeface="Arial" panose="020B0604020202020204" pitchFamily="34" charset="0"/>
            </a:endParaRPr>
          </a:p>
        </p:txBody>
      </p:sp>
    </p:spTree>
    <p:extLst>
      <p:ext uri="{BB962C8B-B14F-4D97-AF65-F5344CB8AC3E}">
        <p14:creationId xmlns:p14="http://schemas.microsoft.com/office/powerpoint/2010/main" val="12473161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p:cNvSpPr>
            <a:spLocks noGrp="1" noChangeArrowheads="1"/>
          </p:cNvSpPr>
          <p:nvPr>
            <p:ph type="sldNum" sz="quarter" idx="4"/>
          </p:nvPr>
        </p:nvSpPr>
        <p:spPr bwMode="auto">
          <a:xfrm>
            <a:off x="-1016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pPr fontAlgn="base">
              <a:spcBef>
                <a:spcPct val="0"/>
              </a:spcBef>
              <a:spcAft>
                <a:spcPct val="0"/>
              </a:spcAft>
            </a:pPr>
            <a:r>
              <a:rPr lang="en-US" b="1" smtClean="0">
                <a:solidFill>
                  <a:srgbClr val="1C1C1C"/>
                </a:solidFill>
                <a:latin typeface="Arial" panose="020B0604020202020204" pitchFamily="34" charset="0"/>
              </a:rPr>
              <a:t>10.</a:t>
            </a:r>
            <a:fld id="{3F7AC69A-53A3-4757-B8FB-8829A490377A}" type="slidenum">
              <a:rPr lang="en-US" b="1" smtClean="0">
                <a:solidFill>
                  <a:srgbClr val="1C1C1C"/>
                </a:solidFill>
                <a:latin typeface="Arial" panose="020B0604020202020204" pitchFamily="34" charset="0"/>
              </a:rPr>
              <a:pPr fontAlgn="base">
                <a:spcBef>
                  <a:spcPct val="0"/>
                </a:spcBef>
                <a:spcAft>
                  <a:spcPct val="0"/>
                </a:spcAft>
              </a:pPr>
              <a:t>‹#›</a:t>
            </a:fld>
            <a:endParaRPr lang="en-US" b="1" smtClean="0">
              <a:solidFill>
                <a:srgbClr val="1C1C1C"/>
              </a:solidFill>
              <a:latin typeface="Arial" panose="020B0604020202020204" pitchFamily="34" charset="0"/>
            </a:endParaRPr>
          </a:p>
        </p:txBody>
      </p:sp>
    </p:spTree>
    <p:extLst>
      <p:ext uri="{BB962C8B-B14F-4D97-AF65-F5344CB8AC3E}">
        <p14:creationId xmlns:p14="http://schemas.microsoft.com/office/powerpoint/2010/main" val="352298954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1477601" y="1007296"/>
            <a:ext cx="89154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r>
              <a:rPr lang="en-US" altLang="en-US" sz="5400" i="0" baseline="0" dirty="0">
                <a:solidFill>
                  <a:schemeClr val="accent1">
                    <a:lumMod val="75000"/>
                  </a:schemeClr>
                </a:solidFill>
                <a:latin typeface="Arial" panose="020B0604020202020204" pitchFamily="34" charset="0"/>
              </a:rPr>
              <a:t>Data Communications</a:t>
            </a:r>
          </a:p>
          <a:p>
            <a:pPr algn="ctr"/>
            <a:endParaRPr lang="en-US" sz="4400" i="0" baseline="0" dirty="0">
              <a:solidFill>
                <a:schemeClr val="accent1">
                  <a:lumMod val="75000"/>
                </a:schemeClr>
              </a:solidFill>
              <a:latin typeface="Arial" panose="020B0604020202020204" pitchFamily="34" charset="0"/>
            </a:endParaRPr>
          </a:p>
          <a:p>
            <a:pPr algn="ctr"/>
            <a:r>
              <a:rPr lang="en-US" sz="4400" i="0" baseline="0" dirty="0" smtClean="0">
                <a:solidFill>
                  <a:schemeClr val="accent1">
                    <a:lumMod val="75000"/>
                  </a:schemeClr>
                </a:solidFill>
                <a:latin typeface="Arial" panose="020B0604020202020204" pitchFamily="34" charset="0"/>
              </a:rPr>
              <a:t>Lecture 30</a:t>
            </a:r>
            <a:endParaRPr lang="en-US" sz="4400" i="0" baseline="0" dirty="0">
              <a:solidFill>
                <a:schemeClr val="accent1">
                  <a:lumMod val="75000"/>
                </a:schemeClr>
              </a:solidFill>
              <a:latin typeface="Arial" panose="020B0604020202020204" pitchFamily="34" charset="0"/>
            </a:endParaRPr>
          </a:p>
        </p:txBody>
      </p:sp>
    </p:spTree>
    <p:extLst>
      <p:ext uri="{BB962C8B-B14F-4D97-AF65-F5344CB8AC3E}">
        <p14:creationId xmlns:p14="http://schemas.microsoft.com/office/powerpoint/2010/main" val="3448395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8676"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8677"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8678"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8679"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8680"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8681"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8682" name="Rectangle 9"/>
          <p:cNvSpPr>
            <a:spLocks noChangeArrowheads="1"/>
          </p:cNvSpPr>
          <p:nvPr/>
        </p:nvSpPr>
        <p:spPr bwMode="auto">
          <a:xfrm>
            <a:off x="1752600" y="1143000"/>
            <a:ext cx="87630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800" i="1">
                <a:solidFill>
                  <a:schemeClr val="hlink"/>
                </a:solidFill>
                <a:latin typeface="Times New Roman" panose="02020603050405020304" pitchFamily="18" charset="0"/>
              </a:rPr>
              <a:t>4</a:t>
            </a:r>
            <a:r>
              <a:rPr lang="en-US" sz="2800" i="1">
                <a:latin typeface="Times New Roman" panose="02020603050405020304" pitchFamily="18" charset="0"/>
              </a:rPr>
              <a:t>. An error changes r</a:t>
            </a:r>
            <a:r>
              <a:rPr lang="en-US" sz="2800" i="1" baseline="-14000">
                <a:latin typeface="Times New Roman" panose="02020603050405020304" pitchFamily="18" charset="0"/>
              </a:rPr>
              <a:t>0</a:t>
            </a:r>
            <a:r>
              <a:rPr lang="en-US" sz="2800" i="1">
                <a:latin typeface="Times New Roman" panose="02020603050405020304" pitchFamily="18" charset="0"/>
              </a:rPr>
              <a:t> and a second error changes a</a:t>
            </a:r>
            <a:r>
              <a:rPr lang="en-US" sz="2800" i="1" baseline="-14000">
                <a:latin typeface="Times New Roman" panose="02020603050405020304" pitchFamily="18" charset="0"/>
              </a:rPr>
              <a:t>3 </a:t>
            </a:r>
            <a:r>
              <a:rPr lang="en-US" sz="2800" i="1">
                <a:latin typeface="Times New Roman" panose="02020603050405020304" pitchFamily="18" charset="0"/>
              </a:rPr>
              <a:t>.</a:t>
            </a:r>
          </a:p>
          <a:p>
            <a:r>
              <a:rPr lang="en-US" sz="2800" i="1">
                <a:latin typeface="Times New Roman" panose="02020603050405020304" pitchFamily="18" charset="0"/>
              </a:rPr>
              <a:t>    The received codeword is 00110. The syndrome is 0.</a:t>
            </a:r>
            <a:br>
              <a:rPr lang="en-US" sz="2800" i="1">
                <a:latin typeface="Times New Roman" panose="02020603050405020304" pitchFamily="18" charset="0"/>
              </a:rPr>
            </a:br>
            <a:r>
              <a:rPr lang="en-US" sz="2800" i="1">
                <a:latin typeface="Times New Roman" panose="02020603050405020304" pitchFamily="18" charset="0"/>
              </a:rPr>
              <a:t>    The dataword 0011 is created at the receiver. Note that</a:t>
            </a:r>
          </a:p>
          <a:p>
            <a:r>
              <a:rPr lang="en-US" sz="2800" i="1">
                <a:latin typeface="Times New Roman" panose="02020603050405020304" pitchFamily="18" charset="0"/>
              </a:rPr>
              <a:t>    here the dataword is  wrongly created due to the</a:t>
            </a:r>
          </a:p>
          <a:p>
            <a:r>
              <a:rPr lang="en-US" sz="2800" i="1">
                <a:latin typeface="Times New Roman" panose="02020603050405020304" pitchFamily="18" charset="0"/>
              </a:rPr>
              <a:t>    syndrome value. </a:t>
            </a:r>
          </a:p>
          <a:p>
            <a:r>
              <a:rPr lang="en-US" sz="2800" i="1">
                <a:solidFill>
                  <a:schemeClr val="hlink"/>
                </a:solidFill>
                <a:latin typeface="Times New Roman" panose="02020603050405020304" pitchFamily="18" charset="0"/>
              </a:rPr>
              <a:t>5</a:t>
            </a:r>
            <a:r>
              <a:rPr lang="en-US" sz="2800" i="1">
                <a:latin typeface="Times New Roman" panose="02020603050405020304" pitchFamily="18" charset="0"/>
              </a:rPr>
              <a:t>. Three bits—a</a:t>
            </a:r>
            <a:r>
              <a:rPr lang="en-US" sz="2800" i="1" baseline="-14000">
                <a:latin typeface="Times New Roman" panose="02020603050405020304" pitchFamily="18" charset="0"/>
              </a:rPr>
              <a:t>3</a:t>
            </a:r>
            <a:r>
              <a:rPr lang="en-US" sz="2800" i="1">
                <a:latin typeface="Times New Roman" panose="02020603050405020304" pitchFamily="18" charset="0"/>
              </a:rPr>
              <a:t>, a</a:t>
            </a:r>
            <a:r>
              <a:rPr lang="en-US" sz="2800" i="1" baseline="-14000">
                <a:latin typeface="Times New Roman" panose="02020603050405020304" pitchFamily="18" charset="0"/>
              </a:rPr>
              <a:t>2</a:t>
            </a:r>
            <a:r>
              <a:rPr lang="en-US" sz="2800" i="1">
                <a:latin typeface="Times New Roman" panose="02020603050405020304" pitchFamily="18" charset="0"/>
              </a:rPr>
              <a:t>, and a</a:t>
            </a:r>
            <a:r>
              <a:rPr lang="en-US" sz="2800" i="1" baseline="-14000">
                <a:latin typeface="Times New Roman" panose="02020603050405020304" pitchFamily="18" charset="0"/>
              </a:rPr>
              <a:t>1</a:t>
            </a:r>
            <a:r>
              <a:rPr lang="en-US" sz="2800" i="1">
                <a:latin typeface="Times New Roman" panose="02020603050405020304" pitchFamily="18" charset="0"/>
              </a:rPr>
              <a:t>—are changed by errors.</a:t>
            </a:r>
            <a:br>
              <a:rPr lang="en-US" sz="2800" i="1">
                <a:latin typeface="Times New Roman" panose="02020603050405020304" pitchFamily="18" charset="0"/>
              </a:rPr>
            </a:br>
            <a:r>
              <a:rPr lang="en-US" sz="2800" i="1">
                <a:latin typeface="Times New Roman" panose="02020603050405020304" pitchFamily="18" charset="0"/>
              </a:rPr>
              <a:t>    The received codeword is 01011. The syndrome is 1.</a:t>
            </a:r>
            <a:br>
              <a:rPr lang="en-US" sz="2800" i="1">
                <a:latin typeface="Times New Roman" panose="02020603050405020304" pitchFamily="18" charset="0"/>
              </a:rPr>
            </a:br>
            <a:r>
              <a:rPr lang="en-US" sz="2800" i="1">
                <a:latin typeface="Times New Roman" panose="02020603050405020304" pitchFamily="18" charset="0"/>
              </a:rPr>
              <a:t>    The dataword is not created. This shows that the simple</a:t>
            </a:r>
            <a:br>
              <a:rPr lang="en-US" sz="2800" i="1">
                <a:latin typeface="Times New Roman" panose="02020603050405020304" pitchFamily="18" charset="0"/>
              </a:rPr>
            </a:br>
            <a:r>
              <a:rPr lang="en-US" sz="2800" i="1">
                <a:latin typeface="Times New Roman" panose="02020603050405020304" pitchFamily="18" charset="0"/>
              </a:rPr>
              <a:t>    parity check, guaranteed to detect one single error, can</a:t>
            </a:r>
            <a:br>
              <a:rPr lang="en-US" sz="2800" i="1">
                <a:latin typeface="Times New Roman" panose="02020603050405020304" pitchFamily="18" charset="0"/>
              </a:rPr>
            </a:br>
            <a:r>
              <a:rPr lang="en-US" sz="2800" i="1">
                <a:latin typeface="Times New Roman" panose="02020603050405020304" pitchFamily="18" charset="0"/>
              </a:rPr>
              <a:t>    also find any odd number of errors.</a:t>
            </a:r>
          </a:p>
        </p:txBody>
      </p:sp>
      <p:sp>
        <p:nvSpPr>
          <p:cNvPr id="28683" name="Text Box 10"/>
          <p:cNvSpPr txBox="1">
            <a:spLocks noChangeArrowheads="1"/>
          </p:cNvSpPr>
          <p:nvPr/>
        </p:nvSpPr>
        <p:spPr bwMode="auto">
          <a:xfrm>
            <a:off x="2667000" y="0"/>
            <a:ext cx="37513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i="1" dirty="0">
                <a:solidFill>
                  <a:schemeClr val="hlink"/>
                </a:solidFill>
                <a:latin typeface="Times New Roman" panose="02020603050405020304" pitchFamily="18" charset="0"/>
              </a:rPr>
              <a:t>Example </a:t>
            </a:r>
            <a:r>
              <a:rPr lang="en-US" i="1" dirty="0" smtClean="0">
                <a:solidFill>
                  <a:schemeClr val="hlink"/>
                </a:solidFill>
                <a:latin typeface="Times New Roman" panose="02020603050405020304" pitchFamily="18" charset="0"/>
              </a:rPr>
              <a:t>(continued)</a:t>
            </a:r>
            <a:endParaRPr lang="en-US" i="1" dirty="0">
              <a:solidFill>
                <a:schemeClr val="hlink"/>
              </a:solidFill>
              <a:latin typeface="Times New Roman" panose="02020603050405020304" pitchFamily="18" charset="0"/>
            </a:endParaRPr>
          </a:p>
        </p:txBody>
      </p:sp>
    </p:spTree>
    <p:extLst>
      <p:ext uri="{BB962C8B-B14F-4D97-AF65-F5344CB8AC3E}">
        <p14:creationId xmlns:p14="http://schemas.microsoft.com/office/powerpoint/2010/main" val="3162372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fontAlgn="base">
              <a:spcBef>
                <a:spcPct val="0"/>
              </a:spcBef>
              <a:spcAft>
                <a:spcPct val="0"/>
              </a:spcAft>
            </a:pPr>
            <a:endParaRPr kumimoji="1" lang="en-US" sz="2400" b="0">
              <a:solidFill>
                <a:srgbClr val="000000"/>
              </a:solidFill>
              <a:latin typeface="Tahoma" panose="020B0604030504040204" pitchFamily="34" charset="0"/>
            </a:endParaRPr>
          </a:p>
        </p:txBody>
      </p:sp>
      <p:sp>
        <p:nvSpPr>
          <p:cNvPr id="29700"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fontAlgn="base">
              <a:spcBef>
                <a:spcPct val="0"/>
              </a:spcBef>
              <a:spcAft>
                <a:spcPct val="0"/>
              </a:spcAft>
            </a:pPr>
            <a:endParaRPr kumimoji="1" lang="en-US" sz="2400" b="0">
              <a:solidFill>
                <a:srgbClr val="000000"/>
              </a:solidFill>
              <a:latin typeface="Tahoma" panose="020B0604030504040204" pitchFamily="34" charset="0"/>
            </a:endParaRPr>
          </a:p>
        </p:txBody>
      </p:sp>
      <p:sp>
        <p:nvSpPr>
          <p:cNvPr id="29701"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fontAlgn="base">
              <a:spcBef>
                <a:spcPct val="0"/>
              </a:spcBef>
              <a:spcAft>
                <a:spcPct val="0"/>
              </a:spcAft>
            </a:pPr>
            <a:endParaRPr kumimoji="1" lang="en-US" sz="2400" b="0">
              <a:solidFill>
                <a:srgbClr val="000000"/>
              </a:solidFill>
              <a:latin typeface="Tahoma" panose="020B0604030504040204" pitchFamily="34" charset="0"/>
            </a:endParaRPr>
          </a:p>
        </p:txBody>
      </p:sp>
      <p:sp>
        <p:nvSpPr>
          <p:cNvPr id="29702"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fontAlgn="base">
              <a:spcBef>
                <a:spcPct val="0"/>
              </a:spcBef>
              <a:spcAft>
                <a:spcPct val="0"/>
              </a:spcAft>
            </a:pPr>
            <a:endParaRPr kumimoji="1" lang="en-US" sz="2400" b="0">
              <a:solidFill>
                <a:srgbClr val="000000"/>
              </a:solidFill>
              <a:latin typeface="Tahoma" panose="020B0604030504040204" pitchFamily="34" charset="0"/>
            </a:endParaRPr>
          </a:p>
        </p:txBody>
      </p:sp>
      <p:sp>
        <p:nvSpPr>
          <p:cNvPr id="29703"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fontAlgn="base">
              <a:spcBef>
                <a:spcPct val="0"/>
              </a:spcBef>
              <a:spcAft>
                <a:spcPct val="0"/>
              </a:spcAft>
            </a:pPr>
            <a:endParaRPr kumimoji="1" lang="en-US" sz="2400" b="0">
              <a:solidFill>
                <a:srgbClr val="000000"/>
              </a:solidFill>
              <a:latin typeface="Tahoma" panose="020B0604030504040204" pitchFamily="34" charset="0"/>
            </a:endParaRPr>
          </a:p>
        </p:txBody>
      </p:sp>
      <p:sp>
        <p:nvSpPr>
          <p:cNvPr id="29704"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fontAlgn="base">
              <a:spcBef>
                <a:spcPct val="0"/>
              </a:spcBef>
              <a:spcAft>
                <a:spcPct val="0"/>
              </a:spcAft>
            </a:pPr>
            <a:endParaRPr kumimoji="1" lang="en-US" sz="2400" b="0">
              <a:solidFill>
                <a:srgbClr val="000000"/>
              </a:solidFill>
              <a:latin typeface="Tahoma" panose="020B0604030504040204" pitchFamily="34" charset="0"/>
            </a:endParaRPr>
          </a:p>
        </p:txBody>
      </p:sp>
      <p:sp>
        <p:nvSpPr>
          <p:cNvPr id="29705"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fontAlgn="base">
              <a:spcBef>
                <a:spcPct val="0"/>
              </a:spcBef>
              <a:spcAft>
                <a:spcPct val="0"/>
              </a:spcAft>
            </a:pPr>
            <a:endParaRPr kumimoji="1" lang="en-US" sz="2400" b="0">
              <a:solidFill>
                <a:srgbClr val="000000"/>
              </a:solidFill>
              <a:latin typeface="Tahoma" panose="020B0604030504040204" pitchFamily="34" charset="0"/>
            </a:endParaRPr>
          </a:p>
        </p:txBody>
      </p:sp>
      <p:sp>
        <p:nvSpPr>
          <p:cNvPr id="29706" name="Line 9"/>
          <p:cNvSpPr>
            <a:spLocks noChangeShapeType="1"/>
          </p:cNvSpPr>
          <p:nvPr/>
        </p:nvSpPr>
        <p:spPr bwMode="auto">
          <a:xfrm>
            <a:off x="1981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3200" b="1">
              <a:solidFill>
                <a:srgbClr val="000000"/>
              </a:solidFill>
              <a:latin typeface="Arial" panose="020B0604020202020204" pitchFamily="34" charset="0"/>
            </a:endParaRPr>
          </a:p>
        </p:txBody>
      </p:sp>
      <p:sp>
        <p:nvSpPr>
          <p:cNvPr id="29707" name="Line 10"/>
          <p:cNvSpPr>
            <a:spLocks noChangeShapeType="1"/>
          </p:cNvSpPr>
          <p:nvPr/>
        </p:nvSpPr>
        <p:spPr bwMode="auto">
          <a:xfrm>
            <a:off x="1982788" y="3886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IN" sz="3200" b="1">
              <a:solidFill>
                <a:srgbClr val="000000"/>
              </a:solidFill>
              <a:latin typeface="Arial" panose="020B0604020202020204" pitchFamily="34" charset="0"/>
            </a:endParaRPr>
          </a:p>
        </p:txBody>
      </p:sp>
      <p:sp>
        <p:nvSpPr>
          <p:cNvPr id="29708" name="Rectangle 11"/>
          <p:cNvSpPr>
            <a:spLocks noChangeArrowheads="1"/>
          </p:cNvSpPr>
          <p:nvPr/>
        </p:nvSpPr>
        <p:spPr bwMode="auto">
          <a:xfrm>
            <a:off x="2019300" y="2759075"/>
            <a:ext cx="8077200" cy="1066800"/>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0" fontAlgn="base" hangingPunct="0">
              <a:spcBef>
                <a:spcPct val="0"/>
              </a:spcBef>
              <a:spcAft>
                <a:spcPct val="0"/>
              </a:spcAft>
            </a:pPr>
            <a:r>
              <a:rPr lang="en-US">
                <a:solidFill>
                  <a:srgbClr val="000000"/>
                </a:solidFill>
              </a:rPr>
              <a:t>A simple parity-check code can detect an odd number of errors.</a:t>
            </a:r>
          </a:p>
        </p:txBody>
      </p:sp>
      <p:grpSp>
        <p:nvGrpSpPr>
          <p:cNvPr id="29709" name="Group 12"/>
          <p:cNvGrpSpPr>
            <a:grpSpLocks/>
          </p:cNvGrpSpPr>
          <p:nvPr/>
        </p:nvGrpSpPr>
        <p:grpSpPr bwMode="auto">
          <a:xfrm>
            <a:off x="2057400" y="2024064"/>
            <a:ext cx="1143000" cy="566737"/>
            <a:chOff x="1200" y="1248"/>
            <a:chExt cx="720" cy="357"/>
          </a:xfrm>
        </p:grpSpPr>
        <p:pic>
          <p:nvPicPr>
            <p:cNvPr id="2971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1"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eaLnBrk="0" fontAlgn="base" hangingPunct="0">
                <a:spcBef>
                  <a:spcPct val="0"/>
                </a:spcBef>
                <a:spcAft>
                  <a:spcPct val="0"/>
                </a:spcAft>
              </a:pPr>
              <a:r>
                <a:rPr lang="en-US" sz="2800" i="1">
                  <a:solidFill>
                    <a:srgbClr val="FF0000"/>
                  </a:solidFill>
                  <a:latin typeface="Times New Roman" panose="02020603050405020304" pitchFamily="18" charset="0"/>
                </a:rPr>
                <a:t>Note</a:t>
              </a:r>
            </a:p>
          </p:txBody>
        </p:sp>
      </p:grpSp>
    </p:spTree>
    <p:extLst>
      <p:ext uri="{BB962C8B-B14F-4D97-AF65-F5344CB8AC3E}">
        <p14:creationId xmlns:p14="http://schemas.microsoft.com/office/powerpoint/2010/main" val="243425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rPr>
              <a:t>Error detection</a:t>
            </a:r>
          </a:p>
        </p:txBody>
      </p:sp>
      <p:sp>
        <p:nvSpPr>
          <p:cNvPr id="11267" name="Rectangle 3"/>
          <p:cNvSpPr>
            <a:spLocks noGrp="1" noChangeArrowheads="1"/>
          </p:cNvSpPr>
          <p:nvPr>
            <p:ph type="body" idx="1"/>
          </p:nvPr>
        </p:nvSpPr>
        <p:spPr>
          <a:xfrm>
            <a:off x="1781025" y="1980596"/>
            <a:ext cx="8560405" cy="4115405"/>
          </a:xfrm>
        </p:spPr>
        <p:txBody>
          <a:bodyPr/>
          <a:lstStyle/>
          <a:p>
            <a:pPr>
              <a:buFontTx/>
              <a:buNone/>
            </a:pPr>
            <a:r>
              <a:rPr lang="en-US" smtClean="0"/>
              <a:t>	Error detection means to decide whether the received data is correct or not without having a copy of the original message.</a:t>
            </a:r>
          </a:p>
          <a:p>
            <a:endParaRPr lang="en-US" smtClean="0"/>
          </a:p>
          <a:p>
            <a:pPr>
              <a:buFontTx/>
              <a:buNone/>
            </a:pPr>
            <a:r>
              <a:rPr lang="en-US" smtClean="0"/>
              <a:t>	Error detection </a:t>
            </a:r>
            <a:r>
              <a:rPr lang="en-US" b="1" smtClean="0"/>
              <a:t>uses the concept of redundancy</a:t>
            </a:r>
            <a:r>
              <a:rPr lang="en-US" smtClean="0"/>
              <a:t>, </a:t>
            </a:r>
            <a:r>
              <a:rPr lang="en-US" b="1" smtClean="0"/>
              <a:t>which means</a:t>
            </a:r>
            <a:r>
              <a:rPr lang="en-US" smtClean="0"/>
              <a:t> adding extra bits for detecting errors at the destination.</a:t>
            </a:r>
          </a:p>
        </p:txBody>
      </p:sp>
    </p:spTree>
    <p:extLst>
      <p:ext uri="{BB962C8B-B14F-4D97-AF65-F5344CB8AC3E}">
        <p14:creationId xmlns:p14="http://schemas.microsoft.com/office/powerpoint/2010/main" val="566090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406" y="1161143"/>
            <a:ext cx="7604881" cy="478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Rectangle 3"/>
          <p:cNvSpPr>
            <a:spLocks noChangeArrowheads="1"/>
          </p:cNvSpPr>
          <p:nvPr/>
        </p:nvSpPr>
        <p:spPr bwMode="auto">
          <a:xfrm>
            <a:off x="4877406" y="193524"/>
            <a:ext cx="2357775"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sz="3143" b="1">
                <a:solidFill>
                  <a:srgbClr val="063DE8"/>
                </a:solidFill>
              </a:rPr>
              <a:t>Redundancy</a:t>
            </a:r>
          </a:p>
        </p:txBody>
      </p:sp>
    </p:spTree>
    <p:extLst>
      <p:ext uri="{BB962C8B-B14F-4D97-AF65-F5344CB8AC3E}">
        <p14:creationId xmlns:p14="http://schemas.microsoft.com/office/powerpoint/2010/main" val="378220858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465" y="1395489"/>
            <a:ext cx="8230810" cy="493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3"/>
          <p:cNvSpPr>
            <a:spLocks noChangeArrowheads="1"/>
          </p:cNvSpPr>
          <p:nvPr/>
        </p:nvSpPr>
        <p:spPr bwMode="auto">
          <a:xfrm>
            <a:off x="3821167" y="0"/>
            <a:ext cx="5013824" cy="105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sz="3143" b="1">
                <a:solidFill>
                  <a:srgbClr val="00279F"/>
                </a:solidFill>
              </a:rPr>
              <a:t>Vertical Redundancy Check</a:t>
            </a:r>
          </a:p>
          <a:p>
            <a:pPr algn="ctr"/>
            <a:r>
              <a:rPr lang="en-US" sz="3143" b="1">
                <a:solidFill>
                  <a:srgbClr val="00279F"/>
                </a:solidFill>
              </a:rPr>
              <a:t>VRC</a:t>
            </a:r>
          </a:p>
        </p:txBody>
      </p:sp>
    </p:spTree>
    <p:extLst>
      <p:ext uri="{BB962C8B-B14F-4D97-AF65-F5344CB8AC3E}">
        <p14:creationId xmlns:p14="http://schemas.microsoft.com/office/powerpoint/2010/main" val="1278133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b="1" smtClean="0">
                <a:solidFill>
                  <a:srgbClr val="CC0066"/>
                </a:solidFill>
                <a:effectLst>
                  <a:outerShdw blurRad="38100" dist="38100" dir="2700000" algn="tl">
                    <a:srgbClr val="C0C0C0"/>
                  </a:outerShdw>
                </a:effectLst>
              </a:rPr>
              <a:t>Performance</a:t>
            </a:r>
          </a:p>
        </p:txBody>
      </p:sp>
      <p:sp>
        <p:nvSpPr>
          <p:cNvPr id="15363" name="Rectangle 3"/>
          <p:cNvSpPr>
            <a:spLocks noGrp="1" noChangeArrowheads="1"/>
          </p:cNvSpPr>
          <p:nvPr>
            <p:ph type="body" idx="1"/>
          </p:nvPr>
        </p:nvSpPr>
        <p:spPr/>
        <p:txBody>
          <a:bodyPr/>
          <a:lstStyle/>
          <a:p>
            <a:endParaRPr lang="en-US" smtClean="0"/>
          </a:p>
          <a:p>
            <a:pPr>
              <a:buClr>
                <a:srgbClr val="CC0066"/>
              </a:buClr>
              <a:buFont typeface="Wingdings 3" panose="05040102010807070707" pitchFamily="18" charset="2"/>
              <a:buChar char="â"/>
            </a:pPr>
            <a:r>
              <a:rPr lang="en-US" smtClean="0"/>
              <a:t>It can detect single bit error</a:t>
            </a:r>
          </a:p>
          <a:p>
            <a:pPr>
              <a:buClr>
                <a:srgbClr val="CC0066"/>
              </a:buClr>
              <a:buFont typeface="Wingdings 3" panose="05040102010807070707" pitchFamily="18" charset="2"/>
              <a:buChar char="â"/>
            </a:pPr>
            <a:r>
              <a:rPr lang="en-US" smtClean="0"/>
              <a:t>It can detect burst errors only if the total number of errors is odd.</a:t>
            </a:r>
          </a:p>
          <a:p>
            <a:endParaRPr lang="en-US" smtClean="0"/>
          </a:p>
        </p:txBody>
      </p:sp>
    </p:spTree>
    <p:extLst>
      <p:ext uri="{BB962C8B-B14F-4D97-AF65-F5344CB8AC3E}">
        <p14:creationId xmlns:p14="http://schemas.microsoft.com/office/powerpoint/2010/main" val="4111220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230371" y="405191"/>
            <a:ext cx="5903618" cy="105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sz="3143" b="1">
                <a:solidFill>
                  <a:srgbClr val="00279F"/>
                </a:solidFill>
              </a:rPr>
              <a:t>Longitudinal Redundancy Check</a:t>
            </a:r>
          </a:p>
          <a:p>
            <a:pPr algn="ctr"/>
            <a:r>
              <a:rPr lang="en-US" sz="3143" b="1">
                <a:solidFill>
                  <a:srgbClr val="00279F"/>
                </a:solidFill>
              </a:rPr>
              <a:t>LRC</a:t>
            </a:r>
          </a:p>
        </p:txBody>
      </p:sp>
      <p:pic>
        <p:nvPicPr>
          <p:cNvPr id="1638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608" y="3016250"/>
            <a:ext cx="8336643" cy="163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91785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2490108" y="825500"/>
            <a:ext cx="763663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574" tIns="44001" rIns="89574" bIns="44001" anchor="ctr"/>
          <a:lstStyle/>
          <a:p>
            <a:pPr algn="ctr">
              <a:defRPr/>
            </a:pPr>
            <a:r>
              <a:rPr lang="en-US" sz="4381" b="1">
                <a:solidFill>
                  <a:srgbClr val="CC0066"/>
                </a:solidFill>
                <a:effectLst>
                  <a:outerShdw blurRad="38100" dist="38100" dir="2700000" algn="tl">
                    <a:srgbClr val="C0C0C0"/>
                  </a:outerShdw>
                </a:effectLst>
              </a:rPr>
              <a:t>Performance</a:t>
            </a:r>
          </a:p>
        </p:txBody>
      </p:sp>
      <p:sp>
        <p:nvSpPr>
          <p:cNvPr id="17411" name="Rectangle 5"/>
          <p:cNvSpPr>
            <a:spLocks noChangeArrowheads="1"/>
          </p:cNvSpPr>
          <p:nvPr/>
        </p:nvSpPr>
        <p:spPr bwMode="auto">
          <a:xfrm>
            <a:off x="2490108" y="2196798"/>
            <a:ext cx="7636631" cy="411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574" tIns="44001" rIns="89574" bIns="44001"/>
          <a:lstStyle>
            <a:lvl1pPr marL="355600" indent="-355600">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spcBef>
                <a:spcPct val="20000"/>
              </a:spcBef>
              <a:buSzPct val="100000"/>
              <a:buFontTx/>
              <a:buChar char="•"/>
            </a:pPr>
            <a:endParaRPr lang="en-US" sz="3143"/>
          </a:p>
          <a:p>
            <a:pPr>
              <a:spcBef>
                <a:spcPct val="20000"/>
              </a:spcBef>
              <a:buClr>
                <a:srgbClr val="CC0066"/>
              </a:buClr>
              <a:buSzPct val="100000"/>
              <a:buFont typeface="Wingdings 3" panose="05040102010807070707" pitchFamily="18" charset="2"/>
              <a:buChar char="â"/>
            </a:pPr>
            <a:r>
              <a:rPr lang="en-US" sz="3143"/>
              <a:t>LCR increases the likelihood of detecting burst errors.</a:t>
            </a:r>
          </a:p>
          <a:p>
            <a:pPr>
              <a:spcBef>
                <a:spcPct val="20000"/>
              </a:spcBef>
              <a:buClr>
                <a:srgbClr val="CC0066"/>
              </a:buClr>
              <a:buSzPct val="100000"/>
              <a:buFont typeface="Wingdings 3" panose="05040102010807070707" pitchFamily="18" charset="2"/>
              <a:buChar char="â"/>
            </a:pPr>
            <a:r>
              <a:rPr lang="en-US" sz="3143"/>
              <a:t>If two bits in one data units are damaged and two bits in exactly the same positions in another data unit are also damaged, the LRC checker will not detect an error.</a:t>
            </a:r>
          </a:p>
          <a:p>
            <a:pPr>
              <a:spcBef>
                <a:spcPct val="20000"/>
              </a:spcBef>
              <a:buSzPct val="100000"/>
              <a:buFontTx/>
              <a:buChar char="•"/>
            </a:pPr>
            <a:endParaRPr lang="en-US" sz="3143"/>
          </a:p>
        </p:txBody>
      </p:sp>
    </p:spTree>
    <p:extLst>
      <p:ext uri="{BB962C8B-B14F-4D97-AF65-F5344CB8AC3E}">
        <p14:creationId xmlns:p14="http://schemas.microsoft.com/office/powerpoint/2010/main" val="3707980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1" y="1341060"/>
            <a:ext cx="7839226" cy="491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3"/>
          <p:cNvSpPr>
            <a:spLocks noChangeArrowheads="1"/>
          </p:cNvSpPr>
          <p:nvPr/>
        </p:nvSpPr>
        <p:spPr bwMode="auto">
          <a:xfrm>
            <a:off x="4803322" y="270632"/>
            <a:ext cx="2761732"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sz="3143" b="1">
                <a:solidFill>
                  <a:srgbClr val="00279F"/>
                </a:solidFill>
              </a:rPr>
              <a:t>VRC and LRC</a:t>
            </a:r>
          </a:p>
        </p:txBody>
      </p:sp>
    </p:spTree>
    <p:extLst>
      <p:ext uri="{BB962C8B-B14F-4D97-AF65-F5344CB8AC3E}">
        <p14:creationId xmlns:p14="http://schemas.microsoft.com/office/powerpoint/2010/main" val="415234386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b="1" dirty="0" smtClean="0">
                <a:solidFill>
                  <a:srgbClr val="00279F"/>
                </a:solidFill>
              </a:rPr>
              <a:t>Checksum: </a:t>
            </a:r>
            <a:r>
              <a:rPr lang="en-US" b="1" i="1" dirty="0" smtClean="0">
                <a:solidFill>
                  <a:srgbClr val="CC0066"/>
                </a:solidFill>
                <a:effectLst>
                  <a:outerShdw blurRad="38100" dist="38100" dir="2700000" algn="tl">
                    <a:srgbClr val="C0C0C0"/>
                  </a:outerShdw>
                </a:effectLst>
                <a:latin typeface="Comic Sans MS" pitchFamily="66" charset="0"/>
              </a:rPr>
              <a:t>At the sender</a:t>
            </a:r>
            <a:endParaRPr lang="en-US" b="1" i="1" dirty="0" smtClean="0">
              <a:solidFill>
                <a:srgbClr val="CC0066"/>
              </a:solidFill>
              <a:effectLst>
                <a:outerShdw blurRad="38100" dist="38100" dir="2700000" algn="tl">
                  <a:srgbClr val="C0C0C0"/>
                </a:outerShdw>
              </a:effectLst>
              <a:latin typeface="Comic Sans MS" pitchFamily="66" charset="0"/>
            </a:endParaRPr>
          </a:p>
        </p:txBody>
      </p:sp>
      <p:sp>
        <p:nvSpPr>
          <p:cNvPr id="26627" name="Rectangle 3"/>
          <p:cNvSpPr>
            <a:spLocks noGrp="1" noChangeArrowheads="1"/>
          </p:cNvSpPr>
          <p:nvPr>
            <p:ph type="body" idx="1"/>
          </p:nvPr>
        </p:nvSpPr>
        <p:spPr/>
        <p:txBody>
          <a:bodyPr/>
          <a:lstStyle/>
          <a:p>
            <a:pPr>
              <a:buClr>
                <a:srgbClr val="CC0066"/>
              </a:buClr>
              <a:buFont typeface="Wingdings" panose="05000000000000000000" pitchFamily="2" charset="2"/>
              <a:buChar char="Ü"/>
            </a:pPr>
            <a:r>
              <a:rPr lang="en-US" smtClean="0"/>
              <a:t>The unit is divided into </a:t>
            </a:r>
            <a:r>
              <a:rPr lang="en-US" i="1" smtClean="0"/>
              <a:t>k</a:t>
            </a:r>
            <a:r>
              <a:rPr lang="en-US" smtClean="0"/>
              <a:t> sections, each of </a:t>
            </a:r>
            <a:r>
              <a:rPr lang="en-US" i="1" smtClean="0"/>
              <a:t>n</a:t>
            </a:r>
            <a:r>
              <a:rPr lang="en-US" smtClean="0"/>
              <a:t> bits.</a:t>
            </a:r>
          </a:p>
          <a:p>
            <a:pPr>
              <a:buClr>
                <a:srgbClr val="CC0066"/>
              </a:buClr>
              <a:buFont typeface="Wingdings" panose="05000000000000000000" pitchFamily="2" charset="2"/>
              <a:buChar char="Ü"/>
            </a:pPr>
            <a:r>
              <a:rPr lang="en-US" smtClean="0"/>
              <a:t>All sections are added together using one’s complement to get the sum.</a:t>
            </a:r>
          </a:p>
          <a:p>
            <a:pPr>
              <a:buClr>
                <a:srgbClr val="CC0066"/>
              </a:buClr>
              <a:buFont typeface="Wingdings" panose="05000000000000000000" pitchFamily="2" charset="2"/>
              <a:buChar char="Ü"/>
            </a:pPr>
            <a:r>
              <a:rPr lang="en-US" smtClean="0"/>
              <a:t>The sum is complemented and becomes the checksum.</a:t>
            </a:r>
          </a:p>
          <a:p>
            <a:pPr>
              <a:buClr>
                <a:srgbClr val="CC0066"/>
              </a:buClr>
              <a:buFont typeface="Wingdings" panose="05000000000000000000" pitchFamily="2" charset="2"/>
              <a:buChar char="Ü"/>
            </a:pPr>
            <a:r>
              <a:rPr lang="en-US" smtClean="0"/>
              <a:t>The checksum is sent with the data</a:t>
            </a:r>
          </a:p>
        </p:txBody>
      </p:sp>
    </p:spTree>
    <p:extLst>
      <p:ext uri="{BB962C8B-B14F-4D97-AF65-F5344CB8AC3E}">
        <p14:creationId xmlns:p14="http://schemas.microsoft.com/office/powerpoint/2010/main" val="2427242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Redundancy bits calculation</a:t>
            </a:r>
          </a:p>
        </p:txBody>
      </p:sp>
      <p:sp>
        <p:nvSpPr>
          <p:cNvPr id="56324" name="Rectangle 3"/>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5"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6" name="Rectangle 5"/>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7"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8"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29" name="Rectangle 8"/>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6330"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pic>
        <p:nvPicPr>
          <p:cNvPr id="5633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143001"/>
            <a:ext cx="709295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5871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454" y="892024"/>
            <a:ext cx="8371416" cy="530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Rectangle 3"/>
          <p:cNvSpPr>
            <a:spLocks noChangeArrowheads="1"/>
          </p:cNvSpPr>
          <p:nvPr/>
        </p:nvSpPr>
        <p:spPr bwMode="auto">
          <a:xfrm>
            <a:off x="5176763" y="117929"/>
            <a:ext cx="1997100"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sz="3143" b="1" dirty="0">
                <a:solidFill>
                  <a:srgbClr val="00279F"/>
                </a:solidFill>
              </a:rPr>
              <a:t>Checksum</a:t>
            </a:r>
          </a:p>
        </p:txBody>
      </p:sp>
    </p:spTree>
    <p:extLst>
      <p:ext uri="{BB962C8B-B14F-4D97-AF65-F5344CB8AC3E}">
        <p14:creationId xmlns:p14="http://schemas.microsoft.com/office/powerpoint/2010/main" val="176861330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At the receiver</a:t>
            </a:r>
          </a:p>
        </p:txBody>
      </p:sp>
      <p:sp>
        <p:nvSpPr>
          <p:cNvPr id="27651" name="Rectangle 3"/>
          <p:cNvSpPr>
            <a:spLocks noGrp="1" noChangeArrowheads="1"/>
          </p:cNvSpPr>
          <p:nvPr>
            <p:ph type="body" idx="1"/>
          </p:nvPr>
        </p:nvSpPr>
        <p:spPr/>
        <p:txBody>
          <a:bodyPr/>
          <a:lstStyle/>
          <a:p>
            <a:pPr>
              <a:buClr>
                <a:srgbClr val="CC0066"/>
              </a:buClr>
              <a:buFont typeface="Wingdings" panose="05000000000000000000" pitchFamily="2" charset="2"/>
              <a:buChar char="Ü"/>
            </a:pPr>
            <a:r>
              <a:rPr lang="en-US" smtClean="0"/>
              <a:t>The unit is divided into </a:t>
            </a:r>
            <a:r>
              <a:rPr lang="en-US" i="1" smtClean="0"/>
              <a:t>k</a:t>
            </a:r>
            <a:r>
              <a:rPr lang="en-US" smtClean="0"/>
              <a:t> sections, each of </a:t>
            </a:r>
            <a:r>
              <a:rPr lang="en-US" i="1" smtClean="0"/>
              <a:t>n</a:t>
            </a:r>
            <a:r>
              <a:rPr lang="en-US" smtClean="0"/>
              <a:t> bits.</a:t>
            </a:r>
          </a:p>
          <a:p>
            <a:pPr>
              <a:buClr>
                <a:srgbClr val="CC0066"/>
              </a:buClr>
              <a:buFont typeface="Wingdings" panose="05000000000000000000" pitchFamily="2" charset="2"/>
              <a:buChar char="Ü"/>
            </a:pPr>
            <a:r>
              <a:rPr lang="en-US" smtClean="0"/>
              <a:t>All sections are added together using one’s complement to get the sum.</a:t>
            </a:r>
          </a:p>
          <a:p>
            <a:pPr>
              <a:buClr>
                <a:srgbClr val="CC0066"/>
              </a:buClr>
              <a:buFont typeface="Wingdings" panose="05000000000000000000" pitchFamily="2" charset="2"/>
              <a:buChar char="Ü"/>
            </a:pPr>
            <a:r>
              <a:rPr lang="en-US" smtClean="0"/>
              <a:t>The sum is complemented.</a:t>
            </a:r>
          </a:p>
          <a:p>
            <a:pPr>
              <a:buClr>
                <a:srgbClr val="CC0066"/>
              </a:buClr>
              <a:buFont typeface="Wingdings" panose="05000000000000000000" pitchFamily="2" charset="2"/>
              <a:buChar char="Ü"/>
            </a:pPr>
            <a:r>
              <a:rPr lang="en-US" smtClean="0"/>
              <a:t>If the result is zero, the data are accepted: otherwise, they are rejected.</a:t>
            </a:r>
          </a:p>
          <a:p>
            <a:endParaRPr lang="en-US" smtClean="0"/>
          </a:p>
        </p:txBody>
      </p:sp>
    </p:spTree>
    <p:extLst>
      <p:ext uri="{BB962C8B-B14F-4D97-AF65-F5344CB8AC3E}">
        <p14:creationId xmlns:p14="http://schemas.microsoft.com/office/powerpoint/2010/main" val="26742451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278441" y="260048"/>
            <a:ext cx="7635119" cy="1224643"/>
          </a:xfrm>
        </p:spPr>
        <p:txBody>
          <a:bodyPr/>
          <a:lstStyle/>
          <a:p>
            <a:pPr>
              <a:defRPr/>
            </a:pPr>
            <a:r>
              <a:rPr lang="en-US" b="1" i="1" smtClean="0">
                <a:solidFill>
                  <a:srgbClr val="CC0066"/>
                </a:solidFill>
                <a:effectLst>
                  <a:outerShdw blurRad="38100" dist="38100" dir="2700000" algn="tl">
                    <a:srgbClr val="C0C0C0"/>
                  </a:outerShdw>
                </a:effectLst>
                <a:latin typeface="Book Antiqua" pitchFamily="18" charset="0"/>
              </a:rPr>
              <a:t>Performance</a:t>
            </a:r>
          </a:p>
        </p:txBody>
      </p:sp>
      <p:sp>
        <p:nvSpPr>
          <p:cNvPr id="28675" name="Rectangle 3"/>
          <p:cNvSpPr>
            <a:spLocks noGrp="1" noChangeArrowheads="1"/>
          </p:cNvSpPr>
          <p:nvPr>
            <p:ph type="body" idx="1"/>
          </p:nvPr>
        </p:nvSpPr>
        <p:spPr>
          <a:xfrm>
            <a:off x="1992691" y="1413632"/>
            <a:ext cx="8277678" cy="4682369"/>
          </a:xfrm>
        </p:spPr>
        <p:txBody>
          <a:bodyPr/>
          <a:lstStyle/>
          <a:p>
            <a:pPr>
              <a:buClr>
                <a:srgbClr val="CC0066"/>
              </a:buClr>
              <a:buFont typeface="Wingdings 3" panose="05040102010807070707" pitchFamily="18" charset="2"/>
              <a:buChar char="â"/>
            </a:pPr>
            <a:r>
              <a:rPr lang="en-US" smtClean="0"/>
              <a:t>The checksum detects all errors involving an odd number of bits.</a:t>
            </a:r>
          </a:p>
          <a:p>
            <a:pPr>
              <a:buClr>
                <a:srgbClr val="CC0066"/>
              </a:buClr>
              <a:buFont typeface="Wingdings 3" panose="05040102010807070707" pitchFamily="18" charset="2"/>
              <a:buChar char="â"/>
            </a:pPr>
            <a:r>
              <a:rPr lang="en-US" smtClean="0"/>
              <a:t>It detects most errors involving an even number of bits.</a:t>
            </a:r>
          </a:p>
          <a:p>
            <a:pPr>
              <a:buClr>
                <a:srgbClr val="CC0066"/>
              </a:buClr>
              <a:buFont typeface="Wingdings 3" panose="05040102010807070707" pitchFamily="18" charset="2"/>
              <a:buChar char="â"/>
            </a:pPr>
            <a:r>
              <a:rPr lang="en-US" smtClean="0"/>
              <a:t>If one or more bits of a segment are damaged and the corresponding bit or bits of opposite value in a second segment are also damaged, the sums of those columns will not change and the receiver will not detect a problem.</a:t>
            </a:r>
          </a:p>
          <a:p>
            <a:pPr>
              <a:buFontTx/>
              <a:buNone/>
            </a:pPr>
            <a:endParaRPr lang="en-US" smtClean="0"/>
          </a:p>
        </p:txBody>
      </p:sp>
    </p:spTree>
    <p:extLst>
      <p:ext uri="{BB962C8B-B14F-4D97-AF65-F5344CB8AC3E}">
        <p14:creationId xmlns:p14="http://schemas.microsoft.com/office/powerpoint/2010/main" val="7434095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b="1" i="1" smtClean="0">
                <a:solidFill>
                  <a:srgbClr val="CC0066"/>
                </a:solidFill>
                <a:effectLst>
                  <a:outerShdw blurRad="38100" dist="38100" dir="2700000" algn="tl">
                    <a:srgbClr val="C0C0C0"/>
                  </a:outerShdw>
                </a:effectLst>
                <a:latin typeface="Comic Sans MS" pitchFamily="66" charset="0"/>
              </a:rPr>
              <a:t>Error Correction</a:t>
            </a:r>
          </a:p>
        </p:txBody>
      </p:sp>
      <p:sp>
        <p:nvSpPr>
          <p:cNvPr id="29699" name="Rectangle 3"/>
          <p:cNvSpPr>
            <a:spLocks noGrp="1" noChangeArrowheads="1"/>
          </p:cNvSpPr>
          <p:nvPr>
            <p:ph type="body" idx="1"/>
          </p:nvPr>
        </p:nvSpPr>
        <p:spPr/>
        <p:txBody>
          <a:bodyPr/>
          <a:lstStyle/>
          <a:p>
            <a:pPr marL="603263" indent="-603263">
              <a:buNone/>
            </a:pPr>
            <a:r>
              <a:rPr lang="en-US" smtClean="0"/>
              <a:t>It can be handled in two ways:</a:t>
            </a:r>
          </a:p>
          <a:p>
            <a:pPr marL="603263" indent="-603263">
              <a:buClr>
                <a:srgbClr val="CC0066"/>
              </a:buClr>
              <a:buFont typeface="Wingdings" panose="05000000000000000000" pitchFamily="2" charset="2"/>
              <a:buAutoNum type="arabicParenR"/>
            </a:pPr>
            <a:r>
              <a:rPr lang="en-US" smtClean="0"/>
              <a:t>receiver can have the sender retransmit the entire data unit.</a:t>
            </a:r>
          </a:p>
          <a:p>
            <a:pPr marL="603263" indent="-603263">
              <a:buClr>
                <a:srgbClr val="CC0066"/>
              </a:buClr>
              <a:buFont typeface="Wingdings" panose="05000000000000000000" pitchFamily="2" charset="2"/>
              <a:buAutoNum type="arabicParenR"/>
            </a:pPr>
            <a:r>
              <a:rPr lang="en-US" smtClean="0"/>
              <a:t>The receiver can use an error-correcting code, which automatically corrects certain errors.</a:t>
            </a:r>
          </a:p>
          <a:p>
            <a:pPr marL="603263" indent="-603263"/>
            <a:endParaRPr lang="en-US" smtClean="0"/>
          </a:p>
        </p:txBody>
      </p:sp>
    </p:spTree>
    <p:extLst>
      <p:ext uri="{BB962C8B-B14F-4D97-AF65-F5344CB8AC3E}">
        <p14:creationId xmlns:p14="http://schemas.microsoft.com/office/powerpoint/2010/main" val="3286376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Example of redundancy bit calculation</a:t>
            </a:r>
          </a:p>
        </p:txBody>
      </p:sp>
      <p:sp>
        <p:nvSpPr>
          <p:cNvPr id="57348" name="Rectangle 3"/>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49"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50" name="Rectangle 5"/>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51"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52"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53" name="Rectangle 8"/>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7354"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pic>
        <p:nvPicPr>
          <p:cNvPr id="5735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4" y="1524000"/>
            <a:ext cx="8967787" cy="411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382438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800">
                <a:solidFill>
                  <a:schemeClr val="accent2"/>
                </a:solidFill>
                <a:latin typeface="Times New Roman" panose="02020603050405020304" pitchFamily="18" charset="0"/>
              </a:rPr>
              <a:t>   </a:t>
            </a:r>
            <a:r>
              <a:rPr lang="en-US" altLang="en-US" sz="1800" i="1">
                <a:latin typeface="Times New Roman" panose="02020603050405020304" pitchFamily="18" charset="0"/>
              </a:rPr>
              <a:t>Error detection using Hamming code</a:t>
            </a:r>
          </a:p>
        </p:txBody>
      </p:sp>
      <p:sp>
        <p:nvSpPr>
          <p:cNvPr id="58372" name="Rectangle 3"/>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8373"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8374" name="Rectangle 5"/>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8375"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8376"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8377" name="Rectangle 8"/>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58378"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pic>
        <p:nvPicPr>
          <p:cNvPr id="5837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714376"/>
            <a:ext cx="5886450"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83752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83822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525" y="2710846"/>
            <a:ext cx="8218714" cy="1507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6" name="Text Box 6"/>
          <p:cNvSpPr txBox="1">
            <a:spLocks noChangeArrowheads="1"/>
          </p:cNvSpPr>
          <p:nvPr/>
        </p:nvSpPr>
        <p:spPr bwMode="auto">
          <a:xfrm>
            <a:off x="1749838" y="765024"/>
            <a:ext cx="8678718" cy="1058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517" tIns="45258" rIns="90517" bIns="45258">
            <a:spAutoFit/>
          </a:bodyPr>
          <a:lstStyle/>
          <a:p>
            <a:pPr algn="ctr">
              <a:defRPr/>
            </a:pPr>
            <a:r>
              <a:rPr lang="en-US" sz="3143" b="1">
                <a:solidFill>
                  <a:srgbClr val="CC0066"/>
                </a:solidFill>
                <a:effectLst>
                  <a:outerShdw blurRad="38100" dist="38100" dir="2700000" algn="tl">
                    <a:srgbClr val="C0C0C0"/>
                  </a:outerShdw>
                </a:effectLst>
              </a:rPr>
              <a:t>Four types of redundancy checks are used</a:t>
            </a:r>
          </a:p>
          <a:p>
            <a:pPr algn="ctr">
              <a:defRPr/>
            </a:pPr>
            <a:r>
              <a:rPr lang="en-US" sz="3143" b="1">
                <a:solidFill>
                  <a:srgbClr val="CC0066"/>
                </a:solidFill>
                <a:effectLst>
                  <a:outerShdw blurRad="38100" dist="38100" dir="2700000" algn="tl">
                    <a:srgbClr val="C0C0C0"/>
                  </a:outerShdw>
                </a:effectLst>
              </a:rPr>
              <a:t> in data communications</a:t>
            </a:r>
          </a:p>
        </p:txBody>
      </p:sp>
    </p:spTree>
    <p:extLst>
      <p:ext uri="{BB962C8B-B14F-4D97-AF65-F5344CB8AC3E}">
        <p14:creationId xmlns:p14="http://schemas.microsoft.com/office/powerpoint/2010/main" val="833273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246"/>
                                        </p:tgtEl>
                                        <p:attrNameLst>
                                          <p:attrName>style.visibility</p:attrName>
                                        </p:attrNameLst>
                                      </p:cBhvr>
                                      <p:to>
                                        <p:strVal val="visible"/>
                                      </p:to>
                                    </p:set>
                                    <p:anim calcmode="discrete" valueType="clr">
                                      <p:cBhvr override="childStyle">
                                        <p:cTn id="7" dur="80"/>
                                        <p:tgtEl>
                                          <p:spTgt spid="1024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246"/>
                                        </p:tgtEl>
                                        <p:attrNameLst>
                                          <p:attrName>fillcolor</p:attrName>
                                        </p:attrNameLst>
                                      </p:cBhvr>
                                      <p:tavLst>
                                        <p:tav tm="0">
                                          <p:val>
                                            <p:clrVal>
                                              <a:schemeClr val="accent2"/>
                                            </p:clrVal>
                                          </p:val>
                                        </p:tav>
                                        <p:tav tm="50000">
                                          <p:val>
                                            <p:clrVal>
                                              <a:schemeClr val="hlink"/>
                                            </p:clrVal>
                                          </p:val>
                                        </p:tav>
                                      </p:tavLst>
                                    </p:anim>
                                    <p:set>
                                      <p:cBhvr>
                                        <p:cTn id="9" dur="80"/>
                                        <p:tgtEl>
                                          <p:spTgt spid="10246"/>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2"/>
          <p:cNvSpPr>
            <a:spLocks noChangeShapeType="1"/>
          </p:cNvSpPr>
          <p:nvPr/>
        </p:nvSpPr>
        <p:spPr bwMode="auto">
          <a:xfrm>
            <a:off x="1676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28" name="Line 3"/>
          <p:cNvSpPr>
            <a:spLocks noChangeShapeType="1"/>
          </p:cNvSpPr>
          <p:nvPr/>
        </p:nvSpPr>
        <p:spPr bwMode="auto">
          <a:xfrm>
            <a:off x="1676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29" name="Text Box 4"/>
          <p:cNvSpPr txBox="1">
            <a:spLocks noChangeArrowheads="1"/>
          </p:cNvSpPr>
          <p:nvPr/>
        </p:nvSpPr>
        <p:spPr bwMode="auto">
          <a:xfrm>
            <a:off x="1828800" y="762000"/>
            <a:ext cx="54777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000" i="1" dirty="0" smtClean="0">
                <a:latin typeface="Times New Roman" panose="02020603050405020304" pitchFamily="18" charset="0"/>
              </a:rPr>
              <a:t>Encoder </a:t>
            </a:r>
            <a:r>
              <a:rPr lang="en-US" sz="2000" i="1" dirty="0">
                <a:latin typeface="Times New Roman" panose="02020603050405020304" pitchFamily="18" charset="0"/>
              </a:rPr>
              <a:t>and decoder for simple parity-check code</a:t>
            </a:r>
          </a:p>
        </p:txBody>
      </p:sp>
      <p:sp>
        <p:nvSpPr>
          <p:cNvPr id="26630"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IN"/>
          </a:p>
        </p:txBody>
      </p:sp>
      <p:pic>
        <p:nvPicPr>
          <p:cNvPr id="2663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6" y="1474788"/>
            <a:ext cx="8099425" cy="4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912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1905000" y="914400"/>
            <a:ext cx="46512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sz="2400" dirty="0">
                <a:solidFill>
                  <a:schemeClr val="folHlink"/>
                </a:solidFill>
                <a:latin typeface="Times New Roman" panose="02020603050405020304" pitchFamily="18" charset="0"/>
              </a:rPr>
              <a:t>Table </a:t>
            </a:r>
            <a:r>
              <a:rPr lang="en-US" sz="2400" dirty="0" smtClean="0">
                <a:solidFill>
                  <a:schemeClr val="folHlink"/>
                </a:solidFill>
                <a:latin typeface="Times New Roman" panose="02020603050405020304" pitchFamily="18" charset="0"/>
              </a:rPr>
              <a:t> </a:t>
            </a:r>
            <a:r>
              <a:rPr lang="en-US" sz="2000" i="1" dirty="0">
                <a:latin typeface="Times New Roman" panose="02020603050405020304" pitchFamily="18" charset="0"/>
              </a:rPr>
              <a:t>Simple parity-check code C(5, 4)</a:t>
            </a: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1303339"/>
            <a:ext cx="8520112"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2091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7652" name="Rectangle 3"/>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7653" name="Rectangle 4"/>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7654" name="Rectangle 5"/>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7655" name="Rectangle 6"/>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7656" name="Rectangle 7"/>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7657" name="Rectangle 8"/>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sz="2400" b="0">
              <a:latin typeface="Tahoma" panose="020B0604030504040204" pitchFamily="34" charset="0"/>
            </a:endParaRPr>
          </a:p>
        </p:txBody>
      </p:sp>
      <p:sp>
        <p:nvSpPr>
          <p:cNvPr id="27658" name="Rectangle 9"/>
          <p:cNvSpPr>
            <a:spLocks noChangeArrowheads="1"/>
          </p:cNvSpPr>
          <p:nvPr/>
        </p:nvSpPr>
        <p:spPr bwMode="auto">
          <a:xfrm>
            <a:off x="1752600" y="1143001"/>
            <a:ext cx="86868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sz="2800" i="1">
                <a:latin typeface="Times New Roman" panose="02020603050405020304" pitchFamily="18" charset="0"/>
              </a:rPr>
              <a:t>Let us look at some transmission scenarios. Assume the sender sends the dataword 1011. The codeword created from this dataword is 10111, which is sent to the receiver. We examine five cases:</a:t>
            </a:r>
          </a:p>
          <a:p>
            <a:pPr algn="just"/>
            <a:endParaRPr lang="en-US" sz="2800" i="1">
              <a:latin typeface="Times New Roman" panose="02020603050405020304" pitchFamily="18" charset="0"/>
            </a:endParaRPr>
          </a:p>
          <a:p>
            <a:r>
              <a:rPr lang="en-US" sz="2800" i="1">
                <a:solidFill>
                  <a:schemeClr val="hlink"/>
                </a:solidFill>
                <a:latin typeface="Times New Roman" panose="02020603050405020304" pitchFamily="18" charset="0"/>
              </a:rPr>
              <a:t>1.</a:t>
            </a:r>
            <a:r>
              <a:rPr lang="en-US" sz="2800" i="1">
                <a:latin typeface="Times New Roman" panose="02020603050405020304" pitchFamily="18" charset="0"/>
              </a:rPr>
              <a:t>  No error occurs; the received codeword is 10111. The</a:t>
            </a:r>
            <a:br>
              <a:rPr lang="en-US" sz="2800" i="1">
                <a:latin typeface="Times New Roman" panose="02020603050405020304" pitchFamily="18" charset="0"/>
              </a:rPr>
            </a:br>
            <a:r>
              <a:rPr lang="en-US" sz="2800" i="1">
                <a:latin typeface="Times New Roman" panose="02020603050405020304" pitchFamily="18" charset="0"/>
              </a:rPr>
              <a:t>      syndrome is 0. The dataword 1011 is created.</a:t>
            </a:r>
          </a:p>
          <a:p>
            <a:r>
              <a:rPr lang="en-US" sz="2800" i="1">
                <a:solidFill>
                  <a:schemeClr val="hlink"/>
                </a:solidFill>
                <a:latin typeface="Times New Roman" panose="02020603050405020304" pitchFamily="18" charset="0"/>
              </a:rPr>
              <a:t>2.</a:t>
            </a:r>
            <a:r>
              <a:rPr lang="en-US" sz="2800" i="1">
                <a:latin typeface="Times New Roman" panose="02020603050405020304" pitchFamily="18" charset="0"/>
              </a:rPr>
              <a:t>  One single-bit error changes a</a:t>
            </a:r>
            <a:r>
              <a:rPr lang="en-US" sz="2800" i="1" baseline="-14000">
                <a:latin typeface="Times New Roman" panose="02020603050405020304" pitchFamily="18" charset="0"/>
              </a:rPr>
              <a:t>1 </a:t>
            </a:r>
            <a:r>
              <a:rPr lang="en-US" sz="2800" i="1">
                <a:latin typeface="Times New Roman" panose="02020603050405020304" pitchFamily="18" charset="0"/>
              </a:rPr>
              <a:t>. The received</a:t>
            </a:r>
            <a:br>
              <a:rPr lang="en-US" sz="2800" i="1">
                <a:latin typeface="Times New Roman" panose="02020603050405020304" pitchFamily="18" charset="0"/>
              </a:rPr>
            </a:br>
            <a:r>
              <a:rPr lang="en-US" sz="2800" i="1">
                <a:latin typeface="Times New Roman" panose="02020603050405020304" pitchFamily="18" charset="0"/>
              </a:rPr>
              <a:t>     codeword is 10011. The syndrome is 1. No dataword</a:t>
            </a:r>
            <a:br>
              <a:rPr lang="en-US" sz="2800" i="1">
                <a:latin typeface="Times New Roman" panose="02020603050405020304" pitchFamily="18" charset="0"/>
              </a:rPr>
            </a:br>
            <a:r>
              <a:rPr lang="en-US" sz="2800" i="1">
                <a:latin typeface="Times New Roman" panose="02020603050405020304" pitchFamily="18" charset="0"/>
              </a:rPr>
              <a:t>     is created.</a:t>
            </a:r>
          </a:p>
          <a:p>
            <a:r>
              <a:rPr lang="en-US" sz="2800" i="1">
                <a:solidFill>
                  <a:schemeClr val="hlink"/>
                </a:solidFill>
                <a:latin typeface="Times New Roman" panose="02020603050405020304" pitchFamily="18" charset="0"/>
              </a:rPr>
              <a:t>3.</a:t>
            </a:r>
            <a:r>
              <a:rPr lang="en-US" sz="2800" i="1">
                <a:latin typeface="Times New Roman" panose="02020603050405020304" pitchFamily="18" charset="0"/>
              </a:rPr>
              <a:t> One single-bit error changes r</a:t>
            </a:r>
            <a:r>
              <a:rPr lang="en-US" sz="2800" i="1" baseline="-14000">
                <a:latin typeface="Times New Roman" panose="02020603050405020304" pitchFamily="18" charset="0"/>
              </a:rPr>
              <a:t>0 </a:t>
            </a:r>
            <a:r>
              <a:rPr lang="en-US" sz="2800" i="1">
                <a:latin typeface="Times New Roman" panose="02020603050405020304" pitchFamily="18" charset="0"/>
              </a:rPr>
              <a:t>. The received codeword</a:t>
            </a:r>
            <a:br>
              <a:rPr lang="en-US" sz="2800" i="1">
                <a:latin typeface="Times New Roman" panose="02020603050405020304" pitchFamily="18" charset="0"/>
              </a:rPr>
            </a:br>
            <a:r>
              <a:rPr lang="en-US" sz="2800" i="1">
                <a:latin typeface="Times New Roman" panose="02020603050405020304" pitchFamily="18" charset="0"/>
              </a:rPr>
              <a:t>     is 10110. The syndrome is 1. No dataword is created. </a:t>
            </a:r>
          </a:p>
        </p:txBody>
      </p:sp>
      <p:sp>
        <p:nvSpPr>
          <p:cNvPr id="27659" name="Text Box 11"/>
          <p:cNvSpPr txBox="1">
            <a:spLocks noChangeArrowheads="1"/>
          </p:cNvSpPr>
          <p:nvPr/>
        </p:nvSpPr>
        <p:spPr bwMode="auto">
          <a:xfrm>
            <a:off x="2667001" y="0"/>
            <a:ext cx="16898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i="1" dirty="0" smtClean="0">
                <a:solidFill>
                  <a:schemeClr val="hlink"/>
                </a:solidFill>
                <a:latin typeface="Times New Roman" panose="02020603050405020304" pitchFamily="18" charset="0"/>
              </a:rPr>
              <a:t>Example</a:t>
            </a:r>
            <a:endParaRPr lang="en-US" i="1" dirty="0">
              <a:solidFill>
                <a:schemeClr val="hlink"/>
              </a:solidFill>
              <a:latin typeface="Times New Roman" panose="02020603050405020304" pitchFamily="18" charset="0"/>
            </a:endParaRPr>
          </a:p>
        </p:txBody>
      </p:sp>
    </p:spTree>
    <p:extLst>
      <p:ext uri="{BB962C8B-B14F-4D97-AF65-F5344CB8AC3E}">
        <p14:creationId xmlns:p14="http://schemas.microsoft.com/office/powerpoint/2010/main" val="3429878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2" ma:contentTypeDescription="Create a new document." ma:contentTypeScope="" ma:versionID="ee06e7952b266261fec7c4fdcea54249">
  <xsd:schema xmlns:xsd="http://www.w3.org/2001/XMLSchema" xmlns:xs="http://www.w3.org/2001/XMLSchema" xmlns:p="http://schemas.microsoft.com/office/2006/metadata/properties" xmlns:ns2="f733c01e-f8de-4ab7-a358-11ee3ada8c63" targetNamespace="http://schemas.microsoft.com/office/2006/metadata/properties" ma:root="true" ma:fieldsID="08406ad73cdbc1ceb9146597cd1ce21b" ns2:_="">
    <xsd:import namespace="f733c01e-f8de-4ab7-a358-11ee3ada8c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5B085E-22F4-4455-BC99-27A02E738C4E}"/>
</file>

<file path=customXml/itemProps2.xml><?xml version="1.0" encoding="utf-8"?>
<ds:datastoreItem xmlns:ds="http://schemas.openxmlformats.org/officeDocument/2006/customXml" ds:itemID="{7F4D8D21-2C6C-4DAE-B9B4-F451C09BF194}"/>
</file>

<file path=customXml/itemProps3.xml><?xml version="1.0" encoding="utf-8"?>
<ds:datastoreItem xmlns:ds="http://schemas.openxmlformats.org/officeDocument/2006/customXml" ds:itemID="{52041B03-027F-4F34-A517-17520AF3EB63}"/>
</file>

<file path=docProps/app.xml><?xml version="1.0" encoding="utf-8"?>
<Properties xmlns="http://schemas.openxmlformats.org/officeDocument/2006/extended-properties" xmlns:vt="http://schemas.openxmlformats.org/officeDocument/2006/docPropsVTypes">
  <TotalTime>5850</TotalTime>
  <Words>440</Words>
  <Application>Microsoft Office PowerPoint</Application>
  <PresentationFormat>Widescreen</PresentationFormat>
  <Paragraphs>72</Paragraphs>
  <Slides>23</Slides>
  <Notes>10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23</vt:i4>
      </vt:variant>
    </vt:vector>
  </HeadingPairs>
  <TitlesOfParts>
    <vt:vector size="37" baseType="lpstr">
      <vt:lpstr>Arial</vt:lpstr>
      <vt:lpstr>Book Antiqua</vt:lpstr>
      <vt:lpstr>Calibri</vt:lpstr>
      <vt:lpstr>Calibri Light</vt:lpstr>
      <vt:lpstr>Comic Sans MS</vt:lpstr>
      <vt:lpstr>McGrawHill-Italic</vt:lpstr>
      <vt:lpstr>Tahoma</vt:lpstr>
      <vt:lpstr>Times New Roman</vt:lpstr>
      <vt:lpstr>Wingdings</vt:lpstr>
      <vt:lpstr>Wingdings 3</vt:lpstr>
      <vt:lpstr>Office Theme</vt:lpstr>
      <vt:lpstr>1_Office Theme</vt:lpstr>
      <vt:lpstr>Blends</vt:lpstr>
      <vt:lpstr>2_Blends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detection</vt:lpstr>
      <vt:lpstr>PowerPoint Presentation</vt:lpstr>
      <vt:lpstr>PowerPoint Presentation</vt:lpstr>
      <vt:lpstr>Performance</vt:lpstr>
      <vt:lpstr>PowerPoint Presentation</vt:lpstr>
      <vt:lpstr>PowerPoint Presentation</vt:lpstr>
      <vt:lpstr>PowerPoint Presentation</vt:lpstr>
      <vt:lpstr>Checksum: At the sender</vt:lpstr>
      <vt:lpstr>PowerPoint Presentation</vt:lpstr>
      <vt:lpstr>At the receiver</vt:lpstr>
      <vt:lpstr>Performance</vt:lpstr>
      <vt:lpstr>Error Correction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Reﬂection, diffraction and scattering of radio wave</dc:title>
  <dc:creator>Dr. Gulraj Ahmed [MU - Jaipur]</dc:creator>
  <cp:lastModifiedBy>Dr. Gulraj Ahmed [MU - Jaipur]</cp:lastModifiedBy>
  <cp:revision>172</cp:revision>
  <dcterms:created xsi:type="dcterms:W3CDTF">2018-03-08T03:55:03Z</dcterms:created>
  <dcterms:modified xsi:type="dcterms:W3CDTF">2020-10-07T02:42:40Z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