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Override2.xml" ContentType="application/vnd.openxmlformats-officedocument.themeOverride+xml"/>
  <Override PartName="/ppt/theme/themeOverride1.xml" ContentType="application/vnd.openxmlformats-officedocument.themeOverride+xml"/>
  <Override PartName="/ppt/theme/theme2.xml" ContentType="application/vnd.openxmlformats-officedocument.theme+xml"/>
  <Override PartName="/ppt/theme/themeOverride3.xml" ContentType="application/vnd.openxmlformats-officedocument.themeOverride+xml"/>
  <Override PartName="/ppt/theme/themeOverride5.xml" ContentType="application/vnd.openxmlformats-officedocument.themeOverride+xml"/>
  <Override PartName="/ppt/theme/themeOverride4.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5"/>
  </p:notesMasterIdLst>
  <p:sldIdLst>
    <p:sldId id="345" r:id="rId2"/>
    <p:sldId id="402" r:id="rId3"/>
    <p:sldId id="401" r:id="rId4"/>
    <p:sldId id="403" r:id="rId5"/>
    <p:sldId id="404" r:id="rId6"/>
    <p:sldId id="405" r:id="rId7"/>
    <p:sldId id="406" r:id="rId8"/>
    <p:sldId id="407" r:id="rId9"/>
    <p:sldId id="394" r:id="rId10"/>
    <p:sldId id="396" r:id="rId11"/>
    <p:sldId id="397" r:id="rId12"/>
    <p:sldId id="398" r:id="rId13"/>
    <p:sldId id="4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70" d="100"/>
          <a:sy n="70" d="100"/>
        </p:scale>
        <p:origin x="714" y="7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89C1-0EFE-4511-8717-98AF82277CE5}" type="datetimeFigureOut">
              <a:rPr lang="en-IN" smtClean="0"/>
              <a:t>08-10-2020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97BE2-9CE7-4B53-B309-902369EF480F}" type="slidenum">
              <a:rPr lang="en-IN" smtClean="0"/>
              <a:t>‹#›</a:t>
            </a:fld>
            <a:endParaRPr lang="en-IN" dirty="0"/>
          </a:p>
        </p:txBody>
      </p:sp>
    </p:spTree>
    <p:extLst>
      <p:ext uri="{BB962C8B-B14F-4D97-AF65-F5344CB8AC3E}">
        <p14:creationId xmlns:p14="http://schemas.microsoft.com/office/powerpoint/2010/main" val="66180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dirty="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0402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74728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20290866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0555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16675992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21064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32501843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2325092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2113407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dirty="0"/>
              <a:t>3.</a:t>
            </a:r>
            <a:fld id="{909690AA-951E-4833-B972-DC8A888AD0FA}" type="slidenum">
              <a:rPr lang="en-US"/>
              <a:pPr>
                <a:defRPr/>
              </a:pPr>
              <a:t>‹#›</a:t>
            </a:fld>
            <a:endParaRPr lang="en-US" dirty="0"/>
          </a:p>
        </p:txBody>
      </p:sp>
    </p:spTree>
    <p:extLst>
      <p:ext uri="{BB962C8B-B14F-4D97-AF65-F5344CB8AC3E}">
        <p14:creationId xmlns:p14="http://schemas.microsoft.com/office/powerpoint/2010/main" val="206684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71588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288868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108448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355973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210931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398111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137858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dirty="0"/>
          </a:p>
        </p:txBody>
      </p:sp>
    </p:spTree>
    <p:extLst>
      <p:ext uri="{BB962C8B-B14F-4D97-AF65-F5344CB8AC3E}">
        <p14:creationId xmlns:p14="http://schemas.microsoft.com/office/powerpoint/2010/main" val="197498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55B9F2-D4B6-4AF5-BBFC-33CF87C7BE84}" type="slidenum">
              <a:rPr lang="en-IN" smtClean="0"/>
              <a:t>‹#›</a:t>
            </a:fld>
            <a:endParaRPr lang="en-IN" dirty="0"/>
          </a:p>
        </p:txBody>
      </p:sp>
    </p:spTree>
    <p:extLst>
      <p:ext uri="{BB962C8B-B14F-4D97-AF65-F5344CB8AC3E}">
        <p14:creationId xmlns:p14="http://schemas.microsoft.com/office/powerpoint/2010/main" val="325079362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477601" y="1007296"/>
            <a:ext cx="8915400"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endParaRPr lang="en-US" altLang="en-US" sz="5400" i="0" baseline="0" dirty="0" smtClean="0">
              <a:solidFill>
                <a:schemeClr val="accent1">
                  <a:lumMod val="75000"/>
                </a:schemeClr>
              </a:solidFill>
              <a:latin typeface="Arial" panose="020B0604020202020204" pitchFamily="34" charset="0"/>
            </a:endParaRPr>
          </a:p>
          <a:p>
            <a:pPr algn="ctr"/>
            <a:endParaRPr lang="en-US" altLang="en-US" sz="5400" i="0" baseline="0" dirty="0">
              <a:solidFill>
                <a:schemeClr val="accent1">
                  <a:lumMod val="75000"/>
                </a:schemeClr>
              </a:solidFill>
              <a:latin typeface="Arial" panose="020B0604020202020204" pitchFamily="34" charset="0"/>
            </a:endParaRPr>
          </a:p>
          <a:p>
            <a:pPr algn="ctr"/>
            <a:r>
              <a:rPr lang="en-US" altLang="en-US" sz="5400" i="0" baseline="0" dirty="0" smtClean="0">
                <a:solidFill>
                  <a:schemeClr val="accent1">
                    <a:lumMod val="75000"/>
                  </a:schemeClr>
                </a:solidFill>
                <a:latin typeface="Arial" panose="020B0604020202020204" pitchFamily="34" charset="0"/>
              </a:rPr>
              <a:t>Data </a:t>
            </a:r>
            <a:r>
              <a:rPr lang="en-US" altLang="en-US" sz="5400" i="0" baseline="0" dirty="0">
                <a:solidFill>
                  <a:schemeClr val="accent1">
                    <a:lumMod val="75000"/>
                  </a:schemeClr>
                </a:solidFill>
                <a:latin typeface="Arial" panose="020B0604020202020204" pitchFamily="34" charset="0"/>
              </a:rPr>
              <a:t>Communications</a:t>
            </a:r>
          </a:p>
          <a:p>
            <a:pPr algn="ctr"/>
            <a:endParaRPr lang="en-US" sz="4400" i="0" baseline="0" dirty="0">
              <a:solidFill>
                <a:schemeClr val="accent1">
                  <a:lumMod val="75000"/>
                </a:schemeClr>
              </a:solidFill>
              <a:latin typeface="Arial" panose="020B0604020202020204" pitchFamily="34" charset="0"/>
            </a:endParaRPr>
          </a:p>
          <a:p>
            <a:pPr algn="ctr"/>
            <a:r>
              <a:rPr lang="en-US" sz="4400" i="0" baseline="0" dirty="0" smtClean="0">
                <a:solidFill>
                  <a:schemeClr val="accent1">
                    <a:lumMod val="75000"/>
                  </a:schemeClr>
                </a:solidFill>
                <a:latin typeface="Arial" panose="020B0604020202020204" pitchFamily="34" charset="0"/>
              </a:rPr>
              <a:t>Lecture 32</a:t>
            </a:r>
            <a:endParaRPr lang="en-US" sz="44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344839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b="1" i="1" dirty="0" smtClean="0">
                <a:solidFill>
                  <a:srgbClr val="CC0066"/>
                </a:solidFill>
                <a:effectLst>
                  <a:outerShdw blurRad="38100" dist="38100" dir="2700000" algn="tl">
                    <a:srgbClr val="C0C0C0"/>
                  </a:outerShdw>
                </a:effectLst>
                <a:latin typeface="Comic Sans MS" pitchFamily="66" charset="0"/>
              </a:rPr>
              <a:t>At the receiver</a:t>
            </a:r>
          </a:p>
        </p:txBody>
      </p:sp>
      <p:sp>
        <p:nvSpPr>
          <p:cNvPr id="27651" name="Rectangle 3"/>
          <p:cNvSpPr>
            <a:spLocks noGrp="1" noChangeArrowheads="1"/>
          </p:cNvSpPr>
          <p:nvPr>
            <p:ph idx="1"/>
          </p:nvPr>
        </p:nvSpPr>
        <p:spPr/>
        <p:txBody>
          <a:bodyPr/>
          <a:lstStyle/>
          <a:p>
            <a:pPr>
              <a:buClr>
                <a:srgbClr val="CC0066"/>
              </a:buClr>
              <a:buFont typeface="Wingdings" panose="05000000000000000000" pitchFamily="2" charset="2"/>
              <a:buChar char="Ü"/>
            </a:pPr>
            <a:r>
              <a:rPr lang="en-US" dirty="0" smtClean="0"/>
              <a:t>The unit is divided into </a:t>
            </a:r>
            <a:r>
              <a:rPr lang="en-US" i="1" dirty="0" smtClean="0"/>
              <a:t>k</a:t>
            </a:r>
            <a:r>
              <a:rPr lang="en-US" dirty="0" smtClean="0"/>
              <a:t> sections, each of </a:t>
            </a:r>
            <a:r>
              <a:rPr lang="en-US" i="1" dirty="0" smtClean="0"/>
              <a:t>n</a:t>
            </a:r>
            <a:r>
              <a:rPr lang="en-US" dirty="0" smtClean="0"/>
              <a:t> bits.</a:t>
            </a:r>
          </a:p>
          <a:p>
            <a:pPr>
              <a:buClr>
                <a:srgbClr val="CC0066"/>
              </a:buClr>
              <a:buFont typeface="Wingdings" panose="05000000000000000000" pitchFamily="2" charset="2"/>
              <a:buChar char="Ü"/>
            </a:pPr>
            <a:r>
              <a:rPr lang="en-US" dirty="0" smtClean="0"/>
              <a:t>All sections are added together using one’s complement to get the sum.</a:t>
            </a:r>
          </a:p>
          <a:p>
            <a:pPr>
              <a:buClr>
                <a:srgbClr val="CC0066"/>
              </a:buClr>
              <a:buFont typeface="Wingdings" panose="05000000000000000000" pitchFamily="2" charset="2"/>
              <a:buChar char="Ü"/>
            </a:pPr>
            <a:r>
              <a:rPr lang="en-US" dirty="0" smtClean="0"/>
              <a:t>The sum is complemented.</a:t>
            </a:r>
          </a:p>
          <a:p>
            <a:pPr>
              <a:buClr>
                <a:srgbClr val="CC0066"/>
              </a:buClr>
              <a:buFont typeface="Wingdings" panose="05000000000000000000" pitchFamily="2" charset="2"/>
              <a:buChar char="Ü"/>
            </a:pPr>
            <a:r>
              <a:rPr lang="en-US" dirty="0" smtClean="0"/>
              <a:t>If the result is zero, the data are accepted: otherwise, they are rejected.</a:t>
            </a:r>
          </a:p>
          <a:p>
            <a:endParaRPr lang="en-US" dirty="0" smtClean="0"/>
          </a:p>
        </p:txBody>
      </p:sp>
    </p:spTree>
    <p:extLst>
      <p:ext uri="{BB962C8B-B14F-4D97-AF65-F5344CB8AC3E}">
        <p14:creationId xmlns:p14="http://schemas.microsoft.com/office/powerpoint/2010/main" val="26742451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78441" y="260048"/>
            <a:ext cx="7635119" cy="1224643"/>
          </a:xfrm>
        </p:spPr>
        <p:txBody>
          <a:bodyPr/>
          <a:lstStyle/>
          <a:p>
            <a:pPr>
              <a:defRPr/>
            </a:pPr>
            <a:r>
              <a:rPr lang="en-US" b="1" i="1" dirty="0" smtClean="0">
                <a:solidFill>
                  <a:srgbClr val="CC0066"/>
                </a:solidFill>
                <a:effectLst>
                  <a:outerShdw blurRad="38100" dist="38100" dir="2700000" algn="tl">
                    <a:srgbClr val="C0C0C0"/>
                  </a:outerShdw>
                </a:effectLst>
                <a:latin typeface="Book Antiqua" pitchFamily="18" charset="0"/>
              </a:rPr>
              <a:t>Performance</a:t>
            </a:r>
          </a:p>
        </p:txBody>
      </p:sp>
      <p:sp>
        <p:nvSpPr>
          <p:cNvPr id="28675" name="Rectangle 3"/>
          <p:cNvSpPr>
            <a:spLocks noGrp="1" noChangeArrowheads="1"/>
          </p:cNvSpPr>
          <p:nvPr>
            <p:ph idx="1"/>
          </p:nvPr>
        </p:nvSpPr>
        <p:spPr>
          <a:xfrm>
            <a:off x="1992691" y="1413632"/>
            <a:ext cx="6987536" cy="4682369"/>
          </a:xfrm>
        </p:spPr>
        <p:txBody>
          <a:bodyPr/>
          <a:lstStyle/>
          <a:p>
            <a:pPr>
              <a:buClr>
                <a:srgbClr val="CC0066"/>
              </a:buClr>
              <a:buFont typeface="Wingdings 3" panose="05040102010807070707" pitchFamily="18" charset="2"/>
              <a:buChar char="â"/>
            </a:pPr>
            <a:r>
              <a:rPr lang="en-US" dirty="0" smtClean="0"/>
              <a:t>The checksum detects all errors involving an odd number of bits.</a:t>
            </a:r>
          </a:p>
          <a:p>
            <a:pPr>
              <a:buClr>
                <a:srgbClr val="CC0066"/>
              </a:buClr>
              <a:buFont typeface="Wingdings 3" panose="05040102010807070707" pitchFamily="18" charset="2"/>
              <a:buChar char="â"/>
            </a:pPr>
            <a:r>
              <a:rPr lang="en-US" dirty="0" smtClean="0"/>
              <a:t>It detects most errors involving an even number of bits.</a:t>
            </a:r>
          </a:p>
          <a:p>
            <a:pPr>
              <a:buClr>
                <a:srgbClr val="CC0066"/>
              </a:buClr>
              <a:buFont typeface="Wingdings 3" panose="05040102010807070707" pitchFamily="18" charset="2"/>
              <a:buChar char="â"/>
            </a:pPr>
            <a:r>
              <a:rPr lang="en-US" dirty="0" smtClean="0"/>
              <a:t>If one or more bits of a segment are damaged and the corresponding bit or bits of opposite value in a second segment are also damaged, the sums of those columns will not change and the receiver will not detect a problem.</a:t>
            </a:r>
          </a:p>
          <a:p>
            <a:pPr>
              <a:buFontTx/>
              <a:buNone/>
            </a:pPr>
            <a:endParaRPr lang="en-US" dirty="0" smtClean="0"/>
          </a:p>
        </p:txBody>
      </p:sp>
    </p:spTree>
    <p:extLst>
      <p:ext uri="{BB962C8B-B14F-4D97-AF65-F5344CB8AC3E}">
        <p14:creationId xmlns:p14="http://schemas.microsoft.com/office/powerpoint/2010/main" val="743409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i="1" dirty="0" smtClean="0">
                <a:solidFill>
                  <a:srgbClr val="CC0066"/>
                </a:solidFill>
                <a:effectLst>
                  <a:outerShdw blurRad="38100" dist="38100" dir="2700000" algn="tl">
                    <a:srgbClr val="C0C0C0"/>
                  </a:outerShdw>
                </a:effectLst>
                <a:latin typeface="Comic Sans MS" pitchFamily="66" charset="0"/>
              </a:rPr>
              <a:t>Error Correction</a:t>
            </a:r>
          </a:p>
        </p:txBody>
      </p:sp>
      <p:sp>
        <p:nvSpPr>
          <p:cNvPr id="29699" name="Rectangle 3"/>
          <p:cNvSpPr>
            <a:spLocks noGrp="1" noChangeArrowheads="1"/>
          </p:cNvSpPr>
          <p:nvPr>
            <p:ph idx="1"/>
          </p:nvPr>
        </p:nvSpPr>
        <p:spPr/>
        <p:txBody>
          <a:bodyPr/>
          <a:lstStyle/>
          <a:p>
            <a:pPr marL="603263" indent="-603263">
              <a:buNone/>
            </a:pPr>
            <a:r>
              <a:rPr lang="en-US" dirty="0" smtClean="0"/>
              <a:t>It can be handled in two ways:</a:t>
            </a:r>
          </a:p>
          <a:p>
            <a:pPr marL="603263" indent="-603263">
              <a:buClr>
                <a:srgbClr val="CC0066"/>
              </a:buClr>
              <a:buFont typeface="Wingdings" panose="05000000000000000000" pitchFamily="2" charset="2"/>
              <a:buAutoNum type="arabicParenR"/>
            </a:pPr>
            <a:r>
              <a:rPr lang="en-US" dirty="0" smtClean="0"/>
              <a:t>receiver can have the sender retransmit the entire data unit.</a:t>
            </a:r>
          </a:p>
          <a:p>
            <a:pPr marL="603263" indent="-603263">
              <a:buClr>
                <a:srgbClr val="CC0066"/>
              </a:buClr>
              <a:buFont typeface="Wingdings" panose="05000000000000000000" pitchFamily="2" charset="2"/>
              <a:buAutoNum type="arabicParenR"/>
            </a:pPr>
            <a:r>
              <a:rPr lang="en-US" dirty="0" smtClean="0"/>
              <a:t>The receiver can use an error-correcting code, which automatically corrects certain errors.</a:t>
            </a:r>
          </a:p>
          <a:p>
            <a:pPr marL="603263" indent="-603263"/>
            <a:endParaRPr lang="en-US" dirty="0" smtClean="0"/>
          </a:p>
        </p:txBody>
      </p:sp>
    </p:spTree>
    <p:extLst>
      <p:ext uri="{BB962C8B-B14F-4D97-AF65-F5344CB8AC3E}">
        <p14:creationId xmlns:p14="http://schemas.microsoft.com/office/powerpoint/2010/main" val="32863763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Numerical</a:t>
            </a:r>
            <a:endParaRPr lang="en-IN" dirty="0"/>
          </a:p>
        </p:txBody>
      </p:sp>
      <p:sp>
        <p:nvSpPr>
          <p:cNvPr id="3" name="Content Placeholder 2"/>
          <p:cNvSpPr>
            <a:spLocks noGrp="1"/>
          </p:cNvSpPr>
          <p:nvPr>
            <p:ph idx="1"/>
          </p:nvPr>
        </p:nvSpPr>
        <p:spPr/>
        <p:txBody>
          <a:bodyPr/>
          <a:lstStyle/>
          <a:p>
            <a:r>
              <a:rPr lang="en-IN" sz="2400" dirty="0"/>
              <a:t>A sender needs to send the four data items </a:t>
            </a:r>
            <a:r>
              <a:rPr lang="en-IN" sz="2400" dirty="0" smtClean="0"/>
              <a:t>1001, 1100, 1000, </a:t>
            </a:r>
            <a:r>
              <a:rPr lang="en-IN" sz="2400" dirty="0"/>
              <a:t>and </a:t>
            </a:r>
            <a:r>
              <a:rPr lang="en-IN" sz="2400" dirty="0" smtClean="0"/>
              <a:t>1101. </a:t>
            </a:r>
            <a:r>
              <a:rPr lang="en-IN" sz="2400" dirty="0"/>
              <a:t>Answer the following</a:t>
            </a:r>
            <a:r>
              <a:rPr lang="en-IN" sz="2400" dirty="0" smtClean="0"/>
              <a:t>:</a:t>
            </a:r>
          </a:p>
          <a:p>
            <a:pPr marL="0" indent="0">
              <a:buNone/>
            </a:pPr>
            <a:r>
              <a:rPr lang="en-IN" sz="2000" dirty="0" smtClean="0"/>
              <a:t> </a:t>
            </a:r>
            <a:r>
              <a:rPr lang="en-IN" sz="2000" dirty="0"/>
              <a:t>a. Find the checksum at the sender site. </a:t>
            </a:r>
            <a:endParaRPr lang="en-IN" sz="2000" dirty="0" smtClean="0"/>
          </a:p>
          <a:p>
            <a:pPr marL="0" indent="0">
              <a:buNone/>
            </a:pPr>
            <a:r>
              <a:rPr lang="en-IN" sz="2000" dirty="0" smtClean="0"/>
              <a:t>b</a:t>
            </a:r>
            <a:r>
              <a:rPr lang="en-IN" sz="2000" dirty="0"/>
              <a:t>. Find the checksum at the receiver site if there is no error. </a:t>
            </a:r>
            <a:endParaRPr lang="en-IN" sz="2000" dirty="0" smtClean="0"/>
          </a:p>
          <a:p>
            <a:pPr marL="0" indent="0">
              <a:buNone/>
            </a:pPr>
            <a:r>
              <a:rPr lang="en-IN" sz="2000" dirty="0" smtClean="0"/>
              <a:t>c</a:t>
            </a:r>
            <a:r>
              <a:rPr lang="en-IN" sz="2000" dirty="0"/>
              <a:t>. Find the checksum at the receiver site if the second data item is changed to </a:t>
            </a:r>
            <a:r>
              <a:rPr lang="en-IN" sz="2000" dirty="0" smtClean="0"/>
              <a:t>1010</a:t>
            </a:r>
            <a:endParaRPr lang="en-IN" sz="2000" dirty="0"/>
          </a:p>
          <a:p>
            <a:pPr marL="0" indent="0">
              <a:buNone/>
            </a:pPr>
            <a:endParaRPr lang="en-IN" sz="2000" dirty="0"/>
          </a:p>
        </p:txBody>
      </p:sp>
    </p:spTree>
    <p:extLst>
      <p:ext uri="{BB962C8B-B14F-4D97-AF65-F5344CB8AC3E}">
        <p14:creationId xmlns:p14="http://schemas.microsoft.com/office/powerpoint/2010/main" val="28779154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8193206" cy="5851525"/>
          </a:xfrm>
        </p:spPr>
        <p:txBody>
          <a:bodyPr/>
          <a:lstStyle/>
          <a:p>
            <a:pPr marL="0" indent="0">
              <a:buNone/>
            </a:pPr>
            <a:r>
              <a:rPr lang="en-IN" sz="4400" b="1" dirty="0" smtClean="0">
                <a:solidFill>
                  <a:schemeClr val="accent1"/>
                </a:solidFill>
              </a:rPr>
              <a:t>CHECKSUM</a:t>
            </a:r>
          </a:p>
          <a:p>
            <a:pPr marL="0" indent="0">
              <a:buNone/>
            </a:pPr>
            <a:endParaRPr lang="en-IN" dirty="0"/>
          </a:p>
          <a:p>
            <a:r>
              <a:rPr lang="en-IN" dirty="0"/>
              <a:t>The last error detection method </a:t>
            </a:r>
            <a:r>
              <a:rPr lang="en-IN" dirty="0" smtClean="0"/>
              <a:t>to be discussed </a:t>
            </a:r>
            <a:r>
              <a:rPr lang="en-IN" dirty="0"/>
              <a:t>here </a:t>
            </a:r>
            <a:r>
              <a:rPr lang="en-IN" dirty="0" smtClean="0"/>
              <a:t>is</a:t>
            </a:r>
            <a:r>
              <a:rPr lang="en-IN" dirty="0" smtClean="0"/>
              <a:t> </a:t>
            </a:r>
            <a:r>
              <a:rPr lang="en-IN" dirty="0"/>
              <a:t>the checksum</a:t>
            </a:r>
            <a:r>
              <a:rPr lang="en-IN" dirty="0" smtClean="0"/>
              <a:t>.</a:t>
            </a:r>
          </a:p>
          <a:p>
            <a:r>
              <a:rPr lang="en-IN" dirty="0" smtClean="0"/>
              <a:t>The </a:t>
            </a:r>
            <a:r>
              <a:rPr lang="en-IN" dirty="0"/>
              <a:t>checksum is used in the Internet by several protocols although not at the data link layer. </a:t>
            </a:r>
            <a:endParaRPr lang="en-IN" dirty="0"/>
          </a:p>
          <a:p>
            <a:r>
              <a:rPr lang="en-IN" dirty="0" smtClean="0"/>
              <a:t>Like </a:t>
            </a:r>
            <a:r>
              <a:rPr lang="en-IN" dirty="0"/>
              <a:t>linear and cyclic codes, the checksum is based on the concept </a:t>
            </a:r>
            <a:r>
              <a:rPr lang="en-IN" dirty="0" smtClean="0"/>
              <a:t>of redundancy.</a:t>
            </a:r>
            <a:endParaRPr lang="en-IN" dirty="0"/>
          </a:p>
        </p:txBody>
      </p:sp>
    </p:spTree>
    <p:extLst>
      <p:ext uri="{BB962C8B-B14F-4D97-AF65-F5344CB8AC3E}">
        <p14:creationId xmlns:p14="http://schemas.microsoft.com/office/powerpoint/2010/main" val="295490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8643582" cy="5851525"/>
          </a:xfrm>
        </p:spPr>
        <p:txBody>
          <a:bodyPr>
            <a:normAutofit/>
          </a:bodyPr>
          <a:lstStyle/>
          <a:p>
            <a:pPr marL="0" lvl="0" indent="0">
              <a:buNone/>
            </a:pPr>
            <a:r>
              <a:rPr lang="en-IN" sz="4400" b="1" dirty="0">
                <a:solidFill>
                  <a:srgbClr val="5B9BD5"/>
                </a:solidFill>
              </a:rPr>
              <a:t>CHECKSUM</a:t>
            </a:r>
          </a:p>
          <a:p>
            <a:pPr marL="0" indent="0">
              <a:buNone/>
            </a:pPr>
            <a:r>
              <a:rPr lang="en-IN" dirty="0" smtClean="0"/>
              <a:t>The </a:t>
            </a:r>
            <a:r>
              <a:rPr lang="en-IN" dirty="0"/>
              <a:t>concept </a:t>
            </a:r>
            <a:r>
              <a:rPr lang="en-IN" dirty="0" smtClean="0"/>
              <a:t>of the </a:t>
            </a:r>
            <a:r>
              <a:rPr lang="en-IN" dirty="0"/>
              <a:t>checksum is not </a:t>
            </a:r>
            <a:r>
              <a:rPr lang="en-IN" dirty="0" smtClean="0"/>
              <a:t>difficult: </a:t>
            </a:r>
            <a:r>
              <a:rPr lang="en-IN" dirty="0"/>
              <a:t>Let us illustrate it with </a:t>
            </a:r>
            <a:r>
              <a:rPr lang="en-IN" dirty="0" smtClean="0"/>
              <a:t>following examples.</a:t>
            </a:r>
          </a:p>
          <a:p>
            <a:pPr marL="0" indent="0">
              <a:buNone/>
            </a:pPr>
            <a:endParaRPr lang="en-IN" dirty="0" smtClean="0"/>
          </a:p>
          <a:p>
            <a:pPr marL="0" indent="0">
              <a:buNone/>
            </a:pPr>
            <a:r>
              <a:rPr lang="en-IN" dirty="0" smtClean="0"/>
              <a:t>Example 1:</a:t>
            </a:r>
          </a:p>
          <a:p>
            <a:pPr marL="0" indent="0">
              <a:buNone/>
            </a:pPr>
            <a:r>
              <a:rPr lang="en-IN" dirty="0"/>
              <a:t>Suppose our data is a list </a:t>
            </a:r>
            <a:r>
              <a:rPr lang="en-IN" dirty="0" smtClean="0"/>
              <a:t>of five </a:t>
            </a:r>
            <a:r>
              <a:rPr lang="en-IN" dirty="0"/>
              <a:t>4-bit numbers (7, 11, 12, 0, 6</a:t>
            </a:r>
            <a:r>
              <a:rPr lang="en-IN" dirty="0" smtClean="0"/>
              <a:t>) that </a:t>
            </a:r>
            <a:r>
              <a:rPr lang="en-IN" dirty="0"/>
              <a:t>we want to send to a destination. In addition to sending these numbers, we send the sum </a:t>
            </a:r>
            <a:r>
              <a:rPr lang="en-IN" dirty="0" smtClean="0"/>
              <a:t>of the </a:t>
            </a:r>
            <a:r>
              <a:rPr lang="en-IN" dirty="0"/>
              <a:t>numbers. </a:t>
            </a:r>
            <a:endParaRPr lang="en-IN" dirty="0" smtClean="0"/>
          </a:p>
          <a:p>
            <a:pPr marL="0" indent="0">
              <a:buNone/>
            </a:pPr>
            <a:r>
              <a:rPr lang="en-IN" dirty="0" smtClean="0"/>
              <a:t>At </a:t>
            </a:r>
            <a:r>
              <a:rPr lang="en-IN" dirty="0" smtClean="0"/>
              <a:t>sender:</a:t>
            </a:r>
          </a:p>
          <a:p>
            <a:pPr marL="0" indent="0">
              <a:buNone/>
            </a:pPr>
            <a:r>
              <a:rPr lang="en-IN" dirty="0" smtClean="0"/>
              <a:t>It sends (7</a:t>
            </a:r>
            <a:r>
              <a:rPr lang="en-IN" dirty="0"/>
              <a:t>, 11, 12,0,6,36), where 36 is the sum of the original numbers. </a:t>
            </a:r>
            <a:endParaRPr lang="en-IN" dirty="0" smtClean="0"/>
          </a:p>
          <a:p>
            <a:pPr marL="0" indent="0">
              <a:buNone/>
            </a:pPr>
            <a:endParaRPr lang="en-IN" dirty="0" smtClean="0"/>
          </a:p>
          <a:p>
            <a:pPr marL="0" indent="0">
              <a:buNone/>
            </a:pPr>
            <a:r>
              <a:rPr lang="en-IN" dirty="0" smtClean="0"/>
              <a:t>At receiver:</a:t>
            </a:r>
          </a:p>
          <a:p>
            <a:pPr marL="0" indent="0">
              <a:buNone/>
            </a:pPr>
            <a:r>
              <a:rPr lang="en-IN" dirty="0" smtClean="0"/>
              <a:t>It adds </a:t>
            </a:r>
            <a:r>
              <a:rPr lang="en-IN" dirty="0"/>
              <a:t>the five numbers and compares the result with the sum. If the two are the same, the receiver assumes no error, accepts the five numbers, and discards the sum. Otherwise, there is an error somewhere and the data are not accepted</a:t>
            </a:r>
            <a:r>
              <a:rPr lang="en-IN" dirty="0" smtClean="0"/>
              <a:t>.</a:t>
            </a:r>
            <a:endParaRPr lang="en-IN" dirty="0"/>
          </a:p>
        </p:txBody>
      </p:sp>
    </p:spTree>
    <p:extLst>
      <p:ext uri="{BB962C8B-B14F-4D97-AF65-F5344CB8AC3E}">
        <p14:creationId xmlns:p14="http://schemas.microsoft.com/office/powerpoint/2010/main" val="199336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8657230" cy="5851525"/>
          </a:xfrm>
        </p:spPr>
        <p:txBody>
          <a:bodyPr>
            <a:normAutofit/>
          </a:bodyPr>
          <a:lstStyle/>
          <a:p>
            <a:pPr marL="0" lvl="0" indent="0">
              <a:buNone/>
            </a:pPr>
            <a:r>
              <a:rPr lang="en-IN" sz="4400" b="1" dirty="0">
                <a:solidFill>
                  <a:srgbClr val="5B9BD5"/>
                </a:solidFill>
              </a:rPr>
              <a:t>CHECKSUM</a:t>
            </a:r>
          </a:p>
          <a:p>
            <a:pPr marL="0" indent="0">
              <a:buNone/>
            </a:pPr>
            <a:r>
              <a:rPr lang="en-IN" dirty="0" smtClean="0"/>
              <a:t>Example 2:</a:t>
            </a:r>
          </a:p>
          <a:p>
            <a:pPr marL="0" indent="0">
              <a:buNone/>
            </a:pPr>
            <a:r>
              <a:rPr lang="en-IN" dirty="0" smtClean="0"/>
              <a:t>In this example if </a:t>
            </a:r>
            <a:r>
              <a:rPr lang="en-IN" dirty="0"/>
              <a:t>we send the negative (complement) of the sum, called the checksum</a:t>
            </a:r>
            <a:r>
              <a:rPr lang="en-IN" dirty="0" smtClean="0"/>
              <a:t>.</a:t>
            </a:r>
          </a:p>
          <a:p>
            <a:pPr marL="0" indent="0">
              <a:buNone/>
            </a:pPr>
            <a:r>
              <a:rPr lang="en-IN" dirty="0" smtClean="0"/>
              <a:t>At Sender:</a:t>
            </a:r>
          </a:p>
          <a:p>
            <a:pPr marL="0" indent="0">
              <a:buNone/>
            </a:pPr>
            <a:r>
              <a:rPr lang="en-IN" dirty="0" smtClean="0"/>
              <a:t>In </a:t>
            </a:r>
            <a:r>
              <a:rPr lang="en-IN" dirty="0"/>
              <a:t>this case, </a:t>
            </a:r>
            <a:r>
              <a:rPr lang="en-IN" dirty="0" smtClean="0"/>
              <a:t>It sends </a:t>
            </a:r>
            <a:r>
              <a:rPr lang="en-IN" dirty="0"/>
              <a:t>(7, 11, 12,0,6, -36). </a:t>
            </a:r>
            <a:endParaRPr lang="en-IN" dirty="0" smtClean="0"/>
          </a:p>
          <a:p>
            <a:pPr marL="0" indent="0">
              <a:buNone/>
            </a:pPr>
            <a:endParaRPr lang="en-IN" dirty="0" smtClean="0"/>
          </a:p>
          <a:p>
            <a:pPr marL="0" indent="0">
              <a:buNone/>
            </a:pPr>
            <a:r>
              <a:rPr lang="en-IN" dirty="0" smtClean="0"/>
              <a:t>At Receiver:</a:t>
            </a:r>
            <a:endParaRPr lang="en-IN" dirty="0"/>
          </a:p>
          <a:p>
            <a:pPr marL="0" indent="0">
              <a:buNone/>
            </a:pPr>
            <a:r>
              <a:rPr lang="en-IN" dirty="0" smtClean="0"/>
              <a:t>The </a:t>
            </a:r>
            <a:r>
              <a:rPr lang="en-IN" dirty="0"/>
              <a:t>receiver can add all the </a:t>
            </a:r>
            <a:r>
              <a:rPr lang="en-IN" dirty="0" smtClean="0"/>
              <a:t>numbers </a:t>
            </a:r>
            <a:r>
              <a:rPr lang="en-IN" dirty="0"/>
              <a:t>received (including the checksum). If the result is 0, it assumes no error; otherwise, there is an error.</a:t>
            </a:r>
            <a:endParaRPr lang="en-IN" dirty="0" smtClean="0"/>
          </a:p>
        </p:txBody>
      </p:sp>
    </p:spTree>
    <p:extLst>
      <p:ext uri="{BB962C8B-B14F-4D97-AF65-F5344CB8AC3E}">
        <p14:creationId xmlns:p14="http://schemas.microsoft.com/office/powerpoint/2010/main" val="32056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8302388" cy="5851525"/>
          </a:xfrm>
        </p:spPr>
        <p:txBody>
          <a:bodyPr>
            <a:normAutofit/>
          </a:bodyPr>
          <a:lstStyle/>
          <a:p>
            <a:pPr marL="0" lvl="0" indent="0">
              <a:buNone/>
            </a:pPr>
            <a:r>
              <a:rPr lang="en-IN" sz="4400" b="1" dirty="0">
                <a:solidFill>
                  <a:srgbClr val="5B9BD5"/>
                </a:solidFill>
              </a:rPr>
              <a:t>CHECKSUM</a:t>
            </a:r>
          </a:p>
          <a:p>
            <a:pPr marL="0" indent="0">
              <a:buNone/>
            </a:pPr>
            <a:r>
              <a:rPr lang="en-IN" dirty="0" smtClean="0"/>
              <a:t>Example 3:</a:t>
            </a:r>
          </a:p>
          <a:p>
            <a:pPr marL="0" indent="0">
              <a:buNone/>
            </a:pPr>
            <a:r>
              <a:rPr lang="en-IN" dirty="0"/>
              <a:t>The previous example has one major drawback. All </a:t>
            </a:r>
            <a:r>
              <a:rPr lang="en-IN" dirty="0" smtClean="0"/>
              <a:t>of our </a:t>
            </a:r>
            <a:r>
              <a:rPr lang="en-IN" dirty="0"/>
              <a:t>data can be written as a 4-bit word (they are less than 15) except for the checksum. One solution is to use one's </a:t>
            </a:r>
            <a:r>
              <a:rPr lang="en-IN" dirty="0" smtClean="0"/>
              <a:t>complement </a:t>
            </a:r>
            <a:r>
              <a:rPr lang="en-IN" dirty="0"/>
              <a:t>arithmetic. </a:t>
            </a:r>
            <a:endParaRPr lang="en-IN" dirty="0" smtClean="0"/>
          </a:p>
          <a:p>
            <a:pPr marL="0" indent="0">
              <a:buNone/>
            </a:pPr>
            <a:r>
              <a:rPr lang="en-IN" dirty="0" smtClean="0"/>
              <a:t>In </a:t>
            </a:r>
            <a:r>
              <a:rPr lang="en-IN" dirty="0"/>
              <a:t>this arithmetic, we can represent unsigned numbers between 0 and </a:t>
            </a:r>
            <a:endParaRPr lang="en-IN" dirty="0" smtClean="0"/>
          </a:p>
          <a:p>
            <a:pPr marL="0" indent="0">
              <a:buNone/>
            </a:pPr>
            <a:r>
              <a:rPr lang="en-IN" dirty="0" smtClean="0"/>
              <a:t>2</a:t>
            </a:r>
            <a:r>
              <a:rPr lang="en-IN" baseline="30000" dirty="0" smtClean="0"/>
              <a:t>n</a:t>
            </a:r>
            <a:r>
              <a:rPr lang="en-IN" dirty="0" smtClean="0"/>
              <a:t> -1 </a:t>
            </a:r>
            <a:r>
              <a:rPr lang="en-IN" dirty="0"/>
              <a:t>using only n bits. </a:t>
            </a:r>
            <a:endParaRPr lang="en-IN" dirty="0" smtClean="0"/>
          </a:p>
          <a:p>
            <a:pPr marL="0" indent="0">
              <a:buNone/>
            </a:pPr>
            <a:r>
              <a:rPr lang="en-IN" dirty="0" smtClean="0"/>
              <a:t> </a:t>
            </a:r>
            <a:r>
              <a:rPr lang="en-IN" dirty="0"/>
              <a:t>If the number has more than n bits, the extra leftmost </a:t>
            </a:r>
            <a:r>
              <a:rPr lang="en-IN" dirty="0" smtClean="0"/>
              <a:t>bits need </a:t>
            </a:r>
            <a:r>
              <a:rPr lang="en-IN" dirty="0"/>
              <a:t>to be added to the n rightmost bits (wrapping). </a:t>
            </a:r>
            <a:endParaRPr lang="en-IN" dirty="0" smtClean="0"/>
          </a:p>
          <a:p>
            <a:pPr marL="0" indent="0">
              <a:buNone/>
            </a:pPr>
            <a:r>
              <a:rPr lang="en-IN" dirty="0" smtClean="0"/>
              <a:t>In </a:t>
            </a:r>
            <a:r>
              <a:rPr lang="en-IN" dirty="0"/>
              <a:t>one's complement arithmetic, a negative number can be represented by inverting all bits (changing a 0 to a 1 and a 1 to a 0). This is the same as subtracting the number from 2</a:t>
            </a:r>
            <a:r>
              <a:rPr lang="en-IN" baseline="30000" dirty="0"/>
              <a:t>n</a:t>
            </a:r>
            <a:r>
              <a:rPr lang="en-IN" dirty="0"/>
              <a:t> </a:t>
            </a:r>
            <a:r>
              <a:rPr lang="en-IN" dirty="0" smtClean="0"/>
              <a:t>-1.</a:t>
            </a:r>
            <a:endParaRPr lang="en-IN" dirty="0"/>
          </a:p>
        </p:txBody>
      </p:sp>
    </p:spTree>
    <p:extLst>
      <p:ext uri="{BB962C8B-B14F-4D97-AF65-F5344CB8AC3E}">
        <p14:creationId xmlns:p14="http://schemas.microsoft.com/office/powerpoint/2010/main" val="29837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7988490" cy="5851525"/>
          </a:xfrm>
        </p:spPr>
        <p:txBody>
          <a:bodyPr>
            <a:normAutofit/>
          </a:bodyPr>
          <a:lstStyle/>
          <a:p>
            <a:pPr marL="0" lvl="0" indent="0">
              <a:buNone/>
            </a:pPr>
            <a:r>
              <a:rPr lang="en-IN" sz="4400" b="1" dirty="0">
                <a:solidFill>
                  <a:srgbClr val="5B9BD5"/>
                </a:solidFill>
              </a:rPr>
              <a:t>CHECKSUM</a:t>
            </a:r>
          </a:p>
          <a:p>
            <a:pPr marL="0" indent="0">
              <a:buNone/>
            </a:pPr>
            <a:r>
              <a:rPr lang="en-IN" dirty="0" smtClean="0"/>
              <a:t>Example 4:</a:t>
            </a:r>
          </a:p>
          <a:p>
            <a:pPr marL="0" indent="0">
              <a:buNone/>
            </a:pPr>
            <a:r>
              <a:rPr lang="en-IN" dirty="0"/>
              <a:t>How </a:t>
            </a:r>
            <a:r>
              <a:rPr lang="en-IN" dirty="0" smtClean="0"/>
              <a:t>can the </a:t>
            </a:r>
            <a:r>
              <a:rPr lang="en-IN" dirty="0"/>
              <a:t>number 21 </a:t>
            </a:r>
            <a:r>
              <a:rPr lang="en-IN" dirty="0" smtClean="0"/>
              <a:t> be represented in </a:t>
            </a:r>
            <a:r>
              <a:rPr lang="en-IN" dirty="0"/>
              <a:t>one's complement arithmetic using only four bits</a:t>
            </a:r>
            <a:r>
              <a:rPr lang="en-IN" dirty="0" smtClean="0"/>
              <a:t>?</a:t>
            </a:r>
          </a:p>
          <a:p>
            <a:pPr marL="0" indent="0">
              <a:buNone/>
            </a:pPr>
            <a:endParaRPr lang="en-IN" dirty="0"/>
          </a:p>
          <a:p>
            <a:pPr marL="0" indent="0">
              <a:buNone/>
            </a:pPr>
            <a:r>
              <a:rPr lang="en-IN" dirty="0" smtClean="0"/>
              <a:t>Solution</a:t>
            </a:r>
          </a:p>
          <a:p>
            <a:pPr marL="0" indent="0">
              <a:buNone/>
            </a:pPr>
            <a:r>
              <a:rPr lang="en-IN" dirty="0" smtClean="0"/>
              <a:t> </a:t>
            </a:r>
            <a:r>
              <a:rPr lang="en-IN" dirty="0"/>
              <a:t>The number 21 in binary is 10101 (it needs five bits). We can wrap the leftmost bit and add it to the four rightmost bits</a:t>
            </a:r>
            <a:r>
              <a:rPr lang="en-IN" dirty="0" smtClean="0"/>
              <a:t>.</a:t>
            </a:r>
          </a:p>
          <a:p>
            <a:pPr marL="0" indent="0">
              <a:buNone/>
            </a:pPr>
            <a:r>
              <a:rPr lang="en-IN" dirty="0" smtClean="0"/>
              <a:t>We </a:t>
            </a:r>
            <a:r>
              <a:rPr lang="en-IN" dirty="0"/>
              <a:t>have (0101 + 1) = 0110 or 6</a:t>
            </a:r>
            <a:r>
              <a:rPr lang="en-IN" dirty="0" smtClean="0"/>
              <a:t>.</a:t>
            </a:r>
            <a:endParaRPr lang="en-IN" dirty="0"/>
          </a:p>
        </p:txBody>
      </p:sp>
    </p:spTree>
    <p:extLst>
      <p:ext uri="{BB962C8B-B14F-4D97-AF65-F5344CB8AC3E}">
        <p14:creationId xmlns:p14="http://schemas.microsoft.com/office/powerpoint/2010/main" val="62015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lvl="0" indent="0">
              <a:buNone/>
            </a:pPr>
            <a:r>
              <a:rPr lang="en-IN" sz="4400" b="1" dirty="0" smtClean="0">
                <a:solidFill>
                  <a:srgbClr val="5B9BD5"/>
                </a:solidFill>
              </a:rPr>
              <a:t>CHECKSUM</a:t>
            </a:r>
          </a:p>
          <a:p>
            <a:pPr marL="0" lvl="0" indent="0">
              <a:buNone/>
            </a:pPr>
            <a:endParaRPr lang="en-IN" sz="4400" b="1" dirty="0">
              <a:solidFill>
                <a:srgbClr val="5B9BD5"/>
              </a:solidFill>
            </a:endParaRPr>
          </a:p>
        </p:txBody>
      </p:sp>
      <p:pic>
        <p:nvPicPr>
          <p:cNvPr id="3" name="Picture 2"/>
          <p:cNvPicPr>
            <a:picLocks noChangeAspect="1"/>
          </p:cNvPicPr>
          <p:nvPr/>
        </p:nvPicPr>
        <p:blipFill rotWithShape="1">
          <a:blip r:embed="rId2"/>
          <a:srcRect l="34196" t="19916" r="8742" b="27472"/>
          <a:stretch/>
        </p:blipFill>
        <p:spPr>
          <a:xfrm>
            <a:off x="846160" y="1405720"/>
            <a:ext cx="7424382" cy="3848668"/>
          </a:xfrm>
          <a:prstGeom prst="rect">
            <a:avLst/>
          </a:prstGeom>
        </p:spPr>
      </p:pic>
    </p:spTree>
    <p:extLst>
      <p:ext uri="{BB962C8B-B14F-4D97-AF65-F5344CB8AC3E}">
        <p14:creationId xmlns:p14="http://schemas.microsoft.com/office/powerpoint/2010/main" val="107338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b="1" dirty="0" smtClean="0">
                <a:solidFill>
                  <a:srgbClr val="00279F"/>
                </a:solidFill>
              </a:rPr>
              <a:t>Checksum: </a:t>
            </a:r>
            <a:r>
              <a:rPr lang="en-US" b="1" i="1" dirty="0" smtClean="0">
                <a:solidFill>
                  <a:srgbClr val="CC0066"/>
                </a:solidFill>
                <a:effectLst>
                  <a:outerShdw blurRad="38100" dist="38100" dir="2700000" algn="tl">
                    <a:srgbClr val="C0C0C0"/>
                  </a:outerShdw>
                </a:effectLst>
                <a:latin typeface="Comic Sans MS" pitchFamily="66" charset="0"/>
              </a:rPr>
              <a:t>At the sender</a:t>
            </a:r>
          </a:p>
        </p:txBody>
      </p:sp>
      <p:sp>
        <p:nvSpPr>
          <p:cNvPr id="26627" name="Rectangle 3"/>
          <p:cNvSpPr>
            <a:spLocks noGrp="1" noChangeArrowheads="1"/>
          </p:cNvSpPr>
          <p:nvPr>
            <p:ph idx="1"/>
          </p:nvPr>
        </p:nvSpPr>
        <p:spPr/>
        <p:txBody>
          <a:bodyPr/>
          <a:lstStyle/>
          <a:p>
            <a:pPr>
              <a:buClr>
                <a:srgbClr val="CC0066"/>
              </a:buClr>
              <a:buFont typeface="Wingdings" panose="05000000000000000000" pitchFamily="2" charset="2"/>
              <a:buChar char="Ü"/>
            </a:pPr>
            <a:r>
              <a:rPr lang="en-US" dirty="0" smtClean="0"/>
              <a:t>The unit is divided into </a:t>
            </a:r>
            <a:r>
              <a:rPr lang="en-US" i="1" dirty="0" smtClean="0"/>
              <a:t>k</a:t>
            </a:r>
            <a:r>
              <a:rPr lang="en-US" dirty="0" smtClean="0"/>
              <a:t> sections, each of </a:t>
            </a:r>
            <a:r>
              <a:rPr lang="en-US" i="1" dirty="0" smtClean="0"/>
              <a:t>n</a:t>
            </a:r>
            <a:r>
              <a:rPr lang="en-US" dirty="0" smtClean="0"/>
              <a:t> bits.</a:t>
            </a:r>
          </a:p>
          <a:p>
            <a:pPr>
              <a:buClr>
                <a:srgbClr val="CC0066"/>
              </a:buClr>
              <a:buFont typeface="Wingdings" panose="05000000000000000000" pitchFamily="2" charset="2"/>
              <a:buChar char="Ü"/>
            </a:pPr>
            <a:r>
              <a:rPr lang="en-US" dirty="0" smtClean="0"/>
              <a:t>All sections are added together using one’s complement to get the sum.</a:t>
            </a:r>
          </a:p>
          <a:p>
            <a:pPr>
              <a:buClr>
                <a:srgbClr val="CC0066"/>
              </a:buClr>
              <a:buFont typeface="Wingdings" panose="05000000000000000000" pitchFamily="2" charset="2"/>
              <a:buChar char="Ü"/>
            </a:pPr>
            <a:r>
              <a:rPr lang="en-US" dirty="0" smtClean="0"/>
              <a:t>The sum is complemented and becomes the checksum.</a:t>
            </a:r>
          </a:p>
          <a:p>
            <a:pPr>
              <a:buClr>
                <a:srgbClr val="CC0066"/>
              </a:buClr>
              <a:buFont typeface="Wingdings" panose="05000000000000000000" pitchFamily="2" charset="2"/>
              <a:buChar char="Ü"/>
            </a:pPr>
            <a:r>
              <a:rPr lang="en-US" dirty="0" smtClean="0"/>
              <a:t>The checksum is sent with the data</a:t>
            </a:r>
          </a:p>
        </p:txBody>
      </p:sp>
    </p:spTree>
    <p:extLst>
      <p:ext uri="{BB962C8B-B14F-4D97-AF65-F5344CB8AC3E}">
        <p14:creationId xmlns:p14="http://schemas.microsoft.com/office/powerpoint/2010/main" val="7094683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13" y="823785"/>
            <a:ext cx="8371416" cy="530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ChangeArrowheads="1"/>
          </p:cNvSpPr>
          <p:nvPr/>
        </p:nvSpPr>
        <p:spPr bwMode="auto">
          <a:xfrm>
            <a:off x="5176763" y="117929"/>
            <a:ext cx="1997100"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sz="3143" b="1" dirty="0">
                <a:solidFill>
                  <a:srgbClr val="00279F"/>
                </a:solidFill>
              </a:rPr>
              <a:t>Checksum</a:t>
            </a:r>
          </a:p>
        </p:txBody>
      </p:sp>
    </p:spTree>
    <p:extLst>
      <p:ext uri="{BB962C8B-B14F-4D97-AF65-F5344CB8AC3E}">
        <p14:creationId xmlns:p14="http://schemas.microsoft.com/office/powerpoint/2010/main" val="176861330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2" ma:contentTypeDescription="Create a new document." ma:contentTypeScope="" ma:versionID="ee06e7952b266261fec7c4fdcea54249">
  <xsd:schema xmlns:xsd="http://www.w3.org/2001/XMLSchema" xmlns:xs="http://www.w3.org/2001/XMLSchema" xmlns:p="http://schemas.microsoft.com/office/2006/metadata/properties" xmlns:ns2="f733c01e-f8de-4ab7-a358-11ee3ada8c63" targetNamespace="http://schemas.microsoft.com/office/2006/metadata/properties" ma:root="true" ma:fieldsID="08406ad73cdbc1ceb9146597cd1ce21b" ns2:_="">
    <xsd:import namespace="f733c01e-f8de-4ab7-a358-11ee3ada8c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6C6CEE-3B81-4944-A55B-A57531A145FE}"/>
</file>

<file path=customXml/itemProps2.xml><?xml version="1.0" encoding="utf-8"?>
<ds:datastoreItem xmlns:ds="http://schemas.openxmlformats.org/officeDocument/2006/customXml" ds:itemID="{D74A8AB6-BD8B-4FCC-9529-1AC823307118}"/>
</file>

<file path=customXml/itemProps3.xml><?xml version="1.0" encoding="utf-8"?>
<ds:datastoreItem xmlns:ds="http://schemas.openxmlformats.org/officeDocument/2006/customXml" ds:itemID="{85519901-C5BA-4A22-8A60-DF82F79414F4}"/>
</file>

<file path=docProps/app.xml><?xml version="1.0" encoding="utf-8"?>
<Properties xmlns="http://schemas.openxmlformats.org/officeDocument/2006/extended-properties" xmlns:vt="http://schemas.openxmlformats.org/officeDocument/2006/docPropsVTypes">
  <Template/>
  <TotalTime>5981</TotalTime>
  <Words>734</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Book Antiqua</vt:lpstr>
      <vt:lpstr>Calibri</vt:lpstr>
      <vt:lpstr>Comic Sans MS</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Checksum: At the sender</vt:lpstr>
      <vt:lpstr>PowerPoint Presentation</vt:lpstr>
      <vt:lpstr>At the receiver</vt:lpstr>
      <vt:lpstr>Performance</vt:lpstr>
      <vt:lpstr>Error Correction</vt:lpstr>
      <vt:lpstr>Numerical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Reﬂection, diffraction and scattering of radio wave</dc:title>
  <dc:creator>Dr. Gulraj Ahmed [MU - Jaipur]</dc:creator>
  <cp:lastModifiedBy>Dr. Gulraj Ahmed [MU - Jaipur]</cp:lastModifiedBy>
  <cp:revision>185</cp:revision>
  <dcterms:created xsi:type="dcterms:W3CDTF">2018-03-08T03:55:03Z</dcterms:created>
  <dcterms:modified xsi:type="dcterms:W3CDTF">2020-10-08T08:42:02Z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