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4D4FF-7466-403E-A7B2-BEAFBE1BB958}" type="datetimeFigureOut">
              <a:rPr lang="en-IN" smtClean="0"/>
              <a:t>05-11-2020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9F6C4-4C9F-4671-AD34-6DE9C6150A20}" type="slidenum">
              <a:rPr lang="en-IN" smtClean="0"/>
              <a:t>‹#›</a:t>
            </a:fld>
            <a:endParaRPr lang="en-IN"/>
          </a:p>
        </p:txBody>
      </p:sp>
    </p:spTree>
    <p:extLst>
      <p:ext uri="{BB962C8B-B14F-4D97-AF65-F5344CB8AC3E}">
        <p14:creationId xmlns:p14="http://schemas.microsoft.com/office/powerpoint/2010/main" val="198621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8C2635-099E-4198-940E-64BE5D744468}" type="slidenum">
              <a:rPr lang="en-US" sz="1200" smtClean="0"/>
              <a:pPr/>
              <a:t>1</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331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p:spPr>
        <p:txBody>
          <a:bodyPr/>
          <a:lstStyle/>
          <a:p>
            <a:r>
              <a:rPr lang="en-US" smtClean="0">
                <a:latin typeface="Times" panose="02020603050405020304" pitchFamily="18" charset="0"/>
              </a:rPr>
              <a:t>Spread spectrum is an increasingly important form of encoding for wireless communications. It it can be used to transmit either analog or digital data, using an analog signal.The basic idea of spread spectrum is to modulate the signal so as to increase significantly the bandwidth (spread the spectrum) of the signal to be transmitted. It was initially developed for military and intelligence requirements. The use of spread spectrum makes jamming and interception more difficult and provides improved reception. The first type of spread spectrum developed is known as frequency hopping. A more recent type of spread spectrum is direct sequence. Both of these techniques are used in various wireless communications standards and products.</a:t>
            </a:r>
          </a:p>
        </p:txBody>
      </p:sp>
    </p:spTree>
    <p:extLst>
      <p:ext uri="{BB962C8B-B14F-4D97-AF65-F5344CB8AC3E}">
        <p14:creationId xmlns:p14="http://schemas.microsoft.com/office/powerpoint/2010/main" val="128347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p:spPr>
        <p:txBody>
          <a:bodyPr/>
          <a:lstStyle/>
          <a:p>
            <a:r>
              <a:rPr lang="en-US" smtClean="0"/>
              <a:t>Stallings DCC8e </a:t>
            </a:r>
            <a:r>
              <a:rPr lang="en-US" smtClean="0">
                <a:latin typeface="Times" panose="02020603050405020304" pitchFamily="18" charset="0"/>
              </a:rPr>
              <a:t>Figure 9.1 highlights the key characteristics of any spread spectrum system. Input is fed into a channel encoder that produces an analog signal with a relatively narrow bandwidth around some center frequency. This signal is further modulated using a sequence of digits known as a spreading code or spreading sequence. Typically, but not always, the spreading code is generated by a pseudonoise, or pseudorandom number, generator. The effect of this modulation is to increase significantly the bandwidth (spread the spectrum) of the signal to be transmitted. On the receiving end, the same digit sequence is used to demodulate the spread spectrum signal. Finally, the signal is fed into a channel decoder to recover the data.</a:t>
            </a:r>
          </a:p>
          <a:p>
            <a:endParaRPr lang="en-US" smtClean="0">
              <a:latin typeface="Times" panose="02020603050405020304" pitchFamily="18" charset="0"/>
            </a:endParaRPr>
          </a:p>
        </p:txBody>
      </p:sp>
    </p:spTree>
    <p:extLst>
      <p:ext uri="{BB962C8B-B14F-4D97-AF65-F5344CB8AC3E}">
        <p14:creationId xmlns:p14="http://schemas.microsoft.com/office/powerpoint/2010/main" val="160132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p:spPr>
        <p:txBody>
          <a:bodyPr/>
          <a:lstStyle/>
          <a:p>
            <a:r>
              <a:rPr lang="en-US" smtClean="0">
                <a:latin typeface="Times" panose="02020603050405020304" pitchFamily="18" charset="0"/>
              </a:rPr>
              <a:t>Several advantages can be gained from this apparent waste of spectrum by this approach:</a:t>
            </a:r>
          </a:p>
          <a:p>
            <a:r>
              <a:rPr lang="en-US" smtClean="0">
                <a:latin typeface="Times" panose="02020603050405020304" pitchFamily="18" charset="0"/>
                <a:cs typeface="Times New Roman" panose="02020603050405020304" pitchFamily="18" charset="0"/>
              </a:rPr>
              <a:t>• </a:t>
            </a:r>
            <a:r>
              <a:rPr lang="en-US" smtClean="0">
                <a:latin typeface="Times" panose="02020603050405020304" pitchFamily="18" charset="0"/>
              </a:rPr>
              <a:t>The signals gains immunity from various kinds of noise and multipath distortion. The earliest applications of spread spectrum were military, where it was used for its immunity to jamming.</a:t>
            </a:r>
          </a:p>
          <a:p>
            <a:r>
              <a:rPr lang="en-US" smtClean="0">
                <a:latin typeface="Times" panose="02020603050405020304" pitchFamily="18" charset="0"/>
                <a:cs typeface="Times New Roman" panose="02020603050405020304" pitchFamily="18" charset="0"/>
              </a:rPr>
              <a:t>• </a:t>
            </a:r>
            <a:r>
              <a:rPr lang="en-US" smtClean="0">
                <a:latin typeface="Times" panose="02020603050405020304" pitchFamily="18" charset="0"/>
              </a:rPr>
              <a:t>It can also be used for hiding and encrypting signals. Only a recipient who knows the spreading code can recover the encoded information.</a:t>
            </a:r>
          </a:p>
          <a:p>
            <a:r>
              <a:rPr lang="en-US" smtClean="0">
                <a:latin typeface="Times" panose="02020603050405020304" pitchFamily="18" charset="0"/>
                <a:cs typeface="Times New Roman" panose="02020603050405020304" pitchFamily="18" charset="0"/>
              </a:rPr>
              <a:t>• </a:t>
            </a:r>
            <a:r>
              <a:rPr lang="en-US" smtClean="0">
                <a:latin typeface="Times" panose="02020603050405020304" pitchFamily="18" charset="0"/>
              </a:rPr>
              <a:t>Several users can independently use the same higher bandwidth with very little interference. This property is used in cellular telephony applications, with a technique know as code division multiplexing (CDM) or code division multiple access (CDMA).</a:t>
            </a:r>
          </a:p>
          <a:p>
            <a:endParaRPr lang="en-US" smtClean="0"/>
          </a:p>
        </p:txBody>
      </p:sp>
    </p:spTree>
    <p:extLst>
      <p:ext uri="{BB962C8B-B14F-4D97-AF65-F5344CB8AC3E}">
        <p14:creationId xmlns:p14="http://schemas.microsoft.com/office/powerpoint/2010/main" val="1586129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p:spPr>
        <p:txBody>
          <a:bodyPr/>
          <a:lstStyle/>
          <a:p>
            <a:r>
              <a:rPr lang="en-US" smtClean="0">
                <a:latin typeface="Times" panose="02020603050405020304" pitchFamily="18" charset="0"/>
              </a:rPr>
              <a:t>A comment about pseudorandom numbers is in order. These numbers are generated by an algorithm using some initial value called the seed. The algorithm is deterministic and therefore produces sequences of numbers that are not statistically random. However, if the algorithm is good, the resulting sequences will pass many reasonable tests of randomness. Such numbers are often referred to as pseudorandom numbers. The important point is that unless you know the algorithm and the seed, it is impractical to predict the sequence. Hence, only a receiver that shares this information with a transmitter will be able to decode the signal successfully.</a:t>
            </a:r>
            <a:endParaRPr lang="en-US" smtClean="0"/>
          </a:p>
        </p:txBody>
      </p:sp>
    </p:spTree>
    <p:extLst>
      <p:ext uri="{BB962C8B-B14F-4D97-AF65-F5344CB8AC3E}">
        <p14:creationId xmlns:p14="http://schemas.microsoft.com/office/powerpoint/2010/main" val="2440520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p:spPr>
        <p:txBody>
          <a:bodyPr/>
          <a:lstStyle/>
          <a:p>
            <a:r>
              <a:rPr lang="en-US" smtClean="0">
                <a:latin typeface="Times" panose="02020603050405020304" pitchFamily="18" charset="0"/>
              </a:rPr>
              <a:t>With frequency-hopping spread spectrum (FHSS), the signal is broadcast over a seemingly random series of radio frequencies, hopping from frequency to frequency at fixed intervals. A receiver, hopping between frequencies in synchronization with the transmitter, picks up the message. Would-be eavesdroppers hear only unintelligible blips. Attempts to jam the signal on one frequency succeed only at knocking out a few bits of it.</a:t>
            </a:r>
          </a:p>
          <a:p>
            <a:endParaRPr lang="en-US" smtClean="0">
              <a:latin typeface="Times" panose="02020603050405020304" pitchFamily="18" charset="0"/>
            </a:endParaRPr>
          </a:p>
        </p:txBody>
      </p:sp>
    </p:spTree>
    <p:extLst>
      <p:ext uri="{BB962C8B-B14F-4D97-AF65-F5344CB8AC3E}">
        <p14:creationId xmlns:p14="http://schemas.microsoft.com/office/powerpoint/2010/main" val="87748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r>
              <a:rPr lang="en-US" smtClean="0"/>
              <a:t>Stallings DCC8e </a:t>
            </a:r>
            <a:r>
              <a:rPr lang="en-US" smtClean="0">
                <a:latin typeface="Times" panose="02020603050405020304" pitchFamily="18" charset="0"/>
              </a:rPr>
              <a:t>Figure 9.2 shows an example of a frequency-hopping signal. A number of channels are allocated for the FH signal. Typically, there are 2</a:t>
            </a:r>
            <a:r>
              <a:rPr lang="en-US" i="1" baseline="30000" smtClean="0">
                <a:latin typeface="Times" panose="02020603050405020304" pitchFamily="18" charset="0"/>
              </a:rPr>
              <a:t>k</a:t>
            </a:r>
            <a:r>
              <a:rPr lang="en-US" smtClean="0">
                <a:latin typeface="Times" panose="02020603050405020304" pitchFamily="18" charset="0"/>
              </a:rPr>
              <a:t> carrier frequencies forming 2</a:t>
            </a:r>
            <a:r>
              <a:rPr lang="en-US" i="1" baseline="30000" smtClean="0">
                <a:latin typeface="Times" panose="02020603050405020304" pitchFamily="18" charset="0"/>
              </a:rPr>
              <a:t>k</a:t>
            </a:r>
            <a:r>
              <a:rPr lang="en-US" smtClean="0">
                <a:latin typeface="Times" panose="02020603050405020304" pitchFamily="18" charset="0"/>
              </a:rPr>
              <a:t> channels. The spacing between carrier frequencies and hence the width of each channel usually corresponds to the bandwidth of the input signal. The transmitter operates in one channel at a time for a fixed interval; for example, the IEEE 802.11 standard uses a 300-ms interval. During that interval, some number of bits (possibly a fraction of a bit, as discussed subsequently) is transmitted using some encoding scheme. A spreading code dictates the sequence of channels used. Both transmitter and receiver use the same code to tune into a sequence of channels in synchronization.</a:t>
            </a:r>
          </a:p>
          <a:p>
            <a:endParaRPr lang="en-US" smtClean="0"/>
          </a:p>
        </p:txBody>
      </p:sp>
    </p:spTree>
    <p:extLst>
      <p:ext uri="{BB962C8B-B14F-4D97-AF65-F5344CB8AC3E}">
        <p14:creationId xmlns:p14="http://schemas.microsoft.com/office/powerpoint/2010/main" val="3645581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0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61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31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9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904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90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8934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35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41"/>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p:txBody>
          <a:bodyPr/>
          <a:lstStyle>
            <a:lvl1pPr>
              <a:defRPr/>
            </a:lvl1pPr>
          </a:lstStyle>
          <a:p>
            <a:pPr>
              <a:defRPr/>
            </a:pPr>
            <a:r>
              <a:rPr lang="en-US"/>
              <a:t>3.</a:t>
            </a:r>
            <a:fld id="{CE294732-160A-4374-9151-CC129F610BD7}" type="slidenum">
              <a:rPr lang="en-US"/>
              <a:pPr>
                <a:defRPr/>
              </a:pPr>
              <a:t>‹#›</a:t>
            </a:fld>
            <a:endParaRPr lang="en-US"/>
          </a:p>
        </p:txBody>
      </p:sp>
    </p:spTree>
    <p:extLst>
      <p:ext uri="{BB962C8B-B14F-4D97-AF65-F5344CB8AC3E}">
        <p14:creationId xmlns:p14="http://schemas.microsoft.com/office/powerpoint/2010/main" val="261352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82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7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617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08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46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0441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11/5/2020</a:t>
            </a:fld>
            <a:endParaRPr lang="en-US" dirty="0"/>
          </a:p>
        </p:txBody>
      </p:sp>
    </p:spTree>
    <p:extLst>
      <p:ext uri="{BB962C8B-B14F-4D97-AF65-F5344CB8AC3E}">
        <p14:creationId xmlns:p14="http://schemas.microsoft.com/office/powerpoint/2010/main" val="140248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7355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2632075" y="1612900"/>
            <a:ext cx="668655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defRPr/>
            </a:pPr>
            <a:endParaRPr lang="en-US" altLang="en-US" sz="4050" i="0" baseline="0" dirty="0">
              <a:solidFill>
                <a:schemeClr val="accent1">
                  <a:lumMod val="75000"/>
                </a:schemeClr>
              </a:solidFill>
              <a:latin typeface="Arial" panose="020B0604020202020204" pitchFamily="34" charset="0"/>
            </a:endParaRPr>
          </a:p>
          <a:p>
            <a:pPr algn="ctr">
              <a:defRPr/>
            </a:pPr>
            <a:r>
              <a:rPr lang="en-US" altLang="en-US" sz="4050" i="0" baseline="0" dirty="0">
                <a:solidFill>
                  <a:schemeClr val="accent1">
                    <a:lumMod val="75000"/>
                  </a:schemeClr>
                </a:solidFill>
                <a:latin typeface="Arial" panose="020B0604020202020204" pitchFamily="34" charset="0"/>
              </a:rPr>
              <a:t>Data Communications</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lang="en-US" sz="3300" i="0" baseline="0" dirty="0">
                <a:solidFill>
                  <a:schemeClr val="accent1">
                    <a:lumMod val="75000"/>
                  </a:schemeClr>
                </a:solidFill>
                <a:latin typeface="Arial" panose="020B0604020202020204" pitchFamily="34" charset="0"/>
              </a:rPr>
              <a:t>Lecture 44</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kumimoji="1" lang="en-US" sz="3200" dirty="0"/>
              <a:t>TOPIC:</a:t>
            </a:r>
            <a:r>
              <a:rPr kumimoji="1" lang="en-US" sz="3200" baseline="0" dirty="0"/>
              <a:t> </a:t>
            </a:r>
            <a:r>
              <a:rPr kumimoji="1" lang="en-US" sz="3200" dirty="0"/>
              <a:t>Spread Spectrum</a:t>
            </a:r>
            <a:endParaRPr lang="en-US" sz="3200" i="0" baseline="0" dirty="0">
              <a:solidFill>
                <a:schemeClr val="accent1">
                  <a:lumMod val="75000"/>
                </a:schemeClr>
              </a:solidFill>
              <a:latin typeface="Arial" panose="020B0604020202020204" pitchFamily="34" charset="0"/>
            </a:endParaRPr>
          </a:p>
          <a:p>
            <a:pPr algn="ctr">
              <a:defRPr/>
            </a:pPr>
            <a:endParaRPr lang="en-US" sz="33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4282678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746" y="247770"/>
            <a:ext cx="6799262" cy="1303337"/>
          </a:xfrm>
        </p:spPr>
        <p:txBody>
          <a:bodyPr/>
          <a:lstStyle/>
          <a:p>
            <a:r>
              <a:rPr kumimoji="1" lang="en-US" dirty="0" smtClean="0">
                <a:ln>
                  <a:noFill/>
                </a:ln>
              </a:rPr>
              <a:t>Spread Spectrum</a:t>
            </a:r>
            <a:endParaRPr lang="en-IN" dirty="0"/>
          </a:p>
        </p:txBody>
      </p:sp>
      <p:sp>
        <p:nvSpPr>
          <p:cNvPr id="3" name="Content Placeholder 2"/>
          <p:cNvSpPr>
            <a:spLocks noGrp="1"/>
          </p:cNvSpPr>
          <p:nvPr>
            <p:ph idx="1"/>
          </p:nvPr>
        </p:nvSpPr>
        <p:spPr>
          <a:xfrm>
            <a:off x="697825" y="1673915"/>
            <a:ext cx="8961330" cy="3444875"/>
          </a:xfrm>
        </p:spPr>
        <p:txBody>
          <a:bodyPr>
            <a:noAutofit/>
          </a:bodyPr>
          <a:lstStyle/>
          <a:p>
            <a:pPr marL="0" indent="0" algn="just">
              <a:buNone/>
            </a:pPr>
            <a:r>
              <a:rPr lang="en-IN" sz="2400" dirty="0" smtClean="0"/>
              <a:t>Spread spectrum is an important form of encoding for wireless communications. </a:t>
            </a:r>
          </a:p>
          <a:p>
            <a:pPr marL="0" indent="0" algn="just">
              <a:buNone/>
            </a:pPr>
            <a:endParaRPr lang="en-IN" sz="2400" dirty="0"/>
          </a:p>
          <a:p>
            <a:pPr marL="0" indent="0" algn="just">
              <a:buNone/>
            </a:pPr>
            <a:r>
              <a:rPr lang="en-IN" sz="2400" dirty="0" smtClean="0"/>
              <a:t>The use of spread spectrum makes jamming and interception more difficult and provides improved reception.</a:t>
            </a:r>
          </a:p>
          <a:p>
            <a:pPr marL="0" indent="0" algn="just">
              <a:buNone/>
            </a:pPr>
            <a:endParaRPr lang="en-IN" sz="2400" dirty="0"/>
          </a:p>
          <a:p>
            <a:pPr marL="0" indent="0" algn="just">
              <a:buNone/>
            </a:pPr>
            <a:r>
              <a:rPr lang="en-IN" sz="2400" dirty="0" smtClean="0"/>
              <a:t>The basic idea of spread spectrum is to modulate the signal so as to increase significantly the bandwidth (spread the spectrum) of the signal to be transmitted.</a:t>
            </a:r>
          </a:p>
          <a:p>
            <a:pPr marL="0" indent="0">
              <a:buNone/>
            </a:pPr>
            <a:endParaRPr lang="en-IN" sz="2400" dirty="0"/>
          </a:p>
        </p:txBody>
      </p:sp>
    </p:spTree>
    <p:extLst>
      <p:ext uri="{BB962C8B-B14F-4D97-AF65-F5344CB8AC3E}">
        <p14:creationId xmlns:p14="http://schemas.microsoft.com/office/powerpoint/2010/main" val="1264657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dirty="0" smtClean="0">
                <a:ln>
                  <a:noFill/>
                </a:ln>
              </a:rPr>
              <a:t>Spread Spectrum Techniques</a:t>
            </a:r>
            <a:endParaRPr lang="en-IN" dirty="0"/>
          </a:p>
        </p:txBody>
      </p:sp>
      <p:sp>
        <p:nvSpPr>
          <p:cNvPr id="3" name="Content Placeholder 2"/>
          <p:cNvSpPr>
            <a:spLocks noGrp="1"/>
          </p:cNvSpPr>
          <p:nvPr>
            <p:ph idx="1"/>
          </p:nvPr>
        </p:nvSpPr>
        <p:spPr>
          <a:xfrm>
            <a:off x="231820" y="1712891"/>
            <a:ext cx="9234152" cy="3504802"/>
          </a:xfrm>
        </p:spPr>
        <p:txBody>
          <a:bodyPr>
            <a:noAutofit/>
          </a:bodyPr>
          <a:lstStyle/>
          <a:p>
            <a:pPr marL="0" indent="0">
              <a:buNone/>
            </a:pPr>
            <a:endParaRPr lang="en-IN" sz="2400" dirty="0" smtClean="0"/>
          </a:p>
          <a:p>
            <a:pPr marL="0" indent="0" algn="just">
              <a:buNone/>
            </a:pPr>
            <a:r>
              <a:rPr lang="en-IN" sz="2400" b="1" dirty="0" smtClean="0"/>
              <a:t>Frequency-hopping spread spectrum </a:t>
            </a:r>
            <a:r>
              <a:rPr lang="en-IN" sz="2400" dirty="0" smtClean="0"/>
              <a:t>is a form of spread spectrum in which the signal is broadcast over a seemingly random series of radio frequencies, hopping from frequency to frequency at fixed intervals.</a:t>
            </a:r>
          </a:p>
          <a:p>
            <a:pPr marL="0" indent="0" algn="just">
              <a:buNone/>
            </a:pPr>
            <a:r>
              <a:rPr lang="en-IN" sz="2400" b="1" dirty="0" smtClean="0"/>
              <a:t>Direct sequence spread spectrum </a:t>
            </a:r>
            <a:r>
              <a:rPr lang="en-IN" sz="2400" dirty="0" smtClean="0"/>
              <a:t>is a form of spread spectrum in which each bit in the original signal is represented by multiple bits in the transmitted signal, using a spreading code.</a:t>
            </a:r>
          </a:p>
          <a:p>
            <a:pPr marL="0" indent="0" algn="just">
              <a:buNone/>
            </a:pPr>
            <a:r>
              <a:rPr lang="en-IN" sz="2400" b="1" dirty="0" smtClean="0"/>
              <a:t>Code division multiple access </a:t>
            </a:r>
            <a:r>
              <a:rPr lang="en-IN" sz="2400" dirty="0" smtClean="0"/>
              <a:t>exploits the nature of spread spectrum transmission to enable multiple users to independently use the same bandwidth with very little interference</a:t>
            </a:r>
            <a:endParaRPr lang="en-IN" sz="2400" dirty="0"/>
          </a:p>
        </p:txBody>
      </p:sp>
    </p:spTree>
    <p:extLst>
      <p:ext uri="{BB962C8B-B14F-4D97-AF65-F5344CB8AC3E}">
        <p14:creationId xmlns:p14="http://schemas.microsoft.com/office/powerpoint/2010/main" val="1800981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kumimoji="1" lang="en-US" dirty="0" smtClean="0">
                <a:ln>
                  <a:noFill/>
                </a:ln>
              </a:rPr>
              <a:t>Spread Spectrum</a:t>
            </a:r>
          </a:p>
        </p:txBody>
      </p:sp>
      <p:sp>
        <p:nvSpPr>
          <p:cNvPr id="54275" name="Rectangle 3"/>
          <p:cNvSpPr>
            <a:spLocks noGrp="1" noChangeArrowheads="1"/>
          </p:cNvSpPr>
          <p:nvPr>
            <p:ph idx="1"/>
          </p:nvPr>
        </p:nvSpPr>
        <p:spPr/>
        <p:txBody>
          <a:bodyPr rtlCol="0">
            <a:normAutofit/>
          </a:bodyPr>
          <a:lstStyle/>
          <a:p>
            <a:pPr eaLnBrk="1" fontAlgn="auto" hangingPunct="1">
              <a:buFont typeface="Arial"/>
              <a:buChar char="•"/>
              <a:defRPr/>
            </a:pPr>
            <a:r>
              <a:rPr kumimoji="1" lang="en-US" sz="2400" dirty="0">
                <a:solidFill>
                  <a:schemeClr val="tx1">
                    <a:lumMod val="85000"/>
                    <a:lumOff val="15000"/>
                  </a:schemeClr>
                </a:solidFill>
              </a:rPr>
              <a:t>important encoding method for wireless communications</a:t>
            </a:r>
          </a:p>
          <a:p>
            <a:pPr eaLnBrk="1" fontAlgn="auto" hangingPunct="1">
              <a:buFont typeface="Arial"/>
              <a:buChar char="•"/>
              <a:defRPr/>
            </a:pPr>
            <a:r>
              <a:rPr kumimoji="1" lang="en-US" sz="2400" dirty="0">
                <a:solidFill>
                  <a:schemeClr val="tx1">
                    <a:lumMod val="85000"/>
                    <a:lumOff val="15000"/>
                  </a:schemeClr>
                </a:solidFill>
              </a:rPr>
              <a:t>analog &amp; digital data with analog signal</a:t>
            </a:r>
          </a:p>
          <a:p>
            <a:pPr eaLnBrk="1" fontAlgn="auto" hangingPunct="1">
              <a:buFont typeface="Arial"/>
              <a:buChar char="•"/>
              <a:defRPr/>
            </a:pPr>
            <a:r>
              <a:rPr kumimoji="1" lang="en-US" sz="2400" dirty="0">
                <a:solidFill>
                  <a:schemeClr val="tx1">
                    <a:lumMod val="85000"/>
                    <a:lumOff val="15000"/>
                  </a:schemeClr>
                </a:solidFill>
              </a:rPr>
              <a:t>spreads data over wide bandwidth</a:t>
            </a:r>
          </a:p>
          <a:p>
            <a:pPr eaLnBrk="1" fontAlgn="auto" hangingPunct="1">
              <a:buFont typeface="Arial"/>
              <a:buChar char="•"/>
              <a:defRPr/>
            </a:pPr>
            <a:r>
              <a:rPr kumimoji="1" lang="en-US" sz="2400" dirty="0">
                <a:solidFill>
                  <a:schemeClr val="tx1">
                    <a:lumMod val="85000"/>
                    <a:lumOff val="15000"/>
                  </a:schemeClr>
                </a:solidFill>
              </a:rPr>
              <a:t>makes jamming and interception harder</a:t>
            </a:r>
          </a:p>
          <a:p>
            <a:pPr eaLnBrk="1" fontAlgn="auto" hangingPunct="1">
              <a:buFont typeface="Arial"/>
              <a:buChar char="•"/>
              <a:defRPr/>
            </a:pPr>
            <a:r>
              <a:rPr kumimoji="1" lang="en-US" sz="2400" dirty="0">
                <a:solidFill>
                  <a:schemeClr val="tx1">
                    <a:lumMod val="85000"/>
                    <a:lumOff val="15000"/>
                  </a:schemeClr>
                </a:solidFill>
              </a:rPr>
              <a:t>two approaches, both in use:</a:t>
            </a:r>
          </a:p>
          <a:p>
            <a:pPr lvl="1" eaLnBrk="1" fontAlgn="auto" hangingPunct="1">
              <a:buFont typeface="Arial"/>
              <a:buChar char="•"/>
              <a:defRPr/>
            </a:pPr>
            <a:r>
              <a:rPr kumimoji="1" lang="en-US" sz="2000" dirty="0">
                <a:solidFill>
                  <a:schemeClr val="tx1">
                    <a:lumMod val="85000"/>
                    <a:lumOff val="15000"/>
                  </a:schemeClr>
                </a:solidFill>
              </a:rPr>
              <a:t>Frequency Hopping</a:t>
            </a:r>
          </a:p>
          <a:p>
            <a:pPr lvl="1" eaLnBrk="1" fontAlgn="auto" hangingPunct="1">
              <a:buFont typeface="Arial"/>
              <a:buChar char="•"/>
              <a:defRPr/>
            </a:pPr>
            <a:r>
              <a:rPr kumimoji="1" lang="en-US" sz="2000" dirty="0">
                <a:solidFill>
                  <a:schemeClr val="tx1">
                    <a:lumMod val="85000"/>
                    <a:lumOff val="15000"/>
                  </a:schemeClr>
                </a:solidFill>
              </a:rPr>
              <a:t>Direct Sequence</a:t>
            </a:r>
          </a:p>
        </p:txBody>
      </p:sp>
    </p:spTree>
    <p:extLst>
      <p:ext uri="{BB962C8B-B14F-4D97-AF65-F5344CB8AC3E}">
        <p14:creationId xmlns:p14="http://schemas.microsoft.com/office/powerpoint/2010/main" val="2373031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49566" y="375076"/>
            <a:ext cx="6799262" cy="1303337"/>
          </a:xfrm>
        </p:spPr>
        <p:txBody>
          <a:bodyPr rtlCol="0">
            <a:normAutofit/>
          </a:bodyPr>
          <a:lstStyle/>
          <a:p>
            <a:pPr>
              <a:defRPr/>
            </a:pPr>
            <a:r>
              <a:rPr kumimoji="1" lang="en-GB" dirty="0">
                <a:solidFill>
                  <a:schemeClr val="tx1">
                    <a:lumMod val="85000"/>
                    <a:lumOff val="15000"/>
                  </a:schemeClr>
                </a:solidFill>
              </a:rPr>
              <a:t>General Model of Spread Spectrum System</a:t>
            </a:r>
          </a:p>
        </p:txBody>
      </p:sp>
      <p:pic>
        <p:nvPicPr>
          <p:cNvPr id="22531" name="Picture 4" descr="SS Model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18529" r="3580" b="37059"/>
          <a:stretch>
            <a:fillRect/>
          </a:stretch>
        </p:blipFill>
        <p:spPr bwMode="auto">
          <a:xfrm>
            <a:off x="449689" y="2023057"/>
            <a:ext cx="8399463" cy="31035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02550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kumimoji="1" lang="en-GB" smtClean="0">
                <a:ln>
                  <a:noFill/>
                </a:ln>
              </a:rPr>
              <a:t>Spread Spectrum Advantages</a:t>
            </a:r>
          </a:p>
        </p:txBody>
      </p:sp>
      <p:sp>
        <p:nvSpPr>
          <p:cNvPr id="24579" name="Rectangle 3"/>
          <p:cNvSpPr>
            <a:spLocks noGrp="1" noChangeArrowheads="1"/>
          </p:cNvSpPr>
          <p:nvPr>
            <p:ph idx="1"/>
          </p:nvPr>
        </p:nvSpPr>
        <p:spPr/>
        <p:txBody>
          <a:bodyPr/>
          <a:lstStyle/>
          <a:p>
            <a:pPr eaLnBrk="1" hangingPunct="1"/>
            <a:r>
              <a:rPr kumimoji="1" lang="en-GB" smtClean="0"/>
              <a:t>immunity from noise and multipath distortion</a:t>
            </a:r>
          </a:p>
          <a:p>
            <a:pPr eaLnBrk="1" hangingPunct="1"/>
            <a:r>
              <a:rPr kumimoji="1" lang="en-GB" smtClean="0"/>
              <a:t>can hide / encrypt signals</a:t>
            </a:r>
          </a:p>
          <a:p>
            <a:pPr eaLnBrk="1" hangingPunct="1"/>
            <a:r>
              <a:rPr kumimoji="1" lang="en-GB" smtClean="0"/>
              <a:t>several users can share same higher bandwidth with little interference</a:t>
            </a:r>
          </a:p>
          <a:p>
            <a:pPr lvl="1" eaLnBrk="1" hangingPunct="1"/>
            <a:r>
              <a:rPr kumimoji="1" lang="en-GB" smtClean="0"/>
              <a:t>CDM/CDMA Mobile telephones</a:t>
            </a:r>
          </a:p>
        </p:txBody>
      </p:sp>
    </p:spTree>
    <p:extLst>
      <p:ext uri="{BB962C8B-B14F-4D97-AF65-F5344CB8AC3E}">
        <p14:creationId xmlns:p14="http://schemas.microsoft.com/office/powerpoint/2010/main" val="19352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kumimoji="1" lang="en-GB" smtClean="0">
                <a:ln>
                  <a:noFill/>
                </a:ln>
              </a:rPr>
              <a:t>Pseudorandom Numbers</a:t>
            </a:r>
          </a:p>
        </p:txBody>
      </p:sp>
      <p:sp>
        <p:nvSpPr>
          <p:cNvPr id="26627" name="Rectangle 3"/>
          <p:cNvSpPr>
            <a:spLocks noGrp="1" noChangeArrowheads="1"/>
          </p:cNvSpPr>
          <p:nvPr>
            <p:ph idx="1"/>
          </p:nvPr>
        </p:nvSpPr>
        <p:spPr/>
        <p:txBody>
          <a:bodyPr/>
          <a:lstStyle/>
          <a:p>
            <a:pPr eaLnBrk="1" hangingPunct="1"/>
            <a:r>
              <a:rPr kumimoji="1" lang="en-GB" smtClean="0"/>
              <a:t>generated by a deterministic algorithm</a:t>
            </a:r>
          </a:p>
          <a:p>
            <a:pPr lvl="1" eaLnBrk="1" hangingPunct="1"/>
            <a:r>
              <a:rPr kumimoji="1" lang="en-GB" smtClean="0"/>
              <a:t>not actually random</a:t>
            </a:r>
          </a:p>
          <a:p>
            <a:pPr lvl="1" eaLnBrk="1" hangingPunct="1"/>
            <a:r>
              <a:rPr kumimoji="1" lang="en-GB" smtClean="0"/>
              <a:t>but if algorithm good, results pass reasonable tests of randomness</a:t>
            </a:r>
          </a:p>
          <a:p>
            <a:pPr eaLnBrk="1" hangingPunct="1"/>
            <a:r>
              <a:rPr kumimoji="1" lang="en-GB" smtClean="0"/>
              <a:t>starting from an initial seed</a:t>
            </a:r>
          </a:p>
          <a:p>
            <a:pPr eaLnBrk="1" hangingPunct="1"/>
            <a:r>
              <a:rPr kumimoji="1" lang="en-GB" smtClean="0"/>
              <a:t>need to know algorithm and seed to predict sequence</a:t>
            </a:r>
          </a:p>
          <a:p>
            <a:pPr eaLnBrk="1" hangingPunct="1"/>
            <a:r>
              <a:rPr kumimoji="1" lang="en-GB" smtClean="0"/>
              <a:t>hence only receiver can decode signal</a:t>
            </a:r>
          </a:p>
        </p:txBody>
      </p:sp>
    </p:spTree>
    <p:extLst>
      <p:ext uri="{BB962C8B-B14F-4D97-AF65-F5344CB8AC3E}">
        <p14:creationId xmlns:p14="http://schemas.microsoft.com/office/powerpoint/2010/main" val="120235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rtlCol="0">
            <a:normAutofit/>
          </a:bodyPr>
          <a:lstStyle/>
          <a:p>
            <a:pPr>
              <a:defRPr/>
            </a:pPr>
            <a:r>
              <a:rPr kumimoji="1" lang="en-GB">
                <a:solidFill>
                  <a:schemeClr val="tx1">
                    <a:lumMod val="85000"/>
                    <a:lumOff val="15000"/>
                  </a:schemeClr>
                </a:solidFill>
              </a:rPr>
              <a:t>Frequency Hopping Spread Spectrum (FHSS)</a:t>
            </a:r>
          </a:p>
        </p:txBody>
      </p:sp>
      <p:sp>
        <p:nvSpPr>
          <p:cNvPr id="28675" name="Rectangle 3"/>
          <p:cNvSpPr>
            <a:spLocks noGrp="1" noChangeArrowheads="1"/>
          </p:cNvSpPr>
          <p:nvPr>
            <p:ph idx="1"/>
          </p:nvPr>
        </p:nvSpPr>
        <p:spPr/>
        <p:txBody>
          <a:bodyPr/>
          <a:lstStyle/>
          <a:p>
            <a:pPr eaLnBrk="1" hangingPunct="1"/>
            <a:r>
              <a:rPr kumimoji="1" lang="en-GB" smtClean="0"/>
              <a:t>signal is broadcast over seemingly random series of frequencies</a:t>
            </a:r>
          </a:p>
          <a:p>
            <a:pPr eaLnBrk="1" hangingPunct="1"/>
            <a:r>
              <a:rPr kumimoji="1" lang="en-GB" smtClean="0"/>
              <a:t>receiver hops between frequencies in sync with transmitter</a:t>
            </a:r>
          </a:p>
          <a:p>
            <a:pPr eaLnBrk="1" hangingPunct="1"/>
            <a:r>
              <a:rPr kumimoji="1" lang="en-GB" smtClean="0"/>
              <a:t>eavesdroppers hear unintelligible blips</a:t>
            </a:r>
          </a:p>
          <a:p>
            <a:pPr eaLnBrk="1" hangingPunct="1"/>
            <a:r>
              <a:rPr kumimoji="1" lang="en-GB" smtClean="0"/>
              <a:t>jamming on one frequency affects only a few bits</a:t>
            </a:r>
          </a:p>
          <a:p>
            <a:pPr eaLnBrk="1" hangingPunct="1"/>
            <a:endParaRPr kumimoji="1" lang="en-GB" smtClean="0"/>
          </a:p>
        </p:txBody>
      </p:sp>
    </p:spTree>
    <p:extLst>
      <p:ext uri="{BB962C8B-B14F-4D97-AF65-F5344CB8AC3E}">
        <p14:creationId xmlns:p14="http://schemas.microsoft.com/office/powerpoint/2010/main" val="3584674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69262" y="220530"/>
            <a:ext cx="6799262" cy="1303337"/>
          </a:xfrm>
        </p:spPr>
        <p:txBody>
          <a:bodyPr/>
          <a:lstStyle/>
          <a:p>
            <a:pPr eaLnBrk="1" hangingPunct="1"/>
            <a:r>
              <a:rPr kumimoji="1" lang="en-GB" dirty="0" smtClean="0">
                <a:ln>
                  <a:noFill/>
                </a:ln>
              </a:rPr>
              <a:t>Frequency Hopping Example</a:t>
            </a:r>
          </a:p>
        </p:txBody>
      </p:sp>
      <p:pic>
        <p:nvPicPr>
          <p:cNvPr id="30723" name="Picture 4" descr="FHSS Example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7159" t="4633" r="7159" b="37059"/>
          <a:stretch>
            <a:fillRect/>
          </a:stretch>
        </p:blipFill>
        <p:spPr bwMode="auto">
          <a:xfrm>
            <a:off x="233945" y="872198"/>
            <a:ext cx="8616950" cy="453231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0896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54E2FC-CF0A-45F7-8FE8-66097B8EB177}"/>
</file>

<file path=customXml/itemProps2.xml><?xml version="1.0" encoding="utf-8"?>
<ds:datastoreItem xmlns:ds="http://schemas.openxmlformats.org/officeDocument/2006/customXml" ds:itemID="{4062D972-123F-4184-974C-0B00C6B28E6A}"/>
</file>

<file path=customXml/itemProps3.xml><?xml version="1.0" encoding="utf-8"?>
<ds:datastoreItem xmlns:ds="http://schemas.openxmlformats.org/officeDocument/2006/customXml" ds:itemID="{FAB624A5-0A66-42B4-BA9D-963FE21CF46C}"/>
</file>

<file path=docProps/app.xml><?xml version="1.0" encoding="utf-8"?>
<Properties xmlns="http://schemas.openxmlformats.org/officeDocument/2006/extended-properties" xmlns:vt="http://schemas.openxmlformats.org/officeDocument/2006/docPropsVTypes">
  <Template/>
  <TotalTime>35</TotalTime>
  <Words>1006</Words>
  <Application>Microsoft Office PowerPoint</Application>
  <PresentationFormat>Widescreen</PresentationFormat>
  <Paragraphs>54</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vt:lpstr>
      <vt:lpstr>Times New Roman</vt:lpstr>
      <vt:lpstr>Trebuchet MS</vt:lpstr>
      <vt:lpstr>Wingdings 3</vt:lpstr>
      <vt:lpstr>Facet</vt:lpstr>
      <vt:lpstr>PowerPoint Presentation</vt:lpstr>
      <vt:lpstr>Spread Spectrum</vt:lpstr>
      <vt:lpstr>Spread Spectrum Techniques</vt:lpstr>
      <vt:lpstr>Spread Spectrum</vt:lpstr>
      <vt:lpstr>General Model of Spread Spectrum System</vt:lpstr>
      <vt:lpstr>Spread Spectrum Advantages</vt:lpstr>
      <vt:lpstr>Pseudorandom Numbers</vt:lpstr>
      <vt:lpstr>Frequency Hopping Spread Spectrum (FHSS)</vt:lpstr>
      <vt:lpstr>Frequency Hopping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lastModifiedBy>Dr. Gulraj Ahmed [MU - Jaipur]</cp:lastModifiedBy>
  <cp:revision>5</cp:revision>
  <dcterms:created xsi:type="dcterms:W3CDTF">2020-11-04T04:48:23Z</dcterms:created>
  <dcterms:modified xsi:type="dcterms:W3CDTF">2020-11-05T07:18:23Z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