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notesMasterIdLst>
    <p:notesMasterId r:id="rId11"/>
  </p:notesMasterIdLst>
  <p:sldIdLst>
    <p:sldId id="257" r:id="rId2"/>
    <p:sldId id="265" r:id="rId3"/>
    <p:sldId id="266" r:id="rId4"/>
    <p:sldId id="267" r:id="rId5"/>
    <p:sldId id="280" r:id="rId6"/>
    <p:sldId id="281" r:id="rId7"/>
    <p:sldId id="282"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C4D4FF-7466-403E-A7B2-BEAFBE1BB958}" type="datetimeFigureOut">
              <a:rPr lang="en-IN" smtClean="0"/>
              <a:t>05-11-2020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9F6C4-4C9F-4671-AD34-6DE9C6150A20}" type="slidenum">
              <a:rPr lang="en-IN" smtClean="0"/>
              <a:t>‹#›</a:t>
            </a:fld>
            <a:endParaRPr lang="en-IN"/>
          </a:p>
        </p:txBody>
      </p:sp>
    </p:spTree>
    <p:extLst>
      <p:ext uri="{BB962C8B-B14F-4D97-AF65-F5344CB8AC3E}">
        <p14:creationId xmlns:p14="http://schemas.microsoft.com/office/powerpoint/2010/main" val="1986211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8C2635-099E-4198-940E-64BE5D744468}" type="slidenum">
              <a:rPr lang="en-US" sz="1200" smtClean="0"/>
              <a:pPr/>
              <a:t>1</a:t>
            </a:fld>
            <a:endParaRPr 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25331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p:spPr>
        <p:txBody>
          <a:bodyPr/>
          <a:lstStyle/>
          <a:p>
            <a:r>
              <a:rPr lang="en-US" smtClean="0"/>
              <a:t>Stallings DCC8e </a:t>
            </a:r>
            <a:r>
              <a:rPr lang="en-US" smtClean="0">
                <a:latin typeface="Times" panose="02020603050405020304" pitchFamily="18" charset="0"/>
              </a:rPr>
              <a:t>Figure 9.2 shows an example of a frequency-hopping signal. A number of channels are allocated for the FH signal. Typically, there are 2</a:t>
            </a:r>
            <a:r>
              <a:rPr lang="en-US" i="1" baseline="30000" smtClean="0">
                <a:latin typeface="Times" panose="02020603050405020304" pitchFamily="18" charset="0"/>
              </a:rPr>
              <a:t>k</a:t>
            </a:r>
            <a:r>
              <a:rPr lang="en-US" smtClean="0">
                <a:latin typeface="Times" panose="02020603050405020304" pitchFamily="18" charset="0"/>
              </a:rPr>
              <a:t> carrier frequencies forming 2</a:t>
            </a:r>
            <a:r>
              <a:rPr lang="en-US" i="1" baseline="30000" smtClean="0">
                <a:latin typeface="Times" panose="02020603050405020304" pitchFamily="18" charset="0"/>
              </a:rPr>
              <a:t>k</a:t>
            </a:r>
            <a:r>
              <a:rPr lang="en-US" smtClean="0">
                <a:latin typeface="Times" panose="02020603050405020304" pitchFamily="18" charset="0"/>
              </a:rPr>
              <a:t> channels. The spacing between carrier frequencies and hence the width of each channel usually corresponds to the bandwidth of the input signal. The transmitter operates in one channel at a time for a fixed interval; for example, the IEEE 802.11 standard uses a 300-ms interval. During that interval, some number of bits (possibly a fraction of a bit, as discussed subsequently) is transmitted using some encoding scheme. A spreading code dictates the sequence of channels used. Both transmitter and receiver use the same code to tune into a sequence of channels in synchronization.</a:t>
            </a:r>
          </a:p>
          <a:p>
            <a:endParaRPr lang="en-US" smtClean="0"/>
          </a:p>
        </p:txBody>
      </p:sp>
    </p:spTree>
    <p:extLst>
      <p:ext uri="{BB962C8B-B14F-4D97-AF65-F5344CB8AC3E}">
        <p14:creationId xmlns:p14="http://schemas.microsoft.com/office/powerpoint/2010/main" val="364558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p:spPr>
        <p:txBody>
          <a:bodyPr/>
          <a:lstStyle/>
          <a:p>
            <a:r>
              <a:rPr lang="en-US" smtClean="0"/>
              <a:t>Stallings DCC8e </a:t>
            </a:r>
            <a:r>
              <a:rPr lang="en-US" smtClean="0">
                <a:latin typeface="Times" panose="02020603050405020304" pitchFamily="18" charset="0"/>
              </a:rPr>
              <a:t>Figure 9.3 shows a typical block diagram for a frequency-hopping system. For transmission, binary data are fed into a modulator using some digital-to-analog encoding scheme, such as frequency shift keying (FSK) or binary phase shift keying (BPSK). The resulting signal </a:t>
            </a:r>
            <a:r>
              <a:rPr lang="en-US" i="1" smtClean="0">
                <a:latin typeface="Times" panose="02020603050405020304" pitchFamily="18" charset="0"/>
              </a:rPr>
              <a:t>s</a:t>
            </a:r>
            <a:r>
              <a:rPr lang="en-US" i="1" baseline="-25000" smtClean="0">
                <a:latin typeface="Times" panose="02020603050405020304" pitchFamily="18" charset="0"/>
              </a:rPr>
              <a:t>d</a:t>
            </a:r>
            <a:r>
              <a:rPr lang="en-US" smtClean="0">
                <a:latin typeface="Times" panose="02020603050405020304" pitchFamily="18" charset="0"/>
              </a:rPr>
              <a:t>(</a:t>
            </a:r>
            <a:r>
              <a:rPr lang="en-US" i="1" smtClean="0">
                <a:latin typeface="Times" panose="02020603050405020304" pitchFamily="18" charset="0"/>
              </a:rPr>
              <a:t>t</a:t>
            </a:r>
            <a:r>
              <a:rPr lang="en-US" smtClean="0">
                <a:latin typeface="Times" panose="02020603050405020304" pitchFamily="18" charset="0"/>
              </a:rPr>
              <a:t>) is centered on some base frequency. A pseudonoise (PN), or pseudorandom number, source serves as an index into a table of frequencies; this is the spreading code referred to previously. Each </a:t>
            </a:r>
            <a:r>
              <a:rPr lang="en-US" i="1" smtClean="0">
                <a:latin typeface="Times" panose="02020603050405020304" pitchFamily="18" charset="0"/>
              </a:rPr>
              <a:t>k</a:t>
            </a:r>
            <a:r>
              <a:rPr lang="en-US" smtClean="0">
                <a:latin typeface="Times" panose="02020603050405020304" pitchFamily="18" charset="0"/>
              </a:rPr>
              <a:t> bits of the PN source specifies one of the 2</a:t>
            </a:r>
            <a:r>
              <a:rPr lang="en-US" i="1" baseline="30000" smtClean="0">
                <a:latin typeface="Times" panose="02020603050405020304" pitchFamily="18" charset="0"/>
              </a:rPr>
              <a:t>k</a:t>
            </a:r>
            <a:r>
              <a:rPr lang="en-US" smtClean="0">
                <a:latin typeface="Times" panose="02020603050405020304" pitchFamily="18" charset="0"/>
              </a:rPr>
              <a:t> carrier frequencies. At each successive interval (each </a:t>
            </a:r>
            <a:r>
              <a:rPr lang="en-US" i="1" smtClean="0">
                <a:latin typeface="Times" panose="02020603050405020304" pitchFamily="18" charset="0"/>
              </a:rPr>
              <a:t>k</a:t>
            </a:r>
            <a:r>
              <a:rPr lang="en-US" smtClean="0">
                <a:latin typeface="Times" panose="02020603050405020304" pitchFamily="18" charset="0"/>
              </a:rPr>
              <a:t> PN bits), a new carrier frequency is selected. The frequency synthesizer generates a constant-frequency tone whose frequency hops among a set of 2</a:t>
            </a:r>
            <a:r>
              <a:rPr lang="en-US" i="1" baseline="30000" smtClean="0">
                <a:latin typeface="Times" panose="02020603050405020304" pitchFamily="18" charset="0"/>
              </a:rPr>
              <a:t>k</a:t>
            </a:r>
            <a:r>
              <a:rPr lang="en-US" smtClean="0">
                <a:latin typeface="Times" panose="02020603050405020304" pitchFamily="18" charset="0"/>
              </a:rPr>
              <a:t> frequencies, with the hopping pattern determined by </a:t>
            </a:r>
            <a:r>
              <a:rPr lang="en-US" i="1" smtClean="0">
                <a:latin typeface="Times" panose="02020603050405020304" pitchFamily="18" charset="0"/>
              </a:rPr>
              <a:t>k</a:t>
            </a:r>
            <a:r>
              <a:rPr lang="en-US" smtClean="0">
                <a:latin typeface="Times" panose="02020603050405020304" pitchFamily="18" charset="0"/>
              </a:rPr>
              <a:t> bits from the PN sequence. This is known as the spreading or </a:t>
            </a:r>
            <a:r>
              <a:rPr lang="en-US" b="1" smtClean="0">
                <a:latin typeface="Times" panose="02020603050405020304" pitchFamily="18" charset="0"/>
              </a:rPr>
              <a:t>chipping signal </a:t>
            </a:r>
            <a:r>
              <a:rPr lang="en-US" i="1" smtClean="0">
                <a:latin typeface="Times" panose="02020603050405020304" pitchFamily="18" charset="0"/>
              </a:rPr>
              <a:t>c</a:t>
            </a:r>
            <a:r>
              <a:rPr lang="en-US" smtClean="0">
                <a:latin typeface="Times" panose="02020603050405020304" pitchFamily="18" charset="0"/>
              </a:rPr>
              <a:t>(</a:t>
            </a:r>
            <a:r>
              <a:rPr lang="en-US" i="1" smtClean="0">
                <a:latin typeface="Times" panose="02020603050405020304" pitchFamily="18" charset="0"/>
              </a:rPr>
              <a:t>t</a:t>
            </a:r>
            <a:r>
              <a:rPr lang="en-US" smtClean="0">
                <a:latin typeface="Times" panose="02020603050405020304" pitchFamily="18" charset="0"/>
              </a:rPr>
              <a:t>). This is then modulated by the signal produced from the initial modulator to produce a new signal with the same shape but now centered on the selected carrier frequency. A bandpass filter is used to block the difference frequency and pass the sum frequency, yielding the final FHSS signal </a:t>
            </a:r>
            <a:r>
              <a:rPr lang="en-US" i="1" smtClean="0">
                <a:latin typeface="Times" panose="02020603050405020304" pitchFamily="18" charset="0"/>
              </a:rPr>
              <a:t>s</a:t>
            </a:r>
            <a:r>
              <a:rPr lang="en-US" smtClean="0">
                <a:latin typeface="Times" panose="02020603050405020304" pitchFamily="18" charset="0"/>
              </a:rPr>
              <a:t>(</a:t>
            </a:r>
            <a:r>
              <a:rPr lang="en-US" i="1" smtClean="0">
                <a:latin typeface="Times" panose="02020603050405020304" pitchFamily="18" charset="0"/>
              </a:rPr>
              <a:t>t</a:t>
            </a:r>
            <a:r>
              <a:rPr lang="en-US" smtClean="0">
                <a:latin typeface="Times" panose="02020603050405020304" pitchFamily="18" charset="0"/>
              </a:rPr>
              <a:t>).</a:t>
            </a:r>
          </a:p>
          <a:p>
            <a:endParaRPr lang="en-US" smtClean="0">
              <a:latin typeface="Times" panose="02020603050405020304" pitchFamily="18" charset="0"/>
            </a:endParaRPr>
          </a:p>
        </p:txBody>
      </p:sp>
    </p:spTree>
    <p:extLst>
      <p:ext uri="{BB962C8B-B14F-4D97-AF65-F5344CB8AC3E}">
        <p14:creationId xmlns:p14="http://schemas.microsoft.com/office/powerpoint/2010/main" val="2377191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p:spPr>
        <p:txBody>
          <a:bodyPr/>
          <a:lstStyle/>
          <a:p>
            <a:r>
              <a:rPr lang="en-US" smtClean="0">
                <a:latin typeface="Times" panose="02020603050405020304" pitchFamily="18" charset="0"/>
              </a:rPr>
              <a:t>On reception, </a:t>
            </a:r>
            <a:r>
              <a:rPr lang="en-US" smtClean="0"/>
              <a:t>Stallings DCC8e </a:t>
            </a:r>
            <a:r>
              <a:rPr lang="en-US" smtClean="0">
                <a:latin typeface="Times" panose="02020603050405020304" pitchFamily="18" charset="0"/>
              </a:rPr>
              <a:t>Figure 9.3 shows that the spread spectrum signal is demodulated using the same sequence of PN-derived frequencies and then demodulated to produce the output data. At the receiver, a signal of the form </a:t>
            </a:r>
            <a:r>
              <a:rPr lang="en-US" i="1" smtClean="0">
                <a:latin typeface="Times" panose="02020603050405020304" pitchFamily="18" charset="0"/>
              </a:rPr>
              <a:t>s</a:t>
            </a:r>
            <a:r>
              <a:rPr lang="en-US" smtClean="0">
                <a:latin typeface="Times" panose="02020603050405020304" pitchFamily="18" charset="0"/>
              </a:rPr>
              <a:t>(</a:t>
            </a:r>
            <a:r>
              <a:rPr lang="en-US" i="1" smtClean="0">
                <a:latin typeface="Times" panose="02020603050405020304" pitchFamily="18" charset="0"/>
              </a:rPr>
              <a:t>t</a:t>
            </a:r>
            <a:r>
              <a:rPr lang="en-US" smtClean="0">
                <a:latin typeface="Times" panose="02020603050405020304" pitchFamily="18" charset="0"/>
              </a:rPr>
              <a:t>) defined on the previous slide, will be received. This is multiplied by a replica of the spreading signal to yield a product signal. A bandpass filter is used to block the sum frequency and pass the difference frequency, which is then demodulated to recover the binary data.</a:t>
            </a:r>
          </a:p>
        </p:txBody>
      </p:sp>
    </p:spTree>
    <p:extLst>
      <p:ext uri="{BB962C8B-B14F-4D97-AF65-F5344CB8AC3E}">
        <p14:creationId xmlns:p14="http://schemas.microsoft.com/office/powerpoint/2010/main" val="130706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p:spPr>
        <p:txBody>
          <a:bodyPr/>
          <a:lstStyle/>
          <a:p>
            <a:r>
              <a:rPr lang="en-US" smtClean="0"/>
              <a:t>Stallings DCC8e </a:t>
            </a:r>
            <a:r>
              <a:rPr lang="en-US" smtClean="0">
                <a:latin typeface="Times" panose="02020603050405020304" pitchFamily="18" charset="0"/>
              </a:rPr>
              <a:t>Figure 9.4 shows an example of slow FHSS, using the MFSK example from </a:t>
            </a:r>
            <a:r>
              <a:rPr lang="en-US" smtClean="0"/>
              <a:t>Stallings DCC8e </a:t>
            </a:r>
            <a:r>
              <a:rPr lang="en-US" smtClean="0">
                <a:latin typeface="Times" panose="02020603050405020304" pitchFamily="18" charset="0"/>
              </a:rPr>
              <a:t>Figure 5.9. Here we have </a:t>
            </a:r>
            <a:r>
              <a:rPr lang="en-US" i="1" smtClean="0">
                <a:latin typeface="Times" panose="02020603050405020304" pitchFamily="18" charset="0"/>
              </a:rPr>
              <a:t>M</a:t>
            </a:r>
            <a:r>
              <a:rPr lang="en-US" smtClean="0">
                <a:latin typeface="Times" panose="02020603050405020304" pitchFamily="18" charset="0"/>
              </a:rPr>
              <a:t> = 4, which means that four different frequencies are used to encode the data input 2 bits at a time. Each signal element is a discrete frequency tone, and the total MFSK bandwidth is </a:t>
            </a:r>
            <a:r>
              <a:rPr lang="en-US" i="1" smtClean="0">
                <a:latin typeface="Times" panose="02020603050405020304" pitchFamily="18" charset="0"/>
              </a:rPr>
              <a:t>W</a:t>
            </a:r>
            <a:r>
              <a:rPr lang="en-US" i="1" baseline="-25000" smtClean="0">
                <a:latin typeface="Times" panose="02020603050405020304" pitchFamily="18" charset="0"/>
              </a:rPr>
              <a:t>d</a:t>
            </a:r>
            <a:r>
              <a:rPr lang="en-US" smtClean="0">
                <a:latin typeface="Times" panose="02020603050405020304" pitchFamily="18" charset="0"/>
              </a:rPr>
              <a:t> = </a:t>
            </a:r>
            <a:r>
              <a:rPr lang="en-US" i="1" smtClean="0">
                <a:latin typeface="Times" panose="02020603050405020304" pitchFamily="18" charset="0"/>
              </a:rPr>
              <a:t>Mf</a:t>
            </a:r>
            <a:r>
              <a:rPr lang="en-US" i="1" baseline="-25000" smtClean="0">
                <a:latin typeface="Times" panose="02020603050405020304" pitchFamily="18" charset="0"/>
              </a:rPr>
              <a:t>d</a:t>
            </a:r>
            <a:r>
              <a:rPr lang="en-US" smtClean="0">
                <a:latin typeface="Times" panose="02020603050405020304" pitchFamily="18" charset="0"/>
              </a:rPr>
              <a:t>. We use an FHSS scheme with </a:t>
            </a:r>
            <a:r>
              <a:rPr lang="en-US" i="1" smtClean="0">
                <a:latin typeface="Times" panose="02020603050405020304" pitchFamily="18" charset="0"/>
              </a:rPr>
              <a:t>k</a:t>
            </a:r>
            <a:r>
              <a:rPr lang="en-US" smtClean="0">
                <a:latin typeface="Times" panose="02020603050405020304" pitchFamily="18" charset="0"/>
              </a:rPr>
              <a:t> = 2. That is, there are 4 = 2</a:t>
            </a:r>
            <a:r>
              <a:rPr lang="en-US" i="1" baseline="30000" smtClean="0">
                <a:latin typeface="Times" panose="02020603050405020304" pitchFamily="18" charset="0"/>
              </a:rPr>
              <a:t>k</a:t>
            </a:r>
            <a:r>
              <a:rPr lang="en-US" smtClean="0">
                <a:latin typeface="Times" panose="02020603050405020304" pitchFamily="18" charset="0"/>
              </a:rPr>
              <a:t> different channels, each of width </a:t>
            </a:r>
            <a:r>
              <a:rPr lang="en-US" i="1" smtClean="0">
                <a:latin typeface="Times" panose="02020603050405020304" pitchFamily="18" charset="0"/>
              </a:rPr>
              <a:t>W</a:t>
            </a:r>
            <a:r>
              <a:rPr lang="en-US" i="1" baseline="-25000" smtClean="0">
                <a:latin typeface="Times" panose="02020603050405020304" pitchFamily="18" charset="0"/>
              </a:rPr>
              <a:t>d</a:t>
            </a:r>
            <a:r>
              <a:rPr lang="en-US" smtClean="0">
                <a:latin typeface="Times" panose="02020603050405020304" pitchFamily="18" charset="0"/>
              </a:rPr>
              <a:t>. The total FHSS bandwidth is </a:t>
            </a:r>
            <a:r>
              <a:rPr lang="en-US" i="1" smtClean="0">
                <a:latin typeface="Times" panose="02020603050405020304" pitchFamily="18" charset="0"/>
              </a:rPr>
              <a:t>W</a:t>
            </a:r>
            <a:r>
              <a:rPr lang="en-US" i="1" baseline="-25000" smtClean="0">
                <a:latin typeface="Times" panose="02020603050405020304" pitchFamily="18" charset="0"/>
              </a:rPr>
              <a:t>s</a:t>
            </a:r>
            <a:r>
              <a:rPr lang="en-US" smtClean="0">
                <a:latin typeface="Times" panose="02020603050405020304" pitchFamily="18" charset="0"/>
              </a:rPr>
              <a:t> = 2</a:t>
            </a:r>
            <a:r>
              <a:rPr lang="en-US" i="1" baseline="30000" smtClean="0">
                <a:latin typeface="Times" panose="02020603050405020304" pitchFamily="18" charset="0"/>
              </a:rPr>
              <a:t>k</a:t>
            </a:r>
            <a:r>
              <a:rPr lang="en-US" i="1" smtClean="0">
                <a:latin typeface="Times" panose="02020603050405020304" pitchFamily="18" charset="0"/>
              </a:rPr>
              <a:t>W</a:t>
            </a:r>
            <a:r>
              <a:rPr lang="en-US" i="1" baseline="-25000" smtClean="0">
                <a:latin typeface="Times" panose="02020603050405020304" pitchFamily="18" charset="0"/>
              </a:rPr>
              <a:t>d</a:t>
            </a:r>
            <a:r>
              <a:rPr lang="en-US" smtClean="0">
                <a:latin typeface="Times" panose="02020603050405020304" pitchFamily="18" charset="0"/>
              </a:rPr>
              <a:t>. Each 2 bits of the PN sequence is used to select one of the four channels. That channel is held for a duration of two signal elements, or four bits (</a:t>
            </a:r>
            <a:r>
              <a:rPr lang="en-US" i="1" smtClean="0">
                <a:latin typeface="Times" panose="02020603050405020304" pitchFamily="18" charset="0"/>
              </a:rPr>
              <a:t>T</a:t>
            </a:r>
            <a:r>
              <a:rPr lang="en-US" i="1" baseline="-25000" smtClean="0">
                <a:latin typeface="Times" panose="02020603050405020304" pitchFamily="18" charset="0"/>
              </a:rPr>
              <a:t>c</a:t>
            </a:r>
            <a:r>
              <a:rPr lang="en-US" smtClean="0">
                <a:latin typeface="Times" panose="02020603050405020304" pitchFamily="18" charset="0"/>
              </a:rPr>
              <a:t> = 2</a:t>
            </a:r>
            <a:r>
              <a:rPr lang="en-US" i="1" smtClean="0">
                <a:latin typeface="Times" panose="02020603050405020304" pitchFamily="18" charset="0"/>
              </a:rPr>
              <a:t>T</a:t>
            </a:r>
            <a:r>
              <a:rPr lang="en-US" i="1" baseline="-25000" smtClean="0">
                <a:latin typeface="Times" panose="02020603050405020304" pitchFamily="18" charset="0"/>
              </a:rPr>
              <a:t>s</a:t>
            </a:r>
            <a:r>
              <a:rPr lang="en-US" smtClean="0">
                <a:latin typeface="Times" panose="02020603050405020304" pitchFamily="18" charset="0"/>
              </a:rPr>
              <a:t> = 4</a:t>
            </a:r>
            <a:r>
              <a:rPr lang="en-US" i="1" smtClean="0">
                <a:latin typeface="Times" panose="02020603050405020304" pitchFamily="18" charset="0"/>
              </a:rPr>
              <a:t>T</a:t>
            </a:r>
            <a:r>
              <a:rPr lang="en-US" smtClean="0">
                <a:latin typeface="Times" panose="02020603050405020304" pitchFamily="18" charset="0"/>
              </a:rPr>
              <a:t>).</a:t>
            </a:r>
          </a:p>
        </p:txBody>
      </p:sp>
    </p:spTree>
    <p:extLst>
      <p:ext uri="{BB962C8B-B14F-4D97-AF65-F5344CB8AC3E}">
        <p14:creationId xmlns:p14="http://schemas.microsoft.com/office/powerpoint/2010/main" val="121146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r>
              <a:rPr lang="en-US" smtClean="0"/>
              <a:t>Stallings DCC8e </a:t>
            </a:r>
            <a:r>
              <a:rPr lang="en-US" smtClean="0">
                <a:latin typeface="Times" panose="02020603050405020304" pitchFamily="18" charset="0"/>
              </a:rPr>
              <a:t>Figure 9.5 shows an example of fast FHSS, using the same MFSK example. Again, </a:t>
            </a:r>
            <a:r>
              <a:rPr lang="en-US" i="1" smtClean="0">
                <a:latin typeface="Times" panose="02020603050405020304" pitchFamily="18" charset="0"/>
              </a:rPr>
              <a:t>M</a:t>
            </a:r>
            <a:r>
              <a:rPr lang="en-US" smtClean="0">
                <a:latin typeface="Times" panose="02020603050405020304" pitchFamily="18" charset="0"/>
              </a:rPr>
              <a:t> = 4 and </a:t>
            </a:r>
            <a:r>
              <a:rPr lang="en-US" i="1" smtClean="0">
                <a:latin typeface="Times" panose="02020603050405020304" pitchFamily="18" charset="0"/>
              </a:rPr>
              <a:t>k</a:t>
            </a:r>
            <a:r>
              <a:rPr lang="en-US" smtClean="0">
                <a:latin typeface="Times" panose="02020603050405020304" pitchFamily="18" charset="0"/>
              </a:rPr>
              <a:t> = 2. In this case, however, each signal element is represented by two frequency tones. Again, </a:t>
            </a:r>
            <a:r>
              <a:rPr lang="en-US" i="1" smtClean="0">
                <a:latin typeface="Times" panose="02020603050405020304" pitchFamily="18" charset="0"/>
              </a:rPr>
              <a:t>W</a:t>
            </a:r>
            <a:r>
              <a:rPr lang="en-US" i="1" baseline="-25000" smtClean="0">
                <a:latin typeface="Times" panose="02020603050405020304" pitchFamily="18" charset="0"/>
              </a:rPr>
              <a:t>d</a:t>
            </a:r>
            <a:r>
              <a:rPr lang="en-US" smtClean="0">
                <a:latin typeface="Times" panose="02020603050405020304" pitchFamily="18" charset="0"/>
              </a:rPr>
              <a:t> = </a:t>
            </a:r>
            <a:r>
              <a:rPr lang="en-US" i="1" smtClean="0">
                <a:latin typeface="Times" panose="02020603050405020304" pitchFamily="18" charset="0"/>
              </a:rPr>
              <a:t>Mf</a:t>
            </a:r>
            <a:r>
              <a:rPr lang="en-US" i="1" baseline="-25000" smtClean="0">
                <a:latin typeface="Times" panose="02020603050405020304" pitchFamily="18" charset="0"/>
              </a:rPr>
              <a:t>d</a:t>
            </a:r>
            <a:r>
              <a:rPr lang="en-US" smtClean="0">
                <a:latin typeface="Times" panose="02020603050405020304" pitchFamily="18" charset="0"/>
              </a:rPr>
              <a:t> and </a:t>
            </a:r>
            <a:r>
              <a:rPr lang="en-US" i="1" smtClean="0">
                <a:latin typeface="Times" panose="02020603050405020304" pitchFamily="18" charset="0"/>
              </a:rPr>
              <a:t>W</a:t>
            </a:r>
            <a:r>
              <a:rPr lang="en-US" i="1" baseline="-25000" smtClean="0">
                <a:latin typeface="Times" panose="02020603050405020304" pitchFamily="18" charset="0"/>
              </a:rPr>
              <a:t>s</a:t>
            </a:r>
            <a:r>
              <a:rPr lang="en-US" smtClean="0">
                <a:latin typeface="Times" panose="02020603050405020304" pitchFamily="18" charset="0"/>
              </a:rPr>
              <a:t> = 2</a:t>
            </a:r>
            <a:r>
              <a:rPr lang="en-US" i="1" baseline="30000" smtClean="0">
                <a:latin typeface="Times" panose="02020603050405020304" pitchFamily="18" charset="0"/>
              </a:rPr>
              <a:t>k</a:t>
            </a:r>
            <a:r>
              <a:rPr lang="en-US" i="1" smtClean="0">
                <a:latin typeface="Times" panose="02020603050405020304" pitchFamily="18" charset="0"/>
              </a:rPr>
              <a:t>W</a:t>
            </a:r>
            <a:r>
              <a:rPr lang="en-US" i="1" baseline="-25000" smtClean="0">
                <a:latin typeface="Times" panose="02020603050405020304" pitchFamily="18" charset="0"/>
              </a:rPr>
              <a:t>d</a:t>
            </a:r>
            <a:r>
              <a:rPr lang="en-US" smtClean="0">
                <a:latin typeface="Times" panose="02020603050405020304" pitchFamily="18" charset="0"/>
              </a:rPr>
              <a:t>. In this example</a:t>
            </a:r>
            <a:r>
              <a:rPr lang="en-US" i="1" smtClean="0">
                <a:latin typeface="Times" panose="02020603050405020304" pitchFamily="18" charset="0"/>
              </a:rPr>
              <a:t> T</a:t>
            </a:r>
            <a:r>
              <a:rPr lang="en-US" i="1" baseline="-25000" smtClean="0">
                <a:latin typeface="Times" panose="02020603050405020304" pitchFamily="18" charset="0"/>
              </a:rPr>
              <a:t>s</a:t>
            </a:r>
            <a:r>
              <a:rPr lang="en-US" smtClean="0">
                <a:latin typeface="Times" panose="02020603050405020304" pitchFamily="18" charset="0"/>
              </a:rPr>
              <a:t> = 2</a:t>
            </a:r>
            <a:r>
              <a:rPr lang="en-US" i="1" smtClean="0">
                <a:latin typeface="Times" panose="02020603050405020304" pitchFamily="18" charset="0"/>
              </a:rPr>
              <a:t>T</a:t>
            </a:r>
            <a:r>
              <a:rPr lang="en-US" i="1" baseline="-25000" smtClean="0">
                <a:latin typeface="Times" panose="02020603050405020304" pitchFamily="18" charset="0"/>
              </a:rPr>
              <a:t>c</a:t>
            </a:r>
            <a:r>
              <a:rPr lang="en-US" smtClean="0">
                <a:latin typeface="Times" panose="02020603050405020304" pitchFamily="18" charset="0"/>
              </a:rPr>
              <a:t> = 2</a:t>
            </a:r>
            <a:r>
              <a:rPr lang="en-US" i="1" smtClean="0">
                <a:latin typeface="Times" panose="02020603050405020304" pitchFamily="18" charset="0"/>
              </a:rPr>
              <a:t>T</a:t>
            </a:r>
            <a:r>
              <a:rPr lang="en-US" smtClean="0">
                <a:latin typeface="Times" panose="02020603050405020304" pitchFamily="18" charset="0"/>
              </a:rPr>
              <a:t>. In general, fast FHSS provides improved performance compared to slow FHSS in the face of noise or jamming. For example, if three or more frequencies (chips) are used for each signal element, the receiver can decide which signal element was sent on the basis of a majority of the chips being correct.</a:t>
            </a:r>
          </a:p>
        </p:txBody>
      </p:sp>
    </p:spTree>
    <p:extLst>
      <p:ext uri="{BB962C8B-B14F-4D97-AF65-F5344CB8AC3E}">
        <p14:creationId xmlns:p14="http://schemas.microsoft.com/office/powerpoint/2010/main" val="211434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08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761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312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598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6904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78906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489345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6351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41"/>
            <a:ext cx="10972800" cy="585152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3"/>
          <p:cNvSpPr>
            <a:spLocks noGrp="1" noChangeArrowheads="1"/>
          </p:cNvSpPr>
          <p:nvPr>
            <p:ph type="sldNum" sz="quarter" idx="10"/>
          </p:nvPr>
        </p:nvSpPr>
        <p:spPr/>
        <p:txBody>
          <a:bodyPr/>
          <a:lstStyle>
            <a:lvl1pPr>
              <a:defRPr/>
            </a:lvl1pPr>
          </a:lstStyle>
          <a:p>
            <a:pPr>
              <a:defRPr/>
            </a:pPr>
            <a:r>
              <a:rPr lang="en-US"/>
              <a:t>3.</a:t>
            </a:r>
            <a:fld id="{CE294732-160A-4374-9151-CC129F610BD7}" type="slidenum">
              <a:rPr lang="en-US"/>
              <a:pPr>
                <a:defRPr/>
              </a:pPr>
              <a:t>‹#›</a:t>
            </a:fld>
            <a:endParaRPr lang="en-US"/>
          </a:p>
        </p:txBody>
      </p:sp>
    </p:spTree>
    <p:extLst>
      <p:ext uri="{BB962C8B-B14F-4D97-AF65-F5344CB8AC3E}">
        <p14:creationId xmlns:p14="http://schemas.microsoft.com/office/powerpoint/2010/main" val="2613527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7825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571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7617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408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066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746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0441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11/5/2020</a:t>
            </a:fld>
            <a:endParaRPr lang="en-US" dirty="0"/>
          </a:p>
        </p:txBody>
      </p:sp>
    </p:spTree>
    <p:extLst>
      <p:ext uri="{BB962C8B-B14F-4D97-AF65-F5344CB8AC3E}">
        <p14:creationId xmlns:p14="http://schemas.microsoft.com/office/powerpoint/2010/main" val="1402488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173554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ChangeArrowheads="1"/>
          </p:cNvSpPr>
          <p:nvPr/>
        </p:nvSpPr>
        <p:spPr bwMode="auto">
          <a:xfrm>
            <a:off x="2632075" y="1612900"/>
            <a:ext cx="6686550"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a:defRPr/>
            </a:pPr>
            <a:endParaRPr lang="en-US" altLang="en-US" sz="4050" i="0" baseline="0" dirty="0">
              <a:solidFill>
                <a:schemeClr val="accent1">
                  <a:lumMod val="75000"/>
                </a:schemeClr>
              </a:solidFill>
              <a:latin typeface="Arial" panose="020B0604020202020204" pitchFamily="34" charset="0"/>
            </a:endParaRPr>
          </a:p>
          <a:p>
            <a:pPr algn="ctr">
              <a:defRPr/>
            </a:pPr>
            <a:r>
              <a:rPr lang="en-US" altLang="en-US" sz="4050" i="0" baseline="0" dirty="0">
                <a:solidFill>
                  <a:schemeClr val="accent1">
                    <a:lumMod val="75000"/>
                  </a:schemeClr>
                </a:solidFill>
                <a:latin typeface="Arial" panose="020B0604020202020204" pitchFamily="34" charset="0"/>
              </a:rPr>
              <a:t>Data Communications</a:t>
            </a:r>
          </a:p>
          <a:p>
            <a:pPr algn="ctr">
              <a:defRPr/>
            </a:pPr>
            <a:endParaRPr lang="en-US" sz="3300" i="0" baseline="0" dirty="0">
              <a:solidFill>
                <a:schemeClr val="accent1">
                  <a:lumMod val="75000"/>
                </a:schemeClr>
              </a:solidFill>
              <a:latin typeface="Arial" panose="020B0604020202020204" pitchFamily="34" charset="0"/>
            </a:endParaRPr>
          </a:p>
          <a:p>
            <a:pPr algn="ctr">
              <a:defRPr/>
            </a:pPr>
            <a:r>
              <a:rPr lang="en-US" sz="3300" i="0" baseline="0" dirty="0">
                <a:solidFill>
                  <a:schemeClr val="accent1">
                    <a:lumMod val="75000"/>
                  </a:schemeClr>
                </a:solidFill>
                <a:latin typeface="Arial" panose="020B0604020202020204" pitchFamily="34" charset="0"/>
              </a:rPr>
              <a:t>Lecture </a:t>
            </a:r>
            <a:r>
              <a:rPr lang="en-US" sz="3300" i="0" baseline="0" dirty="0" smtClean="0">
                <a:solidFill>
                  <a:schemeClr val="accent1">
                    <a:lumMod val="75000"/>
                  </a:schemeClr>
                </a:solidFill>
                <a:latin typeface="Arial" panose="020B0604020202020204" pitchFamily="34" charset="0"/>
              </a:rPr>
              <a:t>45</a:t>
            </a:r>
            <a:endParaRPr lang="en-US" sz="3300" i="0" baseline="0" dirty="0">
              <a:solidFill>
                <a:schemeClr val="accent1">
                  <a:lumMod val="75000"/>
                </a:schemeClr>
              </a:solidFill>
              <a:latin typeface="Arial" panose="020B0604020202020204" pitchFamily="34" charset="0"/>
            </a:endParaRPr>
          </a:p>
          <a:p>
            <a:pPr algn="ctr">
              <a:defRPr/>
            </a:pPr>
            <a:endParaRPr lang="en-US" sz="3300" i="0" baseline="0" dirty="0">
              <a:solidFill>
                <a:schemeClr val="accent1">
                  <a:lumMod val="75000"/>
                </a:schemeClr>
              </a:solidFill>
              <a:latin typeface="Arial" panose="020B0604020202020204" pitchFamily="34" charset="0"/>
            </a:endParaRPr>
          </a:p>
          <a:p>
            <a:pPr algn="ctr">
              <a:defRPr/>
            </a:pPr>
            <a:r>
              <a:rPr kumimoji="1" lang="en-US" sz="3200" dirty="0"/>
              <a:t>TOPIC:</a:t>
            </a:r>
            <a:r>
              <a:rPr kumimoji="1" lang="en-US" sz="3200" baseline="0" dirty="0"/>
              <a:t> </a:t>
            </a:r>
            <a:r>
              <a:rPr kumimoji="1" lang="en-US" sz="3200" dirty="0" smtClean="0"/>
              <a:t>FHSS</a:t>
            </a:r>
            <a:endParaRPr lang="en-US" sz="3300" i="0" baseline="0" dirty="0">
              <a:solidFill>
                <a:schemeClr val="accent1">
                  <a:lumMod val="75000"/>
                </a:schemeClr>
              </a:solidFill>
              <a:latin typeface="Arial" panose="020B0604020202020204" pitchFamily="34" charset="0"/>
            </a:endParaRPr>
          </a:p>
        </p:txBody>
      </p:sp>
    </p:spTree>
    <p:extLst>
      <p:ext uri="{BB962C8B-B14F-4D97-AF65-F5344CB8AC3E}">
        <p14:creationId xmlns:p14="http://schemas.microsoft.com/office/powerpoint/2010/main" val="4282678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69262" y="220530"/>
            <a:ext cx="6799262" cy="1303337"/>
          </a:xfrm>
        </p:spPr>
        <p:txBody>
          <a:bodyPr/>
          <a:lstStyle/>
          <a:p>
            <a:pPr eaLnBrk="1" hangingPunct="1"/>
            <a:r>
              <a:rPr kumimoji="1" lang="en-GB" dirty="0" smtClean="0">
                <a:ln>
                  <a:noFill/>
                </a:ln>
              </a:rPr>
              <a:t>Frequency Hopping Example</a:t>
            </a:r>
          </a:p>
        </p:txBody>
      </p:sp>
      <p:pic>
        <p:nvPicPr>
          <p:cNvPr id="30723" name="Picture 4" descr="FHSS Example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7159" t="4633" r="7159" b="37059"/>
          <a:stretch>
            <a:fillRect/>
          </a:stretch>
        </p:blipFill>
        <p:spPr bwMode="auto">
          <a:xfrm>
            <a:off x="233945" y="872198"/>
            <a:ext cx="8616950" cy="453231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089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46535" y="246288"/>
            <a:ext cx="6799262" cy="1303337"/>
          </a:xfrm>
        </p:spPr>
        <p:txBody>
          <a:bodyPr/>
          <a:lstStyle/>
          <a:p>
            <a:pPr eaLnBrk="1" hangingPunct="1"/>
            <a:r>
              <a:rPr kumimoji="1" lang="en-GB" dirty="0" smtClean="0">
                <a:ln>
                  <a:noFill/>
                </a:ln>
              </a:rPr>
              <a:t>FHSS (Transmitter)</a:t>
            </a:r>
          </a:p>
        </p:txBody>
      </p:sp>
      <p:pic>
        <p:nvPicPr>
          <p:cNvPr id="32771" name="Picture 4" descr="&#10;FHSS Model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3580" r="4633" b="53693"/>
          <a:stretch>
            <a:fillRect/>
          </a:stretch>
        </p:blipFill>
        <p:spPr bwMode="auto">
          <a:xfrm>
            <a:off x="934548" y="1549625"/>
            <a:ext cx="7051675" cy="42989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849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910173" y="400834"/>
            <a:ext cx="7280789" cy="1303337"/>
          </a:xfrm>
        </p:spPr>
        <p:txBody>
          <a:bodyPr rtlCol="0">
            <a:normAutofit/>
          </a:bodyPr>
          <a:lstStyle/>
          <a:p>
            <a:pPr>
              <a:defRPr/>
            </a:pPr>
            <a:r>
              <a:rPr kumimoji="1" lang="en-GB" dirty="0">
                <a:solidFill>
                  <a:schemeClr val="tx1">
                    <a:lumMod val="85000"/>
                    <a:lumOff val="15000"/>
                  </a:schemeClr>
                </a:solidFill>
              </a:rPr>
              <a:t>Frequency Hopping Spread Spectrum System (Receiver)</a:t>
            </a:r>
          </a:p>
        </p:txBody>
      </p:sp>
      <p:pic>
        <p:nvPicPr>
          <p:cNvPr id="34819" name="Picture 4" descr="&#10;FHSS Model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4633" t="46535" r="4633" b="14319"/>
          <a:stretch>
            <a:fillRect/>
          </a:stretch>
        </p:blipFill>
        <p:spPr bwMode="auto">
          <a:xfrm>
            <a:off x="657761" y="1884945"/>
            <a:ext cx="7051675" cy="3937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134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FHSS Using MFSK:</a:t>
            </a:r>
          </a:p>
        </p:txBody>
      </p:sp>
      <p:sp>
        <p:nvSpPr>
          <p:cNvPr id="3" name="Content Placeholder 2"/>
          <p:cNvSpPr>
            <a:spLocks noGrp="1"/>
          </p:cNvSpPr>
          <p:nvPr>
            <p:ph idx="1"/>
          </p:nvPr>
        </p:nvSpPr>
        <p:spPr/>
        <p:txBody>
          <a:bodyPr/>
          <a:lstStyle/>
          <a:p>
            <a:r>
              <a:rPr lang="en-IN" dirty="0" smtClean="0"/>
              <a:t>A </a:t>
            </a:r>
            <a:r>
              <a:rPr lang="en-IN" dirty="0"/>
              <a:t>common modulation technique used in conjunction with FHSS is multiple FSK (MFSK). </a:t>
            </a:r>
          </a:p>
          <a:p>
            <a:r>
              <a:rPr lang="en-IN" dirty="0"/>
              <a:t>MFSK </a:t>
            </a:r>
            <a:r>
              <a:rPr lang="en-IN" dirty="0" smtClean="0"/>
              <a:t>uses M </a:t>
            </a:r>
            <a:r>
              <a:rPr lang="en-IN" dirty="0"/>
              <a:t>= 2</a:t>
            </a:r>
            <a:r>
              <a:rPr lang="en-IN" baseline="30000" dirty="0"/>
              <a:t>L</a:t>
            </a:r>
            <a:r>
              <a:rPr lang="en-IN" dirty="0"/>
              <a:t> different </a:t>
            </a:r>
            <a:r>
              <a:rPr lang="en-IN" dirty="0" smtClean="0"/>
              <a:t>frequencies to </a:t>
            </a:r>
            <a:r>
              <a:rPr lang="en-IN" dirty="0"/>
              <a:t>encode the digital input L bits at a </a:t>
            </a:r>
            <a:r>
              <a:rPr lang="en-IN" dirty="0" smtClean="0"/>
              <a:t>time</a:t>
            </a:r>
          </a:p>
          <a:p>
            <a:r>
              <a:rPr kumimoji="1" lang="en-GB" dirty="0" smtClean="0"/>
              <a:t>have </a:t>
            </a:r>
            <a:r>
              <a:rPr kumimoji="1" lang="en-GB" dirty="0"/>
              <a:t>frequency shifted every </a:t>
            </a:r>
            <a:r>
              <a:rPr kumimoji="1" lang="en-GB" dirty="0" err="1"/>
              <a:t>T</a:t>
            </a:r>
            <a:r>
              <a:rPr kumimoji="1" lang="en-GB" baseline="-25000" dirty="0" err="1"/>
              <a:t>c</a:t>
            </a:r>
            <a:r>
              <a:rPr kumimoji="1" lang="en-GB" dirty="0"/>
              <a:t> seconds</a:t>
            </a:r>
          </a:p>
          <a:p>
            <a:r>
              <a:rPr kumimoji="1" lang="en-GB" dirty="0"/>
              <a:t>duration of signal element is </a:t>
            </a:r>
            <a:r>
              <a:rPr kumimoji="1" lang="en-GB" dirty="0" err="1"/>
              <a:t>T</a:t>
            </a:r>
            <a:r>
              <a:rPr kumimoji="1" lang="en-GB" baseline="-25000" dirty="0" err="1"/>
              <a:t>s</a:t>
            </a:r>
            <a:r>
              <a:rPr kumimoji="1" lang="en-GB" dirty="0"/>
              <a:t> seconds</a:t>
            </a:r>
          </a:p>
          <a:p>
            <a:endParaRPr lang="en-IN" dirty="0" smtClean="0"/>
          </a:p>
        </p:txBody>
      </p:sp>
    </p:spTree>
    <p:extLst>
      <p:ext uri="{BB962C8B-B14F-4D97-AF65-F5344CB8AC3E}">
        <p14:creationId xmlns:p14="http://schemas.microsoft.com/office/powerpoint/2010/main" val="2289016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a:t>we have M = 4, which means that four different frequencies </a:t>
            </a:r>
            <a:r>
              <a:rPr lang="en-IN" dirty="0" smtClean="0"/>
              <a:t>are used </a:t>
            </a:r>
            <a:r>
              <a:rPr lang="en-IN" dirty="0"/>
              <a:t>to encode the data input 2 bits at a time. </a:t>
            </a:r>
            <a:endParaRPr lang="en-IN" dirty="0" smtClean="0"/>
          </a:p>
          <a:p>
            <a:r>
              <a:rPr lang="en-IN" dirty="0" smtClean="0"/>
              <a:t>Each </a:t>
            </a:r>
            <a:r>
              <a:rPr lang="en-IN" dirty="0"/>
              <a:t>signal element is a discrete </a:t>
            </a:r>
            <a:r>
              <a:rPr lang="en-IN" dirty="0" smtClean="0"/>
              <a:t>frequency </a:t>
            </a:r>
            <a:r>
              <a:rPr lang="en-IN" dirty="0"/>
              <a:t>tone, and the total MFSK bandwidth </a:t>
            </a:r>
            <a:r>
              <a:rPr lang="en-IN" dirty="0" smtClean="0"/>
              <a:t>is </a:t>
            </a:r>
            <a:r>
              <a:rPr lang="en-IN" dirty="0" err="1" smtClean="0"/>
              <a:t>Wd</a:t>
            </a:r>
            <a:r>
              <a:rPr lang="en-IN" dirty="0" smtClean="0"/>
              <a:t> </a:t>
            </a:r>
            <a:r>
              <a:rPr lang="en-IN" dirty="0"/>
              <a:t>= Mfd</a:t>
            </a:r>
            <a:r>
              <a:rPr lang="en-IN" dirty="0" smtClean="0"/>
              <a:t>.</a:t>
            </a:r>
          </a:p>
          <a:p>
            <a:r>
              <a:rPr lang="en-IN" dirty="0" smtClean="0"/>
              <a:t>We </a:t>
            </a:r>
            <a:r>
              <a:rPr lang="en-IN" dirty="0"/>
              <a:t>use an FHSS </a:t>
            </a:r>
            <a:r>
              <a:rPr lang="en-IN" dirty="0" smtClean="0"/>
              <a:t>scheme with k=2  </a:t>
            </a:r>
            <a:r>
              <a:rPr lang="en-IN" dirty="0"/>
              <a:t>That is, there are </a:t>
            </a:r>
            <a:r>
              <a:rPr lang="en-IN" dirty="0" smtClean="0"/>
              <a:t>4 </a:t>
            </a:r>
            <a:r>
              <a:rPr lang="en-IN" dirty="0"/>
              <a:t>= </a:t>
            </a:r>
            <a:r>
              <a:rPr lang="en-IN" dirty="0" smtClean="0"/>
              <a:t>2</a:t>
            </a:r>
            <a:r>
              <a:rPr lang="en-IN" baseline="30000" dirty="0" smtClean="0"/>
              <a:t>k</a:t>
            </a:r>
            <a:r>
              <a:rPr lang="en-IN" dirty="0" smtClean="0"/>
              <a:t> </a:t>
            </a:r>
            <a:r>
              <a:rPr lang="en-IN" dirty="0"/>
              <a:t>different channels, each of width The </a:t>
            </a:r>
            <a:r>
              <a:rPr lang="en-IN" dirty="0" smtClean="0"/>
              <a:t>total Wd</a:t>
            </a:r>
            <a:r>
              <a:rPr lang="en-IN" dirty="0"/>
              <a:t>. FHSS bandwidth is </a:t>
            </a:r>
            <a:r>
              <a:rPr lang="en-IN" dirty="0" err="1"/>
              <a:t>Ws</a:t>
            </a:r>
            <a:r>
              <a:rPr lang="en-IN" dirty="0"/>
              <a:t> = 2</a:t>
            </a:r>
            <a:r>
              <a:rPr lang="en-IN" baseline="30000" dirty="0"/>
              <a:t>k</a:t>
            </a:r>
            <a:r>
              <a:rPr lang="en-IN" dirty="0"/>
              <a:t>Wd</a:t>
            </a:r>
            <a:r>
              <a:rPr lang="en-IN" dirty="0" smtClean="0"/>
              <a:t>.</a:t>
            </a:r>
          </a:p>
          <a:p>
            <a:r>
              <a:rPr lang="en-IN" dirty="0" smtClean="0"/>
              <a:t> </a:t>
            </a:r>
            <a:r>
              <a:rPr lang="en-IN" dirty="0"/>
              <a:t>Each 2 bits of the PN sequence is used to select </a:t>
            </a:r>
            <a:r>
              <a:rPr lang="en-IN" dirty="0" smtClean="0"/>
              <a:t>one of </a:t>
            </a:r>
            <a:r>
              <a:rPr lang="en-IN" dirty="0"/>
              <a:t>the four channels. </a:t>
            </a:r>
          </a:p>
        </p:txBody>
      </p:sp>
    </p:spTree>
    <p:extLst>
      <p:ext uri="{BB962C8B-B14F-4D97-AF65-F5344CB8AC3E}">
        <p14:creationId xmlns:p14="http://schemas.microsoft.com/office/powerpoint/2010/main" val="2734618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a:t>Slow Frequency Hop Spread Spectrum Using MFSK </a:t>
            </a:r>
            <a:r>
              <a:rPr lang="en-IN" dirty="0" smtClean="0"/>
              <a:t>M </a:t>
            </a:r>
            <a:r>
              <a:rPr lang="en-IN" dirty="0"/>
              <a:t>= 4, k = </a:t>
            </a:r>
            <a:r>
              <a:rPr lang="en-IN" dirty="0" smtClean="0"/>
              <a:t>2.</a:t>
            </a:r>
          </a:p>
          <a:p>
            <a:r>
              <a:rPr lang="en-IN" dirty="0"/>
              <a:t>PN sequence </a:t>
            </a:r>
            <a:r>
              <a:rPr lang="en-IN" dirty="0" smtClean="0"/>
              <a:t>: 00 </a:t>
            </a:r>
            <a:r>
              <a:rPr lang="en-IN" dirty="0"/>
              <a:t>11 01 10 </a:t>
            </a:r>
            <a:r>
              <a:rPr lang="en-IN" dirty="0" smtClean="0"/>
              <a:t>00</a:t>
            </a:r>
          </a:p>
          <a:p>
            <a:r>
              <a:rPr lang="en-IN" dirty="0"/>
              <a:t>Input binary </a:t>
            </a:r>
            <a:r>
              <a:rPr lang="en-IN" dirty="0" smtClean="0"/>
              <a:t>data: 01 11 00 11 11 01 10 00 00 11</a:t>
            </a:r>
          </a:p>
          <a:p>
            <a:r>
              <a:rPr lang="en-IN" dirty="0" err="1" smtClean="0"/>
              <a:t>Tc</a:t>
            </a:r>
            <a:r>
              <a:rPr lang="en-IN" dirty="0" smtClean="0"/>
              <a:t> </a:t>
            </a:r>
            <a:r>
              <a:rPr lang="en-IN" dirty="0"/>
              <a:t>= 2Ts = 4T</a:t>
            </a:r>
          </a:p>
        </p:txBody>
      </p:sp>
    </p:spTree>
    <p:extLst>
      <p:ext uri="{BB962C8B-B14F-4D97-AF65-F5344CB8AC3E}">
        <p14:creationId xmlns:p14="http://schemas.microsoft.com/office/powerpoint/2010/main" val="1762045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61691" y="478108"/>
            <a:ext cx="6799262" cy="1303337"/>
          </a:xfrm>
        </p:spPr>
        <p:txBody>
          <a:bodyPr/>
          <a:lstStyle/>
          <a:p>
            <a:pPr eaLnBrk="1" hangingPunct="1"/>
            <a:r>
              <a:rPr kumimoji="1" lang="en-GB" dirty="0" smtClean="0">
                <a:ln>
                  <a:noFill/>
                </a:ln>
              </a:rPr>
              <a:t>Slow FHSS</a:t>
            </a:r>
          </a:p>
        </p:txBody>
      </p:sp>
      <p:pic>
        <p:nvPicPr>
          <p:cNvPr id="38915" name="Picture 4" descr="FHSS-MFSK-1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5370" t="18529" r="3580" b="23161"/>
          <a:stretch>
            <a:fillRect/>
          </a:stretch>
        </p:blipFill>
        <p:spPr bwMode="auto">
          <a:xfrm>
            <a:off x="1524000" y="1600201"/>
            <a:ext cx="9156700" cy="45323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500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464" y="722806"/>
            <a:ext cx="6799262" cy="1303337"/>
          </a:xfrm>
        </p:spPr>
        <p:txBody>
          <a:bodyPr/>
          <a:lstStyle/>
          <a:p>
            <a:pPr eaLnBrk="1" hangingPunct="1"/>
            <a:r>
              <a:rPr kumimoji="1" lang="en-GB" dirty="0" smtClean="0">
                <a:ln>
                  <a:noFill/>
                </a:ln>
              </a:rPr>
              <a:t>Fast FHSS</a:t>
            </a:r>
          </a:p>
        </p:txBody>
      </p:sp>
      <p:pic>
        <p:nvPicPr>
          <p:cNvPr id="40963" name="Picture 4" descr="FHSS-MFSK-2                                                    00282881  Mnementh                      BEAE7A2F:"/>
          <p:cNvPicPr>
            <a:picLocks noChangeAspect="1" noChangeArrowheads="1"/>
          </p:cNvPicPr>
          <p:nvPr/>
        </p:nvPicPr>
        <p:blipFill>
          <a:blip r:embed="rId3">
            <a:extLst>
              <a:ext uri="{28A0092B-C50C-407E-A947-70E740481C1C}">
                <a14:useLocalDpi xmlns:a14="http://schemas.microsoft.com/office/drawing/2010/main" val="0"/>
              </a:ext>
            </a:extLst>
          </a:blip>
          <a:srcRect l="5370" t="18529" r="3580" b="23161"/>
          <a:stretch>
            <a:fillRect/>
          </a:stretch>
        </p:blipFill>
        <p:spPr bwMode="auto">
          <a:xfrm>
            <a:off x="685464" y="1567657"/>
            <a:ext cx="9158288" cy="45323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1014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32203D684C3F41858C7B99892FCA1C" ma:contentTypeVersion="3" ma:contentTypeDescription="Create a new document." ma:contentTypeScope="" ma:versionID="3f6abb7bd7041a3c46199b14a2944225">
  <xsd:schema xmlns:xsd="http://www.w3.org/2001/XMLSchema" xmlns:xs="http://www.w3.org/2001/XMLSchema" xmlns:p="http://schemas.microsoft.com/office/2006/metadata/properties" xmlns:ns2="f733c01e-f8de-4ab7-a358-11ee3ada8c63" targetNamespace="http://schemas.microsoft.com/office/2006/metadata/properties" ma:root="true" ma:fieldsID="f7e2279085e906aed995564d0195e72f" ns2:_="">
    <xsd:import namespace="f733c01e-f8de-4ab7-a358-11ee3ada8c63"/>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3c01e-f8de-4ab7-a358-11ee3ada8c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6394712-AAE9-4F12-BDE3-7DB620446034}"/>
</file>

<file path=customXml/itemProps2.xml><?xml version="1.0" encoding="utf-8"?>
<ds:datastoreItem xmlns:ds="http://schemas.openxmlformats.org/officeDocument/2006/customXml" ds:itemID="{93FB4743-024A-4AC3-89EA-F0E8561A4D82}"/>
</file>

<file path=customXml/itemProps3.xml><?xml version="1.0" encoding="utf-8"?>
<ds:datastoreItem xmlns:ds="http://schemas.openxmlformats.org/officeDocument/2006/customXml" ds:itemID="{45F5690B-D3E8-4779-827E-695E1C9D66A0}"/>
</file>

<file path=docProps/app.xml><?xml version="1.0" encoding="utf-8"?>
<Properties xmlns="http://schemas.openxmlformats.org/officeDocument/2006/extended-properties" xmlns:vt="http://schemas.openxmlformats.org/officeDocument/2006/docPropsVTypes">
  <Template/>
  <TotalTime>216</TotalTime>
  <Words>919</Words>
  <Application>Microsoft Office PowerPoint</Application>
  <PresentationFormat>Widescreen</PresentationFormat>
  <Paragraphs>32</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Times</vt:lpstr>
      <vt:lpstr>Times New Roman</vt:lpstr>
      <vt:lpstr>Trebuchet MS</vt:lpstr>
      <vt:lpstr>Wingdings 3</vt:lpstr>
      <vt:lpstr>Facet</vt:lpstr>
      <vt:lpstr>PowerPoint Presentation</vt:lpstr>
      <vt:lpstr>Frequency Hopping Example</vt:lpstr>
      <vt:lpstr>FHSS (Transmitter)</vt:lpstr>
      <vt:lpstr>Frequency Hopping Spread Spectrum System (Receiver)</vt:lpstr>
      <vt:lpstr>FHSS Using MFSK:</vt:lpstr>
      <vt:lpstr>Example</vt:lpstr>
      <vt:lpstr>Example</vt:lpstr>
      <vt:lpstr>Slow FHSS</vt:lpstr>
      <vt:lpstr>Fast FHSS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Gulraj Ahmed [MU - Jaipur]</dc:creator>
  <cp:lastModifiedBy>Dr. Gulraj Ahmed [MU - Jaipur]</cp:lastModifiedBy>
  <cp:revision>10</cp:revision>
  <dcterms:created xsi:type="dcterms:W3CDTF">2020-11-04T04:48:23Z</dcterms:created>
  <dcterms:modified xsi:type="dcterms:W3CDTF">2020-11-05T07:17:31Z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0x0101002A32203D684C3F41858C7B99892FCA1C</vt:lpwstr>
  </property>
</Properties>
</file>