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24"/>
  </p:notesMasterIdLst>
  <p:sldIdLst>
    <p:sldId id="257" r:id="rId2"/>
    <p:sldId id="276" r:id="rId3"/>
    <p:sldId id="277" r:id="rId4"/>
    <p:sldId id="280" r:id="rId5"/>
    <p:sldId id="281" r:id="rId6"/>
    <p:sldId id="278"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1813" autoAdjust="0"/>
  </p:normalViewPr>
  <p:slideViewPr>
    <p:cSldViewPr snapToGrid="0">
      <p:cViewPr varScale="1">
        <p:scale>
          <a:sx n="53" d="100"/>
          <a:sy n="53" d="100"/>
        </p:scale>
        <p:origin x="138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4D4FF-7466-403E-A7B2-BEAFBE1BB958}" type="datetimeFigureOut">
              <a:rPr lang="en-IN" smtClean="0"/>
              <a:t>10-11-2020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9F6C4-4C9F-4671-AD34-6DE9C6150A20}" type="slidenum">
              <a:rPr lang="en-IN" smtClean="0"/>
              <a:t>‹#›</a:t>
            </a:fld>
            <a:endParaRPr lang="en-IN"/>
          </a:p>
        </p:txBody>
      </p:sp>
    </p:spTree>
    <p:extLst>
      <p:ext uri="{BB962C8B-B14F-4D97-AF65-F5344CB8AC3E}">
        <p14:creationId xmlns:p14="http://schemas.microsoft.com/office/powerpoint/2010/main" val="1986211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8C2635-099E-4198-940E-64BE5D744468}" type="slidenum">
              <a:rPr lang="en-US" sz="1200" smtClean="0"/>
              <a:pPr/>
              <a:t>1</a:t>
            </a:fld>
            <a:endParaRPr lang="en-US" sz="120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53318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D602C7E-B767-43B6-868B-CF43C85752D8}" type="slidenum">
              <a:rPr lang="zh-TW" altLang="en-US"/>
              <a:pPr/>
              <a:t>12</a:t>
            </a:fld>
            <a:endParaRPr lang="en-US" altLang="zh-TW"/>
          </a:p>
        </p:txBody>
      </p:sp>
      <p:sp>
        <p:nvSpPr>
          <p:cNvPr id="142338" name="Rectangle 2"/>
          <p:cNvSpPr>
            <a:spLocks noChangeArrowheads="1" noTextEdit="1"/>
          </p:cNvSpPr>
          <p:nvPr>
            <p:ph type="sldImg"/>
          </p:nvPr>
        </p:nvSpPr>
        <p:spPr>
          <a:ln/>
        </p:spPr>
      </p:sp>
      <p:sp>
        <p:nvSpPr>
          <p:cNvPr id="142339" name="Rectangle 3"/>
          <p:cNvSpPr>
            <a:spLocks noGrp="1" noChangeArrowheads="1"/>
          </p:cNvSpPr>
          <p:nvPr>
            <p:ph type="body" idx="1"/>
          </p:nvPr>
        </p:nvSpPr>
        <p:spPr/>
        <p:txBody>
          <a:bodyPr/>
          <a:lstStyle/>
          <a:p>
            <a:r>
              <a:rPr lang="en-US" altLang="zh-TW"/>
              <a:t>Stallings DCC8e </a:t>
            </a:r>
            <a:r>
              <a:rPr lang="en-US" altLang="zh-TW">
                <a:latin typeface="Times" panose="02020603050405020304" pitchFamily="18" charset="0"/>
              </a:rPr>
              <a:t>Figure 15.4 illustrates how a frame continues to circulate until it returns to the source station, where it is removed .</a:t>
            </a:r>
          </a:p>
        </p:txBody>
      </p:sp>
    </p:spTree>
    <p:extLst>
      <p:ext uri="{BB962C8B-B14F-4D97-AF65-F5344CB8AC3E}">
        <p14:creationId xmlns:p14="http://schemas.microsoft.com/office/powerpoint/2010/main" val="1390422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2C5B702-4B14-4F16-9649-39853F229DA3}" type="slidenum">
              <a:rPr lang="zh-TW" altLang="en-US"/>
              <a:pPr/>
              <a:t>13</a:t>
            </a:fld>
            <a:endParaRPr lang="en-US" altLang="zh-TW"/>
          </a:p>
        </p:txBody>
      </p:sp>
      <p:sp>
        <p:nvSpPr>
          <p:cNvPr id="143362" name="Rectangle 2"/>
          <p:cNvSpPr>
            <a:spLocks noChangeArrowheads="1" noTextEdit="1"/>
          </p:cNvSpPr>
          <p:nvPr>
            <p:ph type="sldImg"/>
          </p:nvPr>
        </p:nvSpPr>
        <p:spPr>
          <a:ln/>
        </p:spPr>
      </p:sp>
      <p:sp>
        <p:nvSpPr>
          <p:cNvPr id="143363" name="Rectangle 3"/>
          <p:cNvSpPr>
            <a:spLocks noGrp="1" noChangeArrowheads="1"/>
          </p:cNvSpPr>
          <p:nvPr>
            <p:ph type="body" idx="1"/>
          </p:nvPr>
        </p:nvSpPr>
        <p:spPr/>
        <p:txBody>
          <a:bodyPr/>
          <a:lstStyle/>
          <a:p>
            <a:r>
              <a:rPr lang="en-US" altLang="zh-TW">
                <a:latin typeface="Times" panose="02020603050405020304" pitchFamily="18" charset="0"/>
              </a:rPr>
              <a:t>In the </a:t>
            </a:r>
            <a:r>
              <a:rPr lang="en-US" altLang="zh-TW" b="1">
                <a:latin typeface="Times" panose="02020603050405020304" pitchFamily="18" charset="0"/>
              </a:rPr>
              <a:t>star</a:t>
            </a:r>
            <a:r>
              <a:rPr lang="en-US" altLang="zh-TW">
                <a:latin typeface="Times" panose="02020603050405020304" pitchFamily="18" charset="0"/>
              </a:rPr>
              <a:t> LAN topology, each station is directly connected to a common central node. Typically, each station attaches to a central node via two point-to-point links, one for transmission and one for reception. In general, there are two alternatives for the operation of the central node. One approach is for the central node to operate in a broadcast fashion. A transmission of a frame from one station to the node is retransmitted on all of the outgoing links. In this case, although the arrangement is physically a star, it is logically a bus: A transmission from any station is received by all other stations, and only one station at a time may successfully transmit. In this case, the central element is referred to as a </a:t>
            </a:r>
            <a:r>
              <a:rPr lang="en-US" altLang="zh-TW" b="1">
                <a:latin typeface="Times" panose="02020603050405020304" pitchFamily="18" charset="0"/>
              </a:rPr>
              <a:t>hub</a:t>
            </a:r>
            <a:r>
              <a:rPr lang="en-US" altLang="zh-TW">
                <a:latin typeface="Times" panose="02020603050405020304" pitchFamily="18" charset="0"/>
              </a:rPr>
              <a:t>. Another approach is for the central node to act as a frame-switching device. An incoming frame is buffered in the node and then retransmitted on an outgoing link to the destination station. </a:t>
            </a:r>
          </a:p>
        </p:txBody>
      </p:sp>
    </p:spTree>
    <p:extLst>
      <p:ext uri="{BB962C8B-B14F-4D97-AF65-F5344CB8AC3E}">
        <p14:creationId xmlns:p14="http://schemas.microsoft.com/office/powerpoint/2010/main" val="927252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3C83675-F316-4893-8423-D09B34149857}" type="slidenum">
              <a:rPr lang="zh-TW" altLang="en-US"/>
              <a:pPr/>
              <a:t>14</a:t>
            </a:fld>
            <a:endParaRPr lang="en-US" altLang="zh-TW"/>
          </a:p>
        </p:txBody>
      </p:sp>
      <p:sp>
        <p:nvSpPr>
          <p:cNvPr id="144386" name="Rectangle 2"/>
          <p:cNvSpPr>
            <a:spLocks noChangeArrowheads="1" noTextEdit="1"/>
          </p:cNvSpPr>
          <p:nvPr>
            <p:ph type="sldImg"/>
          </p:nvPr>
        </p:nvSpPr>
        <p:spPr>
          <a:ln/>
        </p:spPr>
      </p:sp>
      <p:sp>
        <p:nvSpPr>
          <p:cNvPr id="144387" name="Rectangle 3"/>
          <p:cNvSpPr>
            <a:spLocks noGrp="1" noChangeArrowheads="1"/>
          </p:cNvSpPr>
          <p:nvPr>
            <p:ph type="body" idx="1"/>
          </p:nvPr>
        </p:nvSpPr>
        <p:spPr/>
        <p:txBody>
          <a:bodyPr/>
          <a:lstStyle/>
          <a:p>
            <a:r>
              <a:rPr lang="en-US" altLang="zh-TW">
                <a:latin typeface="Times" panose="02020603050405020304" pitchFamily="18" charset="0"/>
              </a:rPr>
              <a:t>The choice of topology depends on a variety of factors, including reliability, expandability, and performance. This choice is part of the overall task of designing a LAN and thus cannot be made in isolation, independent of the choice of transmission medium, wiring layout, and access control technique.</a:t>
            </a:r>
          </a:p>
        </p:txBody>
      </p:sp>
    </p:spTree>
    <p:extLst>
      <p:ext uri="{BB962C8B-B14F-4D97-AF65-F5344CB8AC3E}">
        <p14:creationId xmlns:p14="http://schemas.microsoft.com/office/powerpoint/2010/main" val="2834303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53B2379-7445-4E84-AA68-7C5F0E828871}" type="slidenum">
              <a:rPr lang="zh-TW" altLang="en-US"/>
              <a:pPr/>
              <a:t>15</a:t>
            </a:fld>
            <a:endParaRPr lang="en-US" altLang="zh-TW"/>
          </a:p>
        </p:txBody>
      </p:sp>
      <p:sp>
        <p:nvSpPr>
          <p:cNvPr id="145410" name="Rectangle 2"/>
          <p:cNvSpPr>
            <a:spLocks noChangeArrowheads="1" noTextEdit="1"/>
          </p:cNvSpPr>
          <p:nvPr>
            <p:ph type="sldImg"/>
          </p:nvPr>
        </p:nvSpPr>
        <p:spPr>
          <a:ln/>
        </p:spPr>
      </p:sp>
      <p:sp>
        <p:nvSpPr>
          <p:cNvPr id="145411" name="Rectangle 3"/>
          <p:cNvSpPr>
            <a:spLocks noGrp="1" noChangeArrowheads="1"/>
          </p:cNvSpPr>
          <p:nvPr>
            <p:ph type="body" idx="1"/>
          </p:nvPr>
        </p:nvSpPr>
        <p:spPr/>
        <p:txBody>
          <a:bodyPr/>
          <a:lstStyle/>
          <a:p>
            <a:r>
              <a:rPr lang="en-US" altLang="zh-TW">
                <a:latin typeface="Times" panose="02020603050405020304" pitchFamily="18" charset="0"/>
              </a:rPr>
              <a:t>There are four alternative media that can be used for a bus LAN:</a:t>
            </a:r>
          </a:p>
          <a:p>
            <a:r>
              <a:rPr lang="en-US" altLang="zh-TW">
                <a:latin typeface="Times" panose="02020603050405020304" pitchFamily="18" charset="0"/>
                <a:cs typeface="Times New Roman" panose="02020603050405020304" pitchFamily="18" charset="0"/>
              </a:rPr>
              <a:t>• </a:t>
            </a:r>
            <a:r>
              <a:rPr lang="en-US" altLang="zh-TW" b="1">
                <a:latin typeface="Times" panose="02020603050405020304" pitchFamily="18" charset="0"/>
              </a:rPr>
              <a:t>Twisted pair:</a:t>
            </a:r>
            <a:r>
              <a:rPr lang="en-US" altLang="zh-TW">
                <a:latin typeface="Times" panose="02020603050405020304" pitchFamily="18" charset="0"/>
              </a:rPr>
              <a:t> In the early days of LAN development, voice-grade twisted pair was used to provide an inexpensive, easily installed bus LAN. A number of systems operating at 1 Mbps were implemented. Scaling twisted pair up to higher data rates in a shared-medium bus configuration is not practical, so this approach was dropped long ago.</a:t>
            </a:r>
          </a:p>
          <a:p>
            <a:r>
              <a:rPr lang="en-US" altLang="zh-TW">
                <a:latin typeface="Times" panose="02020603050405020304" pitchFamily="18" charset="0"/>
              </a:rPr>
              <a:t>• </a:t>
            </a:r>
            <a:r>
              <a:rPr lang="en-US" altLang="zh-TW" b="1">
                <a:latin typeface="Times" panose="02020603050405020304" pitchFamily="18" charset="0"/>
              </a:rPr>
              <a:t>Baseband coaxial cable:</a:t>
            </a:r>
            <a:r>
              <a:rPr lang="en-US" altLang="zh-TW">
                <a:latin typeface="Times" panose="02020603050405020304" pitchFamily="18" charset="0"/>
              </a:rPr>
              <a:t> A baseband coaxial cable is one that makes use of digital signaling. The original Ethernet scheme makes use of baseband coaxial cable.</a:t>
            </a:r>
          </a:p>
        </p:txBody>
      </p:sp>
    </p:spTree>
    <p:extLst>
      <p:ext uri="{BB962C8B-B14F-4D97-AF65-F5344CB8AC3E}">
        <p14:creationId xmlns:p14="http://schemas.microsoft.com/office/powerpoint/2010/main" val="3025400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E628DD0-7CC2-48FA-870F-2927AA6444C2}" type="slidenum">
              <a:rPr lang="zh-TW" altLang="en-US"/>
              <a:pPr/>
              <a:t>16</a:t>
            </a:fld>
            <a:endParaRPr lang="en-US" altLang="zh-TW"/>
          </a:p>
        </p:txBody>
      </p:sp>
      <p:sp>
        <p:nvSpPr>
          <p:cNvPr id="146434" name="Rectangle 2"/>
          <p:cNvSpPr>
            <a:spLocks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en-US" altLang="zh-TW">
                <a:latin typeface="Times" panose="02020603050405020304" pitchFamily="18" charset="0"/>
              </a:rPr>
              <a:t>The other alternative media that can be used for a bus LAN are:</a:t>
            </a:r>
          </a:p>
          <a:p>
            <a:r>
              <a:rPr lang="en-US" altLang="zh-TW">
                <a:latin typeface="Times" panose="02020603050405020304" pitchFamily="18" charset="0"/>
                <a:cs typeface="Times New Roman" panose="02020603050405020304" pitchFamily="18" charset="0"/>
              </a:rPr>
              <a:t>• </a:t>
            </a:r>
            <a:r>
              <a:rPr lang="en-US" altLang="zh-TW" b="1">
                <a:latin typeface="Times" panose="02020603050405020304" pitchFamily="18" charset="0"/>
              </a:rPr>
              <a:t>Broadband coaxial cable:</a:t>
            </a:r>
            <a:r>
              <a:rPr lang="en-US" altLang="zh-TW">
                <a:latin typeface="Times" panose="02020603050405020304" pitchFamily="18" charset="0"/>
              </a:rPr>
              <a:t> Broadband coaxial cable is the type of cable used in cable television systems. Analog signaling is used at radio and television frequencies. This type of system is more expensive and more difficult to install and maintain than baseband coaxial cable. This approach never achieved popularity and such LANs are no longer made. </a:t>
            </a:r>
          </a:p>
          <a:p>
            <a:r>
              <a:rPr lang="en-US" altLang="zh-TW">
                <a:latin typeface="Times" panose="02020603050405020304" pitchFamily="18" charset="0"/>
              </a:rPr>
              <a:t>• </a:t>
            </a:r>
            <a:r>
              <a:rPr lang="en-US" altLang="zh-TW" b="1">
                <a:latin typeface="Times" panose="02020603050405020304" pitchFamily="18" charset="0"/>
              </a:rPr>
              <a:t>Optical fiber:</a:t>
            </a:r>
            <a:r>
              <a:rPr lang="en-US" altLang="zh-TW">
                <a:latin typeface="Times" panose="02020603050405020304" pitchFamily="18" charset="0"/>
              </a:rPr>
              <a:t> There has been considerable research relating to this alternative over the years, but the expense of the optical fiber taps and the availability of better alternatives have resulted in the demise of this option as well.</a:t>
            </a:r>
          </a:p>
          <a:p>
            <a:r>
              <a:rPr lang="en-US" altLang="zh-TW">
                <a:latin typeface="Times" panose="02020603050405020304" pitchFamily="18" charset="0"/>
              </a:rPr>
              <a:t>For a bus topology, only baseband coaxial cable has achieved widespread use, primarily for Ethernet systems. Compared to a star-topology twisted pair or optical fiber installation, the bus topology using baseband coaxial cable is difficult to work with. Even simple changes may require access to the coaxial cable, movement of taps, and rerouting of cable segments. Accordingly, few if any new installations are being attempted. Despite its limitations, there is a considerable installed base of baseband coaxial cable bus LANs.</a:t>
            </a:r>
          </a:p>
        </p:txBody>
      </p:sp>
    </p:spTree>
    <p:extLst>
      <p:ext uri="{BB962C8B-B14F-4D97-AF65-F5344CB8AC3E}">
        <p14:creationId xmlns:p14="http://schemas.microsoft.com/office/powerpoint/2010/main" val="209415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CDF67E5-FEFF-4686-9C47-2A54B3E53BF0}" type="slidenum">
              <a:rPr lang="zh-TW" altLang="en-US"/>
              <a:pPr/>
              <a:t>17</a:t>
            </a:fld>
            <a:endParaRPr lang="en-US" altLang="zh-TW"/>
          </a:p>
        </p:txBody>
      </p:sp>
      <p:sp>
        <p:nvSpPr>
          <p:cNvPr id="147458" name="Rectangle 2"/>
          <p:cNvSpPr>
            <a:spLocks noChangeArrowheads="1" noTextEdit="1"/>
          </p:cNvSpPr>
          <p:nvPr>
            <p:ph type="sldImg"/>
          </p:nvPr>
        </p:nvSpPr>
        <p:spPr>
          <a:ln/>
        </p:spPr>
      </p:sp>
      <p:sp>
        <p:nvSpPr>
          <p:cNvPr id="147459" name="Rectangle 3"/>
          <p:cNvSpPr>
            <a:spLocks noGrp="1" noChangeArrowheads="1"/>
          </p:cNvSpPr>
          <p:nvPr>
            <p:ph type="body" idx="1"/>
          </p:nvPr>
        </p:nvSpPr>
        <p:spPr/>
        <p:txBody>
          <a:bodyPr/>
          <a:lstStyle/>
          <a:p>
            <a:r>
              <a:rPr lang="en-US" altLang="zh-TW">
                <a:latin typeface="Times" panose="02020603050405020304" pitchFamily="18" charset="0"/>
              </a:rPr>
              <a:t>Very-high-speed links over considerable distances can be used for the ring topology. Hence, the ring has the potential of providing the best throughput of any topology. One disadvantage of the ring is that a single link or repeater failure could disable the entire network.</a:t>
            </a:r>
          </a:p>
          <a:p>
            <a:r>
              <a:rPr lang="en-US" altLang="zh-TW">
                <a:latin typeface="Times" panose="02020603050405020304" pitchFamily="18" charset="0"/>
              </a:rPr>
              <a:t>	The star topology takes advantage of the natural layout of wiring in a building. It is generally best for short distances and can support a small number of devices at high data rates.</a:t>
            </a:r>
          </a:p>
          <a:p>
            <a:endParaRPr lang="en-US" altLang="zh-TW"/>
          </a:p>
        </p:txBody>
      </p:sp>
    </p:spTree>
    <p:extLst>
      <p:ext uri="{BB962C8B-B14F-4D97-AF65-F5344CB8AC3E}">
        <p14:creationId xmlns:p14="http://schemas.microsoft.com/office/powerpoint/2010/main" val="136365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9CF719A-6614-41C6-AC0D-E44AA072A04D}" type="slidenum">
              <a:rPr lang="zh-TW" altLang="en-US"/>
              <a:pPr/>
              <a:t>18</a:t>
            </a:fld>
            <a:endParaRPr lang="en-US" altLang="zh-TW"/>
          </a:p>
        </p:txBody>
      </p:sp>
      <p:sp>
        <p:nvSpPr>
          <p:cNvPr id="148482" name="Rectangle 2"/>
          <p:cNvSpPr>
            <a:spLocks noChangeArrowheads="1" noTextEdit="1"/>
          </p:cNvSpPr>
          <p:nvPr>
            <p:ph type="sldImg"/>
          </p:nvPr>
        </p:nvSpPr>
        <p:spPr>
          <a:ln/>
        </p:spPr>
      </p:sp>
      <p:sp>
        <p:nvSpPr>
          <p:cNvPr id="148483" name="Rectangle 3"/>
          <p:cNvSpPr>
            <a:spLocks noGrp="1" noChangeArrowheads="1"/>
          </p:cNvSpPr>
          <p:nvPr>
            <p:ph type="body" idx="1"/>
          </p:nvPr>
        </p:nvSpPr>
        <p:spPr/>
        <p:txBody>
          <a:bodyPr/>
          <a:lstStyle/>
          <a:p>
            <a:r>
              <a:rPr lang="en-US" altLang="zh-TW">
                <a:latin typeface="Times" panose="02020603050405020304" pitchFamily="18" charset="0"/>
              </a:rPr>
              <a:t>The choice of transmission medium is determined by a number of factors. It is, we shall see, constrained by the topology of the LAN. Other factors come into play, including</a:t>
            </a:r>
          </a:p>
          <a:p>
            <a:r>
              <a:rPr lang="en-US" altLang="zh-TW">
                <a:latin typeface="Times" panose="02020603050405020304" pitchFamily="18" charset="0"/>
                <a:cs typeface="Times New Roman" panose="02020603050405020304" pitchFamily="18" charset="0"/>
              </a:rPr>
              <a:t>• </a:t>
            </a:r>
            <a:r>
              <a:rPr lang="en-US" altLang="zh-TW" b="1">
                <a:latin typeface="Times" panose="02020603050405020304" pitchFamily="18" charset="0"/>
              </a:rPr>
              <a:t>Capacity:</a:t>
            </a:r>
            <a:r>
              <a:rPr lang="en-US" altLang="zh-TW">
                <a:latin typeface="Times" panose="02020603050405020304" pitchFamily="18" charset="0"/>
              </a:rPr>
              <a:t> to support the expected network traffic</a:t>
            </a:r>
          </a:p>
          <a:p>
            <a:r>
              <a:rPr lang="en-US" altLang="zh-TW">
                <a:latin typeface="Times" panose="02020603050405020304" pitchFamily="18" charset="0"/>
              </a:rPr>
              <a:t>• </a:t>
            </a:r>
            <a:r>
              <a:rPr lang="en-US" altLang="zh-TW" b="1">
                <a:latin typeface="Times" panose="02020603050405020304" pitchFamily="18" charset="0"/>
              </a:rPr>
              <a:t>Reliability:</a:t>
            </a:r>
            <a:r>
              <a:rPr lang="en-US" altLang="zh-TW">
                <a:latin typeface="Times" panose="02020603050405020304" pitchFamily="18" charset="0"/>
              </a:rPr>
              <a:t> to meet requirements for availability</a:t>
            </a:r>
          </a:p>
          <a:p>
            <a:r>
              <a:rPr lang="en-US" altLang="zh-TW">
                <a:latin typeface="Times" panose="02020603050405020304" pitchFamily="18" charset="0"/>
              </a:rPr>
              <a:t>• </a:t>
            </a:r>
            <a:r>
              <a:rPr lang="en-US" altLang="zh-TW" b="1">
                <a:latin typeface="Times" panose="02020603050405020304" pitchFamily="18" charset="0"/>
              </a:rPr>
              <a:t>Types of data supported:</a:t>
            </a:r>
            <a:r>
              <a:rPr lang="en-US" altLang="zh-TW">
                <a:latin typeface="Times" panose="02020603050405020304" pitchFamily="18" charset="0"/>
              </a:rPr>
              <a:t> tailored to the application</a:t>
            </a:r>
          </a:p>
          <a:p>
            <a:r>
              <a:rPr lang="en-US" altLang="zh-TW">
                <a:latin typeface="Times" panose="02020603050405020304" pitchFamily="18" charset="0"/>
              </a:rPr>
              <a:t>• </a:t>
            </a:r>
            <a:r>
              <a:rPr lang="en-US" altLang="zh-TW" b="1">
                <a:latin typeface="Times" panose="02020603050405020304" pitchFamily="18" charset="0"/>
              </a:rPr>
              <a:t>Environmental scope:</a:t>
            </a:r>
            <a:r>
              <a:rPr lang="en-US" altLang="zh-TW">
                <a:latin typeface="Times" panose="02020603050405020304" pitchFamily="18" charset="0"/>
              </a:rPr>
              <a:t> to provide service over the range of environments required</a:t>
            </a:r>
          </a:p>
          <a:p>
            <a:r>
              <a:rPr lang="en-US" altLang="zh-TW">
                <a:latin typeface="Times" panose="02020603050405020304" pitchFamily="18" charset="0"/>
              </a:rPr>
              <a:t>The choice is part of the overall task of designing a local network, which is addressed in Chapter 16. Here we can make a few general observations.</a:t>
            </a:r>
          </a:p>
          <a:p>
            <a:endParaRPr lang="zh-TW" altLang="en-US"/>
          </a:p>
        </p:txBody>
      </p:sp>
    </p:spTree>
    <p:extLst>
      <p:ext uri="{BB962C8B-B14F-4D97-AF65-F5344CB8AC3E}">
        <p14:creationId xmlns:p14="http://schemas.microsoft.com/office/powerpoint/2010/main" val="2033749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1468CFF-2B98-489C-9274-DF3C512AB589}" type="slidenum">
              <a:rPr lang="zh-TW" altLang="en-US"/>
              <a:pPr/>
              <a:t>19</a:t>
            </a:fld>
            <a:endParaRPr lang="en-US" altLang="zh-TW"/>
          </a:p>
        </p:txBody>
      </p:sp>
      <p:sp>
        <p:nvSpPr>
          <p:cNvPr id="149506" name="Rectangle 2"/>
          <p:cNvSpPr>
            <a:spLocks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en-US" altLang="zh-TW">
                <a:latin typeface="Times" panose="02020603050405020304" pitchFamily="18" charset="0"/>
              </a:rPr>
              <a:t>Voice-grade unshielded twisted pair (Cat-3 UTP) is an inexpensive, well-understood medium. Typically, office buildings are wired to meet the anticipated telephone system demand plus a healthy margin; thus, there are no cable installation costs. However, the data rate that can be supported is generally quite limited, with the exception of very small LAN. Category 3 UTP is likely to be the most cost-effective for a single-building, low-traffic LAN installation.</a:t>
            </a:r>
          </a:p>
          <a:p>
            <a:r>
              <a:rPr lang="en-US" altLang="zh-TW">
                <a:latin typeface="Times" panose="02020603050405020304" pitchFamily="18" charset="0"/>
              </a:rPr>
              <a:t>	Shielded twisted pair and baseband coaxial cable are more expensive than Category 3 UTP but provide greater capacity. Broadband cable is even more expensive but provides even greater capacity. However, in recent years, the trend has been toward the use of high-performance UTP, especially Category 5 UTP. Category 5 UTP supports high data rates for a small number of devices, but larger installations can be supported by the use of the star topology and the interconnection of the switching elements in multiple star-topology configurations. </a:t>
            </a:r>
          </a:p>
          <a:p>
            <a:r>
              <a:rPr lang="en-US" altLang="zh-TW">
                <a:latin typeface="Times" panose="02020603050405020304" pitchFamily="18" charset="0"/>
              </a:rPr>
              <a:t>	Optical fiber has a number of attractive features, such as electromagnetic isolation, high capacity, and small size, which have attracted a great deal of interest. As yet the market penetration of fiber LANs is low; this is primarily due to the high cost of fiber components and the lack of skilled personnel to install and maintain fiber systems. This situation is beginning to change rapidly as more products using fiber are introduced.</a:t>
            </a:r>
          </a:p>
          <a:p>
            <a:endParaRPr lang="en-US" altLang="zh-TW"/>
          </a:p>
        </p:txBody>
      </p:sp>
    </p:spTree>
    <p:extLst>
      <p:ext uri="{BB962C8B-B14F-4D97-AF65-F5344CB8AC3E}">
        <p14:creationId xmlns:p14="http://schemas.microsoft.com/office/powerpoint/2010/main" val="3064905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6281459-C308-43EA-9E0C-E716FE3F69C7}" type="slidenum">
              <a:rPr lang="zh-TW" altLang="en-US"/>
              <a:pPr/>
              <a:t>20</a:t>
            </a:fld>
            <a:endParaRPr lang="en-US" altLang="zh-TW"/>
          </a:p>
        </p:txBody>
      </p:sp>
      <p:sp>
        <p:nvSpPr>
          <p:cNvPr id="150530" name="Rectangle 2"/>
          <p:cNvSpPr>
            <a:spLocks noChangeArrowheads="1" noTextEdit="1"/>
          </p:cNvSpPr>
          <p:nvPr>
            <p:ph type="sldImg"/>
          </p:nvPr>
        </p:nvSpPr>
        <p:spPr>
          <a:ln/>
        </p:spPr>
      </p:sp>
      <p:sp>
        <p:nvSpPr>
          <p:cNvPr id="150531" name="Rectangle 3"/>
          <p:cNvSpPr>
            <a:spLocks noGrp="1" noChangeArrowheads="1"/>
          </p:cNvSpPr>
          <p:nvPr>
            <p:ph type="body" idx="1"/>
          </p:nvPr>
        </p:nvSpPr>
        <p:spPr/>
        <p:txBody>
          <a:bodyPr/>
          <a:lstStyle/>
          <a:p>
            <a:r>
              <a:rPr lang="en-US" altLang="zh-TW">
                <a:latin typeface="Times" panose="02020603050405020304" pitchFamily="18" charset="0"/>
              </a:rPr>
              <a:t>The architecture of a LAN is best described in terms of a layering of protocols that organize the basic functions of a LAN. These include physical, medium access control (MAC), and logical link control (LLC) layers. Protocols defined specifically for LAN and MAN transmission address issues relating to the transmission of blocks of data over the network. In OSI terms, a discussion of LAN protocols is concerned principally with lower layers of the OSI model.</a:t>
            </a:r>
          </a:p>
          <a:p>
            <a:r>
              <a:rPr lang="en-US" altLang="zh-TW">
                <a:latin typeface="Times" panose="02020603050405020304" pitchFamily="18" charset="0"/>
              </a:rPr>
              <a:t>	</a:t>
            </a:r>
            <a:r>
              <a:rPr lang="en-US" altLang="zh-TW"/>
              <a:t>Stallings DCC8e </a:t>
            </a:r>
            <a:r>
              <a:rPr lang="en-US" altLang="zh-TW">
                <a:latin typeface="Times" panose="02020603050405020304" pitchFamily="18" charset="0"/>
              </a:rPr>
              <a:t>Figure 15.5 relates the LAN protocols to the OSI architecture (see </a:t>
            </a:r>
            <a:r>
              <a:rPr lang="en-US" altLang="zh-TW"/>
              <a:t>Stallings DCC8e </a:t>
            </a:r>
            <a:r>
              <a:rPr lang="en-US" altLang="zh-TW">
                <a:latin typeface="Times" panose="02020603050405020304" pitchFamily="18" charset="0"/>
              </a:rPr>
              <a:t>Figure 2.6). This architecture was developed by the IEEE 802 LAN standards committee and has been adopted by all organizations working on the specification of LAN standards. It is generally referred to as the IEEE 802 reference model.</a:t>
            </a:r>
          </a:p>
        </p:txBody>
      </p:sp>
    </p:spTree>
    <p:extLst>
      <p:ext uri="{BB962C8B-B14F-4D97-AF65-F5344CB8AC3E}">
        <p14:creationId xmlns:p14="http://schemas.microsoft.com/office/powerpoint/2010/main" val="3189630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F0D95A1-A3E7-40BB-8E0B-C827AA9C8EF2}" type="slidenum">
              <a:rPr lang="zh-TW" altLang="en-US"/>
              <a:pPr/>
              <a:t>21</a:t>
            </a:fld>
            <a:endParaRPr lang="en-US" altLang="zh-TW"/>
          </a:p>
        </p:txBody>
      </p:sp>
      <p:sp>
        <p:nvSpPr>
          <p:cNvPr id="151554" name="Rectangle 2"/>
          <p:cNvSpPr>
            <a:spLocks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en-US" altLang="zh-TW">
                <a:latin typeface="Times" panose="02020603050405020304" pitchFamily="18" charset="0"/>
              </a:rPr>
              <a:t>Working from the bottom up, the lowest layer of the IEEE 802 reference model corresponds to the </a:t>
            </a:r>
            <a:r>
              <a:rPr lang="en-US" altLang="zh-TW" b="1">
                <a:latin typeface="Times" panose="02020603050405020304" pitchFamily="18" charset="0"/>
              </a:rPr>
              <a:t>physical layer</a:t>
            </a:r>
            <a:r>
              <a:rPr lang="en-US" altLang="zh-TW">
                <a:latin typeface="Times" panose="02020603050405020304" pitchFamily="18" charset="0"/>
              </a:rPr>
              <a:t> of the OSI model and includes such functions as:	</a:t>
            </a:r>
          </a:p>
          <a:p>
            <a:r>
              <a:rPr lang="en-US" altLang="zh-TW">
                <a:latin typeface="Times" panose="02020603050405020304" pitchFamily="18" charset="0"/>
                <a:cs typeface="Times New Roman" panose="02020603050405020304" pitchFamily="18" charset="0"/>
              </a:rPr>
              <a:t>• </a:t>
            </a:r>
            <a:r>
              <a:rPr lang="en-US" altLang="zh-TW">
                <a:latin typeface="Times" panose="02020603050405020304" pitchFamily="18" charset="0"/>
              </a:rPr>
              <a:t>Encoding/decoding of signals</a:t>
            </a:r>
          </a:p>
          <a:p>
            <a:r>
              <a:rPr lang="en-US" altLang="zh-TW">
                <a:latin typeface="Times" panose="02020603050405020304" pitchFamily="18" charset="0"/>
              </a:rPr>
              <a:t>• Preamble generation/removal (for synchronization)</a:t>
            </a:r>
          </a:p>
          <a:p>
            <a:r>
              <a:rPr lang="en-US" altLang="zh-TW">
                <a:latin typeface="Times" panose="02020603050405020304" pitchFamily="18" charset="0"/>
              </a:rPr>
              <a:t>• Bit transmission/reception</a:t>
            </a:r>
          </a:p>
          <a:p>
            <a:r>
              <a:rPr lang="en-US" altLang="zh-TW">
                <a:latin typeface="Times" panose="02020603050405020304" pitchFamily="18" charset="0"/>
              </a:rPr>
              <a:t>In addition, the physical layer of the 802 model includes a specification of the transmission medium and the topology. Generally, this is considered "below" the lowest layer of the OSI model. However, the choice of transmission medium and topology is critical in LAN design, and so a specification of the medium is included.</a:t>
            </a:r>
          </a:p>
          <a:p>
            <a:endParaRPr lang="zh-TW" altLang="en-US"/>
          </a:p>
        </p:txBody>
      </p:sp>
    </p:spTree>
    <p:extLst>
      <p:ext uri="{BB962C8B-B14F-4D97-AF65-F5344CB8AC3E}">
        <p14:creationId xmlns:p14="http://schemas.microsoft.com/office/powerpoint/2010/main" val="408118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r>
              <a:rPr lang="en-US" smtClean="0">
                <a:latin typeface="Times" panose="02020603050405020304" pitchFamily="18" charset="0"/>
              </a:rPr>
              <a:t>CDMA is a multiplexing technique used with spread spectrum. The scheme works in the following manner. We start with a data signal with rate </a:t>
            </a:r>
            <a:r>
              <a:rPr lang="en-US" i="1" smtClean="0">
                <a:latin typeface="Times" panose="02020603050405020304" pitchFamily="18" charset="0"/>
              </a:rPr>
              <a:t>D</a:t>
            </a:r>
            <a:r>
              <a:rPr lang="en-US" smtClean="0">
                <a:latin typeface="Times" panose="02020603050405020304" pitchFamily="18" charset="0"/>
              </a:rPr>
              <a:t>, which we call the bit data rate. We break each bit into </a:t>
            </a:r>
            <a:r>
              <a:rPr lang="en-US" i="1" smtClean="0">
                <a:latin typeface="Times" panose="02020603050405020304" pitchFamily="18" charset="0"/>
              </a:rPr>
              <a:t>k</a:t>
            </a:r>
            <a:r>
              <a:rPr lang="en-US" smtClean="0">
                <a:latin typeface="Times" panose="02020603050405020304" pitchFamily="18" charset="0"/>
              </a:rPr>
              <a:t> </a:t>
            </a:r>
            <a:r>
              <a:rPr lang="en-US" b="1" smtClean="0">
                <a:latin typeface="Times" panose="02020603050405020304" pitchFamily="18" charset="0"/>
              </a:rPr>
              <a:t>chips</a:t>
            </a:r>
            <a:r>
              <a:rPr lang="en-US" smtClean="0">
                <a:latin typeface="Times" panose="02020603050405020304" pitchFamily="18" charset="0"/>
              </a:rPr>
              <a:t> according to a fixed pattern that is specific to each user, called the user’s code, or </a:t>
            </a:r>
            <a:r>
              <a:rPr lang="en-US" b="1" smtClean="0">
                <a:latin typeface="Times" panose="02020603050405020304" pitchFamily="18" charset="0"/>
              </a:rPr>
              <a:t>chipping code</a:t>
            </a:r>
            <a:r>
              <a:rPr lang="en-US" smtClean="0">
                <a:latin typeface="Times" panose="02020603050405020304" pitchFamily="18" charset="0"/>
              </a:rPr>
              <a:t>. The new channel has a chip data rate, or </a:t>
            </a:r>
            <a:r>
              <a:rPr lang="en-US" b="1" smtClean="0">
                <a:latin typeface="Times" panose="02020603050405020304" pitchFamily="18" charset="0"/>
              </a:rPr>
              <a:t>chipping rate</a:t>
            </a:r>
            <a:r>
              <a:rPr lang="en-US" smtClean="0">
                <a:latin typeface="Times" panose="02020603050405020304" pitchFamily="18" charset="0"/>
              </a:rPr>
              <a:t>, of </a:t>
            </a:r>
            <a:r>
              <a:rPr lang="en-US" i="1" smtClean="0">
                <a:latin typeface="Times" panose="02020603050405020304" pitchFamily="18" charset="0"/>
              </a:rPr>
              <a:t>kD</a:t>
            </a:r>
            <a:r>
              <a:rPr lang="en-US" smtClean="0">
                <a:latin typeface="Times" panose="02020603050405020304" pitchFamily="18" charset="0"/>
              </a:rPr>
              <a:t> chips per second. With CDMA, the receiver can sort out transmission from  the desired sender, even when there may be other users broadcasting in the same cell.</a:t>
            </a:r>
          </a:p>
        </p:txBody>
      </p:sp>
    </p:spTree>
    <p:extLst>
      <p:ext uri="{BB962C8B-B14F-4D97-AF65-F5344CB8AC3E}">
        <p14:creationId xmlns:p14="http://schemas.microsoft.com/office/powerpoint/2010/main" val="803532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4CE38AB-E864-47F0-ADBD-A480E3A782D1}" type="slidenum">
              <a:rPr lang="zh-TW" altLang="en-US"/>
              <a:pPr/>
              <a:t>22</a:t>
            </a:fld>
            <a:endParaRPr lang="en-US" altLang="zh-TW"/>
          </a:p>
        </p:txBody>
      </p:sp>
      <p:sp>
        <p:nvSpPr>
          <p:cNvPr id="152578" name="Rectangle 2"/>
          <p:cNvSpPr>
            <a:spLocks noChangeArrowheads="1" noTextEdit="1"/>
          </p:cNvSpPr>
          <p:nvPr>
            <p:ph type="sldImg"/>
          </p:nvPr>
        </p:nvSpPr>
        <p:spPr>
          <a:ln/>
        </p:spPr>
      </p:sp>
      <p:sp>
        <p:nvSpPr>
          <p:cNvPr id="152579" name="Rectangle 3"/>
          <p:cNvSpPr>
            <a:spLocks noGrp="1" noChangeArrowheads="1"/>
          </p:cNvSpPr>
          <p:nvPr>
            <p:ph type="body" idx="1"/>
          </p:nvPr>
        </p:nvSpPr>
        <p:spPr/>
        <p:txBody>
          <a:bodyPr/>
          <a:lstStyle/>
          <a:p>
            <a:r>
              <a:rPr lang="en-US" altLang="zh-TW">
                <a:latin typeface="Times" panose="02020603050405020304" pitchFamily="18" charset="0"/>
              </a:rPr>
              <a:t>Above the physical layer are the functions associated with providing service to LAN users. These include</a:t>
            </a:r>
          </a:p>
          <a:p>
            <a:r>
              <a:rPr lang="en-US" altLang="zh-TW">
                <a:latin typeface="Times" panose="02020603050405020304" pitchFamily="18" charset="0"/>
                <a:cs typeface="Times New Roman" panose="02020603050405020304" pitchFamily="18" charset="0"/>
              </a:rPr>
              <a:t>• </a:t>
            </a:r>
            <a:r>
              <a:rPr lang="en-US" altLang="zh-TW">
                <a:latin typeface="Times" panose="02020603050405020304" pitchFamily="18" charset="0"/>
              </a:rPr>
              <a:t>On transmission, assemble data into a frame with address and error-detection fields.</a:t>
            </a:r>
          </a:p>
          <a:p>
            <a:r>
              <a:rPr lang="en-US" altLang="zh-TW">
                <a:latin typeface="Times" panose="02020603050405020304" pitchFamily="18" charset="0"/>
              </a:rPr>
              <a:t>• On reception, disassemble frame, and perform address recognition and error detection.</a:t>
            </a:r>
          </a:p>
          <a:p>
            <a:r>
              <a:rPr lang="en-US" altLang="zh-TW">
                <a:latin typeface="Times" panose="02020603050405020304" pitchFamily="18" charset="0"/>
              </a:rPr>
              <a:t>• Govern access to the LAN transmission medium.</a:t>
            </a:r>
          </a:p>
          <a:p>
            <a:r>
              <a:rPr lang="en-US" altLang="zh-TW">
                <a:latin typeface="Times" panose="02020603050405020304" pitchFamily="18" charset="0"/>
              </a:rPr>
              <a:t>• Provide an interface to higher layers and perform flow and error control.</a:t>
            </a:r>
          </a:p>
          <a:p>
            <a:r>
              <a:rPr lang="en-US" altLang="zh-TW">
                <a:latin typeface="Times" panose="02020603050405020304" pitchFamily="18" charset="0"/>
              </a:rPr>
              <a:t>These are functions typically associated with OSI layer 2. The set of functions in the last bullet item are grouped into a </a:t>
            </a:r>
            <a:r>
              <a:rPr lang="en-US" altLang="zh-TW" b="1">
                <a:latin typeface="Times" panose="02020603050405020304" pitchFamily="18" charset="0"/>
              </a:rPr>
              <a:t>logical link control (LLC)</a:t>
            </a:r>
            <a:r>
              <a:rPr lang="en-US" altLang="zh-TW">
                <a:latin typeface="Times" panose="02020603050405020304" pitchFamily="18" charset="0"/>
              </a:rPr>
              <a:t> layer. The functions in the first three bullet items are treated as a separate layer, called </a:t>
            </a:r>
            <a:r>
              <a:rPr lang="en-US" altLang="zh-TW" b="1">
                <a:latin typeface="Times" panose="02020603050405020304" pitchFamily="18" charset="0"/>
              </a:rPr>
              <a:t>medium access control (MAC)</a:t>
            </a:r>
            <a:r>
              <a:rPr lang="en-US" altLang="zh-TW">
                <a:latin typeface="Times" panose="02020603050405020304" pitchFamily="18" charset="0"/>
              </a:rPr>
              <a:t>. The separation is done for the following reasons:</a:t>
            </a:r>
          </a:p>
          <a:p>
            <a:r>
              <a:rPr lang="en-US" altLang="zh-TW">
                <a:latin typeface="Times" panose="02020603050405020304" pitchFamily="18" charset="0"/>
              </a:rPr>
              <a:t>• The logic required to manage access to a shared-access medium is not found in traditional layer 2 data link control.</a:t>
            </a:r>
          </a:p>
          <a:p>
            <a:r>
              <a:rPr lang="en-US" altLang="zh-TW">
                <a:latin typeface="Times" panose="02020603050405020304" pitchFamily="18" charset="0"/>
              </a:rPr>
              <a:t>For the same LLC, several MAC options may be provided.</a:t>
            </a:r>
          </a:p>
        </p:txBody>
      </p:sp>
    </p:spTree>
    <p:extLst>
      <p:ext uri="{BB962C8B-B14F-4D97-AF65-F5344CB8AC3E}">
        <p14:creationId xmlns:p14="http://schemas.microsoft.com/office/powerpoint/2010/main" val="471789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r>
              <a:rPr lang="en-US" smtClean="0">
                <a:latin typeface="Times" panose="02020603050405020304" pitchFamily="18" charset="0"/>
              </a:rPr>
              <a:t>As an illustration we consider a simple example with </a:t>
            </a:r>
            <a:r>
              <a:rPr lang="en-US" i="1" smtClean="0">
                <a:latin typeface="Times" panose="02020603050405020304" pitchFamily="18" charset="0"/>
              </a:rPr>
              <a:t>k </a:t>
            </a:r>
            <a:r>
              <a:rPr lang="en-US" smtClean="0">
                <a:latin typeface="Times" panose="02020603050405020304" pitchFamily="18" charset="0"/>
              </a:rPr>
              <a:t>= 6. It is simplest to characterize a chipping code as a sequence of 1s and –1s. Figure 9.10 shows the codes for three users, A, B, and C, each of which is communicating with the same base station receiver, R. Thus, the code for user A is </a:t>
            </a:r>
            <a:r>
              <a:rPr lang="en-US" i="1" smtClean="0">
                <a:latin typeface="Times" panose="02020603050405020304" pitchFamily="18" charset="0"/>
              </a:rPr>
              <a:t>c</a:t>
            </a:r>
            <a:r>
              <a:rPr lang="en-US" i="1" baseline="-25000" smtClean="0">
                <a:latin typeface="Times" panose="02020603050405020304" pitchFamily="18" charset="0"/>
              </a:rPr>
              <a:t>A</a:t>
            </a:r>
            <a:r>
              <a:rPr lang="en-US" smtClean="0">
                <a:latin typeface="Times" panose="02020603050405020304" pitchFamily="18" charset="0"/>
              </a:rPr>
              <a:t> = &lt;1, –1, –1, 1, –1, 1&gt;. Similarly, user B has code </a:t>
            </a:r>
            <a:r>
              <a:rPr lang="en-US" i="1" smtClean="0">
                <a:latin typeface="Times" panose="02020603050405020304" pitchFamily="18" charset="0"/>
              </a:rPr>
              <a:t>c</a:t>
            </a:r>
            <a:r>
              <a:rPr lang="en-US" i="1" baseline="-25000" smtClean="0">
                <a:latin typeface="Times" panose="02020603050405020304" pitchFamily="18" charset="0"/>
              </a:rPr>
              <a:t>B</a:t>
            </a:r>
            <a:r>
              <a:rPr lang="en-US" smtClean="0">
                <a:latin typeface="Times" panose="02020603050405020304" pitchFamily="18" charset="0"/>
              </a:rPr>
              <a:t> = &lt;1, 1, –1, –1, 1, 1&gt;, and user C has </a:t>
            </a:r>
            <a:r>
              <a:rPr lang="en-US" i="1" smtClean="0">
                <a:latin typeface="Times" panose="02020603050405020304" pitchFamily="18" charset="0"/>
              </a:rPr>
              <a:t>c</a:t>
            </a:r>
            <a:r>
              <a:rPr lang="en-US" i="1" baseline="-25000" smtClean="0">
                <a:latin typeface="Times" panose="02020603050405020304" pitchFamily="18" charset="0"/>
              </a:rPr>
              <a:t>C</a:t>
            </a:r>
            <a:r>
              <a:rPr lang="en-US" smtClean="0">
                <a:latin typeface="Times" panose="02020603050405020304" pitchFamily="18" charset="0"/>
              </a:rPr>
              <a:t>  = &lt;1, 1, –1, 1, 1, –1&gt;. We now consider the case of user A communicating with the base station. The base station is assumed to know A’s code. For simplicity, we assume that communication is already synchronized so that the base station knows when to look for codes. If A wants to send a 1 bit, A transmits its code as a chip pattern &lt;1, –1, –1, 1, –1, 1&gt;. If a 0 bit is to be sent, A transmits the complement (1s and –1s reversed) of its code, &lt;–1, 1, 1, –1, 1, –1&gt;.</a:t>
            </a:r>
          </a:p>
          <a:p>
            <a:r>
              <a:rPr lang="en-US" smtClean="0">
                <a:latin typeface="Times" panose="02020603050405020304" pitchFamily="18" charset="0"/>
              </a:rPr>
              <a:t>	At the base station the receiver decodes the chip patterns. If the decoder is linear and if A and B transmit signals </a:t>
            </a:r>
            <a:r>
              <a:rPr lang="en-US" i="1" smtClean="0">
                <a:latin typeface="Times" panose="02020603050405020304" pitchFamily="18" charset="0"/>
              </a:rPr>
              <a:t>s</a:t>
            </a:r>
            <a:r>
              <a:rPr lang="en-US" i="1" baseline="-25000" smtClean="0">
                <a:latin typeface="Times" panose="02020603050405020304" pitchFamily="18" charset="0"/>
              </a:rPr>
              <a:t>A</a:t>
            </a:r>
            <a:r>
              <a:rPr lang="en-US" smtClean="0">
                <a:latin typeface="Times" panose="02020603050405020304" pitchFamily="18" charset="0"/>
              </a:rPr>
              <a:t> and </a:t>
            </a:r>
            <a:r>
              <a:rPr lang="en-US" i="1" smtClean="0">
                <a:latin typeface="Times" panose="02020603050405020304" pitchFamily="18" charset="0"/>
              </a:rPr>
              <a:t>s</a:t>
            </a:r>
            <a:r>
              <a:rPr lang="en-US" i="1" baseline="-25000" smtClean="0">
                <a:latin typeface="Times" panose="02020603050405020304" pitchFamily="18" charset="0"/>
              </a:rPr>
              <a:t>B</a:t>
            </a:r>
            <a:r>
              <a:rPr lang="en-US" smtClean="0">
                <a:latin typeface="Times" panose="02020603050405020304" pitchFamily="18" charset="0"/>
              </a:rPr>
              <a:t>, respectively, at the same time, then </a:t>
            </a:r>
            <a:r>
              <a:rPr lang="en-US" i="1" smtClean="0">
                <a:latin typeface="Times" panose="02020603050405020304" pitchFamily="18" charset="0"/>
              </a:rPr>
              <a:t>S</a:t>
            </a:r>
            <a:r>
              <a:rPr lang="en-US" i="1" baseline="-25000" smtClean="0">
                <a:latin typeface="Times" panose="02020603050405020304" pitchFamily="18" charset="0"/>
              </a:rPr>
              <a:t>A</a:t>
            </a:r>
            <a:r>
              <a:rPr lang="en-US" smtClean="0">
                <a:latin typeface="Times" panose="02020603050405020304" pitchFamily="18" charset="0"/>
              </a:rPr>
              <a:t> (</a:t>
            </a:r>
            <a:r>
              <a:rPr lang="en-US" i="1" smtClean="0">
                <a:latin typeface="Times" panose="02020603050405020304" pitchFamily="18" charset="0"/>
              </a:rPr>
              <a:t>s</a:t>
            </a:r>
            <a:r>
              <a:rPr lang="en-US" i="1" baseline="-25000" smtClean="0">
                <a:latin typeface="Times" panose="02020603050405020304" pitchFamily="18" charset="0"/>
              </a:rPr>
              <a:t>A</a:t>
            </a:r>
            <a:r>
              <a:rPr lang="en-US" smtClean="0">
                <a:latin typeface="Times" panose="02020603050405020304" pitchFamily="18" charset="0"/>
              </a:rPr>
              <a:t> + </a:t>
            </a:r>
            <a:r>
              <a:rPr lang="en-US" i="1" smtClean="0">
                <a:latin typeface="Times" panose="02020603050405020304" pitchFamily="18" charset="0"/>
              </a:rPr>
              <a:t>s</a:t>
            </a:r>
            <a:r>
              <a:rPr lang="en-US" i="1" baseline="-25000" smtClean="0">
                <a:latin typeface="Times" panose="02020603050405020304" pitchFamily="18" charset="0"/>
              </a:rPr>
              <a:t>B</a:t>
            </a:r>
            <a:r>
              <a:rPr lang="en-US" smtClean="0">
                <a:latin typeface="Times" panose="02020603050405020304" pitchFamily="18" charset="0"/>
              </a:rPr>
              <a:t>) = </a:t>
            </a:r>
            <a:r>
              <a:rPr lang="en-US" i="1" smtClean="0">
                <a:latin typeface="Times" panose="02020603050405020304" pitchFamily="18" charset="0"/>
              </a:rPr>
              <a:t>S</a:t>
            </a:r>
            <a:r>
              <a:rPr lang="en-US" i="1" baseline="-25000" smtClean="0">
                <a:latin typeface="Times" panose="02020603050405020304" pitchFamily="18" charset="0"/>
              </a:rPr>
              <a:t>A</a:t>
            </a:r>
            <a:r>
              <a:rPr lang="en-US" smtClean="0">
                <a:latin typeface="Times" panose="02020603050405020304" pitchFamily="18" charset="0"/>
              </a:rPr>
              <a:t> (</a:t>
            </a:r>
            <a:r>
              <a:rPr lang="en-US" i="1" smtClean="0">
                <a:latin typeface="Times" panose="02020603050405020304" pitchFamily="18" charset="0"/>
              </a:rPr>
              <a:t>s</a:t>
            </a:r>
            <a:r>
              <a:rPr lang="en-US" i="1" baseline="-25000" smtClean="0">
                <a:latin typeface="Times" panose="02020603050405020304" pitchFamily="18" charset="0"/>
              </a:rPr>
              <a:t>A</a:t>
            </a:r>
            <a:r>
              <a:rPr lang="en-US" smtClean="0">
                <a:latin typeface="Times" panose="02020603050405020304" pitchFamily="18" charset="0"/>
              </a:rPr>
              <a:t>) + </a:t>
            </a:r>
            <a:r>
              <a:rPr lang="en-US" i="1" smtClean="0">
                <a:latin typeface="Times" panose="02020603050405020304" pitchFamily="18" charset="0"/>
              </a:rPr>
              <a:t>S</a:t>
            </a:r>
            <a:r>
              <a:rPr lang="en-US" i="1" baseline="-25000" smtClean="0">
                <a:latin typeface="Times" panose="02020603050405020304" pitchFamily="18" charset="0"/>
              </a:rPr>
              <a:t>A</a:t>
            </a:r>
            <a:r>
              <a:rPr lang="en-US" smtClean="0">
                <a:latin typeface="Times" panose="02020603050405020304" pitchFamily="18" charset="0"/>
              </a:rPr>
              <a:t> (</a:t>
            </a:r>
            <a:r>
              <a:rPr lang="en-US" i="1" smtClean="0">
                <a:latin typeface="Times" panose="02020603050405020304" pitchFamily="18" charset="0"/>
              </a:rPr>
              <a:t>s</a:t>
            </a:r>
            <a:r>
              <a:rPr lang="en-US" i="1" baseline="-25000" smtClean="0">
                <a:latin typeface="Times" panose="02020603050405020304" pitchFamily="18" charset="0"/>
              </a:rPr>
              <a:t>B</a:t>
            </a:r>
            <a:r>
              <a:rPr lang="en-US" smtClean="0">
                <a:latin typeface="Times" panose="02020603050405020304" pitchFamily="18" charset="0"/>
              </a:rPr>
              <a:t>) = </a:t>
            </a:r>
            <a:r>
              <a:rPr lang="en-US" i="1" smtClean="0">
                <a:latin typeface="Times" panose="02020603050405020304" pitchFamily="18" charset="0"/>
              </a:rPr>
              <a:t>S</a:t>
            </a:r>
            <a:r>
              <a:rPr lang="en-US" i="1" baseline="-25000" smtClean="0">
                <a:latin typeface="Times" panose="02020603050405020304" pitchFamily="18" charset="0"/>
              </a:rPr>
              <a:t>A</a:t>
            </a:r>
            <a:r>
              <a:rPr lang="en-US" smtClean="0">
                <a:latin typeface="Times" panose="02020603050405020304" pitchFamily="18" charset="0"/>
              </a:rPr>
              <a:t> (</a:t>
            </a:r>
            <a:r>
              <a:rPr lang="en-US" i="1" smtClean="0">
                <a:latin typeface="Times" panose="02020603050405020304" pitchFamily="18" charset="0"/>
              </a:rPr>
              <a:t>s</a:t>
            </a:r>
            <a:r>
              <a:rPr lang="en-US" i="1" baseline="-25000" smtClean="0">
                <a:latin typeface="Times" panose="02020603050405020304" pitchFamily="18" charset="0"/>
              </a:rPr>
              <a:t>A</a:t>
            </a:r>
            <a:r>
              <a:rPr lang="en-US" smtClean="0">
                <a:latin typeface="Times" panose="02020603050405020304" pitchFamily="18" charset="0"/>
              </a:rPr>
              <a:t>) since the decoder ignores B when it is using A’s code. The codes of A and B that have the property that </a:t>
            </a:r>
            <a:r>
              <a:rPr lang="en-US" i="1" smtClean="0">
                <a:latin typeface="Times" panose="02020603050405020304" pitchFamily="18" charset="0"/>
              </a:rPr>
              <a:t>S</a:t>
            </a:r>
            <a:r>
              <a:rPr lang="en-US" i="1" baseline="-25000" smtClean="0">
                <a:latin typeface="Times" panose="02020603050405020304" pitchFamily="18" charset="0"/>
              </a:rPr>
              <a:t>A</a:t>
            </a:r>
            <a:r>
              <a:rPr lang="en-US" smtClean="0">
                <a:latin typeface="Times" panose="02020603050405020304" pitchFamily="18" charset="0"/>
              </a:rPr>
              <a:t> (</a:t>
            </a:r>
            <a:r>
              <a:rPr lang="en-US" i="1" smtClean="0">
                <a:latin typeface="Times" panose="02020603050405020304" pitchFamily="18" charset="0"/>
              </a:rPr>
              <a:t>c</a:t>
            </a:r>
            <a:r>
              <a:rPr lang="en-US" i="1" baseline="-25000" smtClean="0">
                <a:latin typeface="Times" panose="02020603050405020304" pitchFamily="18" charset="0"/>
              </a:rPr>
              <a:t>B</a:t>
            </a:r>
            <a:r>
              <a:rPr lang="en-US" smtClean="0">
                <a:latin typeface="Times" panose="02020603050405020304" pitchFamily="18" charset="0"/>
              </a:rPr>
              <a:t>) = </a:t>
            </a:r>
            <a:r>
              <a:rPr lang="en-US" i="1" smtClean="0">
                <a:latin typeface="Times" panose="02020603050405020304" pitchFamily="18" charset="0"/>
              </a:rPr>
              <a:t>S</a:t>
            </a:r>
            <a:r>
              <a:rPr lang="en-US" i="1" baseline="-25000" smtClean="0">
                <a:latin typeface="Times" panose="02020603050405020304" pitchFamily="18" charset="0"/>
              </a:rPr>
              <a:t>B</a:t>
            </a:r>
            <a:r>
              <a:rPr lang="en-US" smtClean="0">
                <a:latin typeface="Times" panose="02020603050405020304" pitchFamily="18" charset="0"/>
              </a:rPr>
              <a:t> (</a:t>
            </a:r>
            <a:r>
              <a:rPr lang="en-US" i="1" smtClean="0">
                <a:latin typeface="Times" panose="02020603050405020304" pitchFamily="18" charset="0"/>
              </a:rPr>
              <a:t>c</a:t>
            </a:r>
            <a:r>
              <a:rPr lang="en-US" i="1" baseline="-25000" smtClean="0">
                <a:latin typeface="Times" panose="02020603050405020304" pitchFamily="18" charset="0"/>
              </a:rPr>
              <a:t>A</a:t>
            </a:r>
            <a:r>
              <a:rPr lang="en-US" smtClean="0">
                <a:latin typeface="Times" panose="02020603050405020304" pitchFamily="18" charset="0"/>
              </a:rPr>
              <a:t>) = 0 are called </a:t>
            </a:r>
            <a:r>
              <a:rPr lang="en-US" b="1" smtClean="0">
                <a:latin typeface="Times" panose="02020603050405020304" pitchFamily="18" charset="0"/>
              </a:rPr>
              <a:t>orthogonal</a:t>
            </a:r>
            <a:r>
              <a:rPr lang="en-US" smtClean="0">
                <a:latin typeface="Times" panose="02020603050405020304" pitchFamily="18" charset="0"/>
              </a:rPr>
              <a:t>. Using the decoder, </a:t>
            </a:r>
            <a:r>
              <a:rPr lang="en-US" i="1" smtClean="0">
                <a:latin typeface="Times" panose="02020603050405020304" pitchFamily="18" charset="0"/>
              </a:rPr>
              <a:t>S</a:t>
            </a:r>
            <a:r>
              <a:rPr lang="en-US" i="1" baseline="-25000" smtClean="0">
                <a:latin typeface="Times" panose="02020603050405020304" pitchFamily="18" charset="0"/>
              </a:rPr>
              <a:t>u</a:t>
            </a:r>
            <a:r>
              <a:rPr lang="en-US" smtClean="0">
                <a:latin typeface="Times" panose="02020603050405020304" pitchFamily="18" charset="0"/>
              </a:rPr>
              <a:t>, the receiver can sort out transmission from u even when there may be other users broadcasting in the same cell. In practice, the CDMA receiver can filter out the contribution from unwanted users or they appear as low-level noise. However, if there are many users competing for the channel with the user the receiver is trying to listen to, or if the signal power of one or more competing signals is too high, perhaps because it is very near the receiver (the “near/far” problem), the system breaks down.</a:t>
            </a:r>
          </a:p>
        </p:txBody>
      </p:sp>
    </p:spTree>
    <p:extLst>
      <p:ext uri="{BB962C8B-B14F-4D97-AF65-F5344CB8AC3E}">
        <p14:creationId xmlns:p14="http://schemas.microsoft.com/office/powerpoint/2010/main" val="2171004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r>
              <a:rPr lang="en-US" smtClean="0">
                <a:latin typeface="Times" panose="02020603050405020304" pitchFamily="18" charset="0"/>
              </a:rPr>
              <a:t>Let us now look at CDMA from the viewpoint of a DSSS system using BPSK. </a:t>
            </a:r>
            <a:r>
              <a:rPr lang="en-US" smtClean="0"/>
              <a:t>Stallings DCC8e</a:t>
            </a:r>
            <a:r>
              <a:rPr lang="en-US" smtClean="0">
                <a:latin typeface="Times" panose="02020603050405020304" pitchFamily="18" charset="0"/>
              </a:rPr>
              <a:t>Figure 9.11 depicts a configuration in which there are </a:t>
            </a:r>
            <a:r>
              <a:rPr lang="en-US" i="1" smtClean="0">
                <a:latin typeface="Times" panose="02020603050405020304" pitchFamily="18" charset="0"/>
              </a:rPr>
              <a:t>n</a:t>
            </a:r>
            <a:r>
              <a:rPr lang="en-US" smtClean="0">
                <a:latin typeface="Times" panose="02020603050405020304" pitchFamily="18" charset="0"/>
              </a:rPr>
              <a:t> users, each transmitting using a different, orthogonal, PN sequence (compare Figure 9.7). For each user, the data stream to be transmitted, </a:t>
            </a:r>
            <a:r>
              <a:rPr lang="en-US" i="1" smtClean="0">
                <a:latin typeface="Times" panose="02020603050405020304" pitchFamily="18" charset="0"/>
              </a:rPr>
              <a:t>d</a:t>
            </a:r>
            <a:r>
              <a:rPr lang="en-US" i="1" baseline="-25000" smtClean="0">
                <a:latin typeface="Times" panose="02020603050405020304" pitchFamily="18" charset="0"/>
              </a:rPr>
              <a:t>i</a:t>
            </a:r>
            <a:r>
              <a:rPr lang="en-US" smtClean="0">
                <a:latin typeface="Times" panose="02020603050405020304" pitchFamily="18" charset="0"/>
              </a:rPr>
              <a:t>(</a:t>
            </a:r>
            <a:r>
              <a:rPr lang="en-US" i="1" smtClean="0">
                <a:latin typeface="Times" panose="02020603050405020304" pitchFamily="18" charset="0"/>
              </a:rPr>
              <a:t>t</a:t>
            </a:r>
            <a:r>
              <a:rPr lang="en-US" smtClean="0">
                <a:latin typeface="Times" panose="02020603050405020304" pitchFamily="18" charset="0"/>
              </a:rPr>
              <a:t>), is BPSK modulated to produce a signal with a bandwidth of </a:t>
            </a:r>
            <a:r>
              <a:rPr lang="en-US" i="1" smtClean="0">
                <a:latin typeface="Times" panose="02020603050405020304" pitchFamily="18" charset="0"/>
              </a:rPr>
              <a:t>W</a:t>
            </a:r>
            <a:r>
              <a:rPr lang="en-US" i="1" baseline="-25000" smtClean="0">
                <a:latin typeface="Times" panose="02020603050405020304" pitchFamily="18" charset="0"/>
              </a:rPr>
              <a:t>s</a:t>
            </a:r>
            <a:r>
              <a:rPr lang="en-US" smtClean="0">
                <a:latin typeface="Times" panose="02020603050405020304" pitchFamily="18" charset="0"/>
              </a:rPr>
              <a:t> and then multiplied by the spreading code for that user, </a:t>
            </a:r>
            <a:r>
              <a:rPr lang="en-US" i="1" smtClean="0">
                <a:latin typeface="Times" panose="02020603050405020304" pitchFamily="18" charset="0"/>
              </a:rPr>
              <a:t>c</a:t>
            </a:r>
            <a:r>
              <a:rPr lang="en-US" i="1" baseline="-25000" smtClean="0">
                <a:latin typeface="Times" panose="02020603050405020304" pitchFamily="18" charset="0"/>
              </a:rPr>
              <a:t>i</a:t>
            </a:r>
            <a:r>
              <a:rPr lang="en-US" smtClean="0">
                <a:latin typeface="Times" panose="02020603050405020304" pitchFamily="18" charset="0"/>
              </a:rPr>
              <a:t>(</a:t>
            </a:r>
            <a:r>
              <a:rPr lang="en-US" i="1" smtClean="0">
                <a:latin typeface="Times" panose="02020603050405020304" pitchFamily="18" charset="0"/>
              </a:rPr>
              <a:t>t</a:t>
            </a:r>
            <a:r>
              <a:rPr lang="en-US" smtClean="0">
                <a:latin typeface="Times" panose="02020603050405020304" pitchFamily="18" charset="0"/>
              </a:rPr>
              <a:t>). All of the signals, plus noise, are received at the receiver's antenna. Suppose that the receiver is attempting to recover the data of user 1. The incoming signal is multiplied by the spreading code of user 1 and then demodulated. The effect of this is to narrow the bandwidth of that portion of the incoming signal corresponding to user 1 to the original bandwidth of the unspread signal, which is proportional to the data rate. Incoming signals from other users are not despread by the spreading code from user 1 and hence retain their bandwidth of </a:t>
            </a:r>
            <a:r>
              <a:rPr lang="en-US" i="1" smtClean="0">
                <a:latin typeface="Times" panose="02020603050405020304" pitchFamily="18" charset="0"/>
              </a:rPr>
              <a:t>W</a:t>
            </a:r>
            <a:r>
              <a:rPr lang="en-US" i="1" baseline="-25000" smtClean="0">
                <a:latin typeface="Times" panose="02020603050405020304" pitchFamily="18" charset="0"/>
              </a:rPr>
              <a:t>s</a:t>
            </a:r>
            <a:r>
              <a:rPr lang="en-US" smtClean="0">
                <a:latin typeface="Times" panose="02020603050405020304" pitchFamily="18" charset="0"/>
              </a:rPr>
              <a:t>. Thus the unwanted signal energy remains spread over a large bandwidth and the wanted signal is concentrated in a narrow bandwidth. The bandpass filter at the demodulator can therefore recover the desired signal.</a:t>
            </a:r>
          </a:p>
        </p:txBody>
      </p:sp>
    </p:spTree>
    <p:extLst>
      <p:ext uri="{BB962C8B-B14F-4D97-AF65-F5344CB8AC3E}">
        <p14:creationId xmlns:p14="http://schemas.microsoft.com/office/powerpoint/2010/main" val="1630674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889A572-1754-448D-BCA2-FF334B13CDED}" type="slidenum">
              <a:rPr lang="zh-TW" altLang="en-US"/>
              <a:pPr/>
              <a:t>7</a:t>
            </a:fld>
            <a:endParaRPr lang="en-US" altLang="zh-TW"/>
          </a:p>
        </p:txBody>
      </p:sp>
      <p:sp>
        <p:nvSpPr>
          <p:cNvPr id="137218" name="Rectangle 2"/>
          <p:cNvSpPr>
            <a:spLocks noChangeArrowheads="1" noTextEdit="1"/>
          </p:cNvSpPr>
          <p:nvPr>
            <p:ph type="sldImg"/>
          </p:nvPr>
        </p:nvSpPr>
        <p:spPr>
          <a:ln/>
        </p:spPr>
      </p:sp>
      <p:sp>
        <p:nvSpPr>
          <p:cNvPr id="137219" name="Rectangle 3"/>
          <p:cNvSpPr>
            <a:spLocks noGrp="1" noChangeArrowheads="1"/>
          </p:cNvSpPr>
          <p:nvPr>
            <p:ph type="body" idx="1"/>
          </p:nvPr>
        </p:nvSpPr>
        <p:spPr/>
        <p:txBody>
          <a:bodyPr/>
          <a:lstStyle/>
          <a:p>
            <a:r>
              <a:rPr lang="en-US" altLang="zh-TW">
                <a:latin typeface="Times" panose="02020603050405020304" pitchFamily="18" charset="0"/>
              </a:rPr>
              <a:t>The key elements of a LAN are listed on the slide. Together, these elements determine not only the cost and capacity of the LAN, but also the type of data that may be transmitted, the speed and efficiency of communications, and even the kinds of applications that can be supported.</a:t>
            </a:r>
          </a:p>
          <a:p>
            <a:r>
              <a:rPr lang="en-US" altLang="zh-TW">
                <a:latin typeface="Times" panose="02020603050405020304" pitchFamily="18" charset="0"/>
              </a:rPr>
              <a:t>	This section provides a survey of the major technologies in the first two of these categories. It will be seen that there is an interdependence among the choices in different categories. Accordingly, a discussion of pros and cons relative to specific applications is best done by looking at preferred combinations. This, in turn, is best done in the context of standards, which is </a:t>
            </a:r>
          </a:p>
        </p:txBody>
      </p:sp>
    </p:spTree>
    <p:extLst>
      <p:ext uri="{BB962C8B-B14F-4D97-AF65-F5344CB8AC3E}">
        <p14:creationId xmlns:p14="http://schemas.microsoft.com/office/powerpoint/2010/main" val="1928925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60DB4A1-B5F0-4B8A-BB22-5251CAA84E5A}" type="slidenum">
              <a:rPr lang="zh-TW" altLang="en-US"/>
              <a:pPr/>
              <a:t>8</a:t>
            </a:fld>
            <a:endParaRPr lang="en-US" altLang="zh-TW"/>
          </a:p>
        </p:txBody>
      </p:sp>
      <p:sp>
        <p:nvSpPr>
          <p:cNvPr id="138242" name="Rectangle 2"/>
          <p:cNvSpPr>
            <a:spLocks noChangeArrowheads="1" noTextEdit="1"/>
          </p:cNvSpPr>
          <p:nvPr>
            <p:ph type="sldImg"/>
          </p:nvPr>
        </p:nvSpPr>
        <p:spPr>
          <a:ln/>
        </p:spPr>
      </p:sp>
      <p:sp>
        <p:nvSpPr>
          <p:cNvPr id="138243" name="Rectangle 3"/>
          <p:cNvSpPr>
            <a:spLocks noGrp="1" noChangeArrowheads="1"/>
          </p:cNvSpPr>
          <p:nvPr>
            <p:ph type="body" idx="1"/>
          </p:nvPr>
        </p:nvSpPr>
        <p:spPr/>
        <p:txBody>
          <a:bodyPr/>
          <a:lstStyle/>
          <a:p>
            <a:r>
              <a:rPr lang="en-US" altLang="zh-TW">
                <a:latin typeface="Times" panose="02020603050405020304" pitchFamily="18" charset="0"/>
              </a:rPr>
              <a:t>In the context of a communication network, the term </a:t>
            </a:r>
            <a:r>
              <a:rPr lang="en-US" altLang="zh-TW" i="1">
                <a:latin typeface="Times" panose="02020603050405020304" pitchFamily="18" charset="0"/>
              </a:rPr>
              <a:t>topology</a:t>
            </a:r>
            <a:r>
              <a:rPr lang="en-US" altLang="zh-TW">
                <a:latin typeface="Times" panose="02020603050405020304" pitchFamily="18" charset="0"/>
              </a:rPr>
              <a:t> refers to the way in which the end points, or stations, attached to the network are interconnected. The common topologies for LANs are shown in </a:t>
            </a:r>
            <a:r>
              <a:rPr lang="en-US" altLang="zh-TW"/>
              <a:t>Stallings DCC8e </a:t>
            </a:r>
            <a:r>
              <a:rPr lang="en-US" altLang="zh-TW">
                <a:latin typeface="Times" panose="02020603050405020304" pitchFamily="18" charset="0"/>
              </a:rPr>
              <a:t>Figure 15.2 and include: bus, tree, ring, and star. The bus is a special case of the tree, with only one trunk and no branches.</a:t>
            </a:r>
          </a:p>
          <a:p>
            <a:endParaRPr lang="en-US" altLang="zh-TW"/>
          </a:p>
        </p:txBody>
      </p:sp>
    </p:spTree>
    <p:extLst>
      <p:ext uri="{BB962C8B-B14F-4D97-AF65-F5344CB8AC3E}">
        <p14:creationId xmlns:p14="http://schemas.microsoft.com/office/powerpoint/2010/main" val="1041484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D171A04-FB8C-4498-9AB9-633812311BDD}" type="slidenum">
              <a:rPr lang="zh-TW" altLang="en-US"/>
              <a:pPr/>
              <a:t>9</a:t>
            </a:fld>
            <a:endParaRPr lang="en-US" altLang="zh-TW"/>
          </a:p>
        </p:txBody>
      </p:sp>
      <p:sp>
        <p:nvSpPr>
          <p:cNvPr id="139266" name="Rectangle 2"/>
          <p:cNvSpPr>
            <a:spLocks noChangeArrowheads="1" noTextEdit="1"/>
          </p:cNvSpPr>
          <p:nvPr>
            <p:ph type="sldImg"/>
          </p:nvPr>
        </p:nvSpPr>
        <p:spPr>
          <a:ln/>
        </p:spPr>
      </p:sp>
      <p:sp>
        <p:nvSpPr>
          <p:cNvPr id="139267" name="Rectangle 3"/>
          <p:cNvSpPr>
            <a:spLocks noGrp="1" noChangeArrowheads="1"/>
          </p:cNvSpPr>
          <p:nvPr>
            <p:ph type="body" idx="1"/>
          </p:nvPr>
        </p:nvSpPr>
        <p:spPr/>
        <p:txBody>
          <a:bodyPr/>
          <a:lstStyle/>
          <a:p>
            <a:r>
              <a:rPr lang="en-US" altLang="zh-TW">
                <a:latin typeface="Times" panose="02020603050405020304" pitchFamily="18" charset="0"/>
              </a:rPr>
              <a:t>Both bus and tree topologies are characterized by the use of a multipoint medium. For the </a:t>
            </a:r>
            <a:r>
              <a:rPr lang="en-US" altLang="zh-TW" b="1">
                <a:latin typeface="Times" panose="02020603050405020304" pitchFamily="18" charset="0"/>
              </a:rPr>
              <a:t>bus</a:t>
            </a:r>
            <a:r>
              <a:rPr lang="en-US" altLang="zh-TW">
                <a:latin typeface="Times" panose="02020603050405020304" pitchFamily="18" charset="0"/>
              </a:rPr>
              <a:t>, all stations attach, through appropriate hardware interfacing known as a tap, directly to a linear transmission medium, or bus. Full-duplex operation between the station and the tap allows data to be transmitted onto the bus and received from the bus. A transmission from any station propagates the length of the medium in both directions and can be received by all other stations. At each end of the bus is a terminator, which absorbs any signal, removing it from the bus.</a:t>
            </a:r>
          </a:p>
          <a:p>
            <a:r>
              <a:rPr lang="en-US" altLang="zh-TW">
                <a:latin typeface="Times" panose="02020603050405020304" pitchFamily="18" charset="0"/>
              </a:rPr>
              <a:t>	The </a:t>
            </a:r>
            <a:r>
              <a:rPr lang="en-US" altLang="zh-TW" b="1">
                <a:latin typeface="Times" panose="02020603050405020304" pitchFamily="18" charset="0"/>
              </a:rPr>
              <a:t>tree topology</a:t>
            </a:r>
            <a:r>
              <a:rPr lang="en-US" altLang="zh-TW">
                <a:latin typeface="Times" panose="02020603050405020304" pitchFamily="18" charset="0"/>
              </a:rPr>
              <a:t> is a generalization of the bus topology. The transmission medium is a branching cable with no closed loops. The tree layout begins at a point known as the </a:t>
            </a:r>
            <a:r>
              <a:rPr lang="en-US" altLang="zh-TW" i="1">
                <a:latin typeface="Times" panose="02020603050405020304" pitchFamily="18" charset="0"/>
              </a:rPr>
              <a:t>headend</a:t>
            </a:r>
            <a:r>
              <a:rPr lang="en-US" altLang="zh-TW">
                <a:latin typeface="Times" panose="02020603050405020304" pitchFamily="18" charset="0"/>
              </a:rPr>
              <a:t>. One or more cables start at the headend, and each of these may have branches. The branches in turn may have additional branches to allow quite complex layouts. Again, a transmission from any station propagates throughout the medium and can be received by all other stations. </a:t>
            </a:r>
          </a:p>
        </p:txBody>
      </p:sp>
    </p:spTree>
    <p:extLst>
      <p:ext uri="{BB962C8B-B14F-4D97-AF65-F5344CB8AC3E}">
        <p14:creationId xmlns:p14="http://schemas.microsoft.com/office/powerpoint/2010/main" val="1571381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4316399-25AE-4F0A-9558-096E74DD025A}" type="slidenum">
              <a:rPr lang="zh-TW" altLang="en-US"/>
              <a:pPr/>
              <a:t>10</a:t>
            </a:fld>
            <a:endParaRPr lang="en-US" altLang="zh-TW"/>
          </a:p>
        </p:txBody>
      </p:sp>
      <p:sp>
        <p:nvSpPr>
          <p:cNvPr id="140290" name="Rectangle 2"/>
          <p:cNvSpPr>
            <a:spLocks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altLang="zh-TW">
                <a:latin typeface="Times" panose="02020603050405020304" pitchFamily="18" charset="0"/>
              </a:rPr>
              <a:t>Two problems present themselves in these topologies. First, because a transmission from any one station can be received by all other stations, there needs to be some way of indicating for whom the transmission is intended. Second, a mechanism is needed to regulate transmission. To solve these problems, stations transmit data in small blocks, known as frames. Each frame consists of a portion of the data that a station wishes to transmit, plus a frame header that contains control information. Each station on the bus is assigned a unique address, or identifier, and the destination address for a frame is included in its header.</a:t>
            </a:r>
          </a:p>
          <a:p>
            <a:r>
              <a:rPr lang="en-US" altLang="zh-TW">
                <a:latin typeface="Times" panose="02020603050405020304" pitchFamily="18" charset="0"/>
              </a:rPr>
              <a:t>	</a:t>
            </a:r>
            <a:r>
              <a:rPr lang="en-US" altLang="zh-TW"/>
              <a:t>Stallings DCC8e </a:t>
            </a:r>
            <a:r>
              <a:rPr lang="en-US" altLang="zh-TW">
                <a:latin typeface="Times" panose="02020603050405020304" pitchFamily="18" charset="0"/>
              </a:rPr>
              <a:t>Figure 15.3 illustrates the scheme. In this example, station C wishes to transmit a frame of data to A. The frame header includes A's address. As the frame propagates along the bus, it passes B. B observes the address and ignores the frame. A, on the other hand, sees that the frame is addressed to itself and therefore copies the data from the frame as it goes by. The use of frames also provides the basic tool for solving the second problem, the regulation of access. In particular, the stations take turns sending frames in some cooperative fashion. This involves putting additional control information into the frame header.</a:t>
            </a:r>
          </a:p>
        </p:txBody>
      </p:sp>
    </p:spTree>
    <p:extLst>
      <p:ext uri="{BB962C8B-B14F-4D97-AF65-F5344CB8AC3E}">
        <p14:creationId xmlns:p14="http://schemas.microsoft.com/office/powerpoint/2010/main" val="752085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476E252-A11F-44AE-811C-AEAA0FC8DFE9}" type="slidenum">
              <a:rPr lang="zh-TW" altLang="en-US"/>
              <a:pPr/>
              <a:t>11</a:t>
            </a:fld>
            <a:endParaRPr lang="en-US" altLang="zh-TW"/>
          </a:p>
        </p:txBody>
      </p:sp>
      <p:sp>
        <p:nvSpPr>
          <p:cNvPr id="141314" name="Rectangle 2"/>
          <p:cNvSpPr>
            <a:spLocks noChangeArrowheads="1" noTextEdit="1"/>
          </p:cNvSpPr>
          <p:nvPr>
            <p:ph type="sldImg"/>
          </p:nvPr>
        </p:nvSpPr>
        <p:spPr>
          <a:ln/>
        </p:spPr>
      </p:sp>
      <p:sp>
        <p:nvSpPr>
          <p:cNvPr id="141315" name="Rectangle 3"/>
          <p:cNvSpPr>
            <a:spLocks noGrp="1" noChangeArrowheads="1"/>
          </p:cNvSpPr>
          <p:nvPr>
            <p:ph type="body" idx="1"/>
          </p:nvPr>
        </p:nvSpPr>
        <p:spPr/>
        <p:txBody>
          <a:bodyPr/>
          <a:lstStyle/>
          <a:p>
            <a:r>
              <a:rPr lang="en-US" altLang="zh-TW">
                <a:latin typeface="Times" panose="02020603050405020304" pitchFamily="18" charset="0"/>
              </a:rPr>
              <a:t>In the </a:t>
            </a:r>
            <a:r>
              <a:rPr lang="en-US" altLang="zh-TW" b="1">
                <a:latin typeface="Times" panose="02020603050405020304" pitchFamily="18" charset="0"/>
              </a:rPr>
              <a:t>ring</a:t>
            </a:r>
            <a:r>
              <a:rPr lang="en-US" altLang="zh-TW">
                <a:latin typeface="Times" panose="02020603050405020304" pitchFamily="18" charset="0"/>
              </a:rPr>
              <a:t> topology, the network consists of a set of </a:t>
            </a:r>
            <a:r>
              <a:rPr lang="en-US" altLang="zh-TW" i="1">
                <a:latin typeface="Times" panose="02020603050405020304" pitchFamily="18" charset="0"/>
              </a:rPr>
              <a:t>repeaters</a:t>
            </a:r>
            <a:r>
              <a:rPr lang="en-US" altLang="zh-TW">
                <a:latin typeface="Times" panose="02020603050405020304" pitchFamily="18" charset="0"/>
              </a:rPr>
              <a:t> joined by point-to-point links in a closed loop. The repeater is a comparatively simple device, capable of receiving data on one link and transmitting them, bit by bit, on the other link as fast as they are received. The links are unidirectional; that is, data are transmitted in one direction only, so that data circulate around the ring in one direction (clockwise or counterclockwise). Each station attaches to the network at a repeater and can transmit data onto the network through the repeater. As with the bus and tree, data are transmitted in frames. Because multiple stations share the ring, medium access control is needed to determine at what time each station may insert frames.</a:t>
            </a:r>
          </a:p>
          <a:p>
            <a:endParaRPr lang="en-US" altLang="zh-TW">
              <a:latin typeface="Times" panose="02020603050405020304" pitchFamily="18" charset="0"/>
            </a:endParaRPr>
          </a:p>
        </p:txBody>
      </p:sp>
    </p:spTree>
    <p:extLst>
      <p:ext uri="{BB962C8B-B14F-4D97-AF65-F5344CB8AC3E}">
        <p14:creationId xmlns:p14="http://schemas.microsoft.com/office/powerpoint/2010/main" val="429192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5808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761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6312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598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69040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8906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89345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6351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41"/>
            <a:ext cx="109728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3"/>
          <p:cNvSpPr>
            <a:spLocks noGrp="1" noChangeArrowheads="1"/>
          </p:cNvSpPr>
          <p:nvPr>
            <p:ph type="sldNum" sz="quarter" idx="10"/>
          </p:nvPr>
        </p:nvSpPr>
        <p:spPr/>
        <p:txBody>
          <a:bodyPr/>
          <a:lstStyle>
            <a:lvl1pPr>
              <a:defRPr/>
            </a:lvl1pPr>
          </a:lstStyle>
          <a:p>
            <a:pPr>
              <a:defRPr/>
            </a:pPr>
            <a:r>
              <a:rPr lang="en-US"/>
              <a:t>3.</a:t>
            </a:r>
            <a:fld id="{CE294732-160A-4374-9151-CC129F610BD7}" type="slidenum">
              <a:rPr lang="en-US"/>
              <a:pPr>
                <a:defRPr/>
              </a:pPr>
              <a:t>‹#›</a:t>
            </a:fld>
            <a:endParaRPr lang="en-US"/>
          </a:p>
        </p:txBody>
      </p:sp>
    </p:spTree>
    <p:extLst>
      <p:ext uri="{BB962C8B-B14F-4D97-AF65-F5344CB8AC3E}">
        <p14:creationId xmlns:p14="http://schemas.microsoft.com/office/powerpoint/2010/main" val="2613527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7825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571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76171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408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066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7462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04414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11/10/2020</a:t>
            </a:fld>
            <a:endParaRPr lang="en-US" dirty="0"/>
          </a:p>
        </p:txBody>
      </p:sp>
    </p:spTree>
    <p:extLst>
      <p:ext uri="{BB962C8B-B14F-4D97-AF65-F5344CB8AC3E}">
        <p14:creationId xmlns:p14="http://schemas.microsoft.com/office/powerpoint/2010/main" val="1402488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173554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2632075" y="1612900"/>
            <a:ext cx="6686550"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defRPr/>
            </a:pPr>
            <a:endParaRPr lang="en-US" altLang="en-US" sz="4050" i="0" baseline="0" dirty="0">
              <a:solidFill>
                <a:schemeClr val="accent1">
                  <a:lumMod val="75000"/>
                </a:schemeClr>
              </a:solidFill>
              <a:latin typeface="Arial" panose="020B0604020202020204" pitchFamily="34" charset="0"/>
            </a:endParaRPr>
          </a:p>
          <a:p>
            <a:pPr algn="ctr">
              <a:defRPr/>
            </a:pPr>
            <a:r>
              <a:rPr lang="en-US" altLang="en-US" sz="4050" i="0" baseline="0" dirty="0">
                <a:solidFill>
                  <a:schemeClr val="accent1">
                    <a:lumMod val="75000"/>
                  </a:schemeClr>
                </a:solidFill>
                <a:latin typeface="Arial" panose="020B0604020202020204" pitchFamily="34" charset="0"/>
              </a:rPr>
              <a:t>Data Communications</a:t>
            </a:r>
          </a:p>
          <a:p>
            <a:pPr algn="ctr">
              <a:defRPr/>
            </a:pPr>
            <a:endParaRPr lang="en-US" sz="3300" i="0" baseline="0" dirty="0">
              <a:solidFill>
                <a:schemeClr val="accent1">
                  <a:lumMod val="75000"/>
                </a:schemeClr>
              </a:solidFill>
              <a:latin typeface="Arial" panose="020B0604020202020204" pitchFamily="34" charset="0"/>
            </a:endParaRPr>
          </a:p>
          <a:p>
            <a:pPr algn="ctr">
              <a:defRPr/>
            </a:pPr>
            <a:r>
              <a:rPr lang="en-US" sz="3300" i="0" baseline="0" dirty="0">
                <a:solidFill>
                  <a:schemeClr val="accent1">
                    <a:lumMod val="75000"/>
                  </a:schemeClr>
                </a:solidFill>
                <a:latin typeface="Arial" panose="020B0604020202020204" pitchFamily="34" charset="0"/>
              </a:rPr>
              <a:t>Lecture </a:t>
            </a:r>
            <a:r>
              <a:rPr lang="en-US" sz="3300" i="0" baseline="0" dirty="0" smtClean="0">
                <a:solidFill>
                  <a:schemeClr val="accent1">
                    <a:lumMod val="75000"/>
                  </a:schemeClr>
                </a:solidFill>
                <a:latin typeface="Arial" panose="020B0604020202020204" pitchFamily="34" charset="0"/>
              </a:rPr>
              <a:t>47</a:t>
            </a:r>
          </a:p>
          <a:p>
            <a:pPr algn="ctr">
              <a:defRPr/>
            </a:pPr>
            <a:endParaRPr lang="en-US" sz="3300" i="0" baseline="0" dirty="0">
              <a:solidFill>
                <a:schemeClr val="accent1">
                  <a:lumMod val="75000"/>
                </a:schemeClr>
              </a:solidFill>
              <a:latin typeface="Arial" panose="020B0604020202020204" pitchFamily="34" charset="0"/>
            </a:endParaRPr>
          </a:p>
          <a:p>
            <a:pPr algn="ctr">
              <a:defRPr/>
            </a:pPr>
            <a:r>
              <a:rPr kumimoji="1" lang="en-US" sz="3200" baseline="0" dirty="0"/>
              <a:t>TOPICS</a:t>
            </a:r>
            <a:r>
              <a:rPr kumimoji="1" lang="en-US" sz="3200" baseline="0"/>
              <a:t>: </a:t>
            </a:r>
            <a:r>
              <a:rPr kumimoji="1" lang="en-US" sz="3200" baseline="0" smtClean="0"/>
              <a:t>Introduction </a:t>
            </a:r>
            <a:r>
              <a:rPr kumimoji="1" lang="en-US" sz="3200" baseline="0" dirty="0" smtClean="0"/>
              <a:t>to LANs</a:t>
            </a:r>
            <a:endParaRPr lang="en-US" sz="3300" i="0" baseline="0" dirty="0">
              <a:solidFill>
                <a:schemeClr val="accent1">
                  <a:lumMod val="75000"/>
                </a:schemeClr>
              </a:solidFill>
              <a:latin typeface="Arial" panose="020B0604020202020204" pitchFamily="34" charset="0"/>
            </a:endParaRPr>
          </a:p>
        </p:txBody>
      </p:sp>
    </p:spTree>
    <p:extLst>
      <p:ext uri="{BB962C8B-B14F-4D97-AF65-F5344CB8AC3E}">
        <p14:creationId xmlns:p14="http://schemas.microsoft.com/office/powerpoint/2010/main" val="4282678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1752" y="0"/>
            <a:ext cx="3860800" cy="4724400"/>
          </a:xfrm>
        </p:spPr>
        <p:txBody>
          <a:bodyPr/>
          <a:lstStyle/>
          <a:p>
            <a:r>
              <a:rPr kumimoji="1" lang="en-US" altLang="zh-TW" dirty="0">
                <a:ea typeface="新細明體" panose="02020500000000000000" pitchFamily="18" charset="-120"/>
              </a:rPr>
              <a:t>Frame </a:t>
            </a:r>
            <a:r>
              <a:rPr kumimoji="1" lang="en-GB" dirty="0"/>
              <a:t/>
            </a:r>
            <a:br>
              <a:rPr kumimoji="1" lang="en-GB" dirty="0"/>
            </a:br>
            <a:r>
              <a:rPr kumimoji="1" lang="en-US" altLang="zh-TW" dirty="0">
                <a:ea typeface="新細明體" panose="02020500000000000000" pitchFamily="18" charset="-120"/>
              </a:rPr>
              <a:t>Transmission</a:t>
            </a:r>
            <a:r>
              <a:rPr kumimoji="1" lang="en-GB" dirty="0"/>
              <a:t/>
            </a:r>
            <a:br>
              <a:rPr kumimoji="1" lang="en-GB" dirty="0"/>
            </a:br>
            <a:r>
              <a:rPr kumimoji="1" lang="en-GB" dirty="0"/>
              <a:t>on</a:t>
            </a:r>
            <a:r>
              <a:rPr kumimoji="1" lang="en-US" altLang="zh-TW" dirty="0">
                <a:ea typeface="新細明體" panose="02020500000000000000" pitchFamily="18" charset="-120"/>
              </a:rPr>
              <a:t> Bus LAN</a:t>
            </a:r>
          </a:p>
        </p:txBody>
      </p:sp>
      <p:pic>
        <p:nvPicPr>
          <p:cNvPr id="18438" name="Picture 6"/>
          <p:cNvPicPr>
            <a:picLocks noChangeAspect="1" noChangeArrowheads="1"/>
          </p:cNvPicPr>
          <p:nvPr/>
        </p:nvPicPr>
        <p:blipFill>
          <a:blip r:embed="rId3">
            <a:extLst>
              <a:ext uri="{28A0092B-C50C-407E-A947-70E740481C1C}">
                <a14:useLocalDpi xmlns:a14="http://schemas.microsoft.com/office/drawing/2010/main" val="0"/>
              </a:ext>
            </a:extLst>
          </a:blip>
          <a:srcRect l="9265" t="7159" r="9265" b="14319"/>
          <a:stretch>
            <a:fillRect/>
          </a:stretch>
        </p:blipFill>
        <p:spPr bwMode="auto">
          <a:xfrm>
            <a:off x="4420585" y="423840"/>
            <a:ext cx="4746625" cy="5919788"/>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extLst>
      <p:ext uri="{BB962C8B-B14F-4D97-AF65-F5344CB8AC3E}">
        <p14:creationId xmlns:p14="http://schemas.microsoft.com/office/powerpoint/2010/main" val="2797795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kumimoji="1" lang="en-US" altLang="zh-TW">
                <a:ea typeface="新細明體" panose="02020500000000000000" pitchFamily="18" charset="-120"/>
              </a:rPr>
              <a:t>Ring Topology</a:t>
            </a:r>
          </a:p>
        </p:txBody>
      </p:sp>
      <p:sp>
        <p:nvSpPr>
          <p:cNvPr id="19459" name="Rectangle 3"/>
          <p:cNvSpPr>
            <a:spLocks noGrp="1" noChangeArrowheads="1"/>
          </p:cNvSpPr>
          <p:nvPr>
            <p:ph type="body" idx="1"/>
          </p:nvPr>
        </p:nvSpPr>
        <p:spPr>
          <a:xfrm>
            <a:off x="1981200" y="1676400"/>
            <a:ext cx="8229600" cy="4776788"/>
          </a:xfrm>
        </p:spPr>
        <p:txBody>
          <a:bodyPr>
            <a:normAutofit fontScale="92500"/>
          </a:bodyPr>
          <a:lstStyle/>
          <a:p>
            <a:pPr>
              <a:lnSpc>
                <a:spcPct val="90000"/>
              </a:lnSpc>
            </a:pPr>
            <a:r>
              <a:rPr kumimoji="1" lang="en-US" altLang="zh-TW" sz="2800">
                <a:ea typeface="新細明體" panose="02020500000000000000" pitchFamily="18" charset="-120"/>
              </a:rPr>
              <a:t>a closed loop of repeaters joined by point to point links</a:t>
            </a:r>
          </a:p>
          <a:p>
            <a:pPr>
              <a:lnSpc>
                <a:spcPct val="90000"/>
              </a:lnSpc>
            </a:pPr>
            <a:r>
              <a:rPr kumimoji="1" lang="en-US" altLang="zh-TW" sz="2800">
                <a:ea typeface="新細明體" panose="02020500000000000000" pitchFamily="18" charset="-120"/>
              </a:rPr>
              <a:t>receive data on one link &amp; retransmit on another</a:t>
            </a:r>
          </a:p>
          <a:p>
            <a:pPr lvl="1">
              <a:lnSpc>
                <a:spcPct val="90000"/>
              </a:lnSpc>
            </a:pPr>
            <a:r>
              <a:rPr kumimoji="1" lang="en-US" altLang="zh-TW" sz="2400">
                <a:ea typeface="新細明體" panose="02020500000000000000" pitchFamily="18" charset="-120"/>
              </a:rPr>
              <a:t>links unidirectional</a:t>
            </a:r>
          </a:p>
          <a:p>
            <a:pPr lvl="1">
              <a:lnSpc>
                <a:spcPct val="90000"/>
              </a:lnSpc>
            </a:pPr>
            <a:r>
              <a:rPr kumimoji="1" lang="en-US" altLang="zh-TW" sz="2400">
                <a:ea typeface="新細明體" panose="02020500000000000000" pitchFamily="18" charset="-120"/>
              </a:rPr>
              <a:t>stations attach to </a:t>
            </a:r>
            <a:r>
              <a:rPr kumimoji="1" lang="en-US" altLang="zh-TW" sz="2400">
                <a:solidFill>
                  <a:srgbClr val="FFFF00"/>
                </a:solidFill>
                <a:ea typeface="新細明體" panose="02020500000000000000" pitchFamily="18" charset="-120"/>
              </a:rPr>
              <a:t>repeaters</a:t>
            </a:r>
          </a:p>
          <a:p>
            <a:pPr>
              <a:lnSpc>
                <a:spcPct val="90000"/>
              </a:lnSpc>
            </a:pPr>
            <a:r>
              <a:rPr kumimoji="1" lang="en-US" altLang="zh-TW" sz="2800">
                <a:ea typeface="新細明體" panose="02020500000000000000" pitchFamily="18" charset="-120"/>
              </a:rPr>
              <a:t>data in frames</a:t>
            </a:r>
          </a:p>
          <a:p>
            <a:pPr lvl="1">
              <a:lnSpc>
                <a:spcPct val="90000"/>
              </a:lnSpc>
            </a:pPr>
            <a:r>
              <a:rPr kumimoji="1" lang="en-US" altLang="zh-TW" sz="2400">
                <a:ea typeface="新細明體" panose="02020500000000000000" pitchFamily="18" charset="-120"/>
              </a:rPr>
              <a:t>circulate past all stations</a:t>
            </a:r>
          </a:p>
          <a:p>
            <a:pPr lvl="1">
              <a:lnSpc>
                <a:spcPct val="90000"/>
              </a:lnSpc>
            </a:pPr>
            <a:r>
              <a:rPr kumimoji="1" lang="en-US" altLang="zh-TW" sz="2400">
                <a:ea typeface="新細明體" panose="02020500000000000000" pitchFamily="18" charset="-120"/>
              </a:rPr>
              <a:t>destination recognizes address and copies frame</a:t>
            </a:r>
          </a:p>
          <a:p>
            <a:pPr lvl="1">
              <a:lnSpc>
                <a:spcPct val="90000"/>
              </a:lnSpc>
            </a:pPr>
            <a:r>
              <a:rPr kumimoji="1" lang="en-US" altLang="zh-TW" sz="2400">
                <a:ea typeface="新細明體" panose="02020500000000000000" pitchFamily="18" charset="-120"/>
              </a:rPr>
              <a:t>frame circulates back to </a:t>
            </a:r>
            <a:r>
              <a:rPr kumimoji="1" lang="en-US" altLang="zh-TW" sz="2400">
                <a:solidFill>
                  <a:srgbClr val="FFFF00"/>
                </a:solidFill>
                <a:ea typeface="新細明體" panose="02020500000000000000" pitchFamily="18" charset="-120"/>
              </a:rPr>
              <a:t>source</a:t>
            </a:r>
            <a:r>
              <a:rPr kumimoji="1" lang="en-US" altLang="zh-TW" sz="2400">
                <a:ea typeface="新細明體" panose="02020500000000000000" pitchFamily="18" charset="-120"/>
              </a:rPr>
              <a:t> where it is </a:t>
            </a:r>
            <a:r>
              <a:rPr kumimoji="1" lang="en-US" altLang="zh-TW" sz="2400">
                <a:solidFill>
                  <a:srgbClr val="FFFF00"/>
                </a:solidFill>
                <a:ea typeface="新細明體" panose="02020500000000000000" pitchFamily="18" charset="-120"/>
              </a:rPr>
              <a:t>removed</a:t>
            </a:r>
          </a:p>
          <a:p>
            <a:pPr>
              <a:lnSpc>
                <a:spcPct val="90000"/>
              </a:lnSpc>
            </a:pPr>
            <a:r>
              <a:rPr kumimoji="1" lang="en-US" altLang="zh-TW" sz="2800">
                <a:ea typeface="新細明體" panose="02020500000000000000" pitchFamily="18" charset="-120"/>
              </a:rPr>
              <a:t>media access control determines when a station can insert frame</a:t>
            </a:r>
          </a:p>
        </p:txBody>
      </p:sp>
    </p:spTree>
    <p:extLst>
      <p:ext uri="{BB962C8B-B14F-4D97-AF65-F5344CB8AC3E}">
        <p14:creationId xmlns:p14="http://schemas.microsoft.com/office/powerpoint/2010/main" val="99190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0" y="762000"/>
            <a:ext cx="3860800" cy="5410200"/>
          </a:xfrm>
        </p:spPr>
        <p:txBody>
          <a:bodyPr/>
          <a:lstStyle/>
          <a:p>
            <a:r>
              <a:rPr kumimoji="1" lang="en-US" altLang="zh-TW">
                <a:ea typeface="新細明體" panose="02020500000000000000" pitchFamily="18" charset="-120"/>
              </a:rPr>
              <a:t>Frame </a:t>
            </a:r>
            <a:br>
              <a:rPr kumimoji="1" lang="en-US" altLang="zh-TW">
                <a:ea typeface="新細明體" panose="02020500000000000000" pitchFamily="18" charset="-120"/>
              </a:rPr>
            </a:br>
            <a:r>
              <a:rPr kumimoji="1" lang="en-US" altLang="zh-TW">
                <a:ea typeface="新細明體" panose="02020500000000000000" pitchFamily="18" charset="-120"/>
              </a:rPr>
              <a:t>Transmission</a:t>
            </a:r>
            <a:br>
              <a:rPr kumimoji="1" lang="en-US" altLang="zh-TW">
                <a:ea typeface="新細明體" panose="02020500000000000000" pitchFamily="18" charset="-120"/>
              </a:rPr>
            </a:br>
            <a:r>
              <a:rPr kumimoji="1" lang="en-US" altLang="zh-TW">
                <a:ea typeface="新細明體" panose="02020500000000000000" pitchFamily="18" charset="-120"/>
              </a:rPr>
              <a:t>Ring LAN</a:t>
            </a:r>
          </a:p>
        </p:txBody>
      </p:sp>
      <p:pic>
        <p:nvPicPr>
          <p:cNvPr id="20486" name="Picture 6"/>
          <p:cNvPicPr>
            <a:picLocks noChangeAspect="1" noChangeArrowheads="1"/>
          </p:cNvPicPr>
          <p:nvPr/>
        </p:nvPicPr>
        <p:blipFill>
          <a:blip r:embed="rId3">
            <a:extLst>
              <a:ext uri="{28A0092B-C50C-407E-A947-70E740481C1C}">
                <a14:useLocalDpi xmlns:a14="http://schemas.microsoft.com/office/drawing/2010/main" val="0"/>
              </a:ext>
            </a:extLst>
          </a:blip>
          <a:srcRect l="4633" t="3580" r="4633" b="10739"/>
          <a:stretch>
            <a:fillRect/>
          </a:stretch>
        </p:blipFill>
        <p:spPr bwMode="auto">
          <a:xfrm>
            <a:off x="5381626" y="228600"/>
            <a:ext cx="5286375" cy="6459538"/>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extLst>
      <p:ext uri="{BB962C8B-B14F-4D97-AF65-F5344CB8AC3E}">
        <p14:creationId xmlns:p14="http://schemas.microsoft.com/office/powerpoint/2010/main" val="405618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kumimoji="1" lang="en-US" altLang="zh-TW">
                <a:ea typeface="新細明體" panose="02020500000000000000" pitchFamily="18" charset="-120"/>
              </a:rPr>
              <a:t>Star Topology</a:t>
            </a:r>
          </a:p>
        </p:txBody>
      </p:sp>
      <p:sp>
        <p:nvSpPr>
          <p:cNvPr id="21507" name="Rectangle 3"/>
          <p:cNvSpPr>
            <a:spLocks noGrp="1" noChangeArrowheads="1"/>
          </p:cNvSpPr>
          <p:nvPr>
            <p:ph type="body" idx="1"/>
          </p:nvPr>
        </p:nvSpPr>
        <p:spPr/>
        <p:txBody>
          <a:bodyPr/>
          <a:lstStyle/>
          <a:p>
            <a:r>
              <a:rPr kumimoji="1" lang="en-US" altLang="zh-TW">
                <a:ea typeface="新細明體" panose="02020500000000000000" pitchFamily="18" charset="-120"/>
              </a:rPr>
              <a:t>each station connects to central node</a:t>
            </a:r>
          </a:p>
          <a:p>
            <a:pPr lvl="1"/>
            <a:r>
              <a:rPr kumimoji="1" lang="en-US" altLang="zh-TW">
                <a:ea typeface="新細明體" panose="02020500000000000000" pitchFamily="18" charset="-120"/>
              </a:rPr>
              <a:t>usually via two point to point links</a:t>
            </a:r>
          </a:p>
          <a:p>
            <a:r>
              <a:rPr kumimoji="1" lang="en-US" altLang="zh-TW">
                <a:ea typeface="新細明體" panose="02020500000000000000" pitchFamily="18" charset="-120"/>
              </a:rPr>
              <a:t>either central node can broadcast</a:t>
            </a:r>
          </a:p>
          <a:p>
            <a:pPr lvl="1"/>
            <a:r>
              <a:rPr kumimoji="1" lang="en-US" altLang="zh-TW">
                <a:ea typeface="新細明體" panose="02020500000000000000" pitchFamily="18" charset="-120"/>
              </a:rPr>
              <a:t>physical star, logical bus</a:t>
            </a:r>
          </a:p>
          <a:p>
            <a:pPr lvl="1"/>
            <a:r>
              <a:rPr kumimoji="1" lang="en-US" altLang="zh-TW">
                <a:ea typeface="新細明體" panose="02020500000000000000" pitchFamily="18" charset="-120"/>
              </a:rPr>
              <a:t>only one station can transmit at a time</a:t>
            </a:r>
          </a:p>
          <a:p>
            <a:r>
              <a:rPr kumimoji="1" lang="en-US" altLang="zh-TW">
                <a:ea typeface="新細明體" panose="02020500000000000000" pitchFamily="18" charset="-120"/>
              </a:rPr>
              <a:t>or central node can act as frame switch</a:t>
            </a:r>
          </a:p>
          <a:p>
            <a:endParaRPr kumimoji="1" lang="zh-TW" altLang="en-US">
              <a:ea typeface="新細明體" panose="02020500000000000000" pitchFamily="18" charset="-120"/>
            </a:endParaRPr>
          </a:p>
        </p:txBody>
      </p:sp>
    </p:spTree>
    <p:extLst>
      <p:ext uri="{BB962C8B-B14F-4D97-AF65-F5344CB8AC3E}">
        <p14:creationId xmlns:p14="http://schemas.microsoft.com/office/powerpoint/2010/main" val="2922921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kumimoji="1" lang="en-GB"/>
              <a:t>Choice of Topology</a:t>
            </a:r>
            <a:endParaRPr kumimoji="1" lang="en-US" altLang="zh-TW">
              <a:ea typeface="新細明體" panose="02020500000000000000" pitchFamily="18" charset="-120"/>
            </a:endParaRPr>
          </a:p>
        </p:txBody>
      </p:sp>
      <p:sp>
        <p:nvSpPr>
          <p:cNvPr id="83971" name="Rectangle 3"/>
          <p:cNvSpPr>
            <a:spLocks noGrp="1" noChangeArrowheads="1"/>
          </p:cNvSpPr>
          <p:nvPr>
            <p:ph type="body" idx="1"/>
          </p:nvPr>
        </p:nvSpPr>
        <p:spPr/>
        <p:txBody>
          <a:bodyPr/>
          <a:lstStyle/>
          <a:p>
            <a:r>
              <a:rPr kumimoji="1" lang="en-GB"/>
              <a:t>reliability</a:t>
            </a:r>
          </a:p>
          <a:p>
            <a:r>
              <a:rPr kumimoji="1" lang="en-GB"/>
              <a:t>expandability</a:t>
            </a:r>
          </a:p>
          <a:p>
            <a:r>
              <a:rPr kumimoji="1" lang="en-GB"/>
              <a:t>performance</a:t>
            </a:r>
          </a:p>
          <a:p>
            <a:r>
              <a:rPr kumimoji="1" lang="en-GB"/>
              <a:t>needs considering in context of:</a:t>
            </a:r>
          </a:p>
          <a:p>
            <a:pPr lvl="1"/>
            <a:r>
              <a:rPr kumimoji="1" lang="en-GB"/>
              <a:t>medium</a:t>
            </a:r>
          </a:p>
          <a:p>
            <a:pPr lvl="1"/>
            <a:r>
              <a:rPr kumimoji="1" lang="en-GB"/>
              <a:t>wiring layout</a:t>
            </a:r>
          </a:p>
          <a:p>
            <a:pPr lvl="1"/>
            <a:r>
              <a:rPr kumimoji="1" lang="en-GB"/>
              <a:t>access control</a:t>
            </a:r>
            <a:endParaRPr kumimoji="1" lang="en-US" altLang="zh-TW">
              <a:ea typeface="新細明體" panose="02020500000000000000" pitchFamily="18" charset="-120"/>
            </a:endParaRPr>
          </a:p>
        </p:txBody>
      </p:sp>
    </p:spTree>
    <p:extLst>
      <p:ext uri="{BB962C8B-B14F-4D97-AF65-F5344CB8AC3E}">
        <p14:creationId xmlns:p14="http://schemas.microsoft.com/office/powerpoint/2010/main" val="3945411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kumimoji="1" lang="en-GB"/>
              <a:t>Bus LAN </a:t>
            </a:r>
            <a:br>
              <a:rPr kumimoji="1" lang="en-GB"/>
            </a:br>
            <a:r>
              <a:rPr kumimoji="1" lang="en-GB"/>
              <a:t>Transmission Media (1)</a:t>
            </a:r>
            <a:endParaRPr kumimoji="1" lang="en-US" altLang="zh-TW">
              <a:ea typeface="新細明體" panose="02020500000000000000" pitchFamily="18" charset="-120"/>
            </a:endParaRPr>
          </a:p>
        </p:txBody>
      </p:sp>
      <p:sp>
        <p:nvSpPr>
          <p:cNvPr id="84995" name="Rectangle 3"/>
          <p:cNvSpPr>
            <a:spLocks noGrp="1" noChangeArrowheads="1"/>
          </p:cNvSpPr>
          <p:nvPr>
            <p:ph type="body" idx="1"/>
          </p:nvPr>
        </p:nvSpPr>
        <p:spPr/>
        <p:txBody>
          <a:bodyPr/>
          <a:lstStyle/>
          <a:p>
            <a:r>
              <a:rPr kumimoji="1" lang="en-GB"/>
              <a:t>twisted pair</a:t>
            </a:r>
          </a:p>
          <a:p>
            <a:pPr lvl="1"/>
            <a:r>
              <a:rPr kumimoji="1" lang="en-GB"/>
              <a:t>early LANs used voice grade cable</a:t>
            </a:r>
          </a:p>
          <a:p>
            <a:pPr lvl="1"/>
            <a:r>
              <a:rPr kumimoji="1" lang="en-GB"/>
              <a:t>didn’t scale for fast LANs</a:t>
            </a:r>
          </a:p>
          <a:p>
            <a:pPr lvl="1"/>
            <a:r>
              <a:rPr kumimoji="1" lang="en-GB"/>
              <a:t>not used in bus LANs now</a:t>
            </a:r>
          </a:p>
          <a:p>
            <a:r>
              <a:rPr kumimoji="1" lang="en-GB"/>
              <a:t>baseband coaxial cable</a:t>
            </a:r>
          </a:p>
          <a:p>
            <a:pPr lvl="1"/>
            <a:r>
              <a:rPr kumimoji="1" lang="en-GB"/>
              <a:t>uses digital signalling</a:t>
            </a:r>
          </a:p>
          <a:p>
            <a:pPr lvl="1"/>
            <a:r>
              <a:rPr kumimoji="1" lang="en-GB">
                <a:solidFill>
                  <a:srgbClr val="FFFF00"/>
                </a:solidFill>
              </a:rPr>
              <a:t>original Ethernet</a:t>
            </a:r>
          </a:p>
        </p:txBody>
      </p:sp>
    </p:spTree>
    <p:extLst>
      <p:ext uri="{BB962C8B-B14F-4D97-AF65-F5344CB8AC3E}">
        <p14:creationId xmlns:p14="http://schemas.microsoft.com/office/powerpoint/2010/main" val="3835489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kumimoji="1" lang="en-GB"/>
              <a:t>Bus LAN </a:t>
            </a:r>
            <a:br>
              <a:rPr kumimoji="1" lang="en-GB"/>
            </a:br>
            <a:r>
              <a:rPr kumimoji="1" lang="en-GB"/>
              <a:t>Transmission Media (2)</a:t>
            </a:r>
            <a:endParaRPr kumimoji="1" lang="en-US" altLang="zh-TW">
              <a:ea typeface="新細明體" panose="02020500000000000000" pitchFamily="18" charset="-120"/>
            </a:endParaRPr>
          </a:p>
        </p:txBody>
      </p:sp>
      <p:sp>
        <p:nvSpPr>
          <p:cNvPr id="86019" name="Rectangle 3"/>
          <p:cNvSpPr>
            <a:spLocks noGrp="1" noChangeArrowheads="1"/>
          </p:cNvSpPr>
          <p:nvPr>
            <p:ph type="body" idx="1"/>
          </p:nvPr>
        </p:nvSpPr>
        <p:spPr>
          <a:xfrm>
            <a:off x="1981200" y="1676400"/>
            <a:ext cx="8229600" cy="5181600"/>
          </a:xfrm>
        </p:spPr>
        <p:txBody>
          <a:bodyPr/>
          <a:lstStyle/>
          <a:p>
            <a:pPr>
              <a:lnSpc>
                <a:spcPct val="80000"/>
              </a:lnSpc>
            </a:pPr>
            <a:r>
              <a:rPr kumimoji="1" lang="en-GB" sz="2800"/>
              <a:t>broadband coaxial cable</a:t>
            </a:r>
          </a:p>
          <a:p>
            <a:pPr lvl="1">
              <a:lnSpc>
                <a:spcPct val="80000"/>
              </a:lnSpc>
            </a:pPr>
            <a:r>
              <a:rPr kumimoji="1" lang="en-GB" sz="2400"/>
              <a:t>as in cable TV systems</a:t>
            </a:r>
          </a:p>
          <a:p>
            <a:pPr lvl="1">
              <a:lnSpc>
                <a:spcPct val="80000"/>
              </a:lnSpc>
            </a:pPr>
            <a:r>
              <a:rPr kumimoji="1" lang="en-GB" sz="2400"/>
              <a:t>analog signals at radio frequencies</a:t>
            </a:r>
          </a:p>
          <a:p>
            <a:pPr lvl="1">
              <a:lnSpc>
                <a:spcPct val="80000"/>
              </a:lnSpc>
            </a:pPr>
            <a:r>
              <a:rPr kumimoji="1" lang="en-GB" sz="2400"/>
              <a:t>expensive, hard to install and maintain</a:t>
            </a:r>
          </a:p>
          <a:p>
            <a:pPr lvl="1">
              <a:lnSpc>
                <a:spcPct val="80000"/>
              </a:lnSpc>
            </a:pPr>
            <a:r>
              <a:rPr kumimoji="1" lang="en-GB" sz="2400"/>
              <a:t>no longer used in LANs</a:t>
            </a:r>
          </a:p>
          <a:p>
            <a:pPr>
              <a:lnSpc>
                <a:spcPct val="80000"/>
              </a:lnSpc>
            </a:pPr>
            <a:r>
              <a:rPr kumimoji="1" lang="en-GB" sz="2800"/>
              <a:t>optical fiber</a:t>
            </a:r>
          </a:p>
          <a:p>
            <a:pPr lvl="1">
              <a:lnSpc>
                <a:spcPct val="80000"/>
              </a:lnSpc>
            </a:pPr>
            <a:r>
              <a:rPr kumimoji="1" lang="en-GB" sz="2400"/>
              <a:t>expensive taps</a:t>
            </a:r>
          </a:p>
          <a:p>
            <a:pPr lvl="1">
              <a:lnSpc>
                <a:spcPct val="80000"/>
              </a:lnSpc>
            </a:pPr>
            <a:r>
              <a:rPr kumimoji="1" lang="en-GB" sz="2400"/>
              <a:t>better alternatives available</a:t>
            </a:r>
          </a:p>
          <a:p>
            <a:pPr lvl="1">
              <a:lnSpc>
                <a:spcPct val="80000"/>
              </a:lnSpc>
            </a:pPr>
            <a:r>
              <a:rPr kumimoji="1" lang="en-GB" sz="2400"/>
              <a:t>not used in bus LANs</a:t>
            </a:r>
          </a:p>
          <a:p>
            <a:pPr>
              <a:lnSpc>
                <a:spcPct val="80000"/>
              </a:lnSpc>
            </a:pPr>
            <a:r>
              <a:rPr kumimoji="1" lang="en-GB" sz="2800"/>
              <a:t>less convenient compared to star topology twisted pair</a:t>
            </a:r>
          </a:p>
          <a:p>
            <a:pPr>
              <a:lnSpc>
                <a:spcPct val="80000"/>
              </a:lnSpc>
            </a:pPr>
            <a:r>
              <a:rPr kumimoji="1" lang="en-GB"/>
              <a:t>coaxial baseband still used but not often in new installations</a:t>
            </a:r>
          </a:p>
          <a:p>
            <a:pPr>
              <a:lnSpc>
                <a:spcPct val="80000"/>
              </a:lnSpc>
            </a:pPr>
            <a:endParaRPr kumimoji="1" lang="en-US" altLang="zh-TW" sz="2800">
              <a:ea typeface="新細明體" panose="02020500000000000000" pitchFamily="18" charset="-120"/>
            </a:endParaRPr>
          </a:p>
        </p:txBody>
      </p:sp>
    </p:spTree>
    <p:extLst>
      <p:ext uri="{BB962C8B-B14F-4D97-AF65-F5344CB8AC3E}">
        <p14:creationId xmlns:p14="http://schemas.microsoft.com/office/powerpoint/2010/main" val="3880328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kumimoji="1" lang="en-GB"/>
              <a:t>Ring and Star Usage</a:t>
            </a:r>
            <a:endParaRPr kumimoji="1" lang="en-US" altLang="zh-TW">
              <a:ea typeface="新細明體" panose="02020500000000000000" pitchFamily="18" charset="-120"/>
            </a:endParaRPr>
          </a:p>
        </p:txBody>
      </p:sp>
      <p:sp>
        <p:nvSpPr>
          <p:cNvPr id="87043" name="Rectangle 3"/>
          <p:cNvSpPr>
            <a:spLocks noGrp="1" noChangeArrowheads="1"/>
          </p:cNvSpPr>
          <p:nvPr>
            <p:ph type="body" idx="1"/>
          </p:nvPr>
        </p:nvSpPr>
        <p:spPr/>
        <p:txBody>
          <a:bodyPr/>
          <a:lstStyle/>
          <a:p>
            <a:r>
              <a:rPr kumimoji="1" lang="en-GB"/>
              <a:t>ring</a:t>
            </a:r>
          </a:p>
          <a:p>
            <a:pPr lvl="1"/>
            <a:r>
              <a:rPr kumimoji="1" lang="en-GB"/>
              <a:t>very high speed links over </a:t>
            </a:r>
            <a:r>
              <a:rPr kumimoji="1" lang="en-GB">
                <a:solidFill>
                  <a:srgbClr val="FFFF00"/>
                </a:solidFill>
              </a:rPr>
              <a:t>long distances</a:t>
            </a:r>
          </a:p>
          <a:p>
            <a:pPr lvl="1"/>
            <a:r>
              <a:rPr kumimoji="1" lang="en-GB"/>
              <a:t>single link or repeater failure disables network</a:t>
            </a:r>
          </a:p>
          <a:p>
            <a:r>
              <a:rPr kumimoji="1" lang="en-GB"/>
              <a:t>star</a:t>
            </a:r>
          </a:p>
          <a:p>
            <a:pPr lvl="1"/>
            <a:r>
              <a:rPr kumimoji="1" lang="en-GB"/>
              <a:t>uses natural layout of wiring in building</a:t>
            </a:r>
          </a:p>
          <a:p>
            <a:pPr lvl="1"/>
            <a:r>
              <a:rPr kumimoji="1" lang="en-GB"/>
              <a:t>best for </a:t>
            </a:r>
            <a:r>
              <a:rPr kumimoji="1" lang="en-GB">
                <a:solidFill>
                  <a:srgbClr val="FFFF00"/>
                </a:solidFill>
              </a:rPr>
              <a:t>short distances</a:t>
            </a:r>
          </a:p>
          <a:p>
            <a:pPr lvl="1"/>
            <a:r>
              <a:rPr kumimoji="1" lang="en-GB"/>
              <a:t>high data rates for small number of devices</a:t>
            </a:r>
          </a:p>
          <a:p>
            <a:pPr lvl="1">
              <a:buFont typeface="Wingdings" panose="05000000000000000000" pitchFamily="2" charset="2"/>
              <a:buNone/>
            </a:pPr>
            <a:endParaRPr kumimoji="1" lang="zh-TW" altLang="en-US">
              <a:ea typeface="新細明體" panose="02020500000000000000" pitchFamily="18" charset="-120"/>
            </a:endParaRPr>
          </a:p>
        </p:txBody>
      </p:sp>
    </p:spTree>
    <p:extLst>
      <p:ext uri="{BB962C8B-B14F-4D97-AF65-F5344CB8AC3E}">
        <p14:creationId xmlns:p14="http://schemas.microsoft.com/office/powerpoint/2010/main" val="1821374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kumimoji="1" lang="en-GB"/>
              <a:t>Choice of Medium</a:t>
            </a:r>
            <a:endParaRPr kumimoji="1" lang="en-US" altLang="zh-TW">
              <a:ea typeface="新細明體" panose="02020500000000000000" pitchFamily="18" charset="-120"/>
            </a:endParaRPr>
          </a:p>
        </p:txBody>
      </p:sp>
      <p:sp>
        <p:nvSpPr>
          <p:cNvPr id="88067" name="Rectangle 3"/>
          <p:cNvSpPr>
            <a:spLocks noGrp="1" noChangeArrowheads="1"/>
          </p:cNvSpPr>
          <p:nvPr>
            <p:ph type="body" idx="1"/>
          </p:nvPr>
        </p:nvSpPr>
        <p:spPr/>
        <p:txBody>
          <a:bodyPr/>
          <a:lstStyle/>
          <a:p>
            <a:r>
              <a:rPr kumimoji="1" lang="en-GB"/>
              <a:t>constrained by LAN topology</a:t>
            </a:r>
          </a:p>
          <a:p>
            <a:r>
              <a:rPr kumimoji="1" lang="en-GB"/>
              <a:t>capacity</a:t>
            </a:r>
          </a:p>
          <a:p>
            <a:r>
              <a:rPr kumimoji="1" lang="en-GB"/>
              <a:t>reliability</a:t>
            </a:r>
          </a:p>
          <a:p>
            <a:r>
              <a:rPr kumimoji="1" lang="en-GB"/>
              <a:t>types of data supported</a:t>
            </a:r>
          </a:p>
          <a:p>
            <a:r>
              <a:rPr kumimoji="1" lang="en-GB"/>
              <a:t>environmental scope</a:t>
            </a:r>
          </a:p>
        </p:txBody>
      </p:sp>
    </p:spTree>
    <p:extLst>
      <p:ext uri="{BB962C8B-B14F-4D97-AF65-F5344CB8AC3E}">
        <p14:creationId xmlns:p14="http://schemas.microsoft.com/office/powerpoint/2010/main" val="3210077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kumimoji="1" lang="en-GB"/>
              <a:t>Media Available</a:t>
            </a:r>
            <a:endParaRPr kumimoji="1" lang="en-US" altLang="zh-TW">
              <a:ea typeface="新細明體" panose="02020500000000000000" pitchFamily="18" charset="-120"/>
            </a:endParaRPr>
          </a:p>
        </p:txBody>
      </p:sp>
      <p:sp>
        <p:nvSpPr>
          <p:cNvPr id="89091" name="Rectangle 3"/>
          <p:cNvSpPr>
            <a:spLocks noGrp="1" noChangeArrowheads="1"/>
          </p:cNvSpPr>
          <p:nvPr>
            <p:ph type="body" idx="1"/>
          </p:nvPr>
        </p:nvSpPr>
        <p:spPr>
          <a:xfrm>
            <a:off x="1981200" y="1447800"/>
            <a:ext cx="8229600" cy="5105400"/>
          </a:xfrm>
        </p:spPr>
        <p:txBody>
          <a:bodyPr>
            <a:normAutofit lnSpcReduction="10000"/>
          </a:bodyPr>
          <a:lstStyle/>
          <a:p>
            <a:r>
              <a:rPr kumimoji="1" lang="en-GB" sz="2800"/>
              <a:t>Voice grade unshielded twisted pair (UTP)</a:t>
            </a:r>
          </a:p>
          <a:p>
            <a:pPr lvl="1"/>
            <a:r>
              <a:rPr kumimoji="1" lang="en-GB" sz="2400"/>
              <a:t>Cat 3 phone, cheap, low data rates</a:t>
            </a:r>
          </a:p>
          <a:p>
            <a:r>
              <a:rPr kumimoji="1" lang="en-GB" sz="2800"/>
              <a:t>Shielded twisted pair / baseband coaxial</a:t>
            </a:r>
          </a:p>
          <a:p>
            <a:pPr lvl="1"/>
            <a:r>
              <a:rPr kumimoji="1" lang="en-GB" sz="2400"/>
              <a:t>more expensive, higher data rates</a:t>
            </a:r>
          </a:p>
          <a:p>
            <a:r>
              <a:rPr kumimoji="1" lang="en-GB" sz="2800"/>
              <a:t>Broadband cable</a:t>
            </a:r>
          </a:p>
          <a:p>
            <a:pPr lvl="1"/>
            <a:r>
              <a:rPr kumimoji="1" lang="en-GB" sz="2400"/>
              <a:t>even more expensive, higher data rate</a:t>
            </a:r>
          </a:p>
          <a:p>
            <a:r>
              <a:rPr kumimoji="1" lang="en-GB" sz="2800"/>
              <a:t>High performance UTP</a:t>
            </a:r>
          </a:p>
          <a:p>
            <a:pPr lvl="1"/>
            <a:r>
              <a:rPr kumimoji="1" lang="en-GB" sz="2400"/>
              <a:t>Cat 5+, very high data rates, </a:t>
            </a:r>
            <a:r>
              <a:rPr kumimoji="1" lang="en-GB" altLang="zh-TW" sz="2400">
                <a:ea typeface="新細明體" panose="02020500000000000000" pitchFamily="18" charset="-120"/>
              </a:rPr>
              <a:t>s</a:t>
            </a:r>
            <a:r>
              <a:rPr kumimoji="1" lang="en-GB" sz="2400"/>
              <a:t>witched star topology </a:t>
            </a:r>
          </a:p>
          <a:p>
            <a:r>
              <a:rPr kumimoji="1" lang="en-GB" sz="2800"/>
              <a:t>Optical fibre</a:t>
            </a:r>
          </a:p>
          <a:p>
            <a:pPr lvl="1"/>
            <a:r>
              <a:rPr kumimoji="1" lang="en-GB" sz="2400"/>
              <a:t>security, high capacity, small size, high cost</a:t>
            </a:r>
          </a:p>
        </p:txBody>
      </p:sp>
    </p:spTree>
    <p:extLst>
      <p:ext uri="{BB962C8B-B14F-4D97-AF65-F5344CB8AC3E}">
        <p14:creationId xmlns:p14="http://schemas.microsoft.com/office/powerpoint/2010/main" val="2312060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rtlCol="0">
            <a:normAutofit/>
          </a:bodyPr>
          <a:lstStyle/>
          <a:p>
            <a:pPr>
              <a:defRPr/>
            </a:pPr>
            <a:r>
              <a:rPr kumimoji="1" lang="en-GB" dirty="0" smtClean="0">
                <a:solidFill>
                  <a:schemeClr val="tx1">
                    <a:lumMod val="85000"/>
                    <a:lumOff val="15000"/>
                  </a:schemeClr>
                </a:solidFill>
              </a:rPr>
              <a:t>Recap:</a:t>
            </a:r>
            <a:br>
              <a:rPr kumimoji="1" lang="en-GB" dirty="0" smtClean="0">
                <a:solidFill>
                  <a:schemeClr val="tx1">
                    <a:lumMod val="85000"/>
                    <a:lumOff val="15000"/>
                  </a:schemeClr>
                </a:solidFill>
              </a:rPr>
            </a:br>
            <a:r>
              <a:rPr kumimoji="1" lang="en-GB" dirty="0" smtClean="0">
                <a:solidFill>
                  <a:schemeClr val="tx1">
                    <a:lumMod val="85000"/>
                    <a:lumOff val="15000"/>
                  </a:schemeClr>
                </a:solidFill>
              </a:rPr>
              <a:t>Code </a:t>
            </a:r>
            <a:r>
              <a:rPr kumimoji="1" lang="en-GB" dirty="0">
                <a:solidFill>
                  <a:schemeClr val="tx1">
                    <a:lumMod val="85000"/>
                    <a:lumOff val="15000"/>
                  </a:schemeClr>
                </a:solidFill>
              </a:rPr>
              <a:t>Division Multiple Access (CDMA)</a:t>
            </a:r>
          </a:p>
        </p:txBody>
      </p:sp>
      <p:sp>
        <p:nvSpPr>
          <p:cNvPr id="53251" name="Rectangle 3"/>
          <p:cNvSpPr>
            <a:spLocks noGrp="1" noChangeArrowheads="1"/>
          </p:cNvSpPr>
          <p:nvPr>
            <p:ph idx="1"/>
          </p:nvPr>
        </p:nvSpPr>
        <p:spPr/>
        <p:txBody>
          <a:bodyPr/>
          <a:lstStyle/>
          <a:p>
            <a:pPr eaLnBrk="1" hangingPunct="1"/>
            <a:r>
              <a:rPr kumimoji="1" lang="en-GB" dirty="0" smtClean="0"/>
              <a:t>a multiplexing technique used with spread spectrum</a:t>
            </a:r>
          </a:p>
          <a:p>
            <a:pPr eaLnBrk="1" hangingPunct="1"/>
            <a:r>
              <a:rPr kumimoji="1" lang="en-GB" dirty="0" smtClean="0"/>
              <a:t>given a data signal rate D</a:t>
            </a:r>
          </a:p>
          <a:p>
            <a:pPr eaLnBrk="1" hangingPunct="1"/>
            <a:r>
              <a:rPr kumimoji="1" lang="en-GB" dirty="0" smtClean="0"/>
              <a:t>break each bit into </a:t>
            </a:r>
            <a:r>
              <a:rPr kumimoji="1" lang="en-GB" i="1" dirty="0" smtClean="0"/>
              <a:t>k</a:t>
            </a:r>
            <a:r>
              <a:rPr kumimoji="1" lang="en-GB" dirty="0" smtClean="0"/>
              <a:t> chips according to a fixed chipping code specific to each user</a:t>
            </a:r>
          </a:p>
          <a:p>
            <a:pPr eaLnBrk="1" hangingPunct="1"/>
            <a:r>
              <a:rPr kumimoji="1" lang="en-GB" dirty="0" smtClean="0"/>
              <a:t>resulting new channel has chip data rate </a:t>
            </a:r>
            <a:r>
              <a:rPr kumimoji="1" lang="en-GB" i="1" dirty="0" err="1" smtClean="0"/>
              <a:t>kD</a:t>
            </a:r>
            <a:r>
              <a:rPr kumimoji="1" lang="en-GB" dirty="0" smtClean="0"/>
              <a:t> chips per second</a:t>
            </a:r>
          </a:p>
          <a:p>
            <a:pPr eaLnBrk="1" hangingPunct="1"/>
            <a:r>
              <a:rPr kumimoji="1" lang="en-GB" dirty="0" smtClean="0"/>
              <a:t>can have multiple channels superimposed</a:t>
            </a:r>
          </a:p>
        </p:txBody>
      </p:sp>
    </p:spTree>
    <p:extLst>
      <p:ext uri="{BB962C8B-B14F-4D97-AF65-F5344CB8AC3E}">
        <p14:creationId xmlns:p14="http://schemas.microsoft.com/office/powerpoint/2010/main" val="3632497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1"/>
            <a:ext cx="8229600" cy="1139825"/>
          </a:xfrm>
        </p:spPr>
        <p:txBody>
          <a:bodyPr/>
          <a:lstStyle/>
          <a:p>
            <a:r>
              <a:rPr kumimoji="1" lang="en-US" altLang="zh-TW">
                <a:ea typeface="新細明體" panose="02020500000000000000" pitchFamily="18" charset="-120"/>
              </a:rPr>
              <a:t>LAN Protocol Architecture</a:t>
            </a:r>
          </a:p>
        </p:txBody>
      </p:sp>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b="15825"/>
          <a:stretch>
            <a:fillRect/>
          </a:stretch>
        </p:blipFill>
        <p:spPr bwMode="auto">
          <a:xfrm>
            <a:off x="3124200" y="1143001"/>
            <a:ext cx="6096000" cy="5508625"/>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8704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kumimoji="1" lang="en-US" altLang="zh-TW">
                <a:ea typeface="新細明體" panose="02020500000000000000" pitchFamily="18" charset="-120"/>
              </a:rPr>
              <a:t>IEEE 802 Layers (1)</a:t>
            </a:r>
          </a:p>
        </p:txBody>
      </p:sp>
      <p:sp>
        <p:nvSpPr>
          <p:cNvPr id="11267" name="Rectangle 3"/>
          <p:cNvSpPr>
            <a:spLocks noGrp="1" noChangeArrowheads="1"/>
          </p:cNvSpPr>
          <p:nvPr>
            <p:ph type="body" idx="1"/>
          </p:nvPr>
        </p:nvSpPr>
        <p:spPr/>
        <p:txBody>
          <a:bodyPr/>
          <a:lstStyle/>
          <a:p>
            <a:r>
              <a:rPr kumimoji="1" lang="en-US" altLang="zh-TW">
                <a:ea typeface="新細明體" panose="02020500000000000000" pitchFamily="18" charset="-120"/>
              </a:rPr>
              <a:t>Physical</a:t>
            </a:r>
          </a:p>
          <a:p>
            <a:pPr lvl="1"/>
            <a:r>
              <a:rPr kumimoji="1" lang="en-US" altLang="zh-TW">
                <a:ea typeface="新細明體" panose="02020500000000000000" pitchFamily="18" charset="-120"/>
              </a:rPr>
              <a:t>encoding/decoding of signals</a:t>
            </a:r>
          </a:p>
          <a:p>
            <a:pPr lvl="1"/>
            <a:r>
              <a:rPr kumimoji="1" lang="en-US" altLang="zh-TW">
                <a:ea typeface="新細明體" panose="02020500000000000000" pitchFamily="18" charset="-120"/>
              </a:rPr>
              <a:t>preamble generation/removal</a:t>
            </a:r>
          </a:p>
          <a:p>
            <a:pPr lvl="1"/>
            <a:r>
              <a:rPr kumimoji="1" lang="en-US" altLang="zh-TW">
                <a:ea typeface="新細明體" panose="02020500000000000000" pitchFamily="18" charset="-120"/>
              </a:rPr>
              <a:t>bit transmission/reception</a:t>
            </a:r>
          </a:p>
          <a:p>
            <a:pPr lvl="1"/>
            <a:r>
              <a:rPr kumimoji="1" lang="en-US" altLang="zh-TW">
                <a:ea typeface="新細明體" panose="02020500000000000000" pitchFamily="18" charset="-120"/>
              </a:rPr>
              <a:t>transmission medium and topology</a:t>
            </a:r>
          </a:p>
          <a:p>
            <a:endParaRPr kumimoji="1" lang="zh-TW" altLang="en-US">
              <a:ea typeface="新細明體" panose="02020500000000000000" pitchFamily="18" charset="-120"/>
            </a:endParaRPr>
          </a:p>
        </p:txBody>
      </p:sp>
    </p:spTree>
    <p:extLst>
      <p:ext uri="{BB962C8B-B14F-4D97-AF65-F5344CB8AC3E}">
        <p14:creationId xmlns:p14="http://schemas.microsoft.com/office/powerpoint/2010/main" val="2098974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kumimoji="1" lang="en-US" altLang="zh-TW">
                <a:ea typeface="新細明體" panose="02020500000000000000" pitchFamily="18" charset="-120"/>
              </a:rPr>
              <a:t>IEEE 802 Layers (2)</a:t>
            </a:r>
          </a:p>
        </p:txBody>
      </p:sp>
      <p:sp>
        <p:nvSpPr>
          <p:cNvPr id="12291" name="Rectangle 3"/>
          <p:cNvSpPr>
            <a:spLocks noGrp="1" noChangeArrowheads="1"/>
          </p:cNvSpPr>
          <p:nvPr>
            <p:ph type="body" idx="1"/>
          </p:nvPr>
        </p:nvSpPr>
        <p:spPr>
          <a:xfrm>
            <a:off x="1981200" y="1447800"/>
            <a:ext cx="8229600" cy="4876800"/>
          </a:xfrm>
        </p:spPr>
        <p:txBody>
          <a:bodyPr/>
          <a:lstStyle/>
          <a:p>
            <a:pPr>
              <a:lnSpc>
                <a:spcPct val="90000"/>
              </a:lnSpc>
            </a:pPr>
            <a:r>
              <a:rPr kumimoji="1" lang="en-US" altLang="zh-TW" sz="2800">
                <a:ea typeface="新細明體" panose="02020500000000000000" pitchFamily="18" charset="-120"/>
              </a:rPr>
              <a:t>Logical Link Control </a:t>
            </a:r>
          </a:p>
          <a:p>
            <a:pPr lvl="1">
              <a:lnSpc>
                <a:spcPct val="90000"/>
              </a:lnSpc>
            </a:pPr>
            <a:r>
              <a:rPr kumimoji="1" lang="en-US" altLang="zh-TW" sz="2400">
                <a:ea typeface="新細明體" panose="02020500000000000000" pitchFamily="18" charset="-120"/>
              </a:rPr>
              <a:t>interface to higher levels</a:t>
            </a:r>
          </a:p>
          <a:p>
            <a:pPr lvl="1">
              <a:lnSpc>
                <a:spcPct val="90000"/>
              </a:lnSpc>
            </a:pPr>
            <a:r>
              <a:rPr kumimoji="1" lang="en-US" altLang="zh-TW" sz="2400">
                <a:ea typeface="新細明體" panose="02020500000000000000" pitchFamily="18" charset="-120"/>
              </a:rPr>
              <a:t>flow and error control</a:t>
            </a:r>
          </a:p>
          <a:p>
            <a:pPr>
              <a:lnSpc>
                <a:spcPct val="90000"/>
              </a:lnSpc>
            </a:pPr>
            <a:r>
              <a:rPr kumimoji="1" lang="en-GB" sz="2800"/>
              <a:t>Media</a:t>
            </a:r>
            <a:r>
              <a:rPr kumimoji="1" lang="en-US" altLang="zh-TW" sz="2800">
                <a:ea typeface="新細明體" panose="02020500000000000000" pitchFamily="18" charset="-120"/>
              </a:rPr>
              <a:t> Access Control</a:t>
            </a:r>
          </a:p>
          <a:p>
            <a:pPr lvl="1">
              <a:lnSpc>
                <a:spcPct val="90000"/>
              </a:lnSpc>
            </a:pPr>
            <a:r>
              <a:rPr kumimoji="1" lang="en-US" altLang="zh-TW" sz="2400">
                <a:ea typeface="新細明體" panose="02020500000000000000" pitchFamily="18" charset="-120"/>
              </a:rPr>
              <a:t>on transmit assemble data into frame </a:t>
            </a:r>
          </a:p>
          <a:p>
            <a:pPr lvl="1">
              <a:lnSpc>
                <a:spcPct val="90000"/>
              </a:lnSpc>
            </a:pPr>
            <a:r>
              <a:rPr kumimoji="1" lang="en-US" altLang="zh-TW" sz="2400">
                <a:ea typeface="新細明體" panose="02020500000000000000" pitchFamily="18" charset="-120"/>
              </a:rPr>
              <a:t>on receive disassemble frame</a:t>
            </a:r>
          </a:p>
          <a:p>
            <a:pPr lvl="1">
              <a:lnSpc>
                <a:spcPct val="90000"/>
              </a:lnSpc>
            </a:pPr>
            <a:r>
              <a:rPr kumimoji="1" lang="en-US" altLang="zh-TW" sz="2400">
                <a:solidFill>
                  <a:srgbClr val="FFFF00"/>
                </a:solidFill>
                <a:ea typeface="新細明體" panose="02020500000000000000" pitchFamily="18" charset="-120"/>
              </a:rPr>
              <a:t>govern access to transmission medium</a:t>
            </a:r>
          </a:p>
          <a:p>
            <a:pPr lvl="1">
              <a:lnSpc>
                <a:spcPct val="90000"/>
              </a:lnSpc>
            </a:pPr>
            <a:r>
              <a:rPr kumimoji="1" lang="en-US" altLang="zh-TW" sz="2400">
                <a:ea typeface="新細明體" panose="02020500000000000000" pitchFamily="18" charset="-120"/>
              </a:rPr>
              <a:t>for same LLC, may have several MAC options</a:t>
            </a:r>
          </a:p>
          <a:p>
            <a:pPr>
              <a:lnSpc>
                <a:spcPct val="90000"/>
              </a:lnSpc>
            </a:pPr>
            <a:endParaRPr kumimoji="1" lang="en-US" altLang="zh-TW" sz="2800">
              <a:ea typeface="新細明體" panose="02020500000000000000" pitchFamily="18" charset="-120"/>
            </a:endParaRPr>
          </a:p>
          <a:p>
            <a:pPr>
              <a:lnSpc>
                <a:spcPct val="90000"/>
              </a:lnSpc>
            </a:pPr>
            <a:endParaRPr kumimoji="1" lang="en-US" altLang="zh-TW" sz="2800">
              <a:ea typeface="新細明體" panose="02020500000000000000" pitchFamily="18" charset="-120"/>
            </a:endParaRPr>
          </a:p>
          <a:p>
            <a:pPr>
              <a:lnSpc>
                <a:spcPct val="90000"/>
              </a:lnSpc>
            </a:pPr>
            <a:endParaRPr kumimoji="1" lang="zh-TW" altLang="en-US" sz="2800">
              <a:ea typeface="新細明體" panose="02020500000000000000" pitchFamily="18" charset="-120"/>
            </a:endParaRPr>
          </a:p>
        </p:txBody>
      </p:sp>
    </p:spTree>
    <p:extLst>
      <p:ext uri="{BB962C8B-B14F-4D97-AF65-F5344CB8AC3E}">
        <p14:creationId xmlns:p14="http://schemas.microsoft.com/office/powerpoint/2010/main" val="3654346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700338" y="915989"/>
            <a:ext cx="6799262" cy="1303337"/>
          </a:xfrm>
        </p:spPr>
        <p:txBody>
          <a:bodyPr/>
          <a:lstStyle/>
          <a:p>
            <a:pPr eaLnBrk="1" hangingPunct="1"/>
            <a:r>
              <a:rPr kumimoji="1" lang="en-GB" smtClean="0">
                <a:ln>
                  <a:noFill/>
                </a:ln>
              </a:rPr>
              <a:t>CDMA Example</a:t>
            </a:r>
          </a:p>
        </p:txBody>
      </p:sp>
      <p:pic>
        <p:nvPicPr>
          <p:cNvPr id="55299" name="Picture 4" descr="CDMA Example                                                   00282881  Mnementh                      BEAE7A2F:"/>
          <p:cNvPicPr>
            <a:picLocks noChangeAspect="1" noChangeArrowheads="1"/>
          </p:cNvPicPr>
          <p:nvPr/>
        </p:nvPicPr>
        <p:blipFill>
          <a:blip r:embed="rId3">
            <a:extLst>
              <a:ext uri="{28A0092B-C50C-407E-A947-70E740481C1C}">
                <a14:useLocalDpi xmlns:a14="http://schemas.microsoft.com/office/drawing/2010/main" val="0"/>
              </a:ext>
            </a:extLst>
          </a:blip>
          <a:srcRect l="3580" t="4633" r="3580" b="11581"/>
          <a:stretch>
            <a:fillRect/>
          </a:stretch>
        </p:blipFill>
        <p:spPr bwMode="auto">
          <a:xfrm>
            <a:off x="2268539" y="1277939"/>
            <a:ext cx="7469187" cy="52101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9921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34624" t="10507" r="36382" b="56734"/>
          <a:stretch/>
        </p:blipFill>
        <p:spPr>
          <a:xfrm>
            <a:off x="373488" y="0"/>
            <a:ext cx="8746435" cy="5556052"/>
          </a:xfrm>
          <a:prstGeom prst="rect">
            <a:avLst/>
          </a:prstGeom>
        </p:spPr>
      </p:pic>
    </p:spTree>
    <p:extLst>
      <p:ext uri="{BB962C8B-B14F-4D97-AF65-F5344CB8AC3E}">
        <p14:creationId xmlns:p14="http://schemas.microsoft.com/office/powerpoint/2010/main" val="1612644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rotWithShape="1">
          <a:blip r:embed="rId2"/>
          <a:srcRect l="33338" t="43266" r="28950" b="14128"/>
          <a:stretch/>
        </p:blipFill>
        <p:spPr>
          <a:xfrm>
            <a:off x="677334" y="476466"/>
            <a:ext cx="9381066" cy="5958579"/>
          </a:xfrm>
          <a:prstGeom prst="rect">
            <a:avLst/>
          </a:prstGeom>
        </p:spPr>
      </p:pic>
    </p:spTree>
    <p:extLst>
      <p:ext uri="{BB962C8B-B14F-4D97-AF65-F5344CB8AC3E}">
        <p14:creationId xmlns:p14="http://schemas.microsoft.com/office/powerpoint/2010/main" val="2918118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700338" y="915989"/>
            <a:ext cx="6799262" cy="1303337"/>
          </a:xfrm>
        </p:spPr>
        <p:txBody>
          <a:bodyPr/>
          <a:lstStyle/>
          <a:p>
            <a:pPr eaLnBrk="1" hangingPunct="1"/>
            <a:r>
              <a:rPr kumimoji="1" lang="en-GB" smtClean="0">
                <a:ln>
                  <a:noFill/>
                </a:ln>
              </a:rPr>
              <a:t>CDMA for DSSS</a:t>
            </a:r>
          </a:p>
        </p:txBody>
      </p:sp>
      <p:pic>
        <p:nvPicPr>
          <p:cNvPr id="57347" name="Picture 4" descr=" CDMA-DSSS                                                      00282881  Mnementh                      BEAE7A2F:"/>
          <p:cNvPicPr>
            <a:picLocks noChangeAspect="1" noChangeArrowheads="1"/>
          </p:cNvPicPr>
          <p:nvPr/>
        </p:nvPicPr>
        <p:blipFill>
          <a:blip r:embed="rId3">
            <a:extLst>
              <a:ext uri="{28A0092B-C50C-407E-A947-70E740481C1C}">
                <a14:useLocalDpi xmlns:a14="http://schemas.microsoft.com/office/drawing/2010/main" val="0"/>
              </a:ext>
            </a:extLst>
          </a:blip>
          <a:srcRect l="3580" t="4633" r="3580" b="18529"/>
          <a:stretch>
            <a:fillRect/>
          </a:stretch>
        </p:blipFill>
        <p:spPr bwMode="auto">
          <a:xfrm>
            <a:off x="2344739" y="1735139"/>
            <a:ext cx="7469187" cy="4776787"/>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3952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kumimoji="1" lang="en-US" altLang="zh-TW">
                <a:ea typeface="新細明體" panose="02020500000000000000" pitchFamily="18" charset="-120"/>
              </a:rPr>
              <a:t>LAN Architecture</a:t>
            </a:r>
          </a:p>
        </p:txBody>
      </p:sp>
      <p:sp>
        <p:nvSpPr>
          <p:cNvPr id="8195" name="Rectangle 3"/>
          <p:cNvSpPr>
            <a:spLocks noGrp="1" noChangeArrowheads="1"/>
          </p:cNvSpPr>
          <p:nvPr>
            <p:ph type="body" idx="1"/>
          </p:nvPr>
        </p:nvSpPr>
        <p:spPr/>
        <p:txBody>
          <a:bodyPr/>
          <a:lstStyle/>
          <a:p>
            <a:r>
              <a:rPr kumimoji="1" lang="en-US" altLang="zh-TW">
                <a:ea typeface="新細明體" panose="02020500000000000000" pitchFamily="18" charset="-120"/>
              </a:rPr>
              <a:t>topologies</a:t>
            </a:r>
          </a:p>
          <a:p>
            <a:r>
              <a:rPr kumimoji="1" lang="en-GB"/>
              <a:t>transmission medium</a:t>
            </a:r>
            <a:endParaRPr kumimoji="1" lang="en-US" altLang="zh-TW">
              <a:ea typeface="新細明體" panose="02020500000000000000" pitchFamily="18" charset="-120"/>
            </a:endParaRPr>
          </a:p>
          <a:p>
            <a:r>
              <a:rPr kumimoji="1" lang="en-GB"/>
              <a:t>layout</a:t>
            </a:r>
          </a:p>
          <a:p>
            <a:r>
              <a:rPr kumimoji="1" lang="en-GB"/>
              <a:t>medium access control</a:t>
            </a:r>
          </a:p>
          <a:p>
            <a:pPr>
              <a:buFont typeface="Wingdings" panose="05000000000000000000" pitchFamily="2" charset="2"/>
              <a:buNone/>
            </a:pPr>
            <a:endParaRPr kumimoji="1" lang="en-US" altLang="zh-TW">
              <a:ea typeface="新細明體" panose="02020500000000000000" pitchFamily="18" charset="-120"/>
            </a:endParaRPr>
          </a:p>
          <a:p>
            <a:endParaRPr kumimoji="1" lang="zh-TW" altLang="en-US">
              <a:ea typeface="新細明體" panose="02020500000000000000" pitchFamily="18" charset="-120"/>
            </a:endParaRPr>
          </a:p>
        </p:txBody>
      </p:sp>
    </p:spTree>
    <p:extLst>
      <p:ext uri="{BB962C8B-B14F-4D97-AF65-F5344CB8AC3E}">
        <p14:creationId xmlns:p14="http://schemas.microsoft.com/office/powerpoint/2010/main" val="1824043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81200" y="152401"/>
            <a:ext cx="8229600" cy="1139825"/>
          </a:xfrm>
        </p:spPr>
        <p:txBody>
          <a:bodyPr/>
          <a:lstStyle/>
          <a:p>
            <a:r>
              <a:rPr kumimoji="1" lang="en-US" altLang="zh-TW">
                <a:ea typeface="新細明體" panose="02020500000000000000" pitchFamily="18" charset="-120"/>
              </a:rPr>
              <a:t>LAN Topologies</a:t>
            </a:r>
          </a:p>
        </p:txBody>
      </p:sp>
      <p:pic>
        <p:nvPicPr>
          <p:cNvPr id="16390" name="Picture 6"/>
          <p:cNvPicPr>
            <a:picLocks noChangeAspect="1" noChangeArrowheads="1"/>
          </p:cNvPicPr>
          <p:nvPr/>
        </p:nvPicPr>
        <p:blipFill>
          <a:blip r:embed="rId3">
            <a:extLst>
              <a:ext uri="{28A0092B-C50C-407E-A947-70E740481C1C}">
                <a14:useLocalDpi xmlns:a14="http://schemas.microsoft.com/office/drawing/2010/main" val="0"/>
              </a:ext>
            </a:extLst>
          </a:blip>
          <a:srcRect l="3580" t="4633" r="3580" b="9265"/>
          <a:stretch>
            <a:fillRect/>
          </a:stretch>
        </p:blipFill>
        <p:spPr bwMode="auto">
          <a:xfrm>
            <a:off x="1383405" y="1292226"/>
            <a:ext cx="7469188" cy="5353050"/>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extLst>
      <p:ext uri="{BB962C8B-B14F-4D97-AF65-F5344CB8AC3E}">
        <p14:creationId xmlns:p14="http://schemas.microsoft.com/office/powerpoint/2010/main" val="1335843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81200" y="152401"/>
            <a:ext cx="8229600" cy="1139825"/>
          </a:xfrm>
        </p:spPr>
        <p:txBody>
          <a:bodyPr/>
          <a:lstStyle/>
          <a:p>
            <a:r>
              <a:rPr kumimoji="1" lang="en-US" altLang="zh-TW">
                <a:ea typeface="新細明體" panose="02020500000000000000" pitchFamily="18" charset="-120"/>
              </a:rPr>
              <a:t>Bus and Tree</a:t>
            </a:r>
          </a:p>
        </p:txBody>
      </p:sp>
      <p:sp>
        <p:nvSpPr>
          <p:cNvPr id="17411" name="Rectangle 3"/>
          <p:cNvSpPr>
            <a:spLocks noGrp="1" noChangeArrowheads="1"/>
          </p:cNvSpPr>
          <p:nvPr>
            <p:ph type="body" idx="1"/>
          </p:nvPr>
        </p:nvSpPr>
        <p:spPr>
          <a:xfrm>
            <a:off x="1981200" y="1295400"/>
            <a:ext cx="8178800" cy="5257800"/>
          </a:xfrm>
        </p:spPr>
        <p:txBody>
          <a:bodyPr>
            <a:normAutofit lnSpcReduction="10000"/>
          </a:bodyPr>
          <a:lstStyle/>
          <a:p>
            <a:r>
              <a:rPr kumimoji="1" lang="en-US" altLang="zh-TW" sz="2800">
                <a:ea typeface="新細明體" panose="02020500000000000000" pitchFamily="18" charset="-120"/>
              </a:rPr>
              <a:t>used with multipoint medium</a:t>
            </a:r>
          </a:p>
          <a:p>
            <a:r>
              <a:rPr kumimoji="1" lang="en-US" altLang="zh-TW" sz="2800">
                <a:ea typeface="新細明體" panose="02020500000000000000" pitchFamily="18" charset="-120"/>
              </a:rPr>
              <a:t>transmission propagates throughout medium </a:t>
            </a:r>
          </a:p>
          <a:p>
            <a:r>
              <a:rPr kumimoji="1" lang="en-US" altLang="zh-TW" sz="2800">
                <a:ea typeface="新細明體" panose="02020500000000000000" pitchFamily="18" charset="-120"/>
              </a:rPr>
              <a:t>heard by all stations</a:t>
            </a:r>
          </a:p>
          <a:p>
            <a:r>
              <a:rPr kumimoji="1" lang="en-US" altLang="zh-TW" sz="2800">
                <a:ea typeface="新細明體" panose="02020500000000000000" pitchFamily="18" charset="-120"/>
              </a:rPr>
              <a:t>full duplex connection between station and tap</a:t>
            </a:r>
          </a:p>
          <a:p>
            <a:pPr lvl="1"/>
            <a:r>
              <a:rPr kumimoji="1" lang="en-US" altLang="zh-TW" sz="2400">
                <a:ea typeface="新細明體" panose="02020500000000000000" pitchFamily="18" charset="-120"/>
              </a:rPr>
              <a:t>allows for transmission and reception</a:t>
            </a:r>
          </a:p>
          <a:p>
            <a:r>
              <a:rPr kumimoji="1" lang="en-US" altLang="zh-TW" sz="2800">
                <a:ea typeface="新細明體" panose="02020500000000000000" pitchFamily="18" charset="-120"/>
              </a:rPr>
              <a:t>need to </a:t>
            </a:r>
            <a:r>
              <a:rPr kumimoji="1" lang="en-US" altLang="zh-TW" sz="2800">
                <a:solidFill>
                  <a:srgbClr val="FFFF00"/>
                </a:solidFill>
                <a:ea typeface="新細明體" panose="02020500000000000000" pitchFamily="18" charset="-120"/>
              </a:rPr>
              <a:t>regulate transmission</a:t>
            </a:r>
          </a:p>
          <a:p>
            <a:pPr lvl="1"/>
            <a:r>
              <a:rPr kumimoji="1" lang="en-US" altLang="zh-TW" sz="2400">
                <a:ea typeface="新細明體" panose="02020500000000000000" pitchFamily="18" charset="-120"/>
              </a:rPr>
              <a:t>to avoid collisions and hogging</a:t>
            </a:r>
          </a:p>
          <a:p>
            <a:r>
              <a:rPr kumimoji="1" lang="en-US" altLang="zh-TW" sz="2800">
                <a:solidFill>
                  <a:srgbClr val="FFFF00"/>
                </a:solidFill>
                <a:ea typeface="新細明體" panose="02020500000000000000" pitchFamily="18" charset="-120"/>
              </a:rPr>
              <a:t>terminator </a:t>
            </a:r>
            <a:r>
              <a:rPr kumimoji="1" lang="en-US" altLang="zh-TW" sz="2800">
                <a:ea typeface="新細明體" panose="02020500000000000000" pitchFamily="18" charset="-120"/>
              </a:rPr>
              <a:t>absorbs frames at end of medium</a:t>
            </a:r>
          </a:p>
          <a:p>
            <a:r>
              <a:rPr kumimoji="1" lang="en-US" altLang="zh-TW" sz="2800">
                <a:ea typeface="新細明體" panose="02020500000000000000" pitchFamily="18" charset="-120"/>
              </a:rPr>
              <a:t>tree a generalization of bus</a:t>
            </a:r>
          </a:p>
          <a:p>
            <a:r>
              <a:rPr kumimoji="1" lang="en-US" altLang="zh-TW" sz="2800">
                <a:ea typeface="新細明體" panose="02020500000000000000" pitchFamily="18" charset="-120"/>
              </a:rPr>
              <a:t>headend connected to branching cables</a:t>
            </a:r>
          </a:p>
        </p:txBody>
      </p:sp>
    </p:spTree>
    <p:extLst>
      <p:ext uri="{BB962C8B-B14F-4D97-AF65-F5344CB8AC3E}">
        <p14:creationId xmlns:p14="http://schemas.microsoft.com/office/powerpoint/2010/main" val="4058228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32203D684C3F41858C7B99892FCA1C" ma:contentTypeVersion="3" ma:contentTypeDescription="Create a new document." ma:contentTypeScope="" ma:versionID="3f6abb7bd7041a3c46199b14a2944225">
  <xsd:schema xmlns:xsd="http://www.w3.org/2001/XMLSchema" xmlns:xs="http://www.w3.org/2001/XMLSchema" xmlns:p="http://schemas.microsoft.com/office/2006/metadata/properties" xmlns:ns2="f733c01e-f8de-4ab7-a358-11ee3ada8c63" targetNamespace="http://schemas.microsoft.com/office/2006/metadata/properties" ma:root="true" ma:fieldsID="f7e2279085e906aed995564d0195e72f" ns2:_="">
    <xsd:import namespace="f733c01e-f8de-4ab7-a358-11ee3ada8c63"/>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33c01e-f8de-4ab7-a358-11ee3ada8c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3979E0-2C72-4723-9BB6-221EEC8FBB06}"/>
</file>

<file path=customXml/itemProps2.xml><?xml version="1.0" encoding="utf-8"?>
<ds:datastoreItem xmlns:ds="http://schemas.openxmlformats.org/officeDocument/2006/customXml" ds:itemID="{5B4C9BF4-2339-4AFD-8CC2-403304FFD763}"/>
</file>

<file path=customXml/itemProps3.xml><?xml version="1.0" encoding="utf-8"?>
<ds:datastoreItem xmlns:ds="http://schemas.openxmlformats.org/officeDocument/2006/customXml" ds:itemID="{036B0F07-3AF3-4B5B-B5DA-7FA388837287}"/>
</file>

<file path=docProps/app.xml><?xml version="1.0" encoding="utf-8"?>
<Properties xmlns="http://schemas.openxmlformats.org/officeDocument/2006/extended-properties" xmlns:vt="http://schemas.openxmlformats.org/officeDocument/2006/docPropsVTypes">
  <Template/>
  <TotalTime>509</TotalTime>
  <Words>2698</Words>
  <Application>Microsoft Office PowerPoint</Application>
  <PresentationFormat>Widescreen</PresentationFormat>
  <Paragraphs>185</Paragraphs>
  <Slides>22</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新細明體</vt:lpstr>
      <vt:lpstr>Arial</vt:lpstr>
      <vt:lpstr>Calibri</vt:lpstr>
      <vt:lpstr>Times</vt:lpstr>
      <vt:lpstr>Times New Roman</vt:lpstr>
      <vt:lpstr>Trebuchet MS</vt:lpstr>
      <vt:lpstr>Wingdings</vt:lpstr>
      <vt:lpstr>Wingdings 3</vt:lpstr>
      <vt:lpstr>Facet</vt:lpstr>
      <vt:lpstr>PowerPoint Presentation</vt:lpstr>
      <vt:lpstr>Recap: Code Division Multiple Access (CDMA)</vt:lpstr>
      <vt:lpstr>CDMA Example</vt:lpstr>
      <vt:lpstr>PowerPoint Presentation</vt:lpstr>
      <vt:lpstr>PowerPoint Presentation</vt:lpstr>
      <vt:lpstr>CDMA for DSSS</vt:lpstr>
      <vt:lpstr>LAN Architecture</vt:lpstr>
      <vt:lpstr>LAN Topologies</vt:lpstr>
      <vt:lpstr>Bus and Tree</vt:lpstr>
      <vt:lpstr>Frame  Transmission on Bus LAN</vt:lpstr>
      <vt:lpstr>Ring Topology</vt:lpstr>
      <vt:lpstr>Frame  Transmission Ring LAN</vt:lpstr>
      <vt:lpstr>Star Topology</vt:lpstr>
      <vt:lpstr>Choice of Topology</vt:lpstr>
      <vt:lpstr>Bus LAN  Transmission Media (1)</vt:lpstr>
      <vt:lpstr>Bus LAN  Transmission Media (2)</vt:lpstr>
      <vt:lpstr>Ring and Star Usage</vt:lpstr>
      <vt:lpstr>Choice of Medium</vt:lpstr>
      <vt:lpstr>Media Available</vt:lpstr>
      <vt:lpstr>LAN Protocol Architecture</vt:lpstr>
      <vt:lpstr>IEEE 802 Layers (1)</vt:lpstr>
      <vt:lpstr>IEEE 802 Layers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Gulraj Ahmed [MU - Jaipur]</dc:creator>
  <cp:lastModifiedBy>Dr. Gulraj Ahmed [MU - Jaipur]</cp:lastModifiedBy>
  <cp:revision>16</cp:revision>
  <dcterms:created xsi:type="dcterms:W3CDTF">2020-11-04T04:48:23Z</dcterms:created>
  <dcterms:modified xsi:type="dcterms:W3CDTF">2020-11-10T03:44:37Z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0x0101002A32203D684C3F41858C7B99892FCA1C</vt:lpwstr>
  </property>
</Properties>
</file>