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notesSlides/notesSlide8.xml" ContentType="application/vnd.openxmlformats-officedocument.presentationml.notes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9"/>
  </p:notesMasterIdLst>
  <p:sldIdLst>
    <p:sldId id="257" r:id="rId2"/>
    <p:sldId id="295" r:id="rId3"/>
    <p:sldId id="296" r:id="rId4"/>
    <p:sldId id="297" r:id="rId5"/>
    <p:sldId id="298" r:id="rId6"/>
    <p:sldId id="299" r:id="rId7"/>
    <p:sldId id="300" r:id="rId8"/>
    <p:sldId id="301" r:id="rId9"/>
    <p:sldId id="302" r:id="rId10"/>
    <p:sldId id="306" r:id="rId11"/>
    <p:sldId id="305" r:id="rId12"/>
    <p:sldId id="303" r:id="rId13"/>
    <p:sldId id="304" r:id="rId14"/>
    <p:sldId id="307" r:id="rId15"/>
    <p:sldId id="309" r:id="rId16"/>
    <p:sldId id="310" r:id="rId17"/>
    <p:sldId id="30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813" autoAdjust="0"/>
  </p:normalViewPr>
  <p:slideViewPr>
    <p:cSldViewPr snapToGrid="0">
      <p:cViewPr varScale="1">
        <p:scale>
          <a:sx n="53" d="100"/>
          <a:sy n="5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4D4FF-7466-403E-A7B2-BEAFBE1BB958}" type="datetimeFigureOut">
              <a:rPr lang="en-IN" smtClean="0"/>
              <a:t>12-11-2020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9F6C4-4C9F-4671-AD34-6DE9C6150A20}" type="slidenum">
              <a:rPr lang="en-IN" smtClean="0"/>
              <a:t>‹#›</a:t>
            </a:fld>
            <a:endParaRPr lang="en-IN"/>
          </a:p>
        </p:txBody>
      </p:sp>
    </p:spTree>
    <p:extLst>
      <p:ext uri="{BB962C8B-B14F-4D97-AF65-F5344CB8AC3E}">
        <p14:creationId xmlns:p14="http://schemas.microsoft.com/office/powerpoint/2010/main" val="198621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8C2635-099E-4198-940E-64BE5D744468}" type="slidenum">
              <a:rPr lang="en-US" sz="1200" smtClean="0"/>
              <a:pPr/>
              <a:t>1</a:t>
            </a:fld>
            <a:endParaRPr 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331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C684E-A0F3-471E-B2E5-35D3E338736C}" type="slidenum">
              <a:rPr lang="zh-TW" altLang="en-US"/>
              <a:pPr/>
              <a:t>12</a:t>
            </a:fld>
            <a:endParaRPr lang="en-US" altLang="zh-TW"/>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altLang="zh-TW">
                <a:latin typeface="Times" panose="02020603050405020304" pitchFamily="18" charset="0"/>
              </a:rPr>
              <a:t>The IEEE 802.3 committee has defined a number of alternative physical configurations. This is both good and bad. On the good side, the standard has been responsive to evolving technology. On the bad side, the customer, not to mention the potential vendor, is faced with a bewildering array of options. However, the committee has been at pains to ensure that the various options can be easily integrated into a configuration that satisfies a variety of needs. Thus, the user that has a complex set of requirements may find the flexibility and variety of the 802.3 standard to be an asset. To distinguish the various implementations that are available, the committee has developed a concise notation:  &lt;data rate in Mbps&gt; &lt;signaling method&gt;&lt;max segment length in hundreds of meters&gt;</a:t>
            </a:r>
          </a:p>
          <a:p>
            <a:r>
              <a:rPr lang="en-US" altLang="zh-TW">
                <a:latin typeface="Times" panose="02020603050405020304" pitchFamily="18" charset="0"/>
              </a:rPr>
              <a:t>The defined alternatives for 10-Mbps are:</a:t>
            </a:r>
          </a:p>
          <a:p>
            <a:r>
              <a:rPr lang="en-US" altLang="zh-TW">
                <a:latin typeface="Times" panose="02020603050405020304" pitchFamily="18" charset="0"/>
              </a:rPr>
              <a:t>	</a:t>
            </a:r>
          </a:p>
          <a:p>
            <a:r>
              <a:rPr lang="en-US" altLang="zh-TW">
                <a:latin typeface="Times" panose="02020603050405020304" pitchFamily="18" charset="0"/>
                <a:cs typeface="Times New Roman" panose="02020603050405020304" pitchFamily="18" charset="0"/>
              </a:rPr>
              <a:t>• </a:t>
            </a:r>
            <a:r>
              <a:rPr lang="en-US" altLang="zh-TW" b="1">
                <a:latin typeface="Times" panose="02020603050405020304" pitchFamily="18" charset="0"/>
              </a:rPr>
              <a:t>10BASE5:</a:t>
            </a:r>
            <a:r>
              <a:rPr lang="en-US" altLang="zh-TW">
                <a:latin typeface="Times" panose="02020603050405020304" pitchFamily="18" charset="0"/>
              </a:rPr>
              <a:t> Specifies the use of 50-ohm coaxial cable and Manchester digital signaling. The maximum length of a cable segment is set at 500 meters. Can extend using up to 4 repeaters. </a:t>
            </a:r>
          </a:p>
          <a:p>
            <a:r>
              <a:rPr lang="en-US" altLang="zh-TW">
                <a:latin typeface="Times" panose="02020603050405020304" pitchFamily="18" charset="0"/>
              </a:rPr>
              <a:t>• </a:t>
            </a:r>
            <a:r>
              <a:rPr lang="en-US" altLang="zh-TW" b="1">
                <a:latin typeface="Times" panose="02020603050405020304" pitchFamily="18" charset="0"/>
              </a:rPr>
              <a:t>10BASE2</a:t>
            </a:r>
            <a:r>
              <a:rPr lang="en-US" altLang="zh-TW">
                <a:latin typeface="Times" panose="02020603050405020304" pitchFamily="18" charset="0"/>
              </a:rPr>
              <a:t>: lower-cost alternative to 10BASE5 using a thinner cable, with fewer taps over a shorter distance than the 10BASE5 cable. </a:t>
            </a:r>
          </a:p>
          <a:p>
            <a:r>
              <a:rPr lang="en-US" altLang="zh-TW">
                <a:latin typeface="Times" panose="02020603050405020304" pitchFamily="18" charset="0"/>
              </a:rPr>
              <a:t>• </a:t>
            </a:r>
            <a:r>
              <a:rPr lang="en-US" altLang="zh-TW" b="1">
                <a:latin typeface="Times" panose="02020603050405020304" pitchFamily="18" charset="0"/>
              </a:rPr>
              <a:t>10BASE-T:</a:t>
            </a:r>
            <a:r>
              <a:rPr lang="en-US" altLang="zh-TW">
                <a:latin typeface="Times" panose="02020603050405020304" pitchFamily="18" charset="0"/>
              </a:rPr>
              <a:t> Uses unshielded twisted pair in a star-shaped topology, with length of a link is limited to 100 meters. As an alternative, an optical fiber link may be used out to 500 m.</a:t>
            </a:r>
          </a:p>
          <a:p>
            <a:r>
              <a:rPr lang="en-US" altLang="zh-TW">
                <a:latin typeface="Times" panose="02020603050405020304" pitchFamily="18" charset="0"/>
              </a:rPr>
              <a:t>• </a:t>
            </a:r>
            <a:r>
              <a:rPr lang="en-US" altLang="zh-TW" b="1">
                <a:latin typeface="Times" panose="02020603050405020304" pitchFamily="18" charset="0"/>
              </a:rPr>
              <a:t>10BASE-F:</a:t>
            </a:r>
            <a:r>
              <a:rPr lang="en-US" altLang="zh-TW">
                <a:latin typeface="Times" panose="02020603050405020304" pitchFamily="18" charset="0"/>
              </a:rPr>
              <a:t> Contains three specifications using optical fibre</a:t>
            </a:r>
          </a:p>
          <a:p>
            <a:endParaRPr lang="en-US" altLang="zh-TW" b="1">
              <a:latin typeface="Times" panose="02020603050405020304" pitchFamily="18" charset="0"/>
            </a:endParaRPr>
          </a:p>
          <a:p>
            <a:endParaRPr lang="zh-TW" altLang="en-US"/>
          </a:p>
        </p:txBody>
      </p:sp>
    </p:spTree>
    <p:extLst>
      <p:ext uri="{BB962C8B-B14F-4D97-AF65-F5344CB8AC3E}">
        <p14:creationId xmlns:p14="http://schemas.microsoft.com/office/powerpoint/2010/main" val="380890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4EE6FD-037D-4D21-82AB-9EB34D8C8268}" type="slidenum">
              <a:rPr lang="zh-TW" altLang="en-US"/>
              <a:pPr/>
              <a:t>13</a:t>
            </a:fld>
            <a:endParaRPr lang="en-US" altLang="zh-TW"/>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altLang="zh-TW">
                <a:latin typeface="Times" panose="02020603050405020304" pitchFamily="18" charset="0"/>
              </a:rPr>
              <a:t>Fast Ethernet refers to a set of specifications developed by the IEEE 802.3 committee to provide a low-cost, Ethernet-compatible LAN operating at 100 Mbps. The blanket designation for these standards is 100BASE-T. The committee defined a number of alternatives to be used with different transmission media. </a:t>
            </a:r>
            <a:r>
              <a:rPr lang="en-US" altLang="zh-TW"/>
              <a:t>Stallings DCC8e </a:t>
            </a:r>
            <a:r>
              <a:rPr lang="en-US" altLang="zh-TW">
                <a:latin typeface="Times" panose="02020603050405020304" pitchFamily="18" charset="0"/>
              </a:rPr>
              <a:t>Table 16.3 summarizes key characteristics of the 100BASE-T options. All of the 100BASE-T options use the IEEE 802.3 MAC protocol and frame format. 100BASE-X refers to a set of options that use two physical links between nodes; one for transmission and one for reception. 100BASE-TX makes use of shielded twisted pair (STP) or high-quality (Category 5) unshielded twisted pair (UTP). 100BASE-FX uses optical fiber. For all of the 100BASE-T options, the topology is similar to that of 10BASE-T, namely a star-wire topology.</a:t>
            </a:r>
          </a:p>
          <a:p>
            <a:endParaRPr lang="en-US" altLang="zh-TW">
              <a:latin typeface="Times" panose="02020603050405020304" pitchFamily="18" charset="0"/>
            </a:endParaRPr>
          </a:p>
          <a:p>
            <a:r>
              <a:rPr lang="en-US" altLang="zh-TW">
                <a:latin typeface="Times" panose="02020603050405020304" pitchFamily="18" charset="0"/>
              </a:rPr>
              <a:t>In many buildings, any of the 100BASE-X options requires the installation of new cable. For such cases, 100BASE-T4 defines a lower-cost alternative that can use Category 3, voice-grade UTP in addition to the higher-quality Category 5 UTP. To achieve the 100-Mbps data rate over lower-quality cable, 100BASE-T4 dictates the use of four twisted-pair lines between nodes, with the data transmission making use of three pairs in one direction at a time.</a:t>
            </a:r>
          </a:p>
        </p:txBody>
      </p:sp>
    </p:spTree>
    <p:extLst>
      <p:ext uri="{BB962C8B-B14F-4D97-AF65-F5344CB8AC3E}">
        <p14:creationId xmlns:p14="http://schemas.microsoft.com/office/powerpoint/2010/main" val="139424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6281459-C308-43EA-9E0C-E716FE3F69C7}" type="slidenum">
              <a:rPr lang="zh-TW" altLang="en-US"/>
              <a:pPr/>
              <a:t>2</a:t>
            </a:fld>
            <a:endParaRPr lang="en-US" altLang="zh-TW"/>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en-US" altLang="zh-TW">
                <a:latin typeface="Times" panose="02020603050405020304" pitchFamily="18" charset="0"/>
              </a:rPr>
              <a:t>The architecture of a LAN is best described in terms of a layering of protocols that organize the basic functions of a LAN. These include physical, medium access control (MAC), and logical link control (LLC) layers. Protocols defined specifically for LAN and MAN transmission address issues relating to the transmission of blocks of data over the network. In OSI terms, a discussion of LAN protocols is concerned principally with lower layers of the OSI model.</a:t>
            </a:r>
          </a:p>
          <a:p>
            <a:r>
              <a:rPr lang="en-US" altLang="zh-TW">
                <a:latin typeface="Times" panose="02020603050405020304" pitchFamily="18" charset="0"/>
              </a:rPr>
              <a:t>	</a:t>
            </a:r>
            <a:r>
              <a:rPr lang="en-US" altLang="zh-TW"/>
              <a:t>Stallings DCC8e </a:t>
            </a:r>
            <a:r>
              <a:rPr lang="en-US" altLang="zh-TW">
                <a:latin typeface="Times" panose="02020603050405020304" pitchFamily="18" charset="0"/>
              </a:rPr>
              <a:t>Figure 15.5 relates the LAN protocols to the OSI architecture (see </a:t>
            </a:r>
            <a:r>
              <a:rPr lang="en-US" altLang="zh-TW"/>
              <a:t>Stallings DCC8e </a:t>
            </a:r>
            <a:r>
              <a:rPr lang="en-US" altLang="zh-TW">
                <a:latin typeface="Times" panose="02020603050405020304" pitchFamily="18" charset="0"/>
              </a:rPr>
              <a:t>Figure 2.6). This architecture was developed by the IEEE 802 LAN standards committee and has been adopted by all organizations working on the specification of LAN standards. It is generally referred to as the IEEE 802 reference model.</a:t>
            </a:r>
          </a:p>
        </p:txBody>
      </p:sp>
    </p:spTree>
    <p:extLst>
      <p:ext uri="{BB962C8B-B14F-4D97-AF65-F5344CB8AC3E}">
        <p14:creationId xmlns:p14="http://schemas.microsoft.com/office/powerpoint/2010/main" val="318963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F0D95A1-A3E7-40BB-8E0B-C827AA9C8EF2}" type="slidenum">
              <a:rPr lang="zh-TW" altLang="en-US"/>
              <a:pPr/>
              <a:t>3</a:t>
            </a:fld>
            <a:endParaRPr lang="en-US" altLang="zh-TW"/>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ltLang="zh-TW">
                <a:latin typeface="Times" panose="02020603050405020304" pitchFamily="18" charset="0"/>
              </a:rPr>
              <a:t>Working from the bottom up, the lowest layer of the IEEE 802 reference model corresponds to the </a:t>
            </a:r>
            <a:r>
              <a:rPr lang="en-US" altLang="zh-TW" b="1">
                <a:latin typeface="Times" panose="02020603050405020304" pitchFamily="18" charset="0"/>
              </a:rPr>
              <a:t>physical layer</a:t>
            </a:r>
            <a:r>
              <a:rPr lang="en-US" altLang="zh-TW">
                <a:latin typeface="Times" panose="02020603050405020304" pitchFamily="18" charset="0"/>
              </a:rPr>
              <a:t> of the OSI model and includes such functions as:	</a:t>
            </a:r>
          </a:p>
          <a:p>
            <a:r>
              <a:rPr lang="en-US" altLang="zh-TW">
                <a:latin typeface="Times" panose="02020603050405020304" pitchFamily="18" charset="0"/>
                <a:cs typeface="Times New Roman" panose="02020603050405020304" pitchFamily="18" charset="0"/>
              </a:rPr>
              <a:t>• </a:t>
            </a:r>
            <a:r>
              <a:rPr lang="en-US" altLang="zh-TW">
                <a:latin typeface="Times" panose="02020603050405020304" pitchFamily="18" charset="0"/>
              </a:rPr>
              <a:t>Encoding/decoding of signals</a:t>
            </a:r>
          </a:p>
          <a:p>
            <a:r>
              <a:rPr lang="en-US" altLang="zh-TW">
                <a:latin typeface="Times" panose="02020603050405020304" pitchFamily="18" charset="0"/>
              </a:rPr>
              <a:t>• Preamble generation/removal (for synchronization)</a:t>
            </a:r>
          </a:p>
          <a:p>
            <a:r>
              <a:rPr lang="en-US" altLang="zh-TW">
                <a:latin typeface="Times" panose="02020603050405020304" pitchFamily="18" charset="0"/>
              </a:rPr>
              <a:t>• Bit transmission/reception</a:t>
            </a:r>
          </a:p>
          <a:p>
            <a:r>
              <a:rPr lang="en-US" altLang="zh-TW">
                <a:latin typeface="Times" panose="02020603050405020304" pitchFamily="18" charset="0"/>
              </a:rPr>
              <a:t>In addition, the physical layer of the 802 model includes a specification of the transmission medium and the topology. Generally, this is considered "below" the lowest layer of the OSI model. However, the choice of transmission medium and topology is critical in LAN design, and so a specification of the medium is included.</a:t>
            </a:r>
          </a:p>
          <a:p>
            <a:endParaRPr lang="zh-TW" altLang="en-US"/>
          </a:p>
        </p:txBody>
      </p:sp>
    </p:spTree>
    <p:extLst>
      <p:ext uri="{BB962C8B-B14F-4D97-AF65-F5344CB8AC3E}">
        <p14:creationId xmlns:p14="http://schemas.microsoft.com/office/powerpoint/2010/main" val="40811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4CE38AB-E864-47F0-ADBD-A480E3A782D1}" type="slidenum">
              <a:rPr lang="zh-TW" altLang="en-US"/>
              <a:pPr/>
              <a:t>4</a:t>
            </a:fld>
            <a:endParaRPr lang="en-US" altLang="zh-TW"/>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ltLang="zh-TW">
                <a:latin typeface="Times" panose="02020603050405020304" pitchFamily="18" charset="0"/>
              </a:rPr>
              <a:t>Above the physical layer are the functions associated with providing service to LAN users. These include</a:t>
            </a:r>
          </a:p>
          <a:p>
            <a:r>
              <a:rPr lang="en-US" altLang="zh-TW">
                <a:latin typeface="Times" panose="02020603050405020304" pitchFamily="18" charset="0"/>
                <a:cs typeface="Times New Roman" panose="02020603050405020304" pitchFamily="18" charset="0"/>
              </a:rPr>
              <a:t>• </a:t>
            </a:r>
            <a:r>
              <a:rPr lang="en-US" altLang="zh-TW">
                <a:latin typeface="Times" panose="02020603050405020304" pitchFamily="18" charset="0"/>
              </a:rPr>
              <a:t>On transmission, assemble data into a frame with address and error-detection fields.</a:t>
            </a:r>
          </a:p>
          <a:p>
            <a:r>
              <a:rPr lang="en-US" altLang="zh-TW">
                <a:latin typeface="Times" panose="02020603050405020304" pitchFamily="18" charset="0"/>
              </a:rPr>
              <a:t>• On reception, disassemble frame, and perform address recognition and error detection.</a:t>
            </a:r>
          </a:p>
          <a:p>
            <a:r>
              <a:rPr lang="en-US" altLang="zh-TW">
                <a:latin typeface="Times" panose="02020603050405020304" pitchFamily="18" charset="0"/>
              </a:rPr>
              <a:t>• Govern access to the LAN transmission medium.</a:t>
            </a:r>
          </a:p>
          <a:p>
            <a:r>
              <a:rPr lang="en-US" altLang="zh-TW">
                <a:latin typeface="Times" panose="02020603050405020304" pitchFamily="18" charset="0"/>
              </a:rPr>
              <a:t>• Provide an interface to higher layers and perform flow and error control.</a:t>
            </a:r>
          </a:p>
          <a:p>
            <a:r>
              <a:rPr lang="en-US" altLang="zh-TW">
                <a:latin typeface="Times" panose="02020603050405020304" pitchFamily="18" charset="0"/>
              </a:rPr>
              <a:t>These are functions typically associated with OSI layer 2. The set of functions in the last bullet item are grouped into a </a:t>
            </a:r>
            <a:r>
              <a:rPr lang="en-US" altLang="zh-TW" b="1">
                <a:latin typeface="Times" panose="02020603050405020304" pitchFamily="18" charset="0"/>
              </a:rPr>
              <a:t>logical link control (LLC)</a:t>
            </a:r>
            <a:r>
              <a:rPr lang="en-US" altLang="zh-TW">
                <a:latin typeface="Times" panose="02020603050405020304" pitchFamily="18" charset="0"/>
              </a:rPr>
              <a:t> layer. The functions in the first three bullet items are treated as a separate layer, called </a:t>
            </a:r>
            <a:r>
              <a:rPr lang="en-US" altLang="zh-TW" b="1">
                <a:latin typeface="Times" panose="02020603050405020304" pitchFamily="18" charset="0"/>
              </a:rPr>
              <a:t>medium access control (MAC)</a:t>
            </a:r>
            <a:r>
              <a:rPr lang="en-US" altLang="zh-TW">
                <a:latin typeface="Times" panose="02020603050405020304" pitchFamily="18" charset="0"/>
              </a:rPr>
              <a:t>. The separation is done for the following reasons:</a:t>
            </a:r>
          </a:p>
          <a:p>
            <a:r>
              <a:rPr lang="en-US" altLang="zh-TW">
                <a:latin typeface="Times" panose="02020603050405020304" pitchFamily="18" charset="0"/>
              </a:rPr>
              <a:t>• The logic required to manage access to a shared-access medium is not found in traditional layer 2 data link control.</a:t>
            </a:r>
          </a:p>
          <a:p>
            <a:r>
              <a:rPr lang="en-US" altLang="zh-TW">
                <a:latin typeface="Times" panose="02020603050405020304" pitchFamily="18" charset="0"/>
              </a:rPr>
              <a:t>For the same LLC, several MAC options may be provided.</a:t>
            </a:r>
          </a:p>
        </p:txBody>
      </p:sp>
    </p:spTree>
    <p:extLst>
      <p:ext uri="{BB962C8B-B14F-4D97-AF65-F5344CB8AC3E}">
        <p14:creationId xmlns:p14="http://schemas.microsoft.com/office/powerpoint/2010/main" val="47178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C8C7F-6A36-4F82-B3BD-5B5FAC5E6778}" type="slidenum">
              <a:rPr lang="zh-TW" altLang="en-US"/>
              <a:pPr/>
              <a:t>5</a:t>
            </a:fld>
            <a:endParaRPr lang="en-US" altLang="zh-TW"/>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ltLang="zh-TW">
                <a:latin typeface="Times" panose="02020603050405020304" pitchFamily="18" charset="0"/>
              </a:rPr>
              <a:t>The most widely used high-speed LANs today are based on Ethernet and were developed by the IEEE 802.3 standards committee. As with other LAN standards, there is both a medium access control layer and a physical layer. The media access uses CSMA/CD. This and its precursors can be termed random access, or contention, techniques. They are random access in the sense that there is no predictable or scheduled time for any station to transmit; station transmissions are ordered randomly. They exhibit contention in the sense that stations contend for time on the shared medium.</a:t>
            </a:r>
          </a:p>
        </p:txBody>
      </p:sp>
    </p:spTree>
    <p:extLst>
      <p:ext uri="{BB962C8B-B14F-4D97-AF65-F5344CB8AC3E}">
        <p14:creationId xmlns:p14="http://schemas.microsoft.com/office/powerpoint/2010/main" val="15523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36603D-9974-42F8-B8CB-299CA930EF5F}" type="slidenum">
              <a:rPr lang="zh-TW" altLang="en-US"/>
              <a:pPr/>
              <a:t>6</a:t>
            </a:fld>
            <a:endParaRPr lang="en-US" altLang="zh-TW"/>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altLang="zh-TW">
                <a:latin typeface="Times" panose="02020603050405020304" pitchFamily="18" charset="0"/>
              </a:rPr>
              <a:t>The earliest of these techniques, known as ALOHA, was developed for packet radio networks. However, it is applicable to any shared transmission medium. ALOHA, or pure ALOHA as it is sometimes called, specifies that a station may transmit a frame at any time. The station then listens for an amount of time equal to the maximum possible round-trip propagation delay on the network (twice the time it takes to send a frame between the two most widely separated stations) plus a small fixed time increment. If the station hears an acknowledgment during that time, fine; otherwise, it resends the frame. If the station fails to receive an acknowledgment after repeated transmissions, it gives up. A receiving station determines the correctness of an incoming frame by examining a frame check sequence field, as in HDLC. If the frame is valid and if the destination address in the frame header matches the receiver's address, the station immediately sends an acknowledgment. The frame may be invalid due to noise on the channel or because another station transmitted a frame at about the same time. In the latter case, the two frames may interfere with each other at the receiver so that neither gets through; this is known as a </a:t>
            </a:r>
            <a:r>
              <a:rPr lang="en-US" altLang="zh-TW" b="1">
                <a:latin typeface="Times" panose="02020603050405020304" pitchFamily="18" charset="0"/>
              </a:rPr>
              <a:t>collision</a:t>
            </a:r>
            <a:r>
              <a:rPr lang="en-US" altLang="zh-TW">
                <a:latin typeface="Times" panose="02020603050405020304" pitchFamily="18" charset="0"/>
              </a:rPr>
              <a:t>. If a received frame is determined to be invalid, the receiving station simply ignores the frame. ALOHA is as simple as can be, and pays a penalty for it. Because the number of collisions rises rapidly with increased load, the maximum utilization of the channel is only about 18%.</a:t>
            </a:r>
          </a:p>
          <a:p>
            <a:endParaRPr lang="en-US" altLang="zh-TW"/>
          </a:p>
        </p:txBody>
      </p:sp>
    </p:spTree>
    <p:extLst>
      <p:ext uri="{BB962C8B-B14F-4D97-AF65-F5344CB8AC3E}">
        <p14:creationId xmlns:p14="http://schemas.microsoft.com/office/powerpoint/2010/main" val="181403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B0D97B-D989-48A6-A62E-F85994710E59}" type="slidenum">
              <a:rPr lang="zh-TW" altLang="en-US"/>
              <a:pPr/>
              <a:t>7</a:t>
            </a:fld>
            <a:endParaRPr lang="en-US" altLang="zh-TW"/>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ltLang="zh-TW">
                <a:latin typeface="Times" panose="02020603050405020304" pitchFamily="18" charset="0"/>
              </a:rPr>
              <a:t>To improve efficiency, a modification of ALOHA, known as slotted ALOHA, was developed. In this scheme, time on the channel is organized into uniform slots whose size equals the frame transmission time. Some central clock or other technique is needed to synchronize all stations. Transmission is permitted to begin only at a slot boundary. Thus, frames that do overlap will do so totally. This increases the maximum utilization of the system to about 37%. Both ALOHA and slotted ALOHA exhibit poor utilization. Both fail to take advantage of one of the key properties of both packet radio networks and LANs, which is that propagation delay between stations may be very small compared to frame transmission time. </a:t>
            </a:r>
          </a:p>
        </p:txBody>
      </p:sp>
    </p:spTree>
    <p:extLst>
      <p:ext uri="{BB962C8B-B14F-4D97-AF65-F5344CB8AC3E}">
        <p14:creationId xmlns:p14="http://schemas.microsoft.com/office/powerpoint/2010/main" val="2616876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1991BC-E81C-44BD-B6C0-0922AA44D575}" type="slidenum">
              <a:rPr lang="zh-TW" altLang="en-US"/>
              <a:pPr/>
              <a:t>8</a:t>
            </a:fld>
            <a:endParaRPr lang="en-US" altLang="zh-TW"/>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altLang="zh-TW">
                <a:latin typeface="Times" panose="02020603050405020304" pitchFamily="18" charset="0"/>
              </a:rPr>
              <a:t>The foregoing observations led to the development of carrier sense multiple access (CSMA). With CSMA, a station wishing to transmit first listens to the medium to determine if another transmission is in progress (carrier sense). If the medium is in use, the station must wait. If the medium is idle, the station may transmit. It may happen that two or more stations attempt to transmit at about the same time. If this happens, there will be a collision; the data from both transmissions will be garbled and not received successfully. To account for this, a station waits a reasonable amount of time after transmitting for an acknowledgment, taking into account the maximum round-trip propagation delay and the fact that the acknowledging station must also contend for the channel to respond. If there is no acknowledgment, the station assumes that a collision has occurred and retransmits. This strategy is effective for networks in which the average frame transmission time is much longer than the propagation time. Collisions can occur only when more than one user begins transmitting within a short time interval (the period of the propagation delay). If a station begins to transmit a frame, and there are no collisions during the time it takes for the leading edge of the packet to propagate to the farthest station, then there will be no collision for this frame because all other stations are now aware of the transmission. The maximum utilization achievable using CSMA can far exceed that of ALOHA or slotted ALOHA. The maximum utilization depends on the length of the frame and on the propagation time; the longer the frames or the shorter the propagation time, the higher the utilization.</a:t>
            </a:r>
          </a:p>
          <a:p>
            <a:endParaRPr lang="en-US" altLang="zh-TW"/>
          </a:p>
        </p:txBody>
      </p:sp>
    </p:spTree>
    <p:extLst>
      <p:ext uri="{BB962C8B-B14F-4D97-AF65-F5344CB8AC3E}">
        <p14:creationId xmlns:p14="http://schemas.microsoft.com/office/powerpoint/2010/main" val="2634492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1A2A94-FE6F-44C3-8D12-75A5447AE166}" type="slidenum">
              <a:rPr lang="zh-TW" altLang="en-US"/>
              <a:pPr/>
              <a:t>9</a:t>
            </a:fld>
            <a:endParaRPr lang="en-US" altLang="zh-TW"/>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pPr lvl="2"/>
            <a:endParaRPr lang="zh-TW" altLang="en-US" dirty="0"/>
          </a:p>
        </p:txBody>
      </p:sp>
    </p:spTree>
    <p:extLst>
      <p:ext uri="{BB962C8B-B14F-4D97-AF65-F5344CB8AC3E}">
        <p14:creationId xmlns:p14="http://schemas.microsoft.com/office/powerpoint/2010/main" val="88339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0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61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31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9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904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90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89345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35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41"/>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p:txBody>
          <a:bodyPr/>
          <a:lstStyle>
            <a:lvl1pPr>
              <a:defRPr/>
            </a:lvl1pPr>
          </a:lstStyle>
          <a:p>
            <a:pPr>
              <a:defRPr/>
            </a:pPr>
            <a:r>
              <a:rPr lang="en-US"/>
              <a:t>3.</a:t>
            </a:r>
            <a:fld id="{CE294732-160A-4374-9151-CC129F610BD7}" type="slidenum">
              <a:rPr lang="en-US"/>
              <a:pPr>
                <a:defRPr/>
              </a:pPr>
              <a:t>‹#›</a:t>
            </a:fld>
            <a:endParaRPr lang="en-US"/>
          </a:p>
        </p:txBody>
      </p:sp>
    </p:spTree>
    <p:extLst>
      <p:ext uri="{BB962C8B-B14F-4D97-AF65-F5344CB8AC3E}">
        <p14:creationId xmlns:p14="http://schemas.microsoft.com/office/powerpoint/2010/main" val="261352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82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71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617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08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46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0441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11/12/2020</a:t>
            </a:fld>
            <a:endParaRPr lang="en-US" dirty="0"/>
          </a:p>
        </p:txBody>
      </p:sp>
    </p:spTree>
    <p:extLst>
      <p:ext uri="{BB962C8B-B14F-4D97-AF65-F5344CB8AC3E}">
        <p14:creationId xmlns:p14="http://schemas.microsoft.com/office/powerpoint/2010/main" val="140248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7355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519952" y="537135"/>
            <a:ext cx="8960037"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defRPr/>
            </a:pPr>
            <a:endParaRPr lang="en-US" altLang="en-US" sz="4050" i="0" baseline="0" dirty="0">
              <a:solidFill>
                <a:schemeClr val="accent1">
                  <a:lumMod val="75000"/>
                </a:schemeClr>
              </a:solidFill>
              <a:latin typeface="Arial" panose="020B0604020202020204" pitchFamily="34" charset="0"/>
            </a:endParaRPr>
          </a:p>
          <a:p>
            <a:pPr algn="ctr">
              <a:defRPr/>
            </a:pPr>
            <a:r>
              <a:rPr lang="en-US" altLang="en-US" sz="4050" i="0" baseline="0" dirty="0">
                <a:solidFill>
                  <a:schemeClr val="accent1">
                    <a:lumMod val="75000"/>
                  </a:schemeClr>
                </a:solidFill>
                <a:latin typeface="Arial" panose="020B0604020202020204" pitchFamily="34" charset="0"/>
              </a:rPr>
              <a:t>Data Communications</a:t>
            </a:r>
          </a:p>
          <a:p>
            <a:pPr algn="ctr">
              <a:defRPr/>
            </a:pPr>
            <a:endParaRPr lang="en-US" sz="3300" i="0" baseline="0" dirty="0">
              <a:solidFill>
                <a:schemeClr val="accent1">
                  <a:lumMod val="75000"/>
                </a:schemeClr>
              </a:solidFill>
              <a:latin typeface="Arial" panose="020B0604020202020204" pitchFamily="34" charset="0"/>
            </a:endParaRPr>
          </a:p>
          <a:p>
            <a:pPr algn="ctr">
              <a:defRPr/>
            </a:pPr>
            <a:r>
              <a:rPr lang="en-US" sz="3300" i="0" baseline="0" dirty="0">
                <a:solidFill>
                  <a:schemeClr val="accent1">
                    <a:lumMod val="75000"/>
                  </a:schemeClr>
                </a:solidFill>
                <a:latin typeface="Arial" panose="020B0604020202020204" pitchFamily="34" charset="0"/>
              </a:rPr>
              <a:t>Lecture </a:t>
            </a:r>
            <a:r>
              <a:rPr lang="en-US" sz="3300" i="0" baseline="0" dirty="0" smtClean="0">
                <a:solidFill>
                  <a:schemeClr val="accent1">
                    <a:lumMod val="75000"/>
                  </a:schemeClr>
                </a:solidFill>
                <a:latin typeface="Arial" panose="020B0604020202020204" pitchFamily="34" charset="0"/>
              </a:rPr>
              <a:t>48</a:t>
            </a:r>
            <a:endParaRPr lang="en-US" sz="3300" i="0" baseline="0" dirty="0" smtClean="0">
              <a:solidFill>
                <a:schemeClr val="accent1">
                  <a:lumMod val="75000"/>
                </a:schemeClr>
              </a:solidFill>
              <a:latin typeface="Arial" panose="020B0604020202020204" pitchFamily="34" charset="0"/>
            </a:endParaRPr>
          </a:p>
          <a:p>
            <a:pPr algn="ctr">
              <a:defRPr/>
            </a:pPr>
            <a:endParaRPr lang="en-US" sz="3300" i="0" baseline="0" dirty="0">
              <a:solidFill>
                <a:schemeClr val="accent1">
                  <a:lumMod val="75000"/>
                </a:schemeClr>
              </a:solidFill>
              <a:latin typeface="Arial" panose="020B0604020202020204" pitchFamily="34" charset="0"/>
            </a:endParaRPr>
          </a:p>
          <a:p>
            <a:pPr algn="ctr">
              <a:defRPr/>
            </a:pPr>
            <a:r>
              <a:rPr kumimoji="1" lang="en-US" sz="3200" baseline="0" dirty="0"/>
              <a:t>TOPICS: </a:t>
            </a:r>
            <a:r>
              <a:rPr kumimoji="1" lang="en-US" sz="3200" baseline="0" dirty="0" smtClean="0"/>
              <a:t>LAN Standards: IEEE 802.XX</a:t>
            </a:r>
            <a:endParaRPr lang="en-US" sz="3300" i="0" baseline="0"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val="4282678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IEEE 802.3 </a:t>
            </a:r>
            <a:r>
              <a:rPr lang="en-IN" b="1" dirty="0" smtClean="0"/>
              <a:t>Versions</a:t>
            </a:r>
            <a:r>
              <a:rPr lang="en-IN" b="1" dirty="0"/>
              <a:t/>
            </a:r>
            <a:br>
              <a:rPr lang="en-IN" b="1" dirty="0"/>
            </a:br>
            <a:endParaRPr lang="en-IN" dirty="0"/>
          </a:p>
        </p:txBody>
      </p:sp>
      <p:sp>
        <p:nvSpPr>
          <p:cNvPr id="3" name="Content Placeholder 2"/>
          <p:cNvSpPr>
            <a:spLocks noGrp="1"/>
          </p:cNvSpPr>
          <p:nvPr>
            <p:ph idx="1"/>
          </p:nvPr>
        </p:nvSpPr>
        <p:spPr>
          <a:xfrm>
            <a:off x="677334" y="2160589"/>
            <a:ext cx="9452784" cy="4437435"/>
          </a:xfrm>
        </p:spPr>
        <p:txBody>
          <a:bodyPr>
            <a:normAutofit/>
          </a:bodyPr>
          <a:lstStyle/>
          <a:p>
            <a:endParaRPr lang="en-IN" dirty="0"/>
          </a:p>
        </p:txBody>
      </p:sp>
      <p:pic>
        <p:nvPicPr>
          <p:cNvPr id="5122" name="Picture 2" descr="https://www.tutorialspoint.com/assets/questions/media/23566/ieee_8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35" y="2411601"/>
            <a:ext cx="6861559" cy="320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58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IEEE 802.3 </a:t>
            </a:r>
            <a:r>
              <a:rPr lang="en-IN" b="1" dirty="0" smtClean="0"/>
              <a:t>Versions</a:t>
            </a:r>
            <a:r>
              <a:rPr lang="en-IN" b="1" dirty="0"/>
              <a:t/>
            </a:r>
            <a:br>
              <a:rPr lang="en-IN" b="1" dirty="0"/>
            </a:br>
            <a:endParaRPr lang="en-IN" dirty="0"/>
          </a:p>
        </p:txBody>
      </p:sp>
      <p:sp>
        <p:nvSpPr>
          <p:cNvPr id="3" name="Content Placeholder 2"/>
          <p:cNvSpPr>
            <a:spLocks noGrp="1"/>
          </p:cNvSpPr>
          <p:nvPr>
            <p:ph idx="1"/>
          </p:nvPr>
        </p:nvSpPr>
        <p:spPr>
          <a:xfrm>
            <a:off x="677334" y="2160589"/>
            <a:ext cx="9452784" cy="4437435"/>
          </a:xfrm>
        </p:spPr>
        <p:txBody>
          <a:bodyPr>
            <a:normAutofit/>
          </a:bodyPr>
          <a:lstStyle/>
          <a:p>
            <a:r>
              <a:rPr lang="en-IN" b="1" dirty="0" smtClean="0"/>
              <a:t>IEEE </a:t>
            </a:r>
            <a:r>
              <a:rPr lang="en-IN" b="1" dirty="0"/>
              <a:t>802.3</a:t>
            </a:r>
            <a:r>
              <a:rPr lang="en-IN" dirty="0"/>
              <a:t>: This was the original standard given for 10BASE-5. It used a thick single coaxial cable into which a connection can be tapped by drilling into the cable to the core. Here, 10 is the maximum throughput, i.e. 10 Mbps, BASE denoted use of baseband transmission, and 5 refers to the maximum segment length of 500m.</a:t>
            </a:r>
          </a:p>
          <a:p>
            <a:r>
              <a:rPr lang="en-IN" b="1" dirty="0"/>
              <a:t>IEEE 802.3a</a:t>
            </a:r>
            <a:r>
              <a:rPr lang="en-IN" dirty="0"/>
              <a:t>: This gave the standard for thin coax (10BASE-2), which is a thinner variety where the segments of coaxial cables are connected by BNC connectors. The 2 refers to the maximum segment length of about 200m (185m to be precise).</a:t>
            </a:r>
          </a:p>
          <a:p>
            <a:r>
              <a:rPr lang="en-IN" b="1" dirty="0"/>
              <a:t>IEEE 802.3i</a:t>
            </a:r>
            <a:r>
              <a:rPr lang="en-IN" dirty="0"/>
              <a:t>: This gave the standard for twisted pair (10BASE-T) that uses unshielded twisted pair (UTP) copper wires as physical layer medium. The further variations were given by IEEE 802.3u for 100BASE-TX, 100BASE-T4 and 100BASE-FX.</a:t>
            </a:r>
          </a:p>
          <a:p>
            <a:r>
              <a:rPr lang="en-IN" b="1" dirty="0"/>
              <a:t>IEEE 802.3i</a:t>
            </a:r>
            <a:r>
              <a:rPr lang="en-IN" dirty="0"/>
              <a:t>: This gave the standard for Ethernet over </a:t>
            </a:r>
            <a:r>
              <a:rPr lang="en-IN" dirty="0" err="1"/>
              <a:t>Fiber</a:t>
            </a:r>
            <a:r>
              <a:rPr lang="en-IN" dirty="0"/>
              <a:t> (10BASE-F) that uses </a:t>
            </a:r>
            <a:r>
              <a:rPr lang="en-IN" dirty="0" err="1"/>
              <a:t>fiber</a:t>
            </a:r>
            <a:r>
              <a:rPr lang="en-IN" dirty="0"/>
              <a:t> optic cables as medium of transmission.</a:t>
            </a:r>
          </a:p>
        </p:txBody>
      </p:sp>
    </p:spTree>
    <p:extLst>
      <p:ext uri="{BB962C8B-B14F-4D97-AF65-F5344CB8AC3E}">
        <p14:creationId xmlns:p14="http://schemas.microsoft.com/office/powerpoint/2010/main" val="7455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kumimoji="1" lang="en-US" altLang="zh-TW">
                <a:ea typeface="新細明體" panose="02020500000000000000" pitchFamily="18" charset="-120"/>
              </a:rPr>
              <a:t>10Mbps Specification (Ethernet)</a:t>
            </a:r>
          </a:p>
        </p:txBody>
      </p:sp>
      <p:graphicFrame>
        <p:nvGraphicFramePr>
          <p:cNvPr id="16390" name="Object 6"/>
          <p:cNvGraphicFramePr>
            <a:graphicFrameLocks noChangeAspect="1"/>
          </p:cNvGraphicFramePr>
          <p:nvPr/>
        </p:nvGraphicFramePr>
        <p:xfrm>
          <a:off x="1243013" y="2362201"/>
          <a:ext cx="9677401" cy="3387725"/>
        </p:xfrm>
        <a:graphic>
          <a:graphicData uri="http://schemas.openxmlformats.org/presentationml/2006/ole">
            <mc:AlternateContent xmlns:mc="http://schemas.openxmlformats.org/markup-compatibility/2006">
              <mc:Choice xmlns:v="urn:schemas-microsoft-com:vml" Requires="v">
                <p:oleObj spid="_x0000_s3074" name="文件" r:id="rId4" imgW="8352551" imgH="2923331" progId="Word.Document.8">
                  <p:embed/>
                </p:oleObj>
              </mc:Choice>
              <mc:Fallback>
                <p:oleObj name="文件" r:id="rId4" imgW="8352551" imgH="292333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3013" y="2362201"/>
                        <a:ext cx="9677401" cy="338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34631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r>
              <a:rPr kumimoji="1" lang="en-GB"/>
              <a:t>100Mbps Fast Ethernet</a:t>
            </a:r>
            <a:endParaRPr kumimoji="1" lang="en-US" altLang="zh-TW">
              <a:ea typeface="新細明體" panose="02020500000000000000" pitchFamily="18" charset="-120"/>
            </a:endParaRPr>
          </a:p>
        </p:txBody>
      </p:sp>
      <p:graphicFrame>
        <p:nvGraphicFramePr>
          <p:cNvPr id="71687" name="Object 7"/>
          <p:cNvGraphicFramePr>
            <a:graphicFrameLocks noChangeAspect="1"/>
          </p:cNvGraphicFramePr>
          <p:nvPr/>
        </p:nvGraphicFramePr>
        <p:xfrm>
          <a:off x="1828800" y="1905001"/>
          <a:ext cx="8686800" cy="3617913"/>
        </p:xfrm>
        <a:graphic>
          <a:graphicData uri="http://schemas.openxmlformats.org/presentationml/2006/ole">
            <mc:AlternateContent xmlns:mc="http://schemas.openxmlformats.org/markup-compatibility/2006">
              <mc:Choice xmlns:v="urn:schemas-microsoft-com:vml" Requires="v">
                <p:oleObj spid="_x0000_s2050" name="Document" r:id="rId4" imgW="5955792" imgH="2481072" progId="Word.Document.8">
                  <p:embed/>
                </p:oleObj>
              </mc:Choice>
              <mc:Fallback>
                <p:oleObj name="Document" r:id="rId4" imgW="5955792" imgH="248107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905001"/>
                        <a:ext cx="8686800" cy="361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4027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IEEE 802.11 standard</a:t>
            </a:r>
          </a:p>
        </p:txBody>
      </p:sp>
      <p:sp>
        <p:nvSpPr>
          <p:cNvPr id="3" name="Content Placeholder 2"/>
          <p:cNvSpPr>
            <a:spLocks noGrp="1"/>
          </p:cNvSpPr>
          <p:nvPr>
            <p:ph idx="1"/>
          </p:nvPr>
        </p:nvSpPr>
        <p:spPr/>
        <p:txBody>
          <a:bodyPr/>
          <a:lstStyle/>
          <a:p>
            <a:r>
              <a:rPr lang="en-IN" dirty="0"/>
              <a:t>IEEE 802.11 standard, popularly known as </a:t>
            </a:r>
            <a:r>
              <a:rPr lang="en-IN" dirty="0" err="1"/>
              <a:t>WiFi</a:t>
            </a:r>
            <a:r>
              <a:rPr lang="en-IN" dirty="0"/>
              <a:t>, lays down the architecture and specifications of wireless LANs (WLANs). </a:t>
            </a:r>
            <a:r>
              <a:rPr lang="en-IN" dirty="0" err="1"/>
              <a:t>WiFi</a:t>
            </a:r>
            <a:r>
              <a:rPr lang="en-IN" dirty="0"/>
              <a:t> or WLAN uses high frequency radio waves for connecting the nodes.</a:t>
            </a:r>
          </a:p>
          <a:p>
            <a:r>
              <a:rPr lang="en-IN" dirty="0"/>
              <a:t>There are several standards of IEEE 802.11 WLANs. The prominent among them are 802.11, 802.11a, 802.11b, 802.11g, 802.11n and 802.11p. All the standards use carrier-sense multiple access with collision avoidance (CSMA/CA). Also, they have support for both centralised base station based as well as ad hoc networks.</a:t>
            </a:r>
          </a:p>
          <a:p>
            <a:r>
              <a:rPr lang="en-IN" dirty="0"/>
              <a:t/>
            </a:r>
            <a:br>
              <a:rPr lang="en-IN" dirty="0"/>
            </a:br>
            <a:endParaRPr lang="en-IN" dirty="0"/>
          </a:p>
        </p:txBody>
      </p:sp>
    </p:spTree>
    <p:extLst>
      <p:ext uri="{BB962C8B-B14F-4D97-AF65-F5344CB8AC3E}">
        <p14:creationId xmlns:p14="http://schemas.microsoft.com/office/powerpoint/2010/main" val="2606969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81" y="161364"/>
            <a:ext cx="8596668" cy="1320800"/>
          </a:xfrm>
        </p:spPr>
        <p:txBody>
          <a:bodyPr/>
          <a:lstStyle/>
          <a:p>
            <a:r>
              <a:rPr lang="en-IN" dirty="0"/>
              <a:t>IEEE 802.11 standard</a:t>
            </a:r>
          </a:p>
        </p:txBody>
      </p:sp>
      <p:sp>
        <p:nvSpPr>
          <p:cNvPr id="3" name="Content Placeholder 2"/>
          <p:cNvSpPr>
            <a:spLocks noGrp="1"/>
          </p:cNvSpPr>
          <p:nvPr>
            <p:ph idx="1"/>
          </p:nvPr>
        </p:nvSpPr>
        <p:spPr>
          <a:xfrm>
            <a:off x="5642861" y="5092048"/>
            <a:ext cx="8596668" cy="3880773"/>
          </a:xfrm>
        </p:spPr>
        <p:txBody>
          <a:bodyPr/>
          <a:lstStyle/>
          <a:p>
            <a:r>
              <a:rPr lang="en-IN" dirty="0"/>
              <a:t/>
            </a:r>
            <a:br>
              <a:rPr lang="en-IN" dirty="0"/>
            </a:br>
            <a:endParaRPr lang="en-IN" dirty="0"/>
          </a:p>
        </p:txBody>
      </p:sp>
      <p:pic>
        <p:nvPicPr>
          <p:cNvPr id="6146" name="Picture 2" descr="https://www.tutorialspoint.com/assets/questions/media/34142/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821764"/>
            <a:ext cx="5401249" cy="620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69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40" y="0"/>
            <a:ext cx="8596668" cy="1320800"/>
          </a:xfrm>
        </p:spPr>
        <p:txBody>
          <a:bodyPr/>
          <a:lstStyle/>
          <a:p>
            <a:r>
              <a:rPr lang="en-IN" dirty="0"/>
              <a:t>IEEE 802.11 standard</a:t>
            </a:r>
          </a:p>
        </p:txBody>
      </p:sp>
      <p:sp>
        <p:nvSpPr>
          <p:cNvPr id="3" name="Content Placeholder 2"/>
          <p:cNvSpPr>
            <a:spLocks noGrp="1"/>
          </p:cNvSpPr>
          <p:nvPr>
            <p:ph idx="1"/>
          </p:nvPr>
        </p:nvSpPr>
        <p:spPr>
          <a:xfrm>
            <a:off x="448235" y="1320800"/>
            <a:ext cx="10506636" cy="5062071"/>
          </a:xfrm>
        </p:spPr>
        <p:txBody>
          <a:bodyPr>
            <a:normAutofit/>
          </a:bodyPr>
          <a:lstStyle/>
          <a:p>
            <a:pPr marL="0" indent="0" algn="just">
              <a:buNone/>
            </a:pPr>
            <a:r>
              <a:rPr lang="en-IN" dirty="0" smtClean="0"/>
              <a:t>IEEE </a:t>
            </a:r>
            <a:r>
              <a:rPr lang="en-IN" dirty="0"/>
              <a:t>802.11 was the original version released in 1997. It provided 1 Mbps or 2 Mbps data rate in the 2.4 GHz band and used either frequency-hopping spread spectrum (FHSS) or direct-sequence spread spectrum (DSSS). It is obsolete now.</a:t>
            </a:r>
          </a:p>
          <a:p>
            <a:pPr marL="0" indent="0" algn="just">
              <a:buNone/>
            </a:pPr>
            <a:r>
              <a:rPr lang="en-IN" b="1" dirty="0"/>
              <a:t>IEEE 802.11a</a:t>
            </a:r>
          </a:p>
          <a:p>
            <a:pPr algn="just"/>
            <a:r>
              <a:rPr lang="en-IN" dirty="0"/>
              <a:t>802.11a was published in 1999 as a modification to 802.11, with orthogonal frequency division multiplexing (OFDM) based air interface in physical layer instead of FHSS or DSSS of 802.11. It provides a maximum data rate of 54 Mbps operating in the 5 GHz band. Besides it provides error correcting code. As 2.4 GHz band is crowded, relatively sparsely used 5 GHz imparts additional advantage to 802.11a.</a:t>
            </a:r>
          </a:p>
          <a:p>
            <a:pPr marL="0" indent="0" algn="just">
              <a:buNone/>
            </a:pPr>
            <a:r>
              <a:rPr lang="en-IN" b="1" dirty="0" smtClean="0"/>
              <a:t>IEEE </a:t>
            </a:r>
            <a:r>
              <a:rPr lang="en-IN" b="1" dirty="0"/>
              <a:t>802.11b</a:t>
            </a:r>
          </a:p>
          <a:p>
            <a:pPr algn="just"/>
            <a:r>
              <a:rPr lang="en-IN" dirty="0"/>
              <a:t>802.11b is a direct extension of the original 802.11 standard that appeared in early 2000. It uses the same modulation technique as 802.11, i.e. DSSS and operates in the 2.4 GHz band. It has a higher data rate of 11 Mbps as compared to 2 Mbps of 802.11, due to which it was rapidly adopted in wireless LANs. However, since 2.4 GHz band is pretty crowded, 802.11b devices faces interference from other devices</a:t>
            </a:r>
            <a:r>
              <a:rPr lang="en-IN" dirty="0" smtClean="0"/>
              <a:t>.</a:t>
            </a:r>
            <a:endParaRPr lang="en-IN" dirty="0"/>
          </a:p>
        </p:txBody>
      </p:sp>
    </p:spTree>
    <p:extLst>
      <p:ext uri="{BB962C8B-B14F-4D97-AF65-F5344CB8AC3E}">
        <p14:creationId xmlns:p14="http://schemas.microsoft.com/office/powerpoint/2010/main" val="315983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0"/>
            <a:ext cx="8825767" cy="1930400"/>
          </a:xfrm>
        </p:spPr>
        <p:txBody>
          <a:bodyPr/>
          <a:lstStyle/>
          <a:p>
            <a:r>
              <a:rPr lang="en-IN" dirty="0"/>
              <a:t>IEEE 802.11 standard</a:t>
            </a:r>
          </a:p>
        </p:txBody>
      </p:sp>
      <p:sp>
        <p:nvSpPr>
          <p:cNvPr id="3" name="Content Placeholder 2"/>
          <p:cNvSpPr>
            <a:spLocks noGrp="1"/>
          </p:cNvSpPr>
          <p:nvPr>
            <p:ph idx="1"/>
          </p:nvPr>
        </p:nvSpPr>
        <p:spPr>
          <a:xfrm>
            <a:off x="448235" y="1317811"/>
            <a:ext cx="11241741" cy="5540189"/>
          </a:xfrm>
        </p:spPr>
        <p:txBody>
          <a:bodyPr>
            <a:normAutofit/>
          </a:bodyPr>
          <a:lstStyle/>
          <a:p>
            <a:pPr marL="0" indent="0" algn="just">
              <a:buNone/>
            </a:pPr>
            <a:r>
              <a:rPr lang="en-IN" b="1" dirty="0" smtClean="0"/>
              <a:t>IEEE </a:t>
            </a:r>
            <a:r>
              <a:rPr lang="en-IN" b="1" dirty="0"/>
              <a:t>802.11g</a:t>
            </a:r>
          </a:p>
          <a:p>
            <a:pPr algn="just"/>
            <a:r>
              <a:rPr lang="en-IN" dirty="0"/>
              <a:t>802.11g was indorsed in 2003. It operates in the 2.4 GHz band (as in 802.11b) and provides a average throughput of 22 Mbps. It uses OFDM technique (as in 802.11a). It is fully backward compatible with 802.11b. 802.11g devices also faces interference from other devices operating in 2.4 GHz band.</a:t>
            </a:r>
          </a:p>
          <a:p>
            <a:pPr marL="0" indent="0" algn="just">
              <a:buNone/>
            </a:pPr>
            <a:r>
              <a:rPr lang="en-IN" b="1" dirty="0"/>
              <a:t>IEEE 802.11n</a:t>
            </a:r>
          </a:p>
          <a:p>
            <a:pPr algn="just"/>
            <a:r>
              <a:rPr lang="en-IN" dirty="0"/>
              <a:t>802.11n was approved and published in 2009 that operates on both the 2.4 GHz and the 5 GHz bands. It has variable data rate ranging from 54 Mbps to 600 Mbps. It provides a marked improvement over previous standards 802.11 by incorporating multiple-input multiple-output antennas (MIMO antennas).</a:t>
            </a:r>
          </a:p>
          <a:p>
            <a:pPr marL="0" indent="0" algn="just">
              <a:buNone/>
            </a:pPr>
            <a:r>
              <a:rPr lang="en-IN" b="1" dirty="0"/>
              <a:t>IEEE 802.11p</a:t>
            </a:r>
          </a:p>
          <a:p>
            <a:pPr algn="just"/>
            <a:r>
              <a:rPr lang="en-IN" dirty="0"/>
              <a:t>802.11 is an amendment for including wireless access in vehicular environments (WAVE) to support Intelligent Transportation Systems (ITS). They include network communications between vehicles moving at high speed and the environment. They have a data rate of 27 Mbps and operate in 5.9 GHz band.</a:t>
            </a:r>
          </a:p>
          <a:p>
            <a:pPr algn="just"/>
            <a:endParaRPr lang="en-IN" dirty="0"/>
          </a:p>
        </p:txBody>
      </p:sp>
    </p:spTree>
    <p:extLst>
      <p:ext uri="{BB962C8B-B14F-4D97-AF65-F5344CB8AC3E}">
        <p14:creationId xmlns:p14="http://schemas.microsoft.com/office/powerpoint/2010/main" val="190032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1"/>
            <a:ext cx="8229600" cy="1139825"/>
          </a:xfrm>
        </p:spPr>
        <p:txBody>
          <a:bodyPr/>
          <a:lstStyle/>
          <a:p>
            <a:r>
              <a:rPr kumimoji="1" lang="en-US" altLang="zh-TW">
                <a:ea typeface="新細明體" panose="02020500000000000000" pitchFamily="18" charset="-120"/>
              </a:rPr>
              <a:t>LAN Protocol Architecture</a:t>
            </a: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b="15825"/>
          <a:stretch>
            <a:fillRect/>
          </a:stretch>
        </p:blipFill>
        <p:spPr bwMode="auto">
          <a:xfrm>
            <a:off x="3124200" y="1143001"/>
            <a:ext cx="6096000" cy="550862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70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kumimoji="1" lang="en-US" altLang="zh-TW">
                <a:ea typeface="新細明體" panose="02020500000000000000" pitchFamily="18" charset="-120"/>
              </a:rPr>
              <a:t>IEEE 802 Layers (1)</a:t>
            </a:r>
          </a:p>
        </p:txBody>
      </p:sp>
      <p:sp>
        <p:nvSpPr>
          <p:cNvPr id="11267" name="Rectangle 3"/>
          <p:cNvSpPr>
            <a:spLocks noGrp="1" noChangeArrowheads="1"/>
          </p:cNvSpPr>
          <p:nvPr>
            <p:ph type="body" idx="1"/>
          </p:nvPr>
        </p:nvSpPr>
        <p:spPr/>
        <p:txBody>
          <a:bodyPr/>
          <a:lstStyle/>
          <a:p>
            <a:r>
              <a:rPr kumimoji="1" lang="en-US" altLang="zh-TW">
                <a:ea typeface="新細明體" panose="02020500000000000000" pitchFamily="18" charset="-120"/>
              </a:rPr>
              <a:t>Physical</a:t>
            </a:r>
          </a:p>
          <a:p>
            <a:pPr lvl="1"/>
            <a:r>
              <a:rPr kumimoji="1" lang="en-US" altLang="zh-TW">
                <a:ea typeface="新細明體" panose="02020500000000000000" pitchFamily="18" charset="-120"/>
              </a:rPr>
              <a:t>encoding/decoding of signals</a:t>
            </a:r>
          </a:p>
          <a:p>
            <a:pPr lvl="1"/>
            <a:r>
              <a:rPr kumimoji="1" lang="en-US" altLang="zh-TW">
                <a:ea typeface="新細明體" panose="02020500000000000000" pitchFamily="18" charset="-120"/>
              </a:rPr>
              <a:t>preamble generation/removal</a:t>
            </a:r>
          </a:p>
          <a:p>
            <a:pPr lvl="1"/>
            <a:r>
              <a:rPr kumimoji="1" lang="en-US" altLang="zh-TW">
                <a:ea typeface="新細明體" panose="02020500000000000000" pitchFamily="18" charset="-120"/>
              </a:rPr>
              <a:t>bit transmission/reception</a:t>
            </a:r>
          </a:p>
          <a:p>
            <a:pPr lvl="1"/>
            <a:r>
              <a:rPr kumimoji="1" lang="en-US" altLang="zh-TW">
                <a:ea typeface="新細明體" panose="02020500000000000000" pitchFamily="18" charset="-120"/>
              </a:rPr>
              <a:t>transmission medium and topology</a:t>
            </a:r>
          </a:p>
          <a:p>
            <a:endParaRPr kumimoji="1" lang="zh-TW" altLang="en-US">
              <a:ea typeface="新細明體" panose="02020500000000000000" pitchFamily="18" charset="-120"/>
            </a:endParaRPr>
          </a:p>
        </p:txBody>
      </p:sp>
    </p:spTree>
    <p:extLst>
      <p:ext uri="{BB962C8B-B14F-4D97-AF65-F5344CB8AC3E}">
        <p14:creationId xmlns:p14="http://schemas.microsoft.com/office/powerpoint/2010/main" val="2098974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kumimoji="1" lang="en-US" altLang="zh-TW">
                <a:ea typeface="新細明體" panose="02020500000000000000" pitchFamily="18" charset="-120"/>
              </a:rPr>
              <a:t>IEEE 802 Layers (2)</a:t>
            </a:r>
          </a:p>
        </p:txBody>
      </p:sp>
      <p:sp>
        <p:nvSpPr>
          <p:cNvPr id="12291" name="Rectangle 3"/>
          <p:cNvSpPr>
            <a:spLocks noGrp="1" noChangeArrowheads="1"/>
          </p:cNvSpPr>
          <p:nvPr>
            <p:ph type="body" idx="1"/>
          </p:nvPr>
        </p:nvSpPr>
        <p:spPr>
          <a:xfrm>
            <a:off x="1981200" y="1447800"/>
            <a:ext cx="8229600" cy="4876800"/>
          </a:xfrm>
        </p:spPr>
        <p:txBody>
          <a:bodyPr/>
          <a:lstStyle/>
          <a:p>
            <a:pPr>
              <a:lnSpc>
                <a:spcPct val="90000"/>
              </a:lnSpc>
            </a:pPr>
            <a:r>
              <a:rPr kumimoji="1" lang="en-US" altLang="zh-TW" sz="2800">
                <a:ea typeface="新細明體" panose="02020500000000000000" pitchFamily="18" charset="-120"/>
              </a:rPr>
              <a:t>Logical Link Control </a:t>
            </a:r>
          </a:p>
          <a:p>
            <a:pPr lvl="1">
              <a:lnSpc>
                <a:spcPct val="90000"/>
              </a:lnSpc>
            </a:pPr>
            <a:r>
              <a:rPr kumimoji="1" lang="en-US" altLang="zh-TW" sz="2400">
                <a:ea typeface="新細明體" panose="02020500000000000000" pitchFamily="18" charset="-120"/>
              </a:rPr>
              <a:t>interface to higher levels</a:t>
            </a:r>
          </a:p>
          <a:p>
            <a:pPr lvl="1">
              <a:lnSpc>
                <a:spcPct val="90000"/>
              </a:lnSpc>
            </a:pPr>
            <a:r>
              <a:rPr kumimoji="1" lang="en-US" altLang="zh-TW" sz="2400">
                <a:ea typeface="新細明體" panose="02020500000000000000" pitchFamily="18" charset="-120"/>
              </a:rPr>
              <a:t>flow and error control</a:t>
            </a:r>
          </a:p>
          <a:p>
            <a:pPr>
              <a:lnSpc>
                <a:spcPct val="90000"/>
              </a:lnSpc>
            </a:pPr>
            <a:r>
              <a:rPr kumimoji="1" lang="en-GB" sz="2800"/>
              <a:t>Media</a:t>
            </a:r>
            <a:r>
              <a:rPr kumimoji="1" lang="en-US" altLang="zh-TW" sz="2800">
                <a:ea typeface="新細明體" panose="02020500000000000000" pitchFamily="18" charset="-120"/>
              </a:rPr>
              <a:t> Access Control</a:t>
            </a:r>
          </a:p>
          <a:p>
            <a:pPr lvl="1">
              <a:lnSpc>
                <a:spcPct val="90000"/>
              </a:lnSpc>
            </a:pPr>
            <a:r>
              <a:rPr kumimoji="1" lang="en-US" altLang="zh-TW" sz="2400">
                <a:ea typeface="新細明體" panose="02020500000000000000" pitchFamily="18" charset="-120"/>
              </a:rPr>
              <a:t>on transmit assemble data into frame </a:t>
            </a:r>
          </a:p>
          <a:p>
            <a:pPr lvl="1">
              <a:lnSpc>
                <a:spcPct val="90000"/>
              </a:lnSpc>
            </a:pPr>
            <a:r>
              <a:rPr kumimoji="1" lang="en-US" altLang="zh-TW" sz="2400">
                <a:ea typeface="新細明體" panose="02020500000000000000" pitchFamily="18" charset="-120"/>
              </a:rPr>
              <a:t>on receive disassemble frame</a:t>
            </a:r>
          </a:p>
          <a:p>
            <a:pPr lvl="1">
              <a:lnSpc>
                <a:spcPct val="90000"/>
              </a:lnSpc>
            </a:pPr>
            <a:r>
              <a:rPr kumimoji="1" lang="en-US" altLang="zh-TW" sz="2400">
                <a:solidFill>
                  <a:srgbClr val="FFFF00"/>
                </a:solidFill>
                <a:ea typeface="新細明體" panose="02020500000000000000" pitchFamily="18" charset="-120"/>
              </a:rPr>
              <a:t>govern access to transmission medium</a:t>
            </a:r>
          </a:p>
          <a:p>
            <a:pPr lvl="1">
              <a:lnSpc>
                <a:spcPct val="90000"/>
              </a:lnSpc>
            </a:pPr>
            <a:r>
              <a:rPr kumimoji="1" lang="en-US" altLang="zh-TW" sz="2400">
                <a:ea typeface="新細明體" panose="02020500000000000000" pitchFamily="18" charset="-120"/>
              </a:rPr>
              <a:t>for same LLC, may have several MAC options</a:t>
            </a:r>
          </a:p>
          <a:p>
            <a:pPr>
              <a:lnSpc>
                <a:spcPct val="90000"/>
              </a:lnSpc>
            </a:pPr>
            <a:endParaRPr kumimoji="1" lang="en-US" altLang="zh-TW" sz="2800">
              <a:ea typeface="新細明體" panose="02020500000000000000" pitchFamily="18" charset="-120"/>
            </a:endParaRPr>
          </a:p>
          <a:p>
            <a:pPr>
              <a:lnSpc>
                <a:spcPct val="90000"/>
              </a:lnSpc>
            </a:pPr>
            <a:endParaRPr kumimoji="1" lang="en-US" altLang="zh-TW" sz="2800">
              <a:ea typeface="新細明體" panose="02020500000000000000" pitchFamily="18" charset="-120"/>
            </a:endParaRPr>
          </a:p>
          <a:p>
            <a:pPr>
              <a:lnSpc>
                <a:spcPct val="90000"/>
              </a:lnSpc>
            </a:pPr>
            <a:endParaRPr kumimoji="1" lang="zh-TW" altLang="en-US" sz="2800">
              <a:ea typeface="新細明體" panose="02020500000000000000" pitchFamily="18" charset="-120"/>
            </a:endParaRPr>
          </a:p>
        </p:txBody>
      </p:sp>
    </p:spTree>
    <p:extLst>
      <p:ext uri="{BB962C8B-B14F-4D97-AF65-F5344CB8AC3E}">
        <p14:creationId xmlns:p14="http://schemas.microsoft.com/office/powerpoint/2010/main" val="3654346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kumimoji="1" lang="en-US" altLang="zh-TW">
                <a:ea typeface="新細明體" panose="02020500000000000000" pitchFamily="18" charset="-120"/>
              </a:rPr>
              <a:t>Ethernet (CSM</a:t>
            </a:r>
            <a:r>
              <a:rPr kumimoji="1" lang="en-GB"/>
              <a:t>A</a:t>
            </a:r>
            <a:r>
              <a:rPr kumimoji="1" lang="en-US" altLang="zh-TW">
                <a:ea typeface="新細明體" panose="02020500000000000000" pitchFamily="18" charset="-120"/>
              </a:rPr>
              <a:t>/CD)</a:t>
            </a:r>
          </a:p>
        </p:txBody>
      </p:sp>
      <p:sp>
        <p:nvSpPr>
          <p:cNvPr id="5123" name="Rectangle 3"/>
          <p:cNvSpPr>
            <a:spLocks noGrp="1" noChangeArrowheads="1"/>
          </p:cNvSpPr>
          <p:nvPr>
            <p:ph type="body" idx="1"/>
          </p:nvPr>
        </p:nvSpPr>
        <p:spPr/>
        <p:txBody>
          <a:bodyPr/>
          <a:lstStyle/>
          <a:p>
            <a:endParaRPr kumimoji="1" lang="zh-TW" altLang="en-US">
              <a:ea typeface="新細明體" panose="02020500000000000000" pitchFamily="18" charset="-120"/>
            </a:endParaRPr>
          </a:p>
          <a:p>
            <a:r>
              <a:rPr kumimoji="1" lang="en-US" altLang="zh-TW">
                <a:ea typeface="新細明體" panose="02020500000000000000" pitchFamily="18" charset="-120"/>
              </a:rPr>
              <a:t>most widely used LAN standard</a:t>
            </a:r>
          </a:p>
          <a:p>
            <a:r>
              <a:rPr kumimoji="1" lang="en-US" altLang="zh-TW">
                <a:ea typeface="新細明體" panose="02020500000000000000" pitchFamily="18" charset="-120"/>
              </a:rPr>
              <a:t>developed by</a:t>
            </a:r>
          </a:p>
          <a:p>
            <a:pPr lvl="1"/>
            <a:r>
              <a:rPr kumimoji="1" lang="en-US" altLang="zh-TW">
                <a:ea typeface="新細明體" panose="02020500000000000000" pitchFamily="18" charset="-120"/>
              </a:rPr>
              <a:t>Xerox - original Ethernet</a:t>
            </a:r>
          </a:p>
          <a:p>
            <a:pPr lvl="1"/>
            <a:r>
              <a:rPr kumimoji="1" lang="en-US" altLang="zh-TW">
                <a:ea typeface="新細明體" panose="02020500000000000000" pitchFamily="18" charset="-120"/>
              </a:rPr>
              <a:t>IEEE 802.3</a:t>
            </a:r>
          </a:p>
          <a:p>
            <a:r>
              <a:rPr kumimoji="1" lang="en-US" altLang="zh-TW">
                <a:solidFill>
                  <a:srgbClr val="FFFF00"/>
                </a:solidFill>
                <a:ea typeface="新細明體" panose="02020500000000000000" pitchFamily="18" charset="-120"/>
              </a:rPr>
              <a:t>Carrier Sense Multiple Access with Collision Detection (CSMA/CD)</a:t>
            </a:r>
          </a:p>
          <a:p>
            <a:pPr lvl="1"/>
            <a:r>
              <a:rPr kumimoji="1" lang="en-US" altLang="zh-TW">
                <a:ea typeface="新細明體" panose="02020500000000000000" pitchFamily="18" charset="-120"/>
              </a:rPr>
              <a:t>random / contention access to media</a:t>
            </a:r>
          </a:p>
        </p:txBody>
      </p:sp>
    </p:spTree>
    <p:extLst>
      <p:ext uri="{BB962C8B-B14F-4D97-AF65-F5344CB8AC3E}">
        <p14:creationId xmlns:p14="http://schemas.microsoft.com/office/powerpoint/2010/main" val="4265358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152401"/>
            <a:ext cx="8229600" cy="1139825"/>
          </a:xfrm>
        </p:spPr>
        <p:txBody>
          <a:bodyPr/>
          <a:lstStyle/>
          <a:p>
            <a:r>
              <a:rPr kumimoji="1" lang="en-US" altLang="zh-TW">
                <a:ea typeface="新細明體" panose="02020500000000000000" pitchFamily="18" charset="-120"/>
              </a:rPr>
              <a:t>ALOHA</a:t>
            </a:r>
          </a:p>
        </p:txBody>
      </p:sp>
      <p:sp>
        <p:nvSpPr>
          <p:cNvPr id="7171" name="Rectangle 3"/>
          <p:cNvSpPr>
            <a:spLocks noGrp="1" noChangeArrowheads="1"/>
          </p:cNvSpPr>
          <p:nvPr>
            <p:ph type="body" idx="1"/>
          </p:nvPr>
        </p:nvSpPr>
        <p:spPr>
          <a:xfrm>
            <a:off x="1981200" y="1371600"/>
            <a:ext cx="8229600" cy="5105400"/>
          </a:xfrm>
        </p:spPr>
        <p:txBody>
          <a:bodyPr>
            <a:normAutofit lnSpcReduction="10000"/>
          </a:bodyPr>
          <a:lstStyle/>
          <a:p>
            <a:pPr>
              <a:lnSpc>
                <a:spcPct val="90000"/>
              </a:lnSpc>
            </a:pPr>
            <a:r>
              <a:rPr kumimoji="1" lang="en-US" altLang="zh-TW" sz="2800">
                <a:ea typeface="新細明體" panose="02020500000000000000" pitchFamily="18" charset="-120"/>
              </a:rPr>
              <a:t>developed for packet radio nets</a:t>
            </a:r>
          </a:p>
          <a:p>
            <a:pPr>
              <a:lnSpc>
                <a:spcPct val="90000"/>
              </a:lnSpc>
            </a:pPr>
            <a:r>
              <a:rPr kumimoji="1" lang="en-US" altLang="zh-TW" sz="2800">
                <a:ea typeface="新細明體" panose="02020500000000000000" pitchFamily="18" charset="-120"/>
              </a:rPr>
              <a:t>when station has frame, it sends</a:t>
            </a:r>
          </a:p>
          <a:p>
            <a:pPr>
              <a:lnSpc>
                <a:spcPct val="90000"/>
              </a:lnSpc>
            </a:pPr>
            <a:r>
              <a:rPr kumimoji="1" lang="en-US" altLang="zh-TW" sz="2800">
                <a:ea typeface="新細明體" panose="02020500000000000000" pitchFamily="18" charset="-120"/>
              </a:rPr>
              <a:t>then listens for a bit over max round trip time</a:t>
            </a:r>
          </a:p>
          <a:p>
            <a:pPr lvl="1">
              <a:lnSpc>
                <a:spcPct val="90000"/>
              </a:lnSpc>
            </a:pPr>
            <a:r>
              <a:rPr kumimoji="1" lang="en-US" altLang="zh-TW" sz="2400">
                <a:ea typeface="新細明體" panose="02020500000000000000" pitchFamily="18" charset="-120"/>
              </a:rPr>
              <a:t>if receive ACK then fine</a:t>
            </a:r>
          </a:p>
          <a:p>
            <a:pPr lvl="1">
              <a:lnSpc>
                <a:spcPct val="90000"/>
              </a:lnSpc>
            </a:pPr>
            <a:r>
              <a:rPr kumimoji="1" lang="en-US" altLang="zh-TW" sz="2400">
                <a:ea typeface="新細明體" panose="02020500000000000000" pitchFamily="18" charset="-120"/>
              </a:rPr>
              <a:t>if not, retransmit</a:t>
            </a:r>
          </a:p>
          <a:p>
            <a:pPr lvl="1">
              <a:lnSpc>
                <a:spcPct val="90000"/>
              </a:lnSpc>
            </a:pPr>
            <a:r>
              <a:rPr kumimoji="1" lang="en-US" altLang="zh-TW" sz="2400">
                <a:ea typeface="新細明體" panose="02020500000000000000" pitchFamily="18" charset="-120"/>
              </a:rPr>
              <a:t>if no ACK after repeated transmissions, give up</a:t>
            </a:r>
          </a:p>
          <a:p>
            <a:pPr>
              <a:lnSpc>
                <a:spcPct val="90000"/>
              </a:lnSpc>
            </a:pPr>
            <a:r>
              <a:rPr kumimoji="1" lang="en-US" altLang="zh-TW" sz="2800">
                <a:ea typeface="新細明體" panose="02020500000000000000" pitchFamily="18" charset="-120"/>
              </a:rPr>
              <a:t>uses a frame check sequence (as in HDLC)</a:t>
            </a:r>
          </a:p>
          <a:p>
            <a:pPr>
              <a:lnSpc>
                <a:spcPct val="90000"/>
              </a:lnSpc>
            </a:pPr>
            <a:r>
              <a:rPr kumimoji="1" lang="en-US" altLang="zh-TW" sz="2800">
                <a:ea typeface="新細明體" panose="02020500000000000000" pitchFamily="18" charset="-120"/>
              </a:rPr>
              <a:t>frame may be damaged by noise or by another station transmitting at the same time (collision)</a:t>
            </a:r>
          </a:p>
          <a:p>
            <a:pPr>
              <a:lnSpc>
                <a:spcPct val="90000"/>
              </a:lnSpc>
            </a:pPr>
            <a:r>
              <a:rPr kumimoji="1" lang="en-US" altLang="zh-TW" sz="2800">
                <a:ea typeface="新細明體" panose="02020500000000000000" pitchFamily="18" charset="-120"/>
              </a:rPr>
              <a:t>any overlap of frames causes collision</a:t>
            </a:r>
          </a:p>
          <a:p>
            <a:pPr>
              <a:lnSpc>
                <a:spcPct val="90000"/>
              </a:lnSpc>
            </a:pPr>
            <a:r>
              <a:rPr kumimoji="1" lang="en-US" altLang="zh-TW" sz="2800">
                <a:ea typeface="新細明體" panose="02020500000000000000" pitchFamily="18" charset="-120"/>
              </a:rPr>
              <a:t>max utilization 18%</a:t>
            </a:r>
          </a:p>
        </p:txBody>
      </p:sp>
    </p:spTree>
    <p:extLst>
      <p:ext uri="{BB962C8B-B14F-4D97-AF65-F5344CB8AC3E}">
        <p14:creationId xmlns:p14="http://schemas.microsoft.com/office/powerpoint/2010/main" val="57398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kumimoji="1" lang="en-US" altLang="zh-TW">
                <a:ea typeface="新細明體" panose="02020500000000000000" pitchFamily="18" charset="-120"/>
              </a:rPr>
              <a:t>Slotted ALOHA</a:t>
            </a:r>
          </a:p>
        </p:txBody>
      </p:sp>
      <p:sp>
        <p:nvSpPr>
          <p:cNvPr id="8195" name="Rectangle 3"/>
          <p:cNvSpPr>
            <a:spLocks noGrp="1" noChangeArrowheads="1"/>
          </p:cNvSpPr>
          <p:nvPr>
            <p:ph type="body" idx="1"/>
          </p:nvPr>
        </p:nvSpPr>
        <p:spPr>
          <a:xfrm>
            <a:off x="1981200" y="1676400"/>
            <a:ext cx="8229600" cy="4648200"/>
          </a:xfrm>
        </p:spPr>
        <p:txBody>
          <a:bodyPr/>
          <a:lstStyle/>
          <a:p>
            <a:pPr>
              <a:lnSpc>
                <a:spcPct val="90000"/>
              </a:lnSpc>
            </a:pPr>
            <a:r>
              <a:rPr kumimoji="1" lang="en-US" altLang="zh-TW" sz="2800">
                <a:ea typeface="新細明體" panose="02020500000000000000" pitchFamily="18" charset="-120"/>
              </a:rPr>
              <a:t>time on channel based on uniform slots equal to frame transmission time</a:t>
            </a:r>
          </a:p>
          <a:p>
            <a:pPr lvl="1">
              <a:lnSpc>
                <a:spcPct val="90000"/>
              </a:lnSpc>
            </a:pPr>
            <a:r>
              <a:rPr kumimoji="1" lang="en-US" altLang="zh-TW" sz="2400">
                <a:ea typeface="新細明體" panose="02020500000000000000" pitchFamily="18" charset="-120"/>
              </a:rPr>
              <a:t>need central clock (or other sync mechanism)</a:t>
            </a:r>
          </a:p>
          <a:p>
            <a:pPr>
              <a:lnSpc>
                <a:spcPct val="90000"/>
              </a:lnSpc>
            </a:pPr>
            <a:r>
              <a:rPr kumimoji="1" lang="en-US" altLang="zh-TW" sz="2800">
                <a:ea typeface="新細明體" panose="02020500000000000000" pitchFamily="18" charset="-120"/>
              </a:rPr>
              <a:t>transmission begins at slot boundary</a:t>
            </a:r>
          </a:p>
          <a:p>
            <a:pPr>
              <a:lnSpc>
                <a:spcPct val="90000"/>
              </a:lnSpc>
            </a:pPr>
            <a:r>
              <a:rPr kumimoji="1" lang="en-US" altLang="zh-TW" sz="2800">
                <a:ea typeface="新細明體" panose="02020500000000000000" pitchFamily="18" charset="-120"/>
              </a:rPr>
              <a:t>frames either miss or overlap totally</a:t>
            </a:r>
          </a:p>
          <a:p>
            <a:pPr>
              <a:lnSpc>
                <a:spcPct val="90000"/>
              </a:lnSpc>
            </a:pPr>
            <a:r>
              <a:rPr kumimoji="1" lang="en-US" altLang="zh-TW" sz="2800">
                <a:ea typeface="新細明體" panose="02020500000000000000" pitchFamily="18" charset="-120"/>
              </a:rPr>
              <a:t>max utilization 37%</a:t>
            </a:r>
          </a:p>
          <a:p>
            <a:pPr>
              <a:lnSpc>
                <a:spcPct val="90000"/>
              </a:lnSpc>
            </a:pPr>
            <a:r>
              <a:rPr kumimoji="1" lang="en-US" altLang="zh-TW" sz="2800">
                <a:ea typeface="新細明體" panose="02020500000000000000" pitchFamily="18" charset="-120"/>
              </a:rPr>
              <a:t>both have poor utilization</a:t>
            </a:r>
          </a:p>
          <a:p>
            <a:pPr>
              <a:lnSpc>
                <a:spcPct val="90000"/>
              </a:lnSpc>
            </a:pPr>
            <a:r>
              <a:rPr kumimoji="1" lang="en-US" altLang="zh-TW" sz="2800">
                <a:ea typeface="新細明體" panose="02020500000000000000" pitchFamily="18" charset="-120"/>
              </a:rPr>
              <a:t>fail to use fact that </a:t>
            </a:r>
            <a:r>
              <a:rPr kumimoji="1" lang="en-US" altLang="zh-TW" sz="2800">
                <a:solidFill>
                  <a:srgbClr val="FFFF00"/>
                </a:solidFill>
                <a:ea typeface="新細明體" panose="02020500000000000000" pitchFamily="18" charset="-120"/>
              </a:rPr>
              <a:t>propagation time is much less than frame transmission time</a:t>
            </a:r>
          </a:p>
          <a:p>
            <a:pPr>
              <a:lnSpc>
                <a:spcPct val="90000"/>
              </a:lnSpc>
            </a:pPr>
            <a:endParaRPr kumimoji="1" lang="en-US" altLang="zh-TW" sz="2800">
              <a:solidFill>
                <a:srgbClr val="FFFF00"/>
              </a:solidFill>
              <a:ea typeface="新細明體" panose="02020500000000000000" pitchFamily="18" charset="-120"/>
            </a:endParaRPr>
          </a:p>
          <a:p>
            <a:pPr>
              <a:lnSpc>
                <a:spcPct val="90000"/>
              </a:lnSpc>
            </a:pPr>
            <a:endParaRPr kumimoji="1" lang="en-US" altLang="zh-TW" sz="2800">
              <a:ea typeface="新細明體" panose="02020500000000000000" pitchFamily="18" charset="-120"/>
            </a:endParaRPr>
          </a:p>
        </p:txBody>
      </p:sp>
    </p:spTree>
    <p:extLst>
      <p:ext uri="{BB962C8B-B14F-4D97-AF65-F5344CB8AC3E}">
        <p14:creationId xmlns:p14="http://schemas.microsoft.com/office/powerpoint/2010/main" val="2923379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kumimoji="1" lang="en-US" altLang="zh-TW" dirty="0">
                <a:ea typeface="新細明體" panose="02020500000000000000" pitchFamily="18" charset="-120"/>
              </a:rPr>
              <a:t>CSMA</a:t>
            </a:r>
          </a:p>
        </p:txBody>
      </p:sp>
      <p:sp>
        <p:nvSpPr>
          <p:cNvPr id="9219" name="Rectangle 3"/>
          <p:cNvSpPr>
            <a:spLocks noGrp="1" noChangeArrowheads="1"/>
          </p:cNvSpPr>
          <p:nvPr>
            <p:ph type="body" idx="1"/>
          </p:nvPr>
        </p:nvSpPr>
        <p:spPr>
          <a:xfrm>
            <a:off x="1981200" y="1447800"/>
            <a:ext cx="8229600" cy="5105400"/>
          </a:xfrm>
        </p:spPr>
        <p:txBody>
          <a:bodyPr/>
          <a:lstStyle/>
          <a:p>
            <a:r>
              <a:rPr kumimoji="1" lang="en-US" altLang="zh-TW" sz="2800" dirty="0">
                <a:ea typeface="新細明體" panose="02020500000000000000" pitchFamily="18" charset="-120"/>
              </a:rPr>
              <a:t>stations soon know transmission has started</a:t>
            </a:r>
          </a:p>
          <a:p>
            <a:r>
              <a:rPr kumimoji="1" lang="en-US" altLang="zh-TW" sz="2800" dirty="0">
                <a:ea typeface="新細明體" panose="02020500000000000000" pitchFamily="18" charset="-120"/>
              </a:rPr>
              <a:t>so first listen for clear medium (carrier sense)</a:t>
            </a:r>
          </a:p>
          <a:p>
            <a:r>
              <a:rPr kumimoji="1" lang="en-US" altLang="zh-TW" sz="2800" dirty="0">
                <a:ea typeface="新細明體" panose="02020500000000000000" pitchFamily="18" charset="-120"/>
              </a:rPr>
              <a:t>if medium idle, transmit</a:t>
            </a:r>
          </a:p>
          <a:p>
            <a:r>
              <a:rPr kumimoji="1" lang="en-US" altLang="zh-TW" sz="2800" dirty="0">
                <a:ea typeface="新細明體" panose="02020500000000000000" pitchFamily="18" charset="-120"/>
              </a:rPr>
              <a:t>if two stations start at the same instant, collision</a:t>
            </a:r>
          </a:p>
          <a:p>
            <a:pPr lvl="1"/>
            <a:r>
              <a:rPr kumimoji="1" lang="en-US" altLang="zh-TW" sz="2400" dirty="0">
                <a:ea typeface="新細明體" panose="02020500000000000000" pitchFamily="18" charset="-120"/>
              </a:rPr>
              <a:t>wait reasonable time </a:t>
            </a:r>
          </a:p>
          <a:p>
            <a:pPr lvl="1"/>
            <a:r>
              <a:rPr kumimoji="1" lang="en-US" altLang="zh-TW" sz="2400" dirty="0">
                <a:ea typeface="新細明體" panose="02020500000000000000" pitchFamily="18" charset="-120"/>
              </a:rPr>
              <a:t>if no ACK then retransmit</a:t>
            </a:r>
          </a:p>
          <a:p>
            <a:pPr lvl="1"/>
            <a:r>
              <a:rPr kumimoji="1" lang="en-US" altLang="zh-TW" sz="2400" dirty="0">
                <a:ea typeface="新細明體" panose="02020500000000000000" pitchFamily="18" charset="-120"/>
              </a:rPr>
              <a:t>collisions occur at leading edge of frame</a:t>
            </a:r>
          </a:p>
          <a:p>
            <a:r>
              <a:rPr kumimoji="1" lang="en-US" altLang="zh-TW" sz="2800" dirty="0">
                <a:ea typeface="新細明體" panose="02020500000000000000" pitchFamily="18" charset="-120"/>
              </a:rPr>
              <a:t>max utilization depends on propagation time (medium length) and frame length</a:t>
            </a:r>
          </a:p>
        </p:txBody>
      </p:sp>
    </p:spTree>
    <p:extLst>
      <p:ext uri="{BB962C8B-B14F-4D97-AF65-F5344CB8AC3E}">
        <p14:creationId xmlns:p14="http://schemas.microsoft.com/office/powerpoint/2010/main" val="2951856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kumimoji="1" lang="en-US" altLang="zh-TW" dirty="0">
                <a:ea typeface="新細明體" panose="02020500000000000000" pitchFamily="18" charset="-120"/>
              </a:rPr>
              <a:t>IEEE </a:t>
            </a:r>
            <a:r>
              <a:rPr kumimoji="1" lang="en-US" altLang="zh-TW" dirty="0" smtClean="0">
                <a:ea typeface="新細明體" panose="02020500000000000000" pitchFamily="18" charset="-120"/>
              </a:rPr>
              <a:t>802.3</a:t>
            </a:r>
            <a:endParaRPr kumimoji="1" lang="en-US" altLang="zh-TW" dirty="0">
              <a:ea typeface="新細明體" panose="02020500000000000000" pitchFamily="18" charset="-120"/>
            </a:endParaRPr>
          </a:p>
        </p:txBody>
      </p:sp>
      <p:sp>
        <p:nvSpPr>
          <p:cNvPr id="3" name="Rectangle 2"/>
          <p:cNvSpPr/>
          <p:nvPr/>
        </p:nvSpPr>
        <p:spPr>
          <a:xfrm>
            <a:off x="340659" y="1649506"/>
            <a:ext cx="9072282" cy="1200329"/>
          </a:xfrm>
          <a:prstGeom prst="rect">
            <a:avLst/>
          </a:prstGeom>
        </p:spPr>
        <p:txBody>
          <a:bodyPr wrap="square">
            <a:spAutoFit/>
          </a:bodyPr>
          <a:lstStyle/>
          <a:p>
            <a:pPr algn="just"/>
            <a:r>
              <a:rPr lang="en-IN" dirty="0">
                <a:solidFill>
                  <a:srgbClr val="000000"/>
                </a:solidFill>
                <a:latin typeface="Arial" panose="020B0604020202020204" pitchFamily="34" charset="0"/>
              </a:rPr>
              <a:t>IEEE 802.3 is a set of standards and protocols that define Ethernet-based networks. Ethernet technologies are primarily used in LANs, though they can also be used in MANs and even WANs. IEEE 802.3 defines the physical layer and the medium access control (MAC) sub-layer of the data link layer for wired Ethernet networks</a:t>
            </a:r>
            <a:endParaRPr lang="en-IN" dirty="0"/>
          </a:p>
        </p:txBody>
      </p:sp>
    </p:spTree>
    <p:extLst>
      <p:ext uri="{BB962C8B-B14F-4D97-AF65-F5344CB8AC3E}">
        <p14:creationId xmlns:p14="http://schemas.microsoft.com/office/powerpoint/2010/main" val="34814066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3" ma:contentTypeDescription="Create a new document." ma:contentTypeScope="" ma:versionID="3f6abb7bd7041a3c46199b14a2944225">
  <xsd:schema xmlns:xsd="http://www.w3.org/2001/XMLSchema" xmlns:xs="http://www.w3.org/2001/XMLSchema" xmlns:p="http://schemas.microsoft.com/office/2006/metadata/properties" xmlns:ns2="f733c01e-f8de-4ab7-a358-11ee3ada8c63" targetNamespace="http://schemas.microsoft.com/office/2006/metadata/properties" ma:root="true" ma:fieldsID="f7e2279085e906aed995564d0195e72f" ns2:_="">
    <xsd:import namespace="f733c01e-f8de-4ab7-a358-11ee3ada8c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98AD9A-24DB-4919-965D-93C1F7AA28E0}"/>
</file>

<file path=customXml/itemProps2.xml><?xml version="1.0" encoding="utf-8"?>
<ds:datastoreItem xmlns:ds="http://schemas.openxmlformats.org/officeDocument/2006/customXml" ds:itemID="{EF7F3BB7-04F3-4DE5-8EA2-95E47E6CC9DB}"/>
</file>

<file path=customXml/itemProps3.xml><?xml version="1.0" encoding="utf-8"?>
<ds:datastoreItem xmlns:ds="http://schemas.openxmlformats.org/officeDocument/2006/customXml" ds:itemID="{78FC4721-8C82-4DAB-9BAF-DB8C04F44432}"/>
</file>

<file path=docProps/app.xml><?xml version="1.0" encoding="utf-8"?>
<Properties xmlns="http://schemas.openxmlformats.org/officeDocument/2006/extended-properties" xmlns:vt="http://schemas.openxmlformats.org/officeDocument/2006/docPropsVTypes">
  <Template/>
  <TotalTime>537</TotalTime>
  <Words>2537</Words>
  <Application>Microsoft Office PowerPoint</Application>
  <PresentationFormat>Widescreen</PresentationFormat>
  <Paragraphs>128</Paragraphs>
  <Slides>17</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7" baseType="lpstr">
      <vt:lpstr>PMingLiU</vt:lpstr>
      <vt:lpstr>Arial</vt:lpstr>
      <vt:lpstr>Calibri</vt:lpstr>
      <vt:lpstr>Times</vt:lpstr>
      <vt:lpstr>Times New Roman</vt:lpstr>
      <vt:lpstr>Trebuchet MS</vt:lpstr>
      <vt:lpstr>Wingdings 3</vt:lpstr>
      <vt:lpstr>Facet</vt:lpstr>
      <vt:lpstr>文件</vt:lpstr>
      <vt:lpstr>Document</vt:lpstr>
      <vt:lpstr>PowerPoint Presentation</vt:lpstr>
      <vt:lpstr>LAN Protocol Architecture</vt:lpstr>
      <vt:lpstr>IEEE 802 Layers (1)</vt:lpstr>
      <vt:lpstr>IEEE 802 Layers (2)</vt:lpstr>
      <vt:lpstr>Ethernet (CSMA/CD)</vt:lpstr>
      <vt:lpstr>ALOHA</vt:lpstr>
      <vt:lpstr>Slotted ALOHA</vt:lpstr>
      <vt:lpstr>CSMA</vt:lpstr>
      <vt:lpstr>IEEE 802.3</vt:lpstr>
      <vt:lpstr>IEEE 802.3 Versions </vt:lpstr>
      <vt:lpstr>IEEE 802.3 Versions </vt:lpstr>
      <vt:lpstr>10Mbps Specification (Ethernet)</vt:lpstr>
      <vt:lpstr>100Mbps Fast Ethernet</vt:lpstr>
      <vt:lpstr>IEEE 802.11 standard</vt:lpstr>
      <vt:lpstr>IEEE 802.11 standard</vt:lpstr>
      <vt:lpstr>IEEE 802.11 standard</vt:lpstr>
      <vt:lpstr>IEEE 802.11 standard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Gulraj Ahmed [MU - Jaipur]</dc:creator>
  <cp:lastModifiedBy>Dr. Gulraj Ahmed [MU - Jaipur]</cp:lastModifiedBy>
  <cp:revision>21</cp:revision>
  <dcterms:created xsi:type="dcterms:W3CDTF">2020-11-04T04:48:23Z</dcterms:created>
  <dcterms:modified xsi:type="dcterms:W3CDTF">2020-11-12T05:21:49Z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