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</p:sldMasterIdLst>
  <p:notesMasterIdLst>
    <p:notesMasterId r:id="rId12"/>
  </p:notesMasterIdLst>
  <p:sldIdLst>
    <p:sldId id="256" r:id="rId2"/>
    <p:sldId id="257" r:id="rId3"/>
    <p:sldId id="275" r:id="rId4"/>
    <p:sldId id="315" r:id="rId5"/>
    <p:sldId id="316" r:id="rId6"/>
    <p:sldId id="320" r:id="rId7"/>
    <p:sldId id="317" r:id="rId8"/>
    <p:sldId id="318" r:id="rId9"/>
    <p:sldId id="319" r:id="rId10"/>
    <p:sldId id="32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r. Sunil Joshi [MU - Jaipur]" initials="DSJ[-J" lastIdx="1" clrIdx="0">
    <p:extLst>
      <p:ext uri="{19B8F6BF-5375-455C-9EA6-DF929625EA0E}">
        <p15:presenceInfo xmlns:p15="http://schemas.microsoft.com/office/powerpoint/2012/main" userId="S::sunil.joshi@jaipur.manipal.edu::75997d66-3f0e-4993-ad16-962656a7f5d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6085" autoAdjust="0"/>
  </p:normalViewPr>
  <p:slideViewPr>
    <p:cSldViewPr snapToGrid="0">
      <p:cViewPr varScale="1">
        <p:scale>
          <a:sx n="70" d="100"/>
          <a:sy n="70" d="100"/>
        </p:scale>
        <p:origin x="6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7F34FD-5F0C-4877-ACA8-91202DB1AC7E}" type="datetimeFigureOut">
              <a:rPr lang="en-IN" smtClean="0"/>
              <a:t>13-08-2020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CF49EB-8359-45E9-B7BB-FA74F5DB97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364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12B60-7122-4AB4-BF0A-966B1743E516}" type="datetime1">
              <a:rPr lang="en-US" smtClean="0"/>
              <a:t>8/13/2020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733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1A8748F-9FB5-43F7-B79F-E3B95C880D73}" type="datetime1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9861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</p:sldLayoutIdLst>
  <p:hf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38733D19-FF76-4DF6-985F-DB050AF87F9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C39E7D-C549-4EF1-9B69-5A83062E23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8199" y="3643976"/>
            <a:ext cx="10993549" cy="550687"/>
          </a:xfrm>
        </p:spPr>
        <p:txBody>
          <a:bodyPr>
            <a:normAutofit fontScale="90000"/>
          </a:bodyPr>
          <a:lstStyle/>
          <a:p>
            <a:r>
              <a:rPr lang="en-US" dirty="0"/>
              <a:t>   Course name: engineering </a:t>
            </a:r>
            <a:r>
              <a:rPr lang="en-US" dirty="0" smtClean="0"/>
              <a:t>mathematics-</a:t>
            </a:r>
            <a:r>
              <a:rPr lang="en-US" dirty="0" err="1" smtClean="0"/>
              <a:t>iII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020E74-3AC4-4B9C-82CD-211A6006A4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0511" y="4323788"/>
            <a:ext cx="10993546" cy="2534212"/>
          </a:xfr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Abadi Extra Light" panose="020B0604020202020204" pitchFamily="34" charset="0"/>
              </a:rPr>
              <a:t>Course code          :   ma </a:t>
            </a:r>
            <a:r>
              <a:rPr lang="en-US" b="1" dirty="0" smtClean="0">
                <a:solidFill>
                  <a:schemeClr val="tx1"/>
                </a:solidFill>
                <a:latin typeface="Abadi Extra Light" panose="020B0604020202020204" pitchFamily="34" charset="0"/>
              </a:rPr>
              <a:t>2101</a:t>
            </a:r>
            <a:endParaRPr lang="en-US" b="1" dirty="0">
              <a:solidFill>
                <a:schemeClr val="tx1"/>
              </a:solidFill>
              <a:latin typeface="Abadi Extra Light" panose="020B0604020202020204" pitchFamily="34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Abadi Extra Light" panose="020B0604020202020204" pitchFamily="34" charset="0"/>
              </a:rPr>
              <a:t>lecture series no :  </a:t>
            </a:r>
            <a:r>
              <a:rPr lang="en-US" b="1" dirty="0">
                <a:solidFill>
                  <a:schemeClr val="tx1"/>
                </a:solidFill>
                <a:latin typeface="Abadi Extra Light" panose="020B0604020202020204" pitchFamily="34" charset="0"/>
              </a:rPr>
              <a:t>1</a:t>
            </a:r>
            <a:r>
              <a:rPr lang="en-US" b="1" dirty="0" smtClean="0">
                <a:solidFill>
                  <a:schemeClr val="tx1"/>
                </a:solidFill>
                <a:latin typeface="Abadi Extra Light" panose="020B0604020202020204" pitchFamily="34" charset="0"/>
              </a:rPr>
              <a:t> </a:t>
            </a:r>
            <a:endParaRPr lang="en-US" b="1" dirty="0">
              <a:solidFill>
                <a:schemeClr val="tx1"/>
              </a:solidFill>
              <a:latin typeface="Abadi Extra Light" panose="020B0604020202020204" pitchFamily="34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Abadi Extra Light" panose="020B0604020202020204" pitchFamily="34" charset="0"/>
              </a:rPr>
              <a:t>Credits                   :          </a:t>
            </a:r>
            <a:r>
              <a:rPr lang="en-US" b="1" dirty="0" smtClean="0">
                <a:solidFill>
                  <a:schemeClr val="tx1"/>
                </a:solidFill>
                <a:latin typeface="Abadi Extra Light" panose="020B0604020202020204" pitchFamily="34" charset="0"/>
              </a:rPr>
              <a:t>3</a:t>
            </a:r>
            <a:endParaRPr lang="en-US" b="1" dirty="0">
              <a:solidFill>
                <a:schemeClr val="tx1"/>
              </a:solidFill>
              <a:latin typeface="Abadi Extra Light" panose="020B0604020202020204" pitchFamily="34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Abadi Extra Light" panose="020B0604020202020204" pitchFamily="34" charset="0"/>
              </a:rPr>
              <a:t>Mode of delivery  :   online (Power point presentation)</a:t>
            </a:r>
          </a:p>
          <a:p>
            <a:r>
              <a:rPr lang="en-US" b="1" dirty="0">
                <a:solidFill>
                  <a:schemeClr val="tx1"/>
                </a:solidFill>
                <a:latin typeface="Abadi Extra Light" panose="020B0604020202020204" pitchFamily="34" charset="0"/>
              </a:rPr>
              <a:t>Faculty                   :     Dr. </a:t>
            </a:r>
            <a:r>
              <a:rPr lang="en-US" b="1" dirty="0" smtClean="0">
                <a:solidFill>
                  <a:schemeClr val="tx1"/>
                </a:solidFill>
                <a:latin typeface="Abadi Extra Light" panose="020B0604020202020204" pitchFamily="34" charset="0"/>
              </a:rPr>
              <a:t>Pooja Sharma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Abadi Extra Light" panose="020B0604020202020204" pitchFamily="34" charset="0"/>
              </a:rPr>
              <a:t>Email-id                   </a:t>
            </a:r>
            <a:r>
              <a:rPr lang="en-US" b="1" dirty="0">
                <a:solidFill>
                  <a:schemeClr val="tx1"/>
                </a:solidFill>
                <a:latin typeface="Abadi Extra Light" panose="020B0604020202020204" pitchFamily="34" charset="0"/>
              </a:rPr>
              <a:t>:   </a:t>
            </a:r>
            <a:r>
              <a:rPr lang="en-US" b="1" cap="none" dirty="0">
                <a:solidFill>
                  <a:schemeClr val="accent3"/>
                </a:solidFill>
                <a:latin typeface="Abadi Extra Light" panose="020B0604020202020204" pitchFamily="34" charset="0"/>
              </a:rPr>
              <a:t>  </a:t>
            </a:r>
            <a:r>
              <a:rPr lang="en-US" b="1" cap="none" dirty="0" smtClean="0">
                <a:solidFill>
                  <a:schemeClr val="accent3"/>
                </a:solidFill>
                <a:latin typeface="Abadi Extra Light" panose="020B0604020202020204" pitchFamily="34" charset="0"/>
              </a:rPr>
              <a:t>pooja.sharma@jaipur.manipal.edu</a:t>
            </a:r>
            <a:endParaRPr lang="en-US" b="1" cap="none" dirty="0">
              <a:solidFill>
                <a:schemeClr val="accent3"/>
              </a:solidFill>
              <a:latin typeface="Abadi Extra Light" panose="020B0604020202020204" pitchFamily="34" charset="0"/>
            </a:endParaRPr>
          </a:p>
          <a:p>
            <a:r>
              <a:rPr lang="en-US" b="1" cap="none" dirty="0">
                <a:solidFill>
                  <a:schemeClr val="tx1"/>
                </a:solidFill>
                <a:latin typeface="Abadi Extra Light" panose="020B0604020202020204" pitchFamily="34" charset="0"/>
              </a:rPr>
              <a:t>PROPOSED DATE OF DELIVERY:  </a:t>
            </a:r>
            <a:r>
              <a:rPr lang="en-US" b="1" cap="none" dirty="0" smtClean="0">
                <a:solidFill>
                  <a:schemeClr val="tx1"/>
                </a:solidFill>
                <a:latin typeface="Abadi Extra Light" panose="020B0604020202020204" pitchFamily="34" charset="0"/>
              </a:rPr>
              <a:t> </a:t>
            </a:r>
            <a:r>
              <a:rPr lang="en-US" b="1" cap="none" dirty="0" smtClean="0">
                <a:solidFill>
                  <a:schemeClr val="tx1"/>
                </a:solidFill>
                <a:latin typeface="Abadi Extra Light" panose="020B0604020202020204" pitchFamily="34" charset="0"/>
              </a:rPr>
              <a:t>17 </a:t>
            </a:r>
            <a:r>
              <a:rPr lang="en-US" b="1" cap="none" dirty="0" smtClean="0">
                <a:solidFill>
                  <a:schemeClr val="tx1"/>
                </a:solidFill>
                <a:latin typeface="Abadi Extra Light" panose="020B0604020202020204" pitchFamily="34" charset="0"/>
              </a:rPr>
              <a:t>August </a:t>
            </a:r>
            <a:r>
              <a:rPr lang="en-US" b="1" cap="none" dirty="0">
                <a:solidFill>
                  <a:schemeClr val="tx1"/>
                </a:solidFill>
                <a:latin typeface="Abadi Extra Light" panose="020B0604020202020204" pitchFamily="34" charset="0"/>
              </a:rPr>
              <a:t>2020</a:t>
            </a:r>
            <a:endParaRPr lang="en-US" b="1" dirty="0">
              <a:solidFill>
                <a:schemeClr val="tx1"/>
              </a:solidFill>
              <a:latin typeface="Abadi Extra Light" panose="020B06040202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8931767-514A-4E70-9129-DB6B46BFA82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92556C3-D615-4E70-B4AD-7791DE6BBDE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6" name="Rectangle 81">
            <a:extLst>
              <a:ext uri="{FF2B5EF4-FFF2-40B4-BE49-F238E27FC236}">
                <a16:creationId xmlns:a16="http://schemas.microsoft.com/office/drawing/2014/main" id="{5D468424-DF72-426E-8DB3-F91B8857CB3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F531DFA-4938-4D0A-9F2E-D44A14B518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57" r="-1" b="-1"/>
          <a:stretch/>
        </p:blipFill>
        <p:spPr bwMode="auto">
          <a:xfrm>
            <a:off x="379346" y="603282"/>
            <a:ext cx="11292143" cy="304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05DDD683-894B-41F7-B88E-7BE51AD8BD7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20511" y="633477"/>
            <a:ext cx="3555365" cy="75184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DAC0C290-2609-4A17-97AB-BA0516A766D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0395774" y="593439"/>
            <a:ext cx="1275715" cy="11169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A80EC55-5386-4FD3-9F4C-3F86378C103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5149" y="4485797"/>
            <a:ext cx="3286599" cy="2244011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6C346B9C-5AAE-4F02-9F77-158150CA8CAC}"/>
              </a:ext>
            </a:extLst>
          </p:cNvPr>
          <p:cNvSpPr txBox="1">
            <a:spLocks/>
          </p:cNvSpPr>
          <p:nvPr/>
        </p:nvSpPr>
        <p:spPr>
          <a:xfrm>
            <a:off x="630925" y="1710404"/>
            <a:ext cx="4095820" cy="125376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525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   </a:t>
            </a:r>
            <a:r>
              <a:rPr lang="en-US" sz="5300" dirty="0">
                <a:solidFill>
                  <a:schemeClr val="accent6">
                    <a:lumMod val="75000"/>
                  </a:schemeClr>
                </a:solidFill>
              </a:rPr>
              <a:t>B.TECH </a:t>
            </a:r>
            <a:r>
              <a:rPr lang="en-US" sz="5300" dirty="0" smtClean="0">
                <a:solidFill>
                  <a:schemeClr val="accent6">
                    <a:lumMod val="75000"/>
                  </a:schemeClr>
                </a:solidFill>
              </a:rPr>
              <a:t>Second </a:t>
            </a:r>
            <a:r>
              <a:rPr lang="en-US" sz="5300" dirty="0">
                <a:solidFill>
                  <a:schemeClr val="accent6">
                    <a:lumMod val="75000"/>
                  </a:schemeClr>
                </a:solidFill>
              </a:rPr>
              <a:t>YEAR</a:t>
            </a:r>
          </a:p>
          <a:p>
            <a:r>
              <a:rPr lang="en-US" sz="5300" dirty="0"/>
              <a:t>    </a:t>
            </a:r>
            <a:r>
              <a:rPr lang="en-US" sz="3000" dirty="0"/>
              <a:t>Academic YEAR: 2020-2021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0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DD60C94-0C9C-47B7-BE88-045235ACCC6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CF7016-AC99-433F-B943-24C3736E060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7579574" cy="6436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3737D1-A930-4E3E-9160-3CD4AEC72AB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453642"/>
            <a:ext cx="3615596" cy="6451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1CFF33-010E-4E26-A285-83B18298235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707627"/>
            <a:ext cx="11293913" cy="64922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">
            <a:extLst>
              <a:ext uri="{FF2B5EF4-FFF2-40B4-BE49-F238E27FC236}">
                <a16:creationId xmlns:a16="http://schemas.microsoft.com/office/drawing/2014/main" id="{1B4DA4B5-78B2-46D9-9D1D-4D6773F15983}"/>
              </a:ext>
            </a:extLst>
          </p:cNvPr>
          <p:cNvPicPr/>
          <p:nvPr/>
        </p:nvPicPr>
        <p:blipFill rotWithShape="1">
          <a:blip r:embed="rId3"/>
          <a:srcRect r="80148"/>
          <a:stretch/>
        </p:blipFill>
        <p:spPr bwMode="auto">
          <a:xfrm>
            <a:off x="11391118" y="132006"/>
            <a:ext cx="684754" cy="629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423081" y="429864"/>
            <a:ext cx="113276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/>
          </p:nvPr>
        </p:nvGraphicFramePr>
        <p:xfrm>
          <a:off x="559559" y="3225402"/>
          <a:ext cx="466725" cy="45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6" r:id="rId4" imgW="469696" imgH="203112" progId="Equation.DSMT4">
                  <p:embed/>
                </p:oleObj>
              </mc:Choice>
              <mc:Fallback>
                <p:oleObj r:id="rId4" imgW="469696" imgH="203112" progId="Equation.DSMT4">
                  <p:embed/>
                  <p:pic>
                    <p:nvPicPr>
                      <p:cNvPr id="17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559" y="3225402"/>
                        <a:ext cx="466725" cy="457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559559" y="3249840"/>
            <a:ext cx="26161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20" name="Object 19"/>
          <p:cNvGraphicFramePr>
            <a:graphicFrameLocks noChangeAspect="1"/>
          </p:cNvGraphicFramePr>
          <p:nvPr>
            <p:extLst/>
          </p:nvPr>
        </p:nvGraphicFramePr>
        <p:xfrm>
          <a:off x="757297" y="4608167"/>
          <a:ext cx="171450" cy="45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7" r:id="rId6" imgW="177646" imgH="190335" progId="Equation.DSMT4">
                  <p:embed/>
                </p:oleObj>
              </mc:Choice>
              <mc:Fallback>
                <p:oleObj r:id="rId6" imgW="177646" imgH="190335" progId="Equation.DSMT4">
                  <p:embed/>
                  <p:pic>
                    <p:nvPicPr>
                      <p:cNvPr id="2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297" y="4608167"/>
                        <a:ext cx="171450" cy="457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10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468740" y="2779437"/>
            <a:ext cx="44859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Arial Black" panose="020B0A04020102020204" pitchFamily="34" charset="0"/>
              </a:rPr>
              <a:t>THANKS</a:t>
            </a:r>
            <a:endParaRPr lang="en-US" sz="4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7891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DD60C94-0C9C-47B7-BE88-045235ACCC6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3CA3CD-620A-4E5E-A1C7-BBB18570C2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6533" y="1552397"/>
            <a:ext cx="7231784" cy="3654081"/>
          </a:xfrm>
        </p:spPr>
        <p:txBody>
          <a:bodyPr anchor="ctr">
            <a:normAutofit/>
          </a:bodyPr>
          <a:lstStyle/>
          <a:p>
            <a:r>
              <a:rPr lang="en-US" sz="5400" dirty="0">
                <a:solidFill>
                  <a:schemeClr val="tx2"/>
                </a:solidFill>
              </a:rPr>
              <a:t>Session </a:t>
            </a:r>
            <a:r>
              <a:rPr lang="en-US" sz="5400" dirty="0" smtClean="0">
                <a:solidFill>
                  <a:schemeClr val="tx2"/>
                </a:solidFill>
              </a:rPr>
              <a:t>outcome</a:t>
            </a:r>
            <a:endParaRPr lang="en-US" sz="5400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0BEE3A-B36C-4174-A295-3E5F260225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78317" y="1552397"/>
            <a:ext cx="4062129" cy="3654082"/>
          </a:xfrm>
        </p:spPr>
        <p:txBody>
          <a:bodyPr anchor="ctr">
            <a:normAutofit/>
          </a:bodyPr>
          <a:lstStyle/>
          <a:p>
            <a:r>
              <a:rPr lang="en-US" sz="2800" dirty="0" smtClean="0">
                <a:solidFill>
                  <a:srgbClr val="0070C0"/>
                </a:solidFill>
                <a:latin typeface="Agency FB" panose="020B0503020202020204" pitchFamily="34" charset="0"/>
              </a:rPr>
              <a:t>“To develop the understanding of the course’</a:t>
            </a:r>
            <a:endParaRPr lang="en-US" sz="2400" cap="none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CF7016-AC99-433F-B943-24C3736E060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7579574" cy="6436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3737D1-A930-4E3E-9160-3CD4AEC72AB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453642"/>
            <a:ext cx="3615596" cy="6451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1CFF33-010E-4E26-A285-83B18298235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707627"/>
            <a:ext cx="11293913" cy="64922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">
            <a:extLst>
              <a:ext uri="{FF2B5EF4-FFF2-40B4-BE49-F238E27FC236}">
                <a16:creationId xmlns:a16="http://schemas.microsoft.com/office/drawing/2014/main" id="{1B4DA4B5-78B2-46D9-9D1D-4D6773F15983}"/>
              </a:ext>
            </a:extLst>
          </p:cNvPr>
          <p:cNvPicPr/>
          <p:nvPr/>
        </p:nvPicPr>
        <p:blipFill rotWithShape="1">
          <a:blip r:embed="rId2"/>
          <a:srcRect r="80148"/>
          <a:stretch/>
        </p:blipFill>
        <p:spPr bwMode="auto">
          <a:xfrm>
            <a:off x="11391118" y="132006"/>
            <a:ext cx="684754" cy="629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5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DD60C94-0C9C-47B7-BE88-045235ACCC6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CF7016-AC99-433F-B943-24C3736E060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7579574" cy="6436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3737D1-A930-4E3E-9160-3CD4AEC72AB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453642"/>
            <a:ext cx="3615596" cy="6451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1CFF33-010E-4E26-A285-83B18298235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707627"/>
            <a:ext cx="11293913" cy="64922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">
            <a:extLst>
              <a:ext uri="{FF2B5EF4-FFF2-40B4-BE49-F238E27FC236}">
                <a16:creationId xmlns:a16="http://schemas.microsoft.com/office/drawing/2014/main" id="{1B4DA4B5-78B2-46D9-9D1D-4D6773F15983}"/>
              </a:ext>
            </a:extLst>
          </p:cNvPr>
          <p:cNvPicPr/>
          <p:nvPr/>
        </p:nvPicPr>
        <p:blipFill rotWithShape="1">
          <a:blip r:embed="rId3"/>
          <a:srcRect r="80148"/>
          <a:stretch/>
        </p:blipFill>
        <p:spPr bwMode="auto">
          <a:xfrm>
            <a:off x="11391118" y="132006"/>
            <a:ext cx="684754" cy="629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423081" y="429864"/>
            <a:ext cx="113276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073167"/>
              </p:ext>
            </p:extLst>
          </p:nvPr>
        </p:nvGraphicFramePr>
        <p:xfrm>
          <a:off x="559559" y="3225402"/>
          <a:ext cx="466725" cy="45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9" r:id="rId4" imgW="469696" imgH="203112" progId="Equation.DSMT4">
                  <p:embed/>
                </p:oleObj>
              </mc:Choice>
              <mc:Fallback>
                <p:oleObj r:id="rId4" imgW="469696" imgH="203112" progId="Equation.DSMT4">
                  <p:embed/>
                  <p:pic>
                    <p:nvPicPr>
                      <p:cNvPr id="17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559" y="3225402"/>
                        <a:ext cx="466725" cy="457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559559" y="3249840"/>
            <a:ext cx="26161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5712716"/>
              </p:ext>
            </p:extLst>
          </p:nvPr>
        </p:nvGraphicFramePr>
        <p:xfrm>
          <a:off x="757297" y="4608167"/>
          <a:ext cx="171450" cy="45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80" r:id="rId6" imgW="177646" imgH="190335" progId="Equation.DSMT4">
                  <p:embed/>
                </p:oleObj>
              </mc:Choice>
              <mc:Fallback>
                <p:oleObj r:id="rId6" imgW="177646" imgH="190335" progId="Equation.DSMT4">
                  <p:embed/>
                  <p:pic>
                    <p:nvPicPr>
                      <p:cNvPr id="2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297" y="4608167"/>
                        <a:ext cx="171450" cy="457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80397" y="536176"/>
            <a:ext cx="61524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about the course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22834" y="1390821"/>
            <a:ext cx="9395537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Course Name : 		Engineering Mathematics-III</a:t>
            </a:r>
          </a:p>
          <a:p>
            <a:pPr>
              <a:lnSpc>
                <a:spcPct val="200000"/>
              </a:lnSpc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Course Code :		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 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2101</a:t>
            </a:r>
          </a:p>
          <a:p>
            <a:pPr>
              <a:lnSpc>
                <a:spcPct val="200000"/>
              </a:lnSpc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Course Credits:		3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Credits </a:t>
            </a:r>
            <a:endParaRPr lang="en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 T P C :			3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0 0 3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277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DD60C94-0C9C-47B7-BE88-045235ACCC6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CF7016-AC99-433F-B943-24C3736E060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7579574" cy="6436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3737D1-A930-4E3E-9160-3CD4AEC72AB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453642"/>
            <a:ext cx="3615596" cy="6451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1CFF33-010E-4E26-A285-83B18298235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707627"/>
            <a:ext cx="11293913" cy="64922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">
            <a:extLst>
              <a:ext uri="{FF2B5EF4-FFF2-40B4-BE49-F238E27FC236}">
                <a16:creationId xmlns:a16="http://schemas.microsoft.com/office/drawing/2014/main" id="{1B4DA4B5-78B2-46D9-9D1D-4D6773F15983}"/>
              </a:ext>
            </a:extLst>
          </p:cNvPr>
          <p:cNvPicPr/>
          <p:nvPr/>
        </p:nvPicPr>
        <p:blipFill rotWithShape="1">
          <a:blip r:embed="rId3"/>
          <a:srcRect r="80148"/>
          <a:stretch/>
        </p:blipFill>
        <p:spPr bwMode="auto">
          <a:xfrm>
            <a:off x="11391118" y="132006"/>
            <a:ext cx="684754" cy="629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423081" y="429864"/>
            <a:ext cx="113276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/>
          </p:nvPr>
        </p:nvGraphicFramePr>
        <p:xfrm>
          <a:off x="559559" y="3225402"/>
          <a:ext cx="466725" cy="45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2" r:id="rId4" imgW="469696" imgH="203112" progId="Equation.DSMT4">
                  <p:embed/>
                </p:oleObj>
              </mc:Choice>
              <mc:Fallback>
                <p:oleObj r:id="rId4" imgW="469696" imgH="203112" progId="Equation.DSMT4">
                  <p:embed/>
                  <p:pic>
                    <p:nvPicPr>
                      <p:cNvPr id="17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559" y="3225402"/>
                        <a:ext cx="466725" cy="457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559559" y="3249840"/>
            <a:ext cx="26161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20" name="Object 19"/>
          <p:cNvGraphicFramePr>
            <a:graphicFrameLocks noChangeAspect="1"/>
          </p:cNvGraphicFramePr>
          <p:nvPr>
            <p:extLst/>
          </p:nvPr>
        </p:nvGraphicFramePr>
        <p:xfrm>
          <a:off x="757297" y="4608167"/>
          <a:ext cx="171450" cy="45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3" r:id="rId6" imgW="177646" imgH="190335" progId="Equation.DSMT4">
                  <p:embed/>
                </p:oleObj>
              </mc:Choice>
              <mc:Fallback>
                <p:oleObj r:id="rId6" imgW="177646" imgH="190335" progId="Equation.DSMT4">
                  <p:embed/>
                  <p:pic>
                    <p:nvPicPr>
                      <p:cNvPr id="2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297" y="4608167"/>
                        <a:ext cx="171450" cy="457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90364" y="657297"/>
            <a:ext cx="10364834" cy="44607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just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dirty="0">
                <a:solidFill>
                  <a:srgbClr val="00000A"/>
                </a:solidFill>
                <a:latin typeface="Times New Roman" panose="02020603050405020304" pitchFamily="18" charset="0"/>
                <a:ea typeface="Droid Sans Fallback"/>
              </a:rPr>
              <a:t>Introduction: </a:t>
            </a:r>
            <a:endParaRPr lang="en-US" sz="2400" b="1" dirty="0" smtClean="0">
              <a:solidFill>
                <a:srgbClr val="00000A"/>
              </a:solidFill>
              <a:latin typeface="Times New Roman" panose="02020603050405020304" pitchFamily="18" charset="0"/>
              <a:ea typeface="Droid Sans Fallback"/>
            </a:endParaRPr>
          </a:p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 smtClean="0">
                <a:solidFill>
                  <a:srgbClr val="00000A"/>
                </a:solidFill>
                <a:latin typeface="Times New Roman" panose="02020603050405020304" pitchFamily="18" charset="0"/>
                <a:ea typeface="Droid Sans Fallback"/>
              </a:rPr>
              <a:t>This </a:t>
            </a:r>
            <a:r>
              <a:rPr lang="en-US" sz="2400" dirty="0">
                <a:solidFill>
                  <a:srgbClr val="00000A"/>
                </a:solidFill>
                <a:latin typeface="Times New Roman" panose="02020603050405020304" pitchFamily="18" charset="0"/>
                <a:ea typeface="Droid Sans Fallback"/>
              </a:rPr>
              <a:t>course is offered by Dept. of Mathematics &amp; Statistics as a regular course, targeting students who wish to pursue </a:t>
            </a:r>
            <a:r>
              <a:rPr lang="en-US" sz="2400" dirty="0" err="1">
                <a:solidFill>
                  <a:srgbClr val="00000A"/>
                </a:solidFill>
                <a:latin typeface="Times New Roman" panose="02020603050405020304" pitchFamily="18" charset="0"/>
                <a:ea typeface="Droid Sans Fallback"/>
              </a:rPr>
              <a:t>B.Tech</a:t>
            </a:r>
            <a:r>
              <a:rPr lang="en-US" sz="2400" dirty="0">
                <a:solidFill>
                  <a:srgbClr val="00000A"/>
                </a:solidFill>
                <a:latin typeface="Times New Roman" panose="02020603050405020304" pitchFamily="18" charset="0"/>
                <a:ea typeface="Droid Sans Fallback"/>
              </a:rPr>
              <a:t>., in Computer Science and Engineering, Information Technology &amp; Computer </a:t>
            </a:r>
            <a:r>
              <a:rPr lang="en-US" sz="2400" dirty="0" smtClean="0">
                <a:solidFill>
                  <a:srgbClr val="00000A"/>
                </a:solidFill>
                <a:latin typeface="Times New Roman" panose="02020603050405020304" pitchFamily="18" charset="0"/>
                <a:ea typeface="Droid Sans Fallback"/>
              </a:rPr>
              <a:t>Communication </a:t>
            </a:r>
            <a:r>
              <a:rPr lang="en-US" sz="2400" dirty="0">
                <a:solidFill>
                  <a:srgbClr val="00000A"/>
                </a:solidFill>
                <a:latin typeface="Times New Roman" panose="02020603050405020304" pitchFamily="18" charset="0"/>
                <a:ea typeface="Droid Sans Fallback"/>
              </a:rPr>
              <a:t>Engineering. It offers in depth knowledge of </a:t>
            </a:r>
            <a:r>
              <a:rPr lang="en-US" sz="2400" dirty="0" smtClean="0">
                <a:solidFill>
                  <a:srgbClr val="00000A"/>
                </a:solidFill>
                <a:latin typeface="Times New Roman" panose="02020603050405020304" pitchFamily="18" charset="0"/>
                <a:ea typeface="Droid Sans Fallback"/>
              </a:rPr>
              <a:t>relations on sets, Basic </a:t>
            </a:r>
            <a:r>
              <a:rPr lang="en-US" sz="2400" dirty="0">
                <a:solidFill>
                  <a:srgbClr val="00000A"/>
                </a:solidFill>
                <a:latin typeface="Times New Roman" panose="02020603050405020304" pitchFamily="18" charset="0"/>
                <a:ea typeface="Droid Sans Fallback"/>
              </a:rPr>
              <a:t>counting techniques, propositional and predicate and propositional logic, basic/introductory level algebraic structures, graph theory &amp; trees. Students are expected to have background knowledge on number system.</a:t>
            </a:r>
            <a:endParaRPr lang="en-US" sz="2400" dirty="0">
              <a:solidFill>
                <a:srgbClr val="00000A"/>
              </a:solidFill>
              <a:latin typeface="Calibri" panose="020F0502020204030204" pitchFamily="34" charset="0"/>
              <a:ea typeface="Droid Sans Fallback"/>
            </a:endParaRPr>
          </a:p>
        </p:txBody>
      </p:sp>
    </p:spTree>
    <p:extLst>
      <p:ext uri="{BB962C8B-B14F-4D97-AF65-F5344CB8AC3E}">
        <p14:creationId xmlns:p14="http://schemas.microsoft.com/office/powerpoint/2010/main" val="636679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DD60C94-0C9C-47B7-BE88-045235ACCC6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CF7016-AC99-433F-B943-24C3736E060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7579574" cy="6436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3737D1-A930-4E3E-9160-3CD4AEC72AB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453642"/>
            <a:ext cx="3615596" cy="6451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1CFF33-010E-4E26-A285-83B18298235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707627"/>
            <a:ext cx="11293913" cy="64922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">
            <a:extLst>
              <a:ext uri="{FF2B5EF4-FFF2-40B4-BE49-F238E27FC236}">
                <a16:creationId xmlns:a16="http://schemas.microsoft.com/office/drawing/2014/main" id="{1B4DA4B5-78B2-46D9-9D1D-4D6773F15983}"/>
              </a:ext>
            </a:extLst>
          </p:cNvPr>
          <p:cNvPicPr/>
          <p:nvPr/>
        </p:nvPicPr>
        <p:blipFill rotWithShape="1">
          <a:blip r:embed="rId3"/>
          <a:srcRect r="80148"/>
          <a:stretch/>
        </p:blipFill>
        <p:spPr bwMode="auto">
          <a:xfrm>
            <a:off x="11391118" y="132006"/>
            <a:ext cx="684754" cy="629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423081" y="429864"/>
            <a:ext cx="113276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/>
          </p:nvPr>
        </p:nvGraphicFramePr>
        <p:xfrm>
          <a:off x="559559" y="3225402"/>
          <a:ext cx="466725" cy="45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6" r:id="rId4" imgW="469696" imgH="203112" progId="Equation.DSMT4">
                  <p:embed/>
                </p:oleObj>
              </mc:Choice>
              <mc:Fallback>
                <p:oleObj r:id="rId4" imgW="469696" imgH="203112" progId="Equation.DSMT4">
                  <p:embed/>
                  <p:pic>
                    <p:nvPicPr>
                      <p:cNvPr id="17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559" y="3225402"/>
                        <a:ext cx="466725" cy="457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559559" y="3249840"/>
            <a:ext cx="26161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20" name="Object 19"/>
          <p:cNvGraphicFramePr>
            <a:graphicFrameLocks noChangeAspect="1"/>
          </p:cNvGraphicFramePr>
          <p:nvPr>
            <p:extLst/>
          </p:nvPr>
        </p:nvGraphicFramePr>
        <p:xfrm>
          <a:off x="757297" y="4608167"/>
          <a:ext cx="171450" cy="45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7" r:id="rId6" imgW="177646" imgH="190335" progId="Equation.DSMT4">
                  <p:embed/>
                </p:oleObj>
              </mc:Choice>
              <mc:Fallback>
                <p:oleObj r:id="rId6" imgW="177646" imgH="190335" progId="Equation.DSMT4">
                  <p:embed/>
                  <p:pic>
                    <p:nvPicPr>
                      <p:cNvPr id="2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297" y="4608167"/>
                        <a:ext cx="171450" cy="457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45660" y="1321393"/>
            <a:ext cx="11627892" cy="3744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just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dirty="0">
                <a:solidFill>
                  <a:srgbClr val="00000A"/>
                </a:solidFill>
                <a:latin typeface="Times New Roman" panose="02020603050405020304" pitchFamily="18" charset="0"/>
                <a:ea typeface="Droid Sans Fallback"/>
                <a:cs typeface="Times New Roman" panose="02020603050405020304" pitchFamily="18" charset="0"/>
              </a:rPr>
              <a:t>Course Outcomes: </a:t>
            </a:r>
            <a:r>
              <a:rPr lang="en-US" sz="2400" dirty="0">
                <a:solidFill>
                  <a:srgbClr val="00000A"/>
                </a:solidFill>
                <a:latin typeface="Times New Roman" panose="02020603050405020304" pitchFamily="18" charset="0"/>
                <a:ea typeface="Droid Sans Fallback"/>
                <a:cs typeface="Times New Roman" panose="02020603050405020304" pitchFamily="18" charset="0"/>
              </a:rPr>
              <a:t>At the end of the course, students will be able to </a:t>
            </a:r>
          </a:p>
          <a:p>
            <a:pPr marL="1367790" marR="0" indent="-683895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2400" b="1" dirty="0">
                <a:latin typeface="Times New Roman" panose="02020603050405020304" pitchFamily="18" charset="0"/>
                <a:ea typeface="Droid Sans Fallback"/>
                <a:cs typeface="Times New Roman" panose="02020603050405020304" pitchFamily="18" charset="0"/>
              </a:rPr>
              <a:t>[2101.1]</a:t>
            </a:r>
            <a:r>
              <a:rPr lang="en-IN" sz="2400" dirty="0">
                <a:latin typeface="Times New Roman" panose="02020603050405020304" pitchFamily="18" charset="0"/>
                <a:ea typeface="Droid Sans Fallback"/>
                <a:cs typeface="Times New Roman" panose="02020603050405020304" pitchFamily="18" charset="0"/>
              </a:rPr>
              <a:t>. 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Droid Sans Fallback"/>
                <a:cs typeface="Times New Roman" panose="02020603050405020304" pitchFamily="18" charset="0"/>
              </a:rPr>
              <a:t>Understand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Droid Sans Fallback"/>
                <a:cs typeface="Times New Roman" panose="02020603050405020304" pitchFamily="18" charset="0"/>
              </a:rPr>
              <a:t>the concept of Partial Order Relations, lattices and their applications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Droid Sans Fallback"/>
                <a:cs typeface="Times New Roman" panose="02020603050405020304" pitchFamily="18" charset="0"/>
              </a:rPr>
              <a:t>.</a:t>
            </a:r>
          </a:p>
          <a:p>
            <a:pPr marL="1367790" marR="0" indent="-683895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Droid Sans Fallback"/>
                <a:cs typeface="Times New Roman" panose="02020603050405020304" pitchFamily="18" charset="0"/>
              </a:rPr>
              <a:t> </a:t>
            </a:r>
            <a:endParaRPr lang="en-US" sz="2400" dirty="0">
              <a:latin typeface="Times New Roman" panose="02020603050405020304" pitchFamily="18" charset="0"/>
              <a:ea typeface="Droid Sans Fallback"/>
              <a:cs typeface="Times New Roman" panose="02020603050405020304" pitchFamily="18" charset="0"/>
            </a:endParaRPr>
          </a:p>
          <a:p>
            <a:pPr marL="1367790" marR="0" indent="-683895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2400" b="1" dirty="0">
                <a:latin typeface="Times New Roman" panose="02020603050405020304" pitchFamily="18" charset="0"/>
                <a:ea typeface="Droid Sans Fallback"/>
                <a:cs typeface="Times New Roman" panose="02020603050405020304" pitchFamily="18" charset="0"/>
              </a:rPr>
              <a:t>[2101.2]</a:t>
            </a:r>
            <a:r>
              <a:rPr lang="en-IN" sz="2400" dirty="0">
                <a:latin typeface="Times New Roman" panose="02020603050405020304" pitchFamily="18" charset="0"/>
                <a:ea typeface="Droid Sans Fallback"/>
                <a:cs typeface="Times New Roman" panose="02020603050405020304" pitchFamily="18" charset="0"/>
              </a:rPr>
              <a:t>. </a:t>
            </a:r>
            <a:r>
              <a:rPr lang="en-IN" sz="2400" dirty="0" smtClean="0">
                <a:latin typeface="Times New Roman" panose="02020603050405020304" pitchFamily="18" charset="0"/>
                <a:ea typeface="Droid Sans Fallback"/>
                <a:cs typeface="Times New Roman" panose="02020603050405020304" pitchFamily="18" charset="0"/>
              </a:rPr>
              <a:t>Understand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Droid Sans Fallback"/>
                <a:cs typeface="Times New Roman" panose="02020603050405020304" pitchFamily="18" charset="0"/>
              </a:rPr>
              <a:t>the concepts of Graph Theory and apply the graph 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Droid Sans Fallback"/>
                <a:cs typeface="Times New Roman" panose="02020603050405020304" pitchFamily="18" charset="0"/>
              </a:rPr>
              <a:t>algorithm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Droid Sans Fallback"/>
                <a:cs typeface="Times New Roman" panose="02020603050405020304" pitchFamily="18" charset="0"/>
              </a:rPr>
              <a:t>to evaluate and analyze the problems, which enhance the analytical and logical skills.</a:t>
            </a:r>
            <a:endParaRPr lang="en-US" sz="2400" dirty="0">
              <a:latin typeface="Times New Roman" panose="02020603050405020304" pitchFamily="18" charset="0"/>
              <a:ea typeface="Droid Sans Fallback"/>
              <a:cs typeface="Times New Roman" panose="02020603050405020304" pitchFamily="18" charset="0"/>
            </a:endParaRPr>
          </a:p>
          <a:p>
            <a:pPr marL="1367790" marR="0" indent="-683895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2400" b="1" dirty="0">
                <a:latin typeface="Times New Roman" panose="02020603050405020304" pitchFamily="18" charset="0"/>
                <a:ea typeface="Droid Sans Fallback"/>
                <a:cs typeface="Times New Roman" panose="02020603050405020304" pitchFamily="18" charset="0"/>
              </a:rPr>
              <a:t>[2101.3]</a:t>
            </a:r>
            <a:r>
              <a:rPr lang="en-IN" sz="2400" dirty="0">
                <a:latin typeface="Times New Roman" panose="02020603050405020304" pitchFamily="18" charset="0"/>
                <a:ea typeface="Droid Sans Fallback"/>
                <a:cs typeface="Times New Roman" panose="02020603050405020304" pitchFamily="18" charset="0"/>
              </a:rPr>
              <a:t>.  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Droid Sans Fallback"/>
                <a:cs typeface="Times New Roman" panose="02020603050405020304" pitchFamily="18" charset="0"/>
              </a:rPr>
              <a:t>Understand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Droid Sans Fallback"/>
                <a:cs typeface="Times New Roman" panose="02020603050405020304" pitchFamily="18" charset="0"/>
              </a:rPr>
              <a:t>the concepts of Trees and apply the tree 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Droid Sans Fallback"/>
                <a:cs typeface="Times New Roman" panose="02020603050405020304" pitchFamily="18" charset="0"/>
              </a:rPr>
              <a:t>algorithm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Droid Sans Fallback"/>
                <a:cs typeface="Times New Roman" panose="02020603050405020304" pitchFamily="18" charset="0"/>
              </a:rPr>
              <a:t>to analyze the shortest path problems, which enhance the analytical and logical skills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Droid Sans Fallback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ea typeface="Droid Sans Fallback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305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DD60C94-0C9C-47B7-BE88-045235ACCC6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CF7016-AC99-433F-B943-24C3736E060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7579574" cy="6436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3737D1-A930-4E3E-9160-3CD4AEC72AB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453642"/>
            <a:ext cx="3615596" cy="6451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1CFF33-010E-4E26-A285-83B18298235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707627"/>
            <a:ext cx="11293913" cy="64922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">
            <a:extLst>
              <a:ext uri="{FF2B5EF4-FFF2-40B4-BE49-F238E27FC236}">
                <a16:creationId xmlns:a16="http://schemas.microsoft.com/office/drawing/2014/main" id="{1B4DA4B5-78B2-46D9-9D1D-4D6773F15983}"/>
              </a:ext>
            </a:extLst>
          </p:cNvPr>
          <p:cNvPicPr/>
          <p:nvPr/>
        </p:nvPicPr>
        <p:blipFill rotWithShape="1">
          <a:blip r:embed="rId3"/>
          <a:srcRect r="80148"/>
          <a:stretch/>
        </p:blipFill>
        <p:spPr bwMode="auto">
          <a:xfrm>
            <a:off x="11391118" y="132006"/>
            <a:ext cx="684754" cy="629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423081" y="429864"/>
            <a:ext cx="113276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/>
          </p:nvPr>
        </p:nvGraphicFramePr>
        <p:xfrm>
          <a:off x="559559" y="3225402"/>
          <a:ext cx="466725" cy="45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6" r:id="rId4" imgW="469696" imgH="203112" progId="Equation.DSMT4">
                  <p:embed/>
                </p:oleObj>
              </mc:Choice>
              <mc:Fallback>
                <p:oleObj r:id="rId4" imgW="469696" imgH="203112" progId="Equation.DSMT4">
                  <p:embed/>
                  <p:pic>
                    <p:nvPicPr>
                      <p:cNvPr id="17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559" y="3225402"/>
                        <a:ext cx="466725" cy="457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559559" y="3249840"/>
            <a:ext cx="26161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20" name="Object 19"/>
          <p:cNvGraphicFramePr>
            <a:graphicFrameLocks noChangeAspect="1"/>
          </p:cNvGraphicFramePr>
          <p:nvPr>
            <p:extLst/>
          </p:nvPr>
        </p:nvGraphicFramePr>
        <p:xfrm>
          <a:off x="757297" y="4608167"/>
          <a:ext cx="171450" cy="45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7" r:id="rId6" imgW="177646" imgH="190335" progId="Equation.DSMT4">
                  <p:embed/>
                </p:oleObj>
              </mc:Choice>
              <mc:Fallback>
                <p:oleObj r:id="rId6" imgW="177646" imgH="190335" progId="Equation.DSMT4">
                  <p:embed/>
                  <p:pic>
                    <p:nvPicPr>
                      <p:cNvPr id="2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297" y="4608167"/>
                        <a:ext cx="171450" cy="457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6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54545" y="967989"/>
            <a:ext cx="10972800" cy="4560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dirty="0" smtClean="0">
                <a:solidFill>
                  <a:srgbClr val="00000A"/>
                </a:solidFill>
                <a:latin typeface="Times New Roman" panose="02020603050405020304" pitchFamily="18" charset="0"/>
                <a:ea typeface="Droid Sans Fallback"/>
                <a:cs typeface="Times New Roman" panose="02020603050405020304" pitchFamily="18" charset="0"/>
              </a:rPr>
              <a:t>Course Outcomes: </a:t>
            </a:r>
            <a:r>
              <a:rPr lang="en-US" sz="2400" dirty="0" smtClean="0">
                <a:solidFill>
                  <a:srgbClr val="00000A"/>
                </a:solidFill>
                <a:latin typeface="Times New Roman" panose="02020603050405020304" pitchFamily="18" charset="0"/>
                <a:ea typeface="Droid Sans Fallback"/>
                <a:cs typeface="Times New Roman" panose="02020603050405020304" pitchFamily="18" charset="0"/>
              </a:rPr>
              <a:t>At the end of the course, students will be able to </a:t>
            </a:r>
          </a:p>
          <a:p>
            <a:pPr marL="1367790" marR="0" indent="-683895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2400" b="1" dirty="0" smtClean="0">
                <a:latin typeface="Times New Roman" panose="02020603050405020304" pitchFamily="18" charset="0"/>
                <a:ea typeface="Droid Sans Fallback"/>
                <a:cs typeface="Times New Roman" panose="02020603050405020304" pitchFamily="18" charset="0"/>
              </a:rPr>
              <a:t>[</a:t>
            </a:r>
            <a:r>
              <a:rPr lang="en-IN" sz="2400" b="1" dirty="0">
                <a:latin typeface="Times New Roman" panose="02020603050405020304" pitchFamily="18" charset="0"/>
                <a:ea typeface="Droid Sans Fallback"/>
                <a:cs typeface="Times New Roman" panose="02020603050405020304" pitchFamily="18" charset="0"/>
              </a:rPr>
              <a:t>2101.4]</a:t>
            </a:r>
            <a:r>
              <a:rPr lang="en-IN" sz="2400" dirty="0">
                <a:latin typeface="Times New Roman" panose="02020603050405020304" pitchFamily="18" charset="0"/>
                <a:ea typeface="Droid Sans Fallback"/>
                <a:cs typeface="Times New Roman" panose="02020603050405020304" pitchFamily="18" charset="0"/>
              </a:rPr>
              <a:t>. 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Droid Sans Fallback"/>
                <a:cs typeface="Times New Roman" panose="02020603050405020304" pitchFamily="18" charset="0"/>
              </a:rPr>
              <a:t>Describe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Droid Sans Fallback"/>
                <a:cs typeface="Times New Roman" panose="02020603050405020304" pitchFamily="18" charset="0"/>
              </a:rPr>
              <a:t>basic counting techniques and their applications to evaluate the relevant problems</a:t>
            </a:r>
            <a:endParaRPr lang="en-US" sz="2400" dirty="0">
              <a:latin typeface="Times New Roman" panose="02020603050405020304" pitchFamily="18" charset="0"/>
              <a:ea typeface="Droid Sans Fallback"/>
              <a:cs typeface="Times New Roman" panose="02020603050405020304" pitchFamily="18" charset="0"/>
            </a:endParaRPr>
          </a:p>
          <a:p>
            <a:pPr marL="1367790" marR="0" indent="-683895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2400" b="1" dirty="0">
                <a:latin typeface="Times New Roman" panose="02020603050405020304" pitchFamily="18" charset="0"/>
                <a:ea typeface="Droid Sans Fallback"/>
                <a:cs typeface="Times New Roman" panose="02020603050405020304" pitchFamily="18" charset="0"/>
              </a:rPr>
              <a:t>[2101.5]</a:t>
            </a:r>
            <a:r>
              <a:rPr lang="en-IN" sz="2400" dirty="0">
                <a:latin typeface="Times New Roman" panose="02020603050405020304" pitchFamily="18" charset="0"/>
                <a:ea typeface="Droid Sans Fallback"/>
                <a:cs typeface="Times New Roman" panose="02020603050405020304" pitchFamily="18" charset="0"/>
              </a:rPr>
              <a:t>. </a:t>
            </a:r>
            <a:r>
              <a:rPr lang="en-I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Droid Sans Fallback"/>
                <a:cs typeface="Times New Roman" panose="02020603050405020304" pitchFamily="18" charset="0"/>
              </a:rPr>
              <a:t>Describe </a:t>
            </a: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ea typeface="Droid Sans Fallback"/>
                <a:cs typeface="Times New Roman" panose="02020603050405020304" pitchFamily="18" charset="0"/>
              </a:rPr>
              <a:t>the concept of Predicates, logics, and their properties which enhance the logical and programming skills and make them employable in the relevant industry.</a:t>
            </a:r>
            <a:endParaRPr lang="en-US" sz="2400" dirty="0">
              <a:latin typeface="Times New Roman" panose="02020603050405020304" pitchFamily="18" charset="0"/>
              <a:ea typeface="Droid Sans Fallback"/>
              <a:cs typeface="Times New Roman" panose="02020603050405020304" pitchFamily="18" charset="0"/>
            </a:endParaRPr>
          </a:p>
          <a:p>
            <a:pPr marL="1367790" marR="0" indent="-683895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2400" b="1" dirty="0">
                <a:latin typeface="Times New Roman" panose="02020603050405020304" pitchFamily="18" charset="0"/>
                <a:ea typeface="Droid Sans Fallback"/>
                <a:cs typeface="Times New Roman" panose="02020603050405020304" pitchFamily="18" charset="0"/>
              </a:rPr>
              <a:t>[2101.6]. </a:t>
            </a:r>
            <a:r>
              <a:rPr lang="en-I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Droid Sans Fallback"/>
                <a:cs typeface="Times New Roman" panose="02020603050405020304" pitchFamily="18" charset="0"/>
              </a:rPr>
              <a:t>Describe </a:t>
            </a: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ea typeface="Droid Sans Fallback"/>
                <a:cs typeface="Times New Roman" panose="02020603050405020304" pitchFamily="18" charset="0"/>
              </a:rPr>
              <a:t>the concept of Algebraic structure and Group theory, Boolean Algebra which helps to increase the logical skills.</a:t>
            </a:r>
            <a:endParaRPr lang="en-US" sz="2400" dirty="0">
              <a:latin typeface="Times New Roman" panose="02020603050405020304" pitchFamily="18" charset="0"/>
              <a:ea typeface="Droid Sans Fallback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66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DD60C94-0C9C-47B7-BE88-045235ACCC6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CF7016-AC99-433F-B943-24C3736E060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7579574" cy="6436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3737D1-A930-4E3E-9160-3CD4AEC72AB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453642"/>
            <a:ext cx="3615596" cy="6451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1CFF33-010E-4E26-A285-83B18298235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707627"/>
            <a:ext cx="11293913" cy="64922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">
            <a:extLst>
              <a:ext uri="{FF2B5EF4-FFF2-40B4-BE49-F238E27FC236}">
                <a16:creationId xmlns:a16="http://schemas.microsoft.com/office/drawing/2014/main" id="{1B4DA4B5-78B2-46D9-9D1D-4D6773F15983}"/>
              </a:ext>
            </a:extLst>
          </p:cNvPr>
          <p:cNvPicPr/>
          <p:nvPr/>
        </p:nvPicPr>
        <p:blipFill rotWithShape="1">
          <a:blip r:embed="rId3"/>
          <a:srcRect r="80148"/>
          <a:stretch/>
        </p:blipFill>
        <p:spPr bwMode="auto">
          <a:xfrm>
            <a:off x="11391118" y="132006"/>
            <a:ext cx="684754" cy="629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423081" y="429864"/>
            <a:ext cx="113276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/>
          </p:nvPr>
        </p:nvGraphicFramePr>
        <p:xfrm>
          <a:off x="559559" y="3225402"/>
          <a:ext cx="466725" cy="45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1" r:id="rId4" imgW="469696" imgH="203112" progId="Equation.DSMT4">
                  <p:embed/>
                </p:oleObj>
              </mc:Choice>
              <mc:Fallback>
                <p:oleObj r:id="rId4" imgW="469696" imgH="203112" progId="Equation.DSMT4">
                  <p:embed/>
                  <p:pic>
                    <p:nvPicPr>
                      <p:cNvPr id="17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559" y="3225402"/>
                        <a:ext cx="466725" cy="457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559559" y="3249840"/>
            <a:ext cx="26161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20" name="Object 19"/>
          <p:cNvGraphicFramePr>
            <a:graphicFrameLocks noChangeAspect="1"/>
          </p:cNvGraphicFramePr>
          <p:nvPr>
            <p:extLst/>
          </p:nvPr>
        </p:nvGraphicFramePr>
        <p:xfrm>
          <a:off x="757297" y="4608167"/>
          <a:ext cx="171450" cy="45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2" r:id="rId6" imgW="177646" imgH="190335" progId="Equation.DSMT4">
                  <p:embed/>
                </p:oleObj>
              </mc:Choice>
              <mc:Fallback>
                <p:oleObj r:id="rId6" imgW="177646" imgH="190335" progId="Equation.DSMT4">
                  <p:embed/>
                  <p:pic>
                    <p:nvPicPr>
                      <p:cNvPr id="2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297" y="4608167"/>
                        <a:ext cx="171450" cy="457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9401348"/>
              </p:ext>
            </p:extLst>
          </p:nvPr>
        </p:nvGraphicFramePr>
        <p:xfrm>
          <a:off x="757297" y="1321392"/>
          <a:ext cx="10365628" cy="41666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72506">
                  <a:extLst>
                    <a:ext uri="{9D8B030D-6E8A-4147-A177-3AD203B41FA5}">
                      <a16:colId xmlns:a16="http://schemas.microsoft.com/office/drawing/2014/main" val="231895381"/>
                    </a:ext>
                  </a:extLst>
                </a:gridCol>
                <a:gridCol w="6411778">
                  <a:extLst>
                    <a:ext uri="{9D8B030D-6E8A-4147-A177-3AD203B41FA5}">
                      <a16:colId xmlns:a16="http://schemas.microsoft.com/office/drawing/2014/main" val="1177668351"/>
                    </a:ext>
                  </a:extLst>
                </a:gridCol>
                <a:gridCol w="1681344">
                  <a:extLst>
                    <a:ext uri="{9D8B030D-6E8A-4147-A177-3AD203B41FA5}">
                      <a16:colId xmlns:a16="http://schemas.microsoft.com/office/drawing/2014/main" val="780851822"/>
                    </a:ext>
                  </a:extLst>
                </a:gridCol>
              </a:tblGrid>
              <a:tr h="8392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Criteria</a:t>
                      </a:r>
                      <a:endParaRPr lang="en-US" sz="240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6223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sz="240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6223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Maximum Marks</a:t>
                      </a:r>
                      <a:endParaRPr lang="en-US" sz="240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62230" marR="68580" marT="0" marB="0"/>
                </a:tc>
                <a:extLst>
                  <a:ext uri="{0D108BD9-81ED-4DB2-BD59-A6C34878D82A}">
                    <a16:rowId xmlns:a16="http://schemas.microsoft.com/office/drawing/2014/main" val="2892039697"/>
                  </a:ext>
                </a:extLst>
              </a:tr>
              <a:tr h="434871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Internal Assessment</a:t>
                      </a:r>
                      <a:b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(Summative)</a:t>
                      </a:r>
                      <a:endParaRPr lang="en-US" sz="240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6223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Sessional Exam I (On line)</a:t>
                      </a:r>
                      <a:endParaRPr lang="en-US" sz="240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6223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US" sz="240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62230" marR="68580" marT="0" marB="0"/>
                </a:tc>
                <a:extLst>
                  <a:ext uri="{0D108BD9-81ED-4DB2-BD59-A6C34878D82A}">
                    <a16:rowId xmlns:a16="http://schemas.microsoft.com/office/drawing/2014/main" val="1203484339"/>
                  </a:ext>
                </a:extLst>
              </a:tr>
              <a:tr h="43487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Sessional Exam II (On line)</a:t>
                      </a:r>
                      <a:endParaRPr lang="en-US" sz="240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6223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US" sz="240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62230" marR="68580" marT="0" marB="0"/>
                </a:tc>
                <a:extLst>
                  <a:ext uri="{0D108BD9-81ED-4DB2-BD59-A6C34878D82A}">
                    <a16:rowId xmlns:a16="http://schemas.microsoft.com/office/drawing/2014/main" val="1417259825"/>
                  </a:ext>
                </a:extLst>
              </a:tr>
              <a:tr h="87061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 class Quizzes and/or Assignments , Activity feedbacks </a:t>
                      </a:r>
                      <a:r>
                        <a:rPr lang="en-US" sz="2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(online)</a:t>
                      </a:r>
                      <a:endParaRPr lang="en-US" sz="240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6223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US" sz="240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62230" marR="68580" marT="0" marB="0"/>
                </a:tc>
                <a:extLst>
                  <a:ext uri="{0D108BD9-81ED-4DB2-BD59-A6C34878D82A}">
                    <a16:rowId xmlns:a16="http://schemas.microsoft.com/office/drawing/2014/main" val="1730264534"/>
                  </a:ext>
                </a:extLst>
              </a:tr>
              <a:tr h="8706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End Term Exam</a:t>
                      </a:r>
                    </a:p>
                    <a:p>
                      <a:pPr marL="0" marR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(Summative)</a:t>
                      </a:r>
                      <a:endParaRPr lang="en-US" sz="240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6223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End Term Exam (online)</a:t>
                      </a:r>
                      <a:endParaRPr lang="en-US" sz="240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6223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en-US" sz="240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62230" marR="68580" marT="0" marB="0"/>
                </a:tc>
                <a:extLst>
                  <a:ext uri="{0D108BD9-81ED-4DB2-BD59-A6C34878D82A}">
                    <a16:rowId xmlns:a16="http://schemas.microsoft.com/office/drawing/2014/main" val="302537433"/>
                  </a:ext>
                </a:extLst>
              </a:tr>
              <a:tr h="4348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6223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en-US" sz="240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6223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 </a:t>
                      </a:r>
                      <a:endParaRPr lang="en-US" sz="240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Droid Sans Fallback"/>
                        <a:cs typeface="Times New Roman" panose="02020603050405020304" pitchFamily="18" charset="0"/>
                      </a:endParaRPr>
                    </a:p>
                  </a:txBody>
                  <a:tcPr marL="62230" marR="68580" marT="0" marB="0"/>
                </a:tc>
                <a:extLst>
                  <a:ext uri="{0D108BD9-81ED-4DB2-BD59-A6C34878D82A}">
                    <a16:rowId xmlns:a16="http://schemas.microsoft.com/office/drawing/2014/main" val="2787827869"/>
                  </a:ext>
                </a:extLst>
              </a:tr>
            </a:tbl>
          </a:graphicData>
        </a:graphic>
      </p:graphicFrame>
      <p:sp>
        <p:nvSpPr>
          <p:cNvPr id="3" name="Rectangle 12"/>
          <p:cNvSpPr>
            <a:spLocks noChangeArrowheads="1"/>
          </p:cNvSpPr>
          <p:nvPr/>
        </p:nvSpPr>
        <p:spPr bwMode="auto">
          <a:xfrm>
            <a:off x="7366760" y="2139695"/>
            <a:ext cx="21993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Droid Sans Fallback"/>
                <a:cs typeface="Times New Roman" panose="02020603050405020304" pitchFamily="18" charset="0"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92921" y="509532"/>
            <a:ext cx="23663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ea typeface="Droid Sans Fallback"/>
              </a:rPr>
              <a:t>Assessment Plan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7861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DD60C94-0C9C-47B7-BE88-045235ACCC6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CF7016-AC99-433F-B943-24C3736E060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7579574" cy="6436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3737D1-A930-4E3E-9160-3CD4AEC72AB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453642"/>
            <a:ext cx="3615596" cy="6451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1CFF33-010E-4E26-A285-83B18298235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707627"/>
            <a:ext cx="11293913" cy="64922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">
            <a:extLst>
              <a:ext uri="{FF2B5EF4-FFF2-40B4-BE49-F238E27FC236}">
                <a16:creationId xmlns:a16="http://schemas.microsoft.com/office/drawing/2014/main" id="{1B4DA4B5-78B2-46D9-9D1D-4D6773F15983}"/>
              </a:ext>
            </a:extLst>
          </p:cNvPr>
          <p:cNvPicPr/>
          <p:nvPr/>
        </p:nvPicPr>
        <p:blipFill rotWithShape="1">
          <a:blip r:embed="rId3"/>
          <a:srcRect r="80148"/>
          <a:stretch/>
        </p:blipFill>
        <p:spPr bwMode="auto">
          <a:xfrm>
            <a:off x="11391118" y="132006"/>
            <a:ext cx="684754" cy="629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423081" y="429864"/>
            <a:ext cx="113276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/>
          </p:nvPr>
        </p:nvGraphicFramePr>
        <p:xfrm>
          <a:off x="559559" y="3225402"/>
          <a:ext cx="466725" cy="45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4" r:id="rId4" imgW="469696" imgH="203112" progId="Equation.DSMT4">
                  <p:embed/>
                </p:oleObj>
              </mc:Choice>
              <mc:Fallback>
                <p:oleObj r:id="rId4" imgW="469696" imgH="203112" progId="Equation.DSMT4">
                  <p:embed/>
                  <p:pic>
                    <p:nvPicPr>
                      <p:cNvPr id="17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559" y="3225402"/>
                        <a:ext cx="466725" cy="457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559559" y="3249840"/>
            <a:ext cx="26161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20" name="Object 19"/>
          <p:cNvGraphicFramePr>
            <a:graphicFrameLocks noChangeAspect="1"/>
          </p:cNvGraphicFramePr>
          <p:nvPr>
            <p:extLst/>
          </p:nvPr>
        </p:nvGraphicFramePr>
        <p:xfrm>
          <a:off x="757297" y="4608167"/>
          <a:ext cx="171450" cy="45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5" r:id="rId6" imgW="177646" imgH="190335" progId="Equation.DSMT4">
                  <p:embed/>
                </p:oleObj>
              </mc:Choice>
              <mc:Fallback>
                <p:oleObj r:id="rId6" imgW="177646" imgH="190335" progId="Equation.DSMT4">
                  <p:embed/>
                  <p:pic>
                    <p:nvPicPr>
                      <p:cNvPr id="2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297" y="4608167"/>
                        <a:ext cx="171450" cy="457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8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51758" y="1215405"/>
            <a:ext cx="11459052" cy="42252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47700" marR="0" algn="just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dirty="0" smtClean="0">
                <a:solidFill>
                  <a:srgbClr val="00000A"/>
                </a:solidFill>
                <a:latin typeface="Times New Roman" panose="02020603050405020304" pitchFamily="18" charset="0"/>
                <a:ea typeface="Droid Sans Fallback"/>
              </a:rPr>
              <a:t>Partial </a:t>
            </a:r>
            <a:r>
              <a:rPr lang="en-US" b="1" dirty="0">
                <a:solidFill>
                  <a:srgbClr val="00000A"/>
                </a:solidFill>
                <a:latin typeface="Times New Roman" panose="02020603050405020304" pitchFamily="18" charset="0"/>
                <a:ea typeface="Droid Sans Fallback"/>
              </a:rPr>
              <a:t>ordering relations</a:t>
            </a:r>
            <a:r>
              <a:rPr lang="en-US" dirty="0">
                <a:solidFill>
                  <a:srgbClr val="00000A"/>
                </a:solidFill>
                <a:latin typeface="Times New Roman" panose="02020603050405020304" pitchFamily="18" charset="0"/>
                <a:ea typeface="Droid Sans Fallback"/>
              </a:rPr>
              <a:t>, </a:t>
            </a:r>
            <a:r>
              <a:rPr lang="en-US" dirty="0" err="1">
                <a:solidFill>
                  <a:srgbClr val="00000A"/>
                </a:solidFill>
                <a:latin typeface="Times New Roman" panose="02020603050405020304" pitchFamily="18" charset="0"/>
                <a:ea typeface="Droid Sans Fallback"/>
              </a:rPr>
              <a:t>Poset</a:t>
            </a:r>
            <a:r>
              <a:rPr lang="en-US" dirty="0">
                <a:solidFill>
                  <a:srgbClr val="00000A"/>
                </a:solidFill>
                <a:latin typeface="Times New Roman" panose="02020603050405020304" pitchFamily="18" charset="0"/>
                <a:ea typeface="Droid Sans Fallback"/>
              </a:rPr>
              <a:t>, </a:t>
            </a:r>
            <a:r>
              <a:rPr lang="en-US" b="1" dirty="0">
                <a:solidFill>
                  <a:srgbClr val="00000A"/>
                </a:solidFill>
                <a:latin typeface="Times New Roman" panose="02020603050405020304" pitchFamily="18" charset="0"/>
                <a:ea typeface="Droid Sans Fallback"/>
              </a:rPr>
              <a:t>Lattices,</a:t>
            </a:r>
            <a:r>
              <a:rPr lang="en-US" dirty="0">
                <a:solidFill>
                  <a:srgbClr val="00000A"/>
                </a:solidFill>
                <a:latin typeface="Times New Roman" panose="02020603050405020304" pitchFamily="18" charset="0"/>
                <a:ea typeface="Droid Sans Fallback"/>
              </a:rPr>
              <a:t> Basic Properties of Lattices. Distributive and complemented lattices,</a:t>
            </a:r>
            <a:endParaRPr lang="en-US" dirty="0">
              <a:solidFill>
                <a:srgbClr val="00000A"/>
              </a:solidFill>
              <a:latin typeface="Calibri" panose="020F0502020204030204" pitchFamily="34" charset="0"/>
              <a:ea typeface="Droid Sans Fallback"/>
            </a:endParaRPr>
          </a:p>
          <a:p>
            <a:pPr marL="647700" algn="just"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</a:rPr>
              <a:t>Graph theory</a:t>
            </a:r>
            <a:r>
              <a:rPr lang="en-US" dirty="0">
                <a:latin typeface="Times New Roman" panose="02020603050405020304" pitchFamily="18" charset="0"/>
              </a:rPr>
              <a:t>: Basic definitions, Degree, regular graphs, Eulerian and Hamiltonian graphs,</a:t>
            </a:r>
            <a:endParaRPr lang="en-US" dirty="0"/>
          </a:p>
          <a:p>
            <a:pPr marL="647700" algn="just"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</a:rPr>
              <a:t>Trees and Properties</a:t>
            </a:r>
            <a:r>
              <a:rPr lang="en-US" dirty="0">
                <a:latin typeface="Times New Roman" panose="02020603050405020304" pitchFamily="18" charset="0"/>
              </a:rPr>
              <a:t>, Center, radius and diameter of a graph, Rooted and binary trees, Matrices associated with graphs, Algorithms for finding shortest path, Algorithm. </a:t>
            </a:r>
            <a:endParaRPr lang="en-US" dirty="0"/>
          </a:p>
          <a:p>
            <a:pPr marL="647700" algn="just"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</a:rPr>
              <a:t>Elementary configuration: Permutations and Combinations</a:t>
            </a:r>
            <a:r>
              <a:rPr lang="en-US" dirty="0">
                <a:latin typeface="Times New Roman" panose="02020603050405020304" pitchFamily="18" charset="0"/>
              </a:rPr>
              <a:t>, Generating function, Principle of inclusion and exclusion Partitions, compositions. Ordering of permutations: Lexicographical </a:t>
            </a:r>
            <a:endParaRPr lang="en-US" dirty="0" smtClean="0">
              <a:latin typeface="Times New Roman" panose="02020603050405020304" pitchFamily="18" charset="0"/>
            </a:endParaRPr>
          </a:p>
          <a:p>
            <a:pPr marL="647700" algn="just">
              <a:lnSpc>
                <a:spcPct val="150000"/>
              </a:lnSpc>
            </a:pPr>
            <a:r>
              <a:rPr lang="en-US" b="1" dirty="0" smtClean="0">
                <a:latin typeface="Times New Roman" panose="02020603050405020304" pitchFamily="18" charset="0"/>
              </a:rPr>
              <a:t>Propositional </a:t>
            </a:r>
            <a:r>
              <a:rPr lang="en-US" b="1" dirty="0">
                <a:latin typeface="Times New Roman" panose="02020603050405020304" pitchFamily="18" charset="0"/>
              </a:rPr>
              <a:t>and Predicate Calculus</a:t>
            </a:r>
            <a:r>
              <a:rPr lang="en-US" dirty="0">
                <a:latin typeface="Times New Roman" panose="02020603050405020304" pitchFamily="18" charset="0"/>
              </a:rPr>
              <a:t>: Well-formed formula, connectives, quantifications, Inference theory of propositional and predicate calculus.</a:t>
            </a:r>
            <a:endParaRPr lang="en-US" dirty="0"/>
          </a:p>
          <a:p>
            <a:pPr marL="647700" algn="just"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</a:rPr>
              <a:t>Algebraic Structures: Group theory:</a:t>
            </a:r>
            <a:r>
              <a:rPr lang="en-US" dirty="0">
                <a:latin typeface="Times New Roman" panose="02020603050405020304" pitchFamily="18" charset="0"/>
              </a:rPr>
              <a:t> Semi groups, Monoids, Groups subgroups, Normal Subgroups, </a:t>
            </a:r>
            <a:r>
              <a:rPr lang="en-US" dirty="0" err="1">
                <a:latin typeface="Times New Roman" panose="02020603050405020304" pitchFamily="18" charset="0"/>
              </a:rPr>
              <a:t>Cosets</a:t>
            </a:r>
            <a:r>
              <a:rPr lang="en-US" dirty="0">
                <a:latin typeface="Times New Roman" panose="02020603050405020304" pitchFamily="18" charset="0"/>
              </a:rPr>
              <a:t>, Lagrange's Theorem, Cyclic groups. </a:t>
            </a:r>
            <a:r>
              <a:rPr lang="en-US" b="1" dirty="0">
                <a:latin typeface="Times New Roman" panose="02020603050405020304" pitchFamily="18" charset="0"/>
              </a:rPr>
              <a:t>Boolean Algebra:</a:t>
            </a:r>
            <a:r>
              <a:rPr lang="en-US" dirty="0">
                <a:latin typeface="Times New Roman" panose="02020603050405020304" pitchFamily="18" charset="0"/>
              </a:rPr>
              <a:t> Boolean lattices and Boolean Algebra. </a:t>
            </a:r>
            <a:endParaRPr lang="en-US" dirty="0">
              <a:effectLst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97488" y="623032"/>
            <a:ext cx="1811714" cy="4624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 algn="just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dirty="0">
                <a:solidFill>
                  <a:srgbClr val="00000A"/>
                </a:solidFill>
                <a:latin typeface="Times New Roman" panose="02020603050405020304" pitchFamily="18" charset="0"/>
                <a:ea typeface="Droid Sans Fallback"/>
              </a:rPr>
              <a:t>SYLLABUS</a:t>
            </a:r>
            <a:endParaRPr lang="en-US" sz="2400" dirty="0">
              <a:solidFill>
                <a:srgbClr val="00000A"/>
              </a:solidFill>
              <a:latin typeface="Calibri" panose="020F0502020204030204" pitchFamily="34" charset="0"/>
              <a:ea typeface="Droid Sans Fallback"/>
            </a:endParaRPr>
          </a:p>
        </p:txBody>
      </p:sp>
    </p:spTree>
    <p:extLst>
      <p:ext uri="{BB962C8B-B14F-4D97-AF65-F5344CB8AC3E}">
        <p14:creationId xmlns:p14="http://schemas.microsoft.com/office/powerpoint/2010/main" val="3713412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DD60C94-0C9C-47B7-BE88-045235ACCC6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CF7016-AC99-433F-B943-24C3736E060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7579574" cy="6436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3737D1-A930-4E3E-9160-3CD4AEC72AB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453642"/>
            <a:ext cx="3615596" cy="6451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1CFF33-010E-4E26-A285-83B18298235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707627"/>
            <a:ext cx="11293913" cy="64922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">
            <a:extLst>
              <a:ext uri="{FF2B5EF4-FFF2-40B4-BE49-F238E27FC236}">
                <a16:creationId xmlns:a16="http://schemas.microsoft.com/office/drawing/2014/main" id="{1B4DA4B5-78B2-46D9-9D1D-4D6773F15983}"/>
              </a:ext>
            </a:extLst>
          </p:cNvPr>
          <p:cNvPicPr/>
          <p:nvPr/>
        </p:nvPicPr>
        <p:blipFill rotWithShape="1">
          <a:blip r:embed="rId3"/>
          <a:srcRect r="80148"/>
          <a:stretch/>
        </p:blipFill>
        <p:spPr bwMode="auto">
          <a:xfrm>
            <a:off x="11391118" y="132006"/>
            <a:ext cx="684754" cy="629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423081" y="429864"/>
            <a:ext cx="113276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47700" marR="0">
              <a:spcBef>
                <a:spcPts val="0"/>
              </a:spcBef>
              <a:spcAft>
                <a:spcPts val="0"/>
              </a:spcAft>
            </a:pPr>
            <a:r>
              <a:rPr 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References Books </a:t>
            </a:r>
            <a:endParaRPr lang="en-US" sz="28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/>
          </p:nvPr>
        </p:nvGraphicFramePr>
        <p:xfrm>
          <a:off x="559559" y="3225402"/>
          <a:ext cx="466725" cy="45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8" r:id="rId4" imgW="469696" imgH="203112" progId="Equation.DSMT4">
                  <p:embed/>
                </p:oleObj>
              </mc:Choice>
              <mc:Fallback>
                <p:oleObj r:id="rId4" imgW="469696" imgH="203112" progId="Equation.DSMT4">
                  <p:embed/>
                  <p:pic>
                    <p:nvPicPr>
                      <p:cNvPr id="17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559" y="3225402"/>
                        <a:ext cx="466725" cy="457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559559" y="3249840"/>
            <a:ext cx="26161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20" name="Object 19"/>
          <p:cNvGraphicFramePr>
            <a:graphicFrameLocks noChangeAspect="1"/>
          </p:cNvGraphicFramePr>
          <p:nvPr>
            <p:extLst/>
          </p:nvPr>
        </p:nvGraphicFramePr>
        <p:xfrm>
          <a:off x="757297" y="4608167"/>
          <a:ext cx="171450" cy="45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9" r:id="rId6" imgW="177646" imgH="190335" progId="Equation.DSMT4">
                  <p:embed/>
                </p:oleObj>
              </mc:Choice>
              <mc:Fallback>
                <p:oleObj r:id="rId6" imgW="177646" imgH="190335" progId="Equation.DSMT4">
                  <p:embed/>
                  <p:pic>
                    <p:nvPicPr>
                      <p:cNvPr id="2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297" y="4608167"/>
                        <a:ext cx="171450" cy="457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9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-136478" y="1171796"/>
            <a:ext cx="12328478" cy="5129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47700">
              <a:lnSpc>
                <a:spcPct val="150000"/>
              </a:lnSpc>
              <a:spcAft>
                <a:spcPts val="75"/>
              </a:spcAft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Veerarajan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Discrete Mathematics with Graph Theory and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Combinatorics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Tata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MCGraw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Hill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 smtClean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47700" marR="0">
              <a:lnSpc>
                <a:spcPct val="150000"/>
              </a:lnSpc>
              <a:spcBef>
                <a:spcPts val="0"/>
              </a:spcBef>
              <a:spcAft>
                <a:spcPts val="75"/>
              </a:spcAft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C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L. Liu, </a:t>
            </a:r>
            <a:r>
              <a:rPr lang="en-US" sz="2400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Elements of Discrete Mathematics,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(2e), McGraw Hill, New Delhi, 2007. </a:t>
            </a:r>
          </a:p>
          <a:p>
            <a:pPr marL="647700" marR="0">
              <a:lnSpc>
                <a:spcPct val="150000"/>
              </a:lnSpc>
              <a:spcBef>
                <a:spcPts val="0"/>
              </a:spcBef>
              <a:spcAft>
                <a:spcPts val="75"/>
              </a:spcAft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 J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P.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Trembaly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R. Manohar, </a:t>
            </a:r>
            <a:r>
              <a:rPr lang="en-US" sz="2400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Discrete Mathematics Structures with application to computer science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McGraw Hill, 2012. </a:t>
            </a:r>
          </a:p>
          <a:p>
            <a:pPr marL="647700" marR="0">
              <a:lnSpc>
                <a:spcPct val="150000"/>
              </a:lnSpc>
              <a:spcBef>
                <a:spcPts val="0"/>
              </a:spcBef>
              <a:spcAft>
                <a:spcPts val="75"/>
              </a:spcAft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E. S. Page, L. B. Wilson, </a:t>
            </a:r>
            <a:r>
              <a:rPr lang="en-US" sz="2400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 Introduction to Computational </a:t>
            </a:r>
            <a:r>
              <a:rPr lang="en-US" sz="2400" i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Combinatorics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Cambridge Univ. Press, 1979. </a:t>
            </a:r>
          </a:p>
          <a:p>
            <a:pPr marL="6477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5.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N.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Deo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Graph theory with Applications to computer science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Prentice Hall of India, 2012. </a:t>
            </a:r>
          </a:p>
          <a:p>
            <a:pPr marL="64770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tabLst>
                <a:tab pos="647700" algn="l"/>
              </a:tabLst>
            </a:pPr>
            <a:r>
              <a:rPr lang="en-US" sz="2400" dirty="0">
                <a:solidFill>
                  <a:srgbClr val="00000A"/>
                </a:solidFill>
                <a:latin typeface="Times New Roman" panose="02020603050405020304" pitchFamily="18" charset="0"/>
                <a:ea typeface="Droid Sans Fallback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28630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VTI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1089</TotalTime>
  <Words>656</Words>
  <Application>Microsoft Office PowerPoint</Application>
  <PresentationFormat>Widescreen</PresentationFormat>
  <Paragraphs>81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2" baseType="lpstr">
      <vt:lpstr>Abadi Extra Light</vt:lpstr>
      <vt:lpstr>Agency FB</vt:lpstr>
      <vt:lpstr>Arial</vt:lpstr>
      <vt:lpstr>Arial Black</vt:lpstr>
      <vt:lpstr>Calibri</vt:lpstr>
      <vt:lpstr>Droid Sans Fallback</vt:lpstr>
      <vt:lpstr>Franklin Gothic Book</vt:lpstr>
      <vt:lpstr>Franklin Gothic Medium</vt:lpstr>
      <vt:lpstr>Times New Roman</vt:lpstr>
      <vt:lpstr>Wingdings 2</vt:lpstr>
      <vt:lpstr>DividendVTI</vt:lpstr>
      <vt:lpstr>Equation.DSMT4</vt:lpstr>
      <vt:lpstr>   Course name: engineering mathematics-iII</vt:lpstr>
      <vt:lpstr>Session outcome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name: engineering mathematics-i</dc:title>
  <dc:creator>Dr. Sunil Joshi [MU - Jaipur]</dc:creator>
  <cp:lastModifiedBy>Dr. Pooja Sharma [MU - Jaipur]</cp:lastModifiedBy>
  <cp:revision>83</cp:revision>
  <dcterms:created xsi:type="dcterms:W3CDTF">2020-08-02T12:18:24Z</dcterms:created>
  <dcterms:modified xsi:type="dcterms:W3CDTF">2020-08-13T17:19:27Z</dcterms:modified>
</cp:coreProperties>
</file>