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3" r:id="rId1"/>
  </p:sldMasterIdLst>
  <p:notesMasterIdLst>
    <p:notesMasterId r:id="rId20"/>
  </p:notesMasterIdLst>
  <p:sldIdLst>
    <p:sldId id="306" r:id="rId2"/>
    <p:sldId id="307" r:id="rId3"/>
    <p:sldId id="283" r:id="rId4"/>
    <p:sldId id="285" r:id="rId5"/>
    <p:sldId id="284" r:id="rId6"/>
    <p:sldId id="286" r:id="rId7"/>
    <p:sldId id="287" r:id="rId8"/>
    <p:sldId id="288" r:id="rId9"/>
    <p:sldId id="266" r:id="rId10"/>
    <p:sldId id="272" r:id="rId11"/>
    <p:sldId id="313" r:id="rId12"/>
    <p:sldId id="271" r:id="rId13"/>
    <p:sldId id="290" r:id="rId14"/>
    <p:sldId id="270" r:id="rId15"/>
    <p:sldId id="291" r:id="rId16"/>
    <p:sldId id="273" r:id="rId17"/>
    <p:sldId id="269" r:id="rId18"/>
    <p:sldId id="31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r. Sunil Joshi [MU - Jaipur]" initials="DSJ[-J" lastIdx="1" clrIdx="0">
    <p:extLst>
      <p:ext uri="{19B8F6BF-5375-455C-9EA6-DF929625EA0E}">
        <p15:presenceInfo xmlns:p15="http://schemas.microsoft.com/office/powerpoint/2012/main" userId="S::sunil.joshi@jaipur.manipal.edu::75997d66-3f0e-4993-ad16-962656a7f5d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86085" autoAdjust="0"/>
  </p:normalViewPr>
  <p:slideViewPr>
    <p:cSldViewPr snapToGrid="0">
      <p:cViewPr varScale="1">
        <p:scale>
          <a:sx n="64" d="100"/>
          <a:sy n="64" d="100"/>
        </p:scale>
        <p:origin x="8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7F34FD-5F0C-4877-ACA8-91202DB1AC7E}" type="datetimeFigureOut">
              <a:rPr lang="en-IN" smtClean="0"/>
              <a:t>26-08-2020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CF49EB-8359-45E9-B7BB-FA74F5DB97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364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8/26/2020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733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9861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1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5.jpeg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1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image" Target="../media/image5.jpeg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1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5.jpeg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1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image" Target="../media/image5.jpeg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15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image" Target="../media/image5.jpeg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15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1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3" Type="http://schemas.openxmlformats.org/officeDocument/2006/relationships/image" Target="../media/image5.jpeg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1.bin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jpeg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6.wmf"/><Relationship Id="rId10" Type="http://schemas.openxmlformats.org/officeDocument/2006/relationships/image" Target="../media/image10.png"/><Relationship Id="rId4" Type="http://schemas.openxmlformats.org/officeDocument/2006/relationships/oleObject" Target="../embeddings/oleObject1.bin"/><Relationship Id="rId9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5.jpeg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6" name="Rectangle 75">
            <a:extLst>
              <a:ext uri="{FF2B5EF4-FFF2-40B4-BE49-F238E27FC236}">
                <a16:creationId xmlns:a16="http://schemas.microsoft.com/office/drawing/2014/main" id="{38733D19-FF76-4DF6-985F-DB050AF87F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C39E7D-C549-4EF1-9B69-5A83062E23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8199" y="3643976"/>
            <a:ext cx="10993549" cy="550687"/>
          </a:xfrm>
        </p:spPr>
        <p:txBody>
          <a:bodyPr>
            <a:normAutofit fontScale="90000"/>
          </a:bodyPr>
          <a:lstStyle/>
          <a:p>
            <a:r>
              <a:rPr lang="en-US" dirty="0"/>
              <a:t>   Course name: engineering mathematics-</a:t>
            </a:r>
            <a:r>
              <a:rPr lang="en-US" dirty="0" err="1"/>
              <a:t>iII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020E74-3AC4-4B9C-82CD-211A6006A4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0511" y="4323788"/>
            <a:ext cx="10993546" cy="2534212"/>
          </a:xfr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Abadi Extra Light" panose="020B0604020202020204" pitchFamily="34" charset="0"/>
              </a:rPr>
              <a:t>Course code          :   ma 2101</a:t>
            </a:r>
          </a:p>
          <a:p>
            <a:r>
              <a:rPr lang="en-US" b="1" dirty="0">
                <a:solidFill>
                  <a:schemeClr val="tx1"/>
                </a:solidFill>
                <a:latin typeface="Abadi Extra Light" panose="020B0604020202020204" pitchFamily="34" charset="0"/>
              </a:rPr>
              <a:t>lecture series no :  0 4</a:t>
            </a:r>
          </a:p>
          <a:p>
            <a:r>
              <a:rPr lang="en-US" b="1" dirty="0">
                <a:solidFill>
                  <a:schemeClr val="tx1"/>
                </a:solidFill>
                <a:latin typeface="Abadi Extra Light" panose="020B0604020202020204" pitchFamily="34" charset="0"/>
              </a:rPr>
              <a:t>Credits                   :          3</a:t>
            </a:r>
          </a:p>
          <a:p>
            <a:r>
              <a:rPr lang="en-US" b="1" dirty="0">
                <a:solidFill>
                  <a:schemeClr val="tx1"/>
                </a:solidFill>
                <a:latin typeface="Abadi Extra Light" panose="020B0604020202020204" pitchFamily="34" charset="0"/>
              </a:rPr>
              <a:t>Mode of delivery  :   online (Power point presentation)</a:t>
            </a:r>
          </a:p>
          <a:p>
            <a:r>
              <a:rPr lang="en-US" b="1" dirty="0">
                <a:solidFill>
                  <a:schemeClr val="tx1"/>
                </a:solidFill>
                <a:latin typeface="Abadi Extra Light" panose="020B0604020202020204" pitchFamily="34" charset="0"/>
              </a:rPr>
              <a:t>Faculty                   :     Dr. </a:t>
            </a:r>
            <a:r>
              <a:rPr lang="en-US" b="1">
                <a:solidFill>
                  <a:schemeClr val="tx1"/>
                </a:solidFill>
                <a:latin typeface="Abadi Extra Light" panose="020B0604020202020204" pitchFamily="34" charset="0"/>
              </a:rPr>
              <a:t>Alok Bhargava</a:t>
            </a:r>
            <a:endParaRPr lang="en-US" b="1" dirty="0">
              <a:solidFill>
                <a:schemeClr val="tx1"/>
              </a:solidFill>
              <a:latin typeface="Abadi Extra Light" panose="020B0604020202020204" pitchFamily="34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Abadi Extra Light" panose="020B0604020202020204" pitchFamily="34" charset="0"/>
              </a:rPr>
              <a:t>Email-id                   :   </a:t>
            </a:r>
            <a:r>
              <a:rPr lang="en-US" b="1" cap="none" dirty="0">
                <a:solidFill>
                  <a:schemeClr val="accent3"/>
                </a:solidFill>
                <a:latin typeface="Abadi Extra Light" panose="020B0604020202020204" pitchFamily="34" charset="0"/>
              </a:rPr>
              <a:t>  pooja.sharma@jaipur.manipal.edu</a:t>
            </a:r>
          </a:p>
          <a:p>
            <a:r>
              <a:rPr lang="en-US" b="1" cap="none" dirty="0">
                <a:solidFill>
                  <a:schemeClr val="tx1"/>
                </a:solidFill>
                <a:latin typeface="Abadi Extra Light" panose="020B0604020202020204" pitchFamily="34" charset="0"/>
              </a:rPr>
              <a:t>PROPOSED DATE OF DELIVERY:   20 August 2020</a:t>
            </a:r>
            <a:endParaRPr lang="en-US" b="1" dirty="0">
              <a:solidFill>
                <a:schemeClr val="tx1"/>
              </a:solidFill>
              <a:latin typeface="Abadi Extra Light" panose="020B0604020202020204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B8931767-514A-4E70-9129-DB6B46BFA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092556C3-D615-4E70-B4AD-7791DE6BBD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36" name="Rectangle 81">
            <a:extLst>
              <a:ext uri="{FF2B5EF4-FFF2-40B4-BE49-F238E27FC236}">
                <a16:creationId xmlns:a16="http://schemas.microsoft.com/office/drawing/2014/main" id="{5D468424-DF72-426E-8DB3-F91B8857CB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F531DFA-4938-4D0A-9F2E-D44A14B5186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57" r="-1" b="-1"/>
          <a:stretch/>
        </p:blipFill>
        <p:spPr bwMode="auto">
          <a:xfrm>
            <a:off x="379346" y="603282"/>
            <a:ext cx="11292143" cy="3044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05DDD683-894B-41F7-B88E-7BE51AD8BD7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20511" y="633477"/>
            <a:ext cx="3555365" cy="75184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DAC0C290-2609-4A17-97AB-BA0516A766D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0395774" y="593439"/>
            <a:ext cx="1275715" cy="111696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A80EC55-5386-4FD3-9F4C-3F86378C103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5149" y="4485797"/>
            <a:ext cx="3286599" cy="2244011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6C346B9C-5AAE-4F02-9F77-158150CA8CAC}"/>
              </a:ext>
            </a:extLst>
          </p:cNvPr>
          <p:cNvSpPr txBox="1">
            <a:spLocks/>
          </p:cNvSpPr>
          <p:nvPr/>
        </p:nvSpPr>
        <p:spPr>
          <a:xfrm>
            <a:off x="630925" y="1710404"/>
            <a:ext cx="4095820" cy="1253760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525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   </a:t>
            </a:r>
            <a:r>
              <a:rPr lang="en-US" sz="5300" dirty="0">
                <a:solidFill>
                  <a:schemeClr val="accent6">
                    <a:lumMod val="75000"/>
                  </a:schemeClr>
                </a:solidFill>
              </a:rPr>
              <a:t>B.TECH Second YEAR</a:t>
            </a:r>
          </a:p>
          <a:p>
            <a:r>
              <a:rPr lang="en-US" sz="5300" dirty="0"/>
              <a:t>    </a:t>
            </a:r>
            <a:r>
              <a:rPr lang="en-US" sz="3000" dirty="0"/>
              <a:t>Academic YEAR: 2020-2021</a:t>
            </a:r>
          </a:p>
        </p:txBody>
      </p:sp>
    </p:spTree>
    <p:extLst>
      <p:ext uri="{BB962C8B-B14F-4D97-AF65-F5344CB8AC3E}">
        <p14:creationId xmlns:p14="http://schemas.microsoft.com/office/powerpoint/2010/main" val="12401753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DD60C94-0C9C-47B7-BE88-045235ACC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FCF7016-AC99-433F-B943-24C3736E0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57200"/>
            <a:ext cx="7579574" cy="64361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03737D1-A930-4E3E-9160-3CD4AEC72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871" y="453642"/>
            <a:ext cx="3615596" cy="645113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1CFF33-010E-4E26-A285-83B1829823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5707627"/>
            <a:ext cx="11293913" cy="64922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">
            <a:extLst>
              <a:ext uri="{FF2B5EF4-FFF2-40B4-BE49-F238E27FC236}">
                <a16:creationId xmlns:a16="http://schemas.microsoft.com/office/drawing/2014/main" id="{1B4DA4B5-78B2-46D9-9D1D-4D6773F15983}"/>
              </a:ext>
            </a:extLst>
          </p:cNvPr>
          <p:cNvPicPr/>
          <p:nvPr/>
        </p:nvPicPr>
        <p:blipFill rotWithShape="1">
          <a:blip r:embed="rId3"/>
          <a:srcRect r="80148"/>
          <a:stretch/>
        </p:blipFill>
        <p:spPr bwMode="auto">
          <a:xfrm>
            <a:off x="11391118" y="132006"/>
            <a:ext cx="684754" cy="629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0"/>
          <p:cNvSpPr/>
          <p:nvPr/>
        </p:nvSpPr>
        <p:spPr>
          <a:xfrm>
            <a:off x="423081" y="429864"/>
            <a:ext cx="1132764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endParaRPr lang="en-US" sz="2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7405498"/>
              </p:ext>
            </p:extLst>
          </p:nvPr>
        </p:nvGraphicFramePr>
        <p:xfrm>
          <a:off x="559559" y="3225402"/>
          <a:ext cx="466725" cy="457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2" r:id="rId4" imgW="469696" imgH="203112" progId="Equation.DSMT4">
                  <p:embed/>
                </p:oleObj>
              </mc:Choice>
              <mc:Fallback>
                <p:oleObj r:id="rId4" imgW="469696" imgH="203112" progId="Equation.DSMT4">
                  <p:embed/>
                  <p:pic>
                    <p:nvPicPr>
                      <p:cNvPr id="17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9559" y="3225402"/>
                        <a:ext cx="466725" cy="4571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9"/>
          <p:cNvSpPr>
            <a:spLocks noChangeArrowheads="1"/>
          </p:cNvSpPr>
          <p:nvPr/>
        </p:nvSpPr>
        <p:spPr bwMode="auto">
          <a:xfrm>
            <a:off x="559559" y="3249840"/>
            <a:ext cx="26161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1962684"/>
              </p:ext>
            </p:extLst>
          </p:nvPr>
        </p:nvGraphicFramePr>
        <p:xfrm>
          <a:off x="757297" y="4608167"/>
          <a:ext cx="171450" cy="457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3" r:id="rId6" imgW="177646" imgH="190335" progId="Equation.DSMT4">
                  <p:embed/>
                </p:oleObj>
              </mc:Choice>
              <mc:Fallback>
                <p:oleObj r:id="rId6" imgW="177646" imgH="190335" progId="Equation.DSMT4">
                  <p:embed/>
                  <p:pic>
                    <p:nvPicPr>
                      <p:cNvPr id="2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7297" y="4608167"/>
                        <a:ext cx="171450" cy="4571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2"/>
          <p:cNvSpPr/>
          <p:nvPr/>
        </p:nvSpPr>
        <p:spPr>
          <a:xfrm>
            <a:off x="736980" y="623964"/>
            <a:ext cx="26019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Minimal Elements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36979" y="1431484"/>
            <a:ext cx="10768083" cy="11339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Let  (A, ≤ )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poset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An element a </a:t>
            </a:r>
            <a:r>
              <a:rPr lang="el-G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ϵ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is called </a:t>
            </a:r>
            <a:r>
              <a:rPr lang="en-US" sz="2400" b="1" i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minimal element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if there is no element b </a:t>
            </a:r>
            <a:r>
              <a:rPr lang="el-G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ϵ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 such that b ≠ a and b ≤ a.</a:t>
            </a:r>
          </a:p>
        </p:txBody>
      </p:sp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0" y="-230832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90364" y="3040288"/>
            <a:ext cx="65668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minimal element in a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poset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need not be unique.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59559" y="3931074"/>
            <a:ext cx="10654138" cy="11339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All those elements which appear at the lowest level of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Hasse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diagram of a partially ordered set are minimal elements.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9769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DD60C94-0C9C-47B7-BE88-045235ACC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FCF7016-AC99-433F-B943-24C3736E0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57200"/>
            <a:ext cx="7579574" cy="64361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03737D1-A930-4E3E-9160-3CD4AEC72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871" y="453642"/>
            <a:ext cx="3615596" cy="645113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1CFF33-010E-4E26-A285-83B1829823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5707627"/>
            <a:ext cx="11293913" cy="64922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">
            <a:extLst>
              <a:ext uri="{FF2B5EF4-FFF2-40B4-BE49-F238E27FC236}">
                <a16:creationId xmlns:a16="http://schemas.microsoft.com/office/drawing/2014/main" id="{1B4DA4B5-78B2-46D9-9D1D-4D6773F15983}"/>
              </a:ext>
            </a:extLst>
          </p:cNvPr>
          <p:cNvPicPr/>
          <p:nvPr/>
        </p:nvPicPr>
        <p:blipFill rotWithShape="1">
          <a:blip r:embed="rId3"/>
          <a:srcRect r="80148"/>
          <a:stretch/>
        </p:blipFill>
        <p:spPr bwMode="auto">
          <a:xfrm>
            <a:off x="11391118" y="132006"/>
            <a:ext cx="684754" cy="629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0"/>
          <p:cNvSpPr/>
          <p:nvPr/>
        </p:nvSpPr>
        <p:spPr>
          <a:xfrm>
            <a:off x="423081" y="429864"/>
            <a:ext cx="1132764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endParaRPr lang="en-US" sz="2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/>
        </p:nvGraphicFramePr>
        <p:xfrm>
          <a:off x="559559" y="3225402"/>
          <a:ext cx="466725" cy="457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78" r:id="rId4" imgW="469696" imgH="203112" progId="Equation.DSMT4">
                  <p:embed/>
                </p:oleObj>
              </mc:Choice>
              <mc:Fallback>
                <p:oleObj r:id="rId4" imgW="469696" imgH="203112" progId="Equation.DSMT4">
                  <p:embed/>
                  <p:pic>
                    <p:nvPicPr>
                      <p:cNvPr id="17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9559" y="3225402"/>
                        <a:ext cx="466725" cy="4571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9"/>
          <p:cNvSpPr>
            <a:spLocks noChangeArrowheads="1"/>
          </p:cNvSpPr>
          <p:nvPr/>
        </p:nvSpPr>
        <p:spPr bwMode="auto">
          <a:xfrm>
            <a:off x="559559" y="3249840"/>
            <a:ext cx="26161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20" name="Object 19"/>
          <p:cNvGraphicFramePr>
            <a:graphicFrameLocks noChangeAspect="1"/>
          </p:cNvGraphicFramePr>
          <p:nvPr/>
        </p:nvGraphicFramePr>
        <p:xfrm>
          <a:off x="757297" y="4608167"/>
          <a:ext cx="171450" cy="457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79" r:id="rId6" imgW="177646" imgH="190335" progId="Equation.DSMT4">
                  <p:embed/>
                </p:oleObj>
              </mc:Choice>
              <mc:Fallback>
                <p:oleObj r:id="rId6" imgW="177646" imgH="190335" progId="Equation.DSMT4">
                  <p:embed/>
                  <p:pic>
                    <p:nvPicPr>
                      <p:cNvPr id="2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7297" y="4608167"/>
                        <a:ext cx="171450" cy="4571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2"/>
          <p:cNvSpPr/>
          <p:nvPr/>
        </p:nvSpPr>
        <p:spPr>
          <a:xfrm>
            <a:off x="736980" y="623964"/>
            <a:ext cx="26532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Maximal Elements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0" y="-230832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ectangle 21"/>
              <p:cNvSpPr/>
              <p:nvPr/>
            </p:nvSpPr>
            <p:spPr>
              <a:xfrm>
                <a:off x="643353" y="1718832"/>
                <a:ext cx="10747765" cy="11339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4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Let  (A, ≤ )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 a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poset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An element a </a:t>
                </a:r>
                <a:r>
                  <a:rPr lang="el-G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ϵ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 is called </a:t>
                </a:r>
                <a:r>
                  <a:rPr lang="en-US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</a:t>
                </a:r>
                <a:r>
                  <a:rPr lang="en-US" sz="2400" b="1" i="1" dirty="0">
                    <a:solidFill>
                      <a:schemeClr val="accent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maximal element</a:t>
                </a:r>
                <a:r>
                  <a:rPr lang="en-US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if there is no element b </a:t>
                </a:r>
                <a:r>
                  <a:rPr lang="el-G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ϵ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  such that b ≠ a and a ≤ b 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≥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53" y="1718832"/>
                <a:ext cx="10747765" cy="1133965"/>
              </a:xfrm>
              <a:prstGeom prst="rect">
                <a:avLst/>
              </a:prstGeom>
              <a:blipFill>
                <a:blip r:embed="rId8"/>
                <a:stretch>
                  <a:fillRect l="-908" b="-118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angle 22"/>
          <p:cNvSpPr/>
          <p:nvPr/>
        </p:nvSpPr>
        <p:spPr>
          <a:xfrm>
            <a:off x="559559" y="3225402"/>
            <a:ext cx="9324670" cy="5170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maximal element in a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poset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need not be unique. 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31424" y="4128640"/>
            <a:ext cx="10971621" cy="11339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All those elements which appear at the highest level of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Hasse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diagram of a partially ordered set are maximal elements.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5662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DD60C94-0C9C-47B7-BE88-045235ACC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FCF7016-AC99-433F-B943-24C3736E0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57200"/>
            <a:ext cx="7579574" cy="64361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03737D1-A930-4E3E-9160-3CD4AEC72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871" y="453642"/>
            <a:ext cx="3615596" cy="645113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1CFF33-010E-4E26-A285-83B1829823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5707627"/>
            <a:ext cx="11293913" cy="64922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">
            <a:extLst>
              <a:ext uri="{FF2B5EF4-FFF2-40B4-BE49-F238E27FC236}">
                <a16:creationId xmlns:a16="http://schemas.microsoft.com/office/drawing/2014/main" id="{1B4DA4B5-78B2-46D9-9D1D-4D6773F15983}"/>
              </a:ext>
            </a:extLst>
          </p:cNvPr>
          <p:cNvPicPr/>
          <p:nvPr/>
        </p:nvPicPr>
        <p:blipFill rotWithShape="1">
          <a:blip r:embed="rId3"/>
          <a:srcRect r="80148"/>
          <a:stretch/>
        </p:blipFill>
        <p:spPr bwMode="auto">
          <a:xfrm>
            <a:off x="11391118" y="132006"/>
            <a:ext cx="684754" cy="629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0"/>
          <p:cNvSpPr/>
          <p:nvPr/>
        </p:nvSpPr>
        <p:spPr>
          <a:xfrm>
            <a:off x="423081" y="429864"/>
            <a:ext cx="1132764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endParaRPr lang="en-US" sz="20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290859"/>
              </p:ext>
            </p:extLst>
          </p:nvPr>
        </p:nvGraphicFramePr>
        <p:xfrm>
          <a:off x="559559" y="3225402"/>
          <a:ext cx="466725" cy="457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6" r:id="rId4" imgW="469696" imgH="203112" progId="Equation.DSMT4">
                  <p:embed/>
                </p:oleObj>
              </mc:Choice>
              <mc:Fallback>
                <p:oleObj r:id="rId4" imgW="469696" imgH="203112" progId="Equation.DSMT4">
                  <p:embed/>
                  <p:pic>
                    <p:nvPicPr>
                      <p:cNvPr id="17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9559" y="3225402"/>
                        <a:ext cx="466725" cy="4571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9"/>
          <p:cNvSpPr>
            <a:spLocks noChangeArrowheads="1"/>
          </p:cNvSpPr>
          <p:nvPr/>
        </p:nvSpPr>
        <p:spPr bwMode="auto">
          <a:xfrm>
            <a:off x="559559" y="3280617"/>
            <a:ext cx="24878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317394"/>
              </p:ext>
            </p:extLst>
          </p:nvPr>
        </p:nvGraphicFramePr>
        <p:xfrm>
          <a:off x="757297" y="4608167"/>
          <a:ext cx="171450" cy="457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7" r:id="rId6" imgW="177646" imgH="190335" progId="Equation.DSMT4">
                  <p:embed/>
                </p:oleObj>
              </mc:Choice>
              <mc:Fallback>
                <p:oleObj r:id="rId6" imgW="177646" imgH="190335" progId="Equation.DSMT4">
                  <p:embed/>
                  <p:pic>
                    <p:nvPicPr>
                      <p:cNvPr id="2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7297" y="4608167"/>
                        <a:ext cx="171450" cy="4571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2"/>
          <p:cNvSpPr/>
          <p:nvPr/>
        </p:nvSpPr>
        <p:spPr>
          <a:xfrm>
            <a:off x="423081" y="429864"/>
            <a:ext cx="1132764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endParaRPr lang="en-US" sz="20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6805312"/>
              </p:ext>
            </p:extLst>
          </p:nvPr>
        </p:nvGraphicFramePr>
        <p:xfrm>
          <a:off x="757297" y="4608167"/>
          <a:ext cx="171450" cy="457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8" r:id="rId8" imgW="177646" imgH="190335" progId="Equation.DSMT4">
                  <p:embed/>
                </p:oleObj>
              </mc:Choice>
              <mc:Fallback>
                <p:oleObj r:id="rId8" imgW="177646" imgH="190335" progId="Equation.DSMT4">
                  <p:embed/>
                  <p:pic>
                    <p:nvPicPr>
                      <p:cNvPr id="14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7297" y="4608167"/>
                        <a:ext cx="171450" cy="4571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15"/>
          <p:cNvSpPr/>
          <p:nvPr/>
        </p:nvSpPr>
        <p:spPr>
          <a:xfrm>
            <a:off x="559559" y="1426592"/>
            <a:ext cx="1020852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 is not necessary for a </a:t>
            </a:r>
            <a:r>
              <a:rPr lang="en-US" alt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poset</a:t>
            </a:r>
            <a:r>
              <a:rPr lang="en-US" alt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to have any minimal or maximal elements.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alt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example, the set of all the integers with usual ≤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 has no minimal or maximal elements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83952" y="3238698"/>
            <a:ext cx="8416505" cy="16250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Every finite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poset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has at least one minimal element.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</a:pPr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"/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Every finite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poset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has at least one maximal element.</a:t>
            </a:r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36980" y="623964"/>
            <a:ext cx="42675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Maximal  &amp; Minimal Elements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67866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DD60C94-0C9C-47B7-BE88-045235ACC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FCF7016-AC99-433F-B943-24C3736E0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57200"/>
            <a:ext cx="7579574" cy="64361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03737D1-A930-4E3E-9160-3CD4AEC72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871" y="453642"/>
            <a:ext cx="3615596" cy="645113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1CFF33-010E-4E26-A285-83B1829823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5707627"/>
            <a:ext cx="11293913" cy="64922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">
            <a:extLst>
              <a:ext uri="{FF2B5EF4-FFF2-40B4-BE49-F238E27FC236}">
                <a16:creationId xmlns:a16="http://schemas.microsoft.com/office/drawing/2014/main" id="{1B4DA4B5-78B2-46D9-9D1D-4D6773F15983}"/>
              </a:ext>
            </a:extLst>
          </p:cNvPr>
          <p:cNvPicPr/>
          <p:nvPr/>
        </p:nvPicPr>
        <p:blipFill rotWithShape="1">
          <a:blip r:embed="rId3"/>
          <a:srcRect r="80148"/>
          <a:stretch/>
        </p:blipFill>
        <p:spPr bwMode="auto">
          <a:xfrm>
            <a:off x="11391118" y="132006"/>
            <a:ext cx="684754" cy="629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0"/>
          <p:cNvSpPr/>
          <p:nvPr/>
        </p:nvSpPr>
        <p:spPr>
          <a:xfrm>
            <a:off x="423081" y="429864"/>
            <a:ext cx="113276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endParaRPr lang="en-US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/>
        </p:nvGraphicFramePr>
        <p:xfrm>
          <a:off x="559559" y="3225402"/>
          <a:ext cx="466725" cy="457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04" r:id="rId4" imgW="469696" imgH="203112" progId="Equation.DSMT4">
                  <p:embed/>
                </p:oleObj>
              </mc:Choice>
              <mc:Fallback>
                <p:oleObj r:id="rId4" imgW="469696" imgH="203112" progId="Equation.DSMT4">
                  <p:embed/>
                  <p:pic>
                    <p:nvPicPr>
                      <p:cNvPr id="17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9559" y="3225402"/>
                        <a:ext cx="466725" cy="4571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9"/>
          <p:cNvSpPr>
            <a:spLocks noChangeArrowheads="1"/>
          </p:cNvSpPr>
          <p:nvPr/>
        </p:nvSpPr>
        <p:spPr bwMode="auto">
          <a:xfrm>
            <a:off x="559559" y="3296006"/>
            <a:ext cx="2487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graphicFrame>
        <p:nvGraphicFramePr>
          <p:cNvPr id="20" name="Object 19"/>
          <p:cNvGraphicFramePr>
            <a:graphicFrameLocks noChangeAspect="1"/>
          </p:cNvGraphicFramePr>
          <p:nvPr/>
        </p:nvGraphicFramePr>
        <p:xfrm>
          <a:off x="757297" y="4608167"/>
          <a:ext cx="171450" cy="457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05" r:id="rId6" imgW="177646" imgH="190335" progId="Equation.DSMT4">
                  <p:embed/>
                </p:oleObj>
              </mc:Choice>
              <mc:Fallback>
                <p:oleObj r:id="rId6" imgW="177646" imgH="190335" progId="Equation.DSMT4">
                  <p:embed/>
                  <p:pic>
                    <p:nvPicPr>
                      <p:cNvPr id="2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7297" y="4608167"/>
                        <a:ext cx="171450" cy="4571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/>
          <p:nvPr/>
        </p:nvSpPr>
        <p:spPr>
          <a:xfrm>
            <a:off x="559559" y="1365353"/>
            <a:ext cx="11081981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fontAlgn="base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the set X = { 2,3,6,12,24,36}, a relation ≤ is defined as x ≤ y if x divides y. Draw the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Hasse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diagram for (X,≤)</a:t>
            </a:r>
          </a:p>
        </p:txBody>
      </p:sp>
      <p:pic>
        <p:nvPicPr>
          <p:cNvPr id="13" name="Picture 41" descr="For the set X = { 2,3,6,12,24,36}, a relation ≤ is defined as x ...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1274" y="2477090"/>
            <a:ext cx="2572790" cy="3052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582304" y="2273382"/>
            <a:ext cx="7857157" cy="8735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pt-BR" dirty="0">
                <a:solidFill>
                  <a:srgbClr val="2427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R={(2,2),(2,6),(2,12),(2,24),(2,36),(6,6),(6,12),(6,24),(6,36),(12,12),(12,24),(12,36),(24,24),(3,3),(3,6),(3,12),(3,24),(3,36)}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82305" y="3427063"/>
            <a:ext cx="49552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Georgia" panose="02040502050405020303" pitchFamily="18" charset="0"/>
              </a:rPr>
              <a:t>What are the maximal and minimal elements 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79991" y="4007555"/>
            <a:ext cx="4133346" cy="11339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400" dirty="0">
                <a:solidFill>
                  <a:srgbClr val="2427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Maximal </a:t>
            </a:r>
            <a:r>
              <a:rPr lang="fr-FR" sz="2400" dirty="0" err="1">
                <a:solidFill>
                  <a:srgbClr val="2427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elements</a:t>
            </a:r>
            <a:r>
              <a:rPr lang="fr-FR" sz="2400" dirty="0">
                <a:solidFill>
                  <a:srgbClr val="2427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  24,  36 </a:t>
            </a:r>
          </a:p>
          <a:p>
            <a:pPr>
              <a:lnSpc>
                <a:spcPct val="150000"/>
              </a:lnSpc>
            </a:pPr>
            <a:r>
              <a:rPr lang="fr-FR" sz="2400" dirty="0">
                <a:solidFill>
                  <a:srgbClr val="2427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Minimal </a:t>
            </a:r>
            <a:r>
              <a:rPr lang="fr-FR" sz="2400" dirty="0" err="1">
                <a:solidFill>
                  <a:srgbClr val="2427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elements</a:t>
            </a:r>
            <a:r>
              <a:rPr lang="fr-FR" sz="2400" dirty="0">
                <a:solidFill>
                  <a:srgbClr val="2427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   2,   3 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44075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DD60C94-0C9C-47B7-BE88-045235ACC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FCF7016-AC99-433F-B943-24C3736E0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57200"/>
            <a:ext cx="7579574" cy="64361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03737D1-A930-4E3E-9160-3CD4AEC72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871" y="453642"/>
            <a:ext cx="3615596" cy="645113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1CFF33-010E-4E26-A285-83B1829823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5707627"/>
            <a:ext cx="11293913" cy="64922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">
            <a:extLst>
              <a:ext uri="{FF2B5EF4-FFF2-40B4-BE49-F238E27FC236}">
                <a16:creationId xmlns:a16="http://schemas.microsoft.com/office/drawing/2014/main" id="{1B4DA4B5-78B2-46D9-9D1D-4D6773F15983}"/>
              </a:ext>
            </a:extLst>
          </p:cNvPr>
          <p:cNvPicPr/>
          <p:nvPr/>
        </p:nvPicPr>
        <p:blipFill rotWithShape="1">
          <a:blip r:embed="rId3"/>
          <a:srcRect r="80148"/>
          <a:stretch/>
        </p:blipFill>
        <p:spPr bwMode="auto">
          <a:xfrm>
            <a:off x="11391118" y="132006"/>
            <a:ext cx="684754" cy="629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0"/>
          <p:cNvSpPr/>
          <p:nvPr/>
        </p:nvSpPr>
        <p:spPr>
          <a:xfrm>
            <a:off x="423081" y="429864"/>
            <a:ext cx="1132764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endParaRPr lang="en-US" sz="2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4986084"/>
              </p:ext>
            </p:extLst>
          </p:nvPr>
        </p:nvGraphicFramePr>
        <p:xfrm>
          <a:off x="559559" y="3225402"/>
          <a:ext cx="466725" cy="457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28" r:id="rId4" imgW="469696" imgH="203112" progId="Equation.DSMT4">
                  <p:embed/>
                </p:oleObj>
              </mc:Choice>
              <mc:Fallback>
                <p:oleObj r:id="rId4" imgW="469696" imgH="203112" progId="Equation.DSMT4">
                  <p:embed/>
                  <p:pic>
                    <p:nvPicPr>
                      <p:cNvPr id="17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9559" y="3225402"/>
                        <a:ext cx="466725" cy="4571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9"/>
          <p:cNvSpPr>
            <a:spLocks noChangeArrowheads="1"/>
          </p:cNvSpPr>
          <p:nvPr/>
        </p:nvSpPr>
        <p:spPr bwMode="auto">
          <a:xfrm>
            <a:off x="559559" y="3249840"/>
            <a:ext cx="26161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6120647"/>
              </p:ext>
            </p:extLst>
          </p:nvPr>
        </p:nvGraphicFramePr>
        <p:xfrm>
          <a:off x="757297" y="4608167"/>
          <a:ext cx="171450" cy="457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29" r:id="rId6" imgW="177646" imgH="190335" progId="Equation.DSMT4">
                  <p:embed/>
                </p:oleObj>
              </mc:Choice>
              <mc:Fallback>
                <p:oleObj r:id="rId6" imgW="177646" imgH="190335" progId="Equation.DSMT4">
                  <p:embed/>
                  <p:pic>
                    <p:nvPicPr>
                      <p:cNvPr id="2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7297" y="4608167"/>
                        <a:ext cx="171450" cy="4571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Rectangle 25"/>
          <p:cNvSpPr/>
          <p:nvPr/>
        </p:nvSpPr>
        <p:spPr>
          <a:xfrm>
            <a:off x="423082" y="1184768"/>
            <a:ext cx="420351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Bounds</a:t>
            </a:r>
          </a:p>
        </p:txBody>
      </p:sp>
      <p:sp>
        <p:nvSpPr>
          <p:cNvPr id="27" name="Rectangle 24"/>
          <p:cNvSpPr>
            <a:spLocks noChangeArrowheads="1"/>
          </p:cNvSpPr>
          <p:nvPr/>
        </p:nvSpPr>
        <p:spPr bwMode="auto">
          <a:xfrm>
            <a:off x="423081" y="1760638"/>
            <a:ext cx="447753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Let S be a subset of a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poset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8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1967196"/>
              </p:ext>
            </p:extLst>
          </p:nvPr>
        </p:nvGraphicFramePr>
        <p:xfrm>
          <a:off x="3901026" y="1840937"/>
          <a:ext cx="899188" cy="3693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30" r:id="rId8" imgW="444307" imgH="203112" progId="Equation.DSMT4">
                  <p:embed/>
                </p:oleObj>
              </mc:Choice>
              <mc:Fallback>
                <p:oleObj r:id="rId8" imgW="444307" imgH="203112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1026" y="1840937"/>
                        <a:ext cx="899188" cy="36935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Rectangle 25"/>
          <p:cNvSpPr>
            <a:spLocks noChangeArrowheads="1"/>
          </p:cNvSpPr>
          <p:nvPr/>
        </p:nvSpPr>
        <p:spPr bwMode="auto">
          <a:xfrm>
            <a:off x="629361" y="2199533"/>
            <a:ext cx="33855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kumimoji="0" lang="en-US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Rectangle 29"/>
          <p:cNvSpPr>
            <a:spLocks noChangeArrowheads="1"/>
          </p:cNvSpPr>
          <p:nvPr/>
        </p:nvSpPr>
        <p:spPr bwMode="auto">
          <a:xfrm>
            <a:off x="446533" y="2541738"/>
            <a:ext cx="1094458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element u</a:t>
            </a:r>
            <a:r>
              <a:rPr kumimoji="0" lang="en-US" altLang="en-US" sz="24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l-GR" altLang="en-US" sz="24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ϵ</a:t>
            </a:r>
            <a:r>
              <a:rPr kumimoji="0" lang="en-US" altLang="en-US" sz="24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A, is called </a:t>
            </a:r>
            <a:r>
              <a:rPr lang="en-US" alt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upper bound for</a:t>
            </a:r>
            <a:r>
              <a:rPr kumimoji="0" lang="en-US" altLang="en-US" sz="24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 if </a:t>
            </a:r>
            <a:r>
              <a:rPr lang="en-US" alt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x </a:t>
            </a:r>
            <a:r>
              <a:rPr kumimoji="0" lang="en-US" altLang="en-US" sz="24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≤ </a:t>
            </a:r>
            <a:r>
              <a:rPr lang="en-US" alt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kumimoji="0" lang="en-US" altLang="en-US" sz="24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all x </a:t>
            </a:r>
            <a:r>
              <a:rPr lang="el-GR" alt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ϵ</a:t>
            </a:r>
            <a:r>
              <a:rPr lang="en-US" alt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S. 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43975" y="3309226"/>
            <a:ext cx="1103052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element v </a:t>
            </a:r>
            <a:r>
              <a:rPr lang="el-GR" alt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ϵ</a:t>
            </a:r>
            <a:r>
              <a:rPr lang="en-US" alt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A, is called a lower bound for S if v ≤ x  for all x </a:t>
            </a:r>
            <a:r>
              <a:rPr lang="el-GR" alt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ϵ</a:t>
            </a:r>
            <a:r>
              <a:rPr lang="en-US" alt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S. 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59558" y="3991827"/>
            <a:ext cx="10070341" cy="9417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Bef>
                <a:spcPts val="600"/>
              </a:spcBef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subset S need not have either an upper bound or a lower bound. Even if S has an upper bound and/or lower bound, it is not necessary that they belong to S.</a:t>
            </a:r>
          </a:p>
        </p:txBody>
      </p:sp>
    </p:spTree>
    <p:extLst>
      <p:ext uri="{BB962C8B-B14F-4D97-AF65-F5344CB8AC3E}">
        <p14:creationId xmlns:p14="http://schemas.microsoft.com/office/powerpoint/2010/main" val="38899076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DD60C94-0C9C-47B7-BE88-045235ACC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FCF7016-AC99-433F-B943-24C3736E0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57200"/>
            <a:ext cx="7579574" cy="64361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03737D1-A930-4E3E-9160-3CD4AEC72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871" y="453642"/>
            <a:ext cx="3615596" cy="645113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1CFF33-010E-4E26-A285-83B1829823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5707627"/>
            <a:ext cx="11293913" cy="64922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">
            <a:extLst>
              <a:ext uri="{FF2B5EF4-FFF2-40B4-BE49-F238E27FC236}">
                <a16:creationId xmlns:a16="http://schemas.microsoft.com/office/drawing/2014/main" id="{1B4DA4B5-78B2-46D9-9D1D-4D6773F15983}"/>
              </a:ext>
            </a:extLst>
          </p:cNvPr>
          <p:cNvPicPr/>
          <p:nvPr/>
        </p:nvPicPr>
        <p:blipFill rotWithShape="1">
          <a:blip r:embed="rId3"/>
          <a:srcRect r="80148"/>
          <a:stretch/>
        </p:blipFill>
        <p:spPr bwMode="auto">
          <a:xfrm>
            <a:off x="11391118" y="132006"/>
            <a:ext cx="684754" cy="629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0"/>
          <p:cNvSpPr/>
          <p:nvPr/>
        </p:nvSpPr>
        <p:spPr>
          <a:xfrm>
            <a:off x="423081" y="429864"/>
            <a:ext cx="1132764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endParaRPr lang="en-US" sz="2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3214627"/>
              </p:ext>
            </p:extLst>
          </p:nvPr>
        </p:nvGraphicFramePr>
        <p:xfrm>
          <a:off x="559559" y="3225402"/>
          <a:ext cx="466725" cy="457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41" r:id="rId4" imgW="469696" imgH="203112" progId="Equation.DSMT4">
                  <p:embed/>
                </p:oleObj>
              </mc:Choice>
              <mc:Fallback>
                <p:oleObj r:id="rId4" imgW="469696" imgH="203112" progId="Equation.DSMT4">
                  <p:embed/>
                  <p:pic>
                    <p:nvPicPr>
                      <p:cNvPr id="17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9559" y="3225402"/>
                        <a:ext cx="466725" cy="4571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9"/>
          <p:cNvSpPr>
            <a:spLocks noChangeArrowheads="1"/>
          </p:cNvSpPr>
          <p:nvPr/>
        </p:nvSpPr>
        <p:spPr bwMode="auto">
          <a:xfrm>
            <a:off x="559559" y="3249840"/>
            <a:ext cx="26962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9270139"/>
              </p:ext>
            </p:extLst>
          </p:nvPr>
        </p:nvGraphicFramePr>
        <p:xfrm>
          <a:off x="757297" y="4608167"/>
          <a:ext cx="171450" cy="457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42" r:id="rId6" imgW="177646" imgH="190335" progId="Equation.DSMT4">
                  <p:embed/>
                </p:oleObj>
              </mc:Choice>
              <mc:Fallback>
                <p:oleObj r:id="rId6" imgW="177646" imgH="190335" progId="Equation.DSMT4">
                  <p:embed/>
                  <p:pic>
                    <p:nvPicPr>
                      <p:cNvPr id="2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7297" y="4608167"/>
                        <a:ext cx="171450" cy="4571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Rectangle 25"/>
          <p:cNvSpPr/>
          <p:nvPr/>
        </p:nvSpPr>
        <p:spPr>
          <a:xfrm>
            <a:off x="423081" y="1184768"/>
            <a:ext cx="5092291" cy="461665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Least Element and Greatest Element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Rectangle 24"/>
          <p:cNvSpPr>
            <a:spLocks noChangeArrowheads="1"/>
          </p:cNvSpPr>
          <p:nvPr/>
        </p:nvSpPr>
        <p:spPr bwMode="auto">
          <a:xfrm>
            <a:off x="423081" y="1760638"/>
            <a:ext cx="462789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Let S be a subset of a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poset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8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0198030"/>
              </p:ext>
            </p:extLst>
          </p:nvPr>
        </p:nvGraphicFramePr>
        <p:xfrm>
          <a:off x="3786726" y="1875547"/>
          <a:ext cx="899188" cy="4152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43" r:id="rId8" imgW="444307" imgH="203112" progId="Equation.DSMT4">
                  <p:embed/>
                </p:oleObj>
              </mc:Choice>
              <mc:Fallback>
                <p:oleObj r:id="rId8" imgW="444307" imgH="203112" progId="Equation.DSMT4">
                  <p:embed/>
                  <p:pic>
                    <p:nvPicPr>
                      <p:cNvPr id="28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6726" y="1875547"/>
                        <a:ext cx="899188" cy="41529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Rectangle 25"/>
          <p:cNvSpPr>
            <a:spLocks noChangeArrowheads="1"/>
          </p:cNvSpPr>
          <p:nvPr/>
        </p:nvSpPr>
        <p:spPr bwMode="auto">
          <a:xfrm>
            <a:off x="629361" y="2199533"/>
            <a:ext cx="33855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kumimoji="0" lang="en-US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Rectangle 29"/>
          <p:cNvSpPr>
            <a:spLocks noChangeArrowheads="1"/>
          </p:cNvSpPr>
          <p:nvPr/>
        </p:nvSpPr>
        <p:spPr bwMode="auto">
          <a:xfrm>
            <a:off x="465060" y="2935250"/>
            <a:ext cx="1094458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element c</a:t>
            </a:r>
            <a:r>
              <a:rPr kumimoji="0" lang="en-US" altLang="en-US" sz="24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l-GR" altLang="en-US" sz="24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ϵ</a:t>
            </a:r>
            <a:r>
              <a:rPr kumimoji="0" lang="en-US" altLang="en-US" sz="24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S, is called the </a:t>
            </a:r>
            <a:r>
              <a:rPr kumimoji="0" lang="en-US" altLang="en-US" sz="2400" b="1" i="1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least element </a:t>
            </a:r>
            <a:r>
              <a:rPr kumimoji="0" lang="en-US" altLang="en-US" sz="24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 S if c ≤ x </a:t>
            </a:r>
            <a:r>
              <a:rPr lang="en-US" alt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all x </a:t>
            </a:r>
            <a:r>
              <a:rPr lang="el-GR" alt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ϵ</a:t>
            </a:r>
            <a:r>
              <a:rPr lang="en-US" alt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S. The set S can have at most one least element.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46533" y="4145816"/>
            <a:ext cx="1103052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element d </a:t>
            </a:r>
            <a:r>
              <a:rPr lang="el-GR" alt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ϵ</a:t>
            </a:r>
            <a:r>
              <a:rPr lang="en-US" alt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S, is called the </a:t>
            </a:r>
            <a:r>
              <a:rPr lang="en-US" alt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greatest</a:t>
            </a:r>
            <a:r>
              <a:rPr lang="en-US" altLang="en-US" sz="2400" b="1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element </a:t>
            </a:r>
            <a:r>
              <a:rPr lang="en-US" alt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 S if x ≤ d  for all x </a:t>
            </a:r>
            <a:r>
              <a:rPr lang="el-GR" alt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ϵ</a:t>
            </a:r>
            <a:r>
              <a:rPr lang="en-US" alt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S. The set S can have at most one greatest element.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69964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DD60C94-0C9C-47B7-BE88-045235ACC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FCF7016-AC99-433F-B943-24C3736E0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57200"/>
            <a:ext cx="7579574" cy="64361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03737D1-A930-4E3E-9160-3CD4AEC72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871" y="453642"/>
            <a:ext cx="3615596" cy="645113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1CFF33-010E-4E26-A285-83B1829823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5707627"/>
            <a:ext cx="11293913" cy="64922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">
            <a:extLst>
              <a:ext uri="{FF2B5EF4-FFF2-40B4-BE49-F238E27FC236}">
                <a16:creationId xmlns:a16="http://schemas.microsoft.com/office/drawing/2014/main" id="{1B4DA4B5-78B2-46D9-9D1D-4D6773F15983}"/>
              </a:ext>
            </a:extLst>
          </p:cNvPr>
          <p:cNvPicPr/>
          <p:nvPr/>
        </p:nvPicPr>
        <p:blipFill rotWithShape="1">
          <a:blip r:embed="rId3"/>
          <a:srcRect r="80148"/>
          <a:stretch/>
        </p:blipFill>
        <p:spPr bwMode="auto">
          <a:xfrm>
            <a:off x="11391118" y="132006"/>
            <a:ext cx="684754" cy="629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0"/>
          <p:cNvSpPr/>
          <p:nvPr/>
        </p:nvSpPr>
        <p:spPr>
          <a:xfrm>
            <a:off x="423081" y="429864"/>
            <a:ext cx="113276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endParaRPr lang="en-US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/>
        </p:nvGraphicFramePr>
        <p:xfrm>
          <a:off x="559559" y="3225402"/>
          <a:ext cx="466725" cy="457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18" r:id="rId4" imgW="469696" imgH="203112" progId="Equation.DSMT4">
                  <p:embed/>
                </p:oleObj>
              </mc:Choice>
              <mc:Fallback>
                <p:oleObj r:id="rId4" imgW="469696" imgH="203112" progId="Equation.DSMT4">
                  <p:embed/>
                  <p:pic>
                    <p:nvPicPr>
                      <p:cNvPr id="17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9559" y="3225402"/>
                        <a:ext cx="466725" cy="4571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9"/>
          <p:cNvSpPr>
            <a:spLocks noChangeArrowheads="1"/>
          </p:cNvSpPr>
          <p:nvPr/>
        </p:nvSpPr>
        <p:spPr bwMode="auto">
          <a:xfrm>
            <a:off x="559559" y="3296006"/>
            <a:ext cx="2487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graphicFrame>
        <p:nvGraphicFramePr>
          <p:cNvPr id="20" name="Object 19"/>
          <p:cNvGraphicFramePr>
            <a:graphicFrameLocks noChangeAspect="1"/>
          </p:cNvGraphicFramePr>
          <p:nvPr/>
        </p:nvGraphicFramePr>
        <p:xfrm>
          <a:off x="757297" y="4608167"/>
          <a:ext cx="171450" cy="457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19" r:id="rId6" imgW="177646" imgH="190335" progId="Equation.DSMT4">
                  <p:embed/>
                </p:oleObj>
              </mc:Choice>
              <mc:Fallback>
                <p:oleObj r:id="rId6" imgW="177646" imgH="190335" progId="Equation.DSMT4">
                  <p:embed/>
                  <p:pic>
                    <p:nvPicPr>
                      <p:cNvPr id="2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7297" y="4608167"/>
                        <a:ext cx="171450" cy="4571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/>
          <p:nvPr/>
        </p:nvSpPr>
        <p:spPr>
          <a:xfrm>
            <a:off x="928746" y="1500348"/>
            <a:ext cx="108117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the set of lower bounds of S has a greatest element, then this element is called the </a:t>
            </a:r>
            <a:r>
              <a:rPr lang="en-US" sz="2400" b="1" dirty="0">
                <a:solidFill>
                  <a:schemeClr val="accent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greatest lower bound</a:t>
            </a:r>
            <a:r>
              <a:rPr lang="en-US" sz="2400" dirty="0">
                <a:solidFill>
                  <a:schemeClr val="accent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i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glb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or </a:t>
            </a:r>
            <a:r>
              <a:rPr lang="en-US" sz="24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infimum 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 S written as </a:t>
            </a:r>
            <a:r>
              <a:rPr lang="en-US" sz="2400" i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glb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(S) or </a:t>
            </a:r>
            <a:r>
              <a:rPr lang="en-US" sz="2400" i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inf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(S).</a:t>
            </a:r>
            <a:b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greatest lower bound, if it exists, is unique.</a:t>
            </a:r>
          </a:p>
        </p:txBody>
      </p:sp>
      <p:sp>
        <p:nvSpPr>
          <p:cNvPr id="3" name="Rectangle 2"/>
          <p:cNvSpPr/>
          <p:nvPr/>
        </p:nvSpPr>
        <p:spPr>
          <a:xfrm>
            <a:off x="1311210" y="1166722"/>
            <a:ext cx="3105402" cy="461665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Greatest lower bound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928746" y="3945262"/>
            <a:ext cx="1067270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the set of upper bounds of S has a least element, then this element is called the </a:t>
            </a:r>
            <a:r>
              <a:rPr lang="en-US" sz="2400" b="1" dirty="0">
                <a:solidFill>
                  <a:schemeClr val="accent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least upper bound</a:t>
            </a:r>
            <a:r>
              <a:rPr lang="en-US" sz="2400" dirty="0">
                <a:solidFill>
                  <a:schemeClr val="accent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i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lub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or </a:t>
            </a:r>
            <a:r>
              <a:rPr lang="en-US" sz="24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supremum 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 S written as </a:t>
            </a:r>
            <a:r>
              <a:rPr lang="en-US" sz="2400" i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lub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(S) or </a:t>
            </a:r>
            <a:r>
              <a:rPr lang="en-US" sz="24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sup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(S).</a:t>
            </a:r>
            <a:b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least upper bound, if it exists, is unique</a:t>
            </a:r>
          </a:p>
        </p:txBody>
      </p:sp>
      <p:sp>
        <p:nvSpPr>
          <p:cNvPr id="6" name="Rectangle 5"/>
          <p:cNvSpPr/>
          <p:nvPr/>
        </p:nvSpPr>
        <p:spPr>
          <a:xfrm>
            <a:off x="1367904" y="3423526"/>
            <a:ext cx="2755113" cy="461665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Least upper bound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146825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DD60C94-0C9C-47B7-BE88-045235ACC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FCF7016-AC99-433F-B943-24C3736E0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57200"/>
            <a:ext cx="7579574" cy="64361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03737D1-A930-4E3E-9160-3CD4AEC72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871" y="453642"/>
            <a:ext cx="3615596" cy="645113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1CFF33-010E-4E26-A285-83B1829823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5707627"/>
            <a:ext cx="11293913" cy="64922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">
            <a:extLst>
              <a:ext uri="{FF2B5EF4-FFF2-40B4-BE49-F238E27FC236}">
                <a16:creationId xmlns:a16="http://schemas.microsoft.com/office/drawing/2014/main" id="{1B4DA4B5-78B2-46D9-9D1D-4D6773F15983}"/>
              </a:ext>
            </a:extLst>
          </p:cNvPr>
          <p:cNvPicPr/>
          <p:nvPr/>
        </p:nvPicPr>
        <p:blipFill rotWithShape="1">
          <a:blip r:embed="rId3"/>
          <a:srcRect r="80148"/>
          <a:stretch/>
        </p:blipFill>
        <p:spPr bwMode="auto">
          <a:xfrm>
            <a:off x="11391118" y="132006"/>
            <a:ext cx="684754" cy="629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0"/>
          <p:cNvSpPr/>
          <p:nvPr/>
        </p:nvSpPr>
        <p:spPr>
          <a:xfrm>
            <a:off x="423081" y="429864"/>
            <a:ext cx="1132764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endParaRPr lang="en-US" sz="20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4365517"/>
              </p:ext>
            </p:extLst>
          </p:nvPr>
        </p:nvGraphicFramePr>
        <p:xfrm>
          <a:off x="559559" y="3225402"/>
          <a:ext cx="466725" cy="457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0" r:id="rId4" imgW="469696" imgH="203112" progId="Equation.DSMT4">
                  <p:embed/>
                </p:oleObj>
              </mc:Choice>
              <mc:Fallback>
                <p:oleObj r:id="rId4" imgW="469696" imgH="203112" progId="Equation.DSMT4">
                  <p:embed/>
                  <p:pic>
                    <p:nvPicPr>
                      <p:cNvPr id="17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9559" y="3225402"/>
                        <a:ext cx="466725" cy="4571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9"/>
          <p:cNvSpPr>
            <a:spLocks noChangeArrowheads="1"/>
          </p:cNvSpPr>
          <p:nvPr/>
        </p:nvSpPr>
        <p:spPr bwMode="auto">
          <a:xfrm>
            <a:off x="559559" y="3280617"/>
            <a:ext cx="25519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7027155"/>
              </p:ext>
            </p:extLst>
          </p:nvPr>
        </p:nvGraphicFramePr>
        <p:xfrm>
          <a:off x="757297" y="4608167"/>
          <a:ext cx="171450" cy="457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1" r:id="rId6" imgW="177646" imgH="190335" progId="Equation.DSMT4">
                  <p:embed/>
                </p:oleObj>
              </mc:Choice>
              <mc:Fallback>
                <p:oleObj r:id="rId6" imgW="177646" imgH="190335" progId="Equation.DSMT4">
                  <p:embed/>
                  <p:pic>
                    <p:nvPicPr>
                      <p:cNvPr id="2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7297" y="4608167"/>
                        <a:ext cx="171450" cy="4571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Rectangle 20"/>
          <p:cNvSpPr/>
          <p:nvPr/>
        </p:nvSpPr>
        <p:spPr>
          <a:xfrm>
            <a:off x="683950" y="1364776"/>
            <a:ext cx="11056495" cy="446276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Example: 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Answer the following questions for the </a:t>
            </a:r>
            <a:r>
              <a:rPr lang="en-US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poset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represented by the given </a:t>
            </a:r>
            <a:r>
              <a:rPr lang="en-US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Hasse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diagram: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Rectangle 64"/>
          <p:cNvSpPr>
            <a:spLocks noChangeArrowheads="1"/>
          </p:cNvSpPr>
          <p:nvPr/>
        </p:nvSpPr>
        <p:spPr bwMode="auto">
          <a:xfrm>
            <a:off x="874156" y="2348972"/>
            <a:ext cx="4336444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Find the minimal elements.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 there any greatest element?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 there any least element?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Find all the upper bounds of {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a,b,c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Rectangle 65"/>
          <p:cNvSpPr>
            <a:spLocks noChangeArrowheads="1"/>
          </p:cNvSpPr>
          <p:nvPr/>
        </p:nvSpPr>
        <p:spPr bwMode="auto">
          <a:xfrm>
            <a:off x="814757" y="3690223"/>
            <a:ext cx="8055318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Find the least upper bound (supremum) of  </a:t>
            </a:r>
            <a:r>
              <a:rPr lang="en-US" alt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altLang="en-US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a,b,c</a:t>
            </a:r>
            <a:r>
              <a:rPr lang="en-US" alt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} if it exists.</a:t>
            </a:r>
          </a:p>
          <a:p>
            <a:pPr>
              <a:buFontTx/>
              <a:buChar char="•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all the lower bounds of {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f,g,h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>
              <a:buFontTx/>
              <a:buChar char="•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the greatest lower bound (infimum) of {f, g, h}, if it exist.</a:t>
            </a:r>
          </a:p>
          <a:p>
            <a:pPr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         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928747" y="2044249"/>
            <a:ext cx="337303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Find the maximal elements.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5" name="Picture 44"/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3294" y="2075014"/>
            <a:ext cx="2603076" cy="306009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580912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6857" y="1078488"/>
            <a:ext cx="2481943" cy="1475013"/>
          </a:xfrm>
        </p:spPr>
        <p:txBody>
          <a:bodyPr/>
          <a:lstStyle/>
          <a:p>
            <a:pPr algn="ctr"/>
            <a:r>
              <a:rPr lang="en-US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721198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DD60C94-0C9C-47B7-BE88-045235ACC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3CA3CD-620A-4E5E-A1C7-BBB18570C2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6533" y="1552397"/>
            <a:ext cx="7231784" cy="3654081"/>
          </a:xfrm>
        </p:spPr>
        <p:txBody>
          <a:bodyPr anchor="ctr">
            <a:normAutofit/>
          </a:bodyPr>
          <a:lstStyle/>
          <a:p>
            <a:r>
              <a:rPr lang="en-US" sz="5400" dirty="0">
                <a:solidFill>
                  <a:schemeClr val="tx2"/>
                </a:solidFill>
              </a:rPr>
              <a:t>Session outcome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0BEE3A-B36C-4174-A295-3E5F260225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78317" y="1552397"/>
            <a:ext cx="4062129" cy="3654082"/>
          </a:xfrm>
        </p:spPr>
        <p:txBody>
          <a:bodyPr anchor="ctr">
            <a:normAutofit/>
          </a:bodyPr>
          <a:lstStyle/>
          <a:p>
            <a:r>
              <a:rPr lang="en-US" sz="2800" cap="none" dirty="0">
                <a:solidFill>
                  <a:srgbClr val="0070C0"/>
                </a:solidFill>
                <a:latin typeface="Agency FB" panose="020B0503020202020204" pitchFamily="34" charset="0"/>
              </a:rPr>
              <a:t>“</a:t>
            </a:r>
            <a:r>
              <a:rPr lang="en-US" sz="2000" cap="none" dirty="0"/>
              <a:t>Understanding of diagrammatic presentation of </a:t>
            </a:r>
            <a:r>
              <a:rPr lang="en-US" sz="2000" cap="none" dirty="0" err="1"/>
              <a:t>Posets</a:t>
            </a:r>
            <a:r>
              <a:rPr lang="en-US" sz="2000" cap="none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FCF7016-AC99-433F-B943-24C3736E0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57200"/>
            <a:ext cx="7579574" cy="64361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03737D1-A930-4E3E-9160-3CD4AEC72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871" y="453642"/>
            <a:ext cx="3615596" cy="645113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1CFF33-010E-4E26-A285-83B1829823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5707627"/>
            <a:ext cx="11293913" cy="64922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">
            <a:extLst>
              <a:ext uri="{FF2B5EF4-FFF2-40B4-BE49-F238E27FC236}">
                <a16:creationId xmlns:a16="http://schemas.microsoft.com/office/drawing/2014/main" id="{1B4DA4B5-78B2-46D9-9D1D-4D6773F15983}"/>
              </a:ext>
            </a:extLst>
          </p:cNvPr>
          <p:cNvPicPr/>
          <p:nvPr/>
        </p:nvPicPr>
        <p:blipFill rotWithShape="1">
          <a:blip r:embed="rId2"/>
          <a:srcRect r="80148"/>
          <a:stretch/>
        </p:blipFill>
        <p:spPr bwMode="auto">
          <a:xfrm>
            <a:off x="11391118" y="132006"/>
            <a:ext cx="684754" cy="629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15047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DD60C94-0C9C-47B7-BE88-045235ACC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FCF7016-AC99-433F-B943-24C3736E0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57200"/>
            <a:ext cx="7579574" cy="64361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03737D1-A930-4E3E-9160-3CD4AEC72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871" y="453642"/>
            <a:ext cx="3615596" cy="645113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1CFF33-010E-4E26-A285-83B1829823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5707627"/>
            <a:ext cx="11293913" cy="64922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">
            <a:extLst>
              <a:ext uri="{FF2B5EF4-FFF2-40B4-BE49-F238E27FC236}">
                <a16:creationId xmlns:a16="http://schemas.microsoft.com/office/drawing/2014/main" id="{1B4DA4B5-78B2-46D9-9D1D-4D6773F15983}"/>
              </a:ext>
            </a:extLst>
          </p:cNvPr>
          <p:cNvPicPr/>
          <p:nvPr/>
        </p:nvPicPr>
        <p:blipFill rotWithShape="1">
          <a:blip r:embed="rId3"/>
          <a:srcRect r="80148"/>
          <a:stretch/>
        </p:blipFill>
        <p:spPr bwMode="auto">
          <a:xfrm>
            <a:off x="11391118" y="132006"/>
            <a:ext cx="684754" cy="629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0"/>
          <p:cNvSpPr/>
          <p:nvPr/>
        </p:nvSpPr>
        <p:spPr>
          <a:xfrm>
            <a:off x="446533" y="770573"/>
            <a:ext cx="1132764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endParaRPr lang="en-US" sz="2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/>
        </p:nvGraphicFramePr>
        <p:xfrm>
          <a:off x="559559" y="3225402"/>
          <a:ext cx="466725" cy="457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36" r:id="rId4" imgW="469696" imgH="203112" progId="Equation.DSMT4">
                  <p:embed/>
                </p:oleObj>
              </mc:Choice>
              <mc:Fallback>
                <p:oleObj r:id="rId4" imgW="469696" imgH="203112" progId="Equation.DSMT4">
                  <p:embed/>
                  <p:pic>
                    <p:nvPicPr>
                      <p:cNvPr id="17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9559" y="3225402"/>
                        <a:ext cx="466725" cy="4571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9"/>
          <p:cNvSpPr>
            <a:spLocks noChangeArrowheads="1"/>
          </p:cNvSpPr>
          <p:nvPr/>
        </p:nvSpPr>
        <p:spPr bwMode="auto">
          <a:xfrm>
            <a:off x="559559" y="3296006"/>
            <a:ext cx="2487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graphicFrame>
        <p:nvGraphicFramePr>
          <p:cNvPr id="20" name="Object 19"/>
          <p:cNvGraphicFramePr>
            <a:graphicFrameLocks noChangeAspect="1"/>
          </p:cNvGraphicFramePr>
          <p:nvPr/>
        </p:nvGraphicFramePr>
        <p:xfrm>
          <a:off x="757297" y="4608167"/>
          <a:ext cx="171450" cy="457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37" r:id="rId6" imgW="177646" imgH="190335" progId="Equation.DSMT4">
                  <p:embed/>
                </p:oleObj>
              </mc:Choice>
              <mc:Fallback>
                <p:oleObj r:id="rId6" imgW="177646" imgH="190335" progId="Equation.DSMT4">
                  <p:embed/>
                  <p:pic>
                    <p:nvPicPr>
                      <p:cNvPr id="2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7297" y="4608167"/>
                        <a:ext cx="171450" cy="4571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/>
          <p:nvPr/>
        </p:nvSpPr>
        <p:spPr>
          <a:xfrm>
            <a:off x="683952" y="1631812"/>
            <a:ext cx="1161605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Like relations and functions, partial orders have a convenient graphical representation: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>
          <a:xfrm>
            <a:off x="446533" y="-43949"/>
            <a:ext cx="8229600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en-US" sz="2800" b="1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asse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Diagrams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57297" y="2574061"/>
            <a:ext cx="10834972" cy="11339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25000"/>
              </a:spcBef>
              <a:buFont typeface="Times" panose="02020603050405020304" pitchFamily="18" charset="0"/>
              <a:buNone/>
            </a:pPr>
            <a:r>
              <a:rPr lang="en-US" alt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Poset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Diagram (</a:t>
            </a:r>
            <a:r>
              <a:rPr lang="en-US" alt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Hasse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Diagram):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graph representing a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poset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but with only immediate predecessor edges, and the edges are oriented up from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when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&lt; y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60523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DD60C94-0C9C-47B7-BE88-045235ACC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FCF7016-AC99-433F-B943-24C3736E0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57200"/>
            <a:ext cx="7579574" cy="64361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03737D1-A930-4E3E-9160-3CD4AEC72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871" y="453642"/>
            <a:ext cx="3615596" cy="645113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1CFF33-010E-4E26-A285-83B1829823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5707627"/>
            <a:ext cx="11293913" cy="64922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">
            <a:extLst>
              <a:ext uri="{FF2B5EF4-FFF2-40B4-BE49-F238E27FC236}">
                <a16:creationId xmlns:a16="http://schemas.microsoft.com/office/drawing/2014/main" id="{1B4DA4B5-78B2-46D9-9D1D-4D6773F15983}"/>
              </a:ext>
            </a:extLst>
          </p:cNvPr>
          <p:cNvPicPr/>
          <p:nvPr/>
        </p:nvPicPr>
        <p:blipFill rotWithShape="1">
          <a:blip r:embed="rId3"/>
          <a:srcRect r="80148"/>
          <a:stretch/>
        </p:blipFill>
        <p:spPr bwMode="auto">
          <a:xfrm>
            <a:off x="11391118" y="132006"/>
            <a:ext cx="684754" cy="629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0"/>
          <p:cNvSpPr/>
          <p:nvPr/>
        </p:nvSpPr>
        <p:spPr>
          <a:xfrm>
            <a:off x="423081" y="429864"/>
            <a:ext cx="113276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endParaRPr lang="en-US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/>
        </p:nvGraphicFramePr>
        <p:xfrm>
          <a:off x="559559" y="3225402"/>
          <a:ext cx="466725" cy="457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82" r:id="rId4" imgW="469696" imgH="203112" progId="Equation.DSMT4">
                  <p:embed/>
                </p:oleObj>
              </mc:Choice>
              <mc:Fallback>
                <p:oleObj r:id="rId4" imgW="469696" imgH="203112" progId="Equation.DSMT4">
                  <p:embed/>
                  <p:pic>
                    <p:nvPicPr>
                      <p:cNvPr id="17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9559" y="3225402"/>
                        <a:ext cx="466725" cy="4571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9"/>
          <p:cNvSpPr>
            <a:spLocks noChangeArrowheads="1"/>
          </p:cNvSpPr>
          <p:nvPr/>
        </p:nvSpPr>
        <p:spPr bwMode="auto">
          <a:xfrm>
            <a:off x="559559" y="3296006"/>
            <a:ext cx="2487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graphicFrame>
        <p:nvGraphicFramePr>
          <p:cNvPr id="20" name="Object 19"/>
          <p:cNvGraphicFramePr>
            <a:graphicFrameLocks noChangeAspect="1"/>
          </p:cNvGraphicFramePr>
          <p:nvPr/>
        </p:nvGraphicFramePr>
        <p:xfrm>
          <a:off x="757297" y="4608167"/>
          <a:ext cx="171450" cy="457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83" r:id="rId6" imgW="177646" imgH="190335" progId="Equation.DSMT4">
                  <p:embed/>
                </p:oleObj>
              </mc:Choice>
              <mc:Fallback>
                <p:oleObj r:id="rId6" imgW="177646" imgH="190335" progId="Equation.DSMT4">
                  <p:embed/>
                  <p:pic>
                    <p:nvPicPr>
                      <p:cNvPr id="2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7297" y="4608167"/>
                        <a:ext cx="171450" cy="4571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/>
          <p:cNvSpPr/>
          <p:nvPr/>
        </p:nvSpPr>
        <p:spPr>
          <a:xfrm>
            <a:off x="843022" y="1309493"/>
            <a:ext cx="9884118" cy="39039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Hasse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Diagrams – Consider the digraph representation of a partial order –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Because we are dealing with a partial order, we know that the relation must be reflexive and transitive – Thus, we can simplify the graph as follows 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Remove all self loops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Remove all transitive edges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Remove directions on edges assuming that they are oriented upwards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The resulting diagram is far simpler</a:t>
            </a:r>
          </a:p>
        </p:txBody>
      </p:sp>
    </p:spTree>
    <p:extLst>
      <p:ext uri="{BB962C8B-B14F-4D97-AF65-F5344CB8AC3E}">
        <p14:creationId xmlns:p14="http://schemas.microsoft.com/office/powerpoint/2010/main" val="190203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DD60C94-0C9C-47B7-BE88-045235ACC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FCF7016-AC99-433F-B943-24C3736E0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57200"/>
            <a:ext cx="7579574" cy="64361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03737D1-A930-4E3E-9160-3CD4AEC72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871" y="453642"/>
            <a:ext cx="3615596" cy="645113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1CFF33-010E-4E26-A285-83B1829823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5707627"/>
            <a:ext cx="11293913" cy="64922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">
            <a:extLst>
              <a:ext uri="{FF2B5EF4-FFF2-40B4-BE49-F238E27FC236}">
                <a16:creationId xmlns:a16="http://schemas.microsoft.com/office/drawing/2014/main" id="{1B4DA4B5-78B2-46D9-9D1D-4D6773F15983}"/>
              </a:ext>
            </a:extLst>
          </p:cNvPr>
          <p:cNvPicPr/>
          <p:nvPr/>
        </p:nvPicPr>
        <p:blipFill rotWithShape="1">
          <a:blip r:embed="rId3"/>
          <a:srcRect r="80148"/>
          <a:stretch/>
        </p:blipFill>
        <p:spPr bwMode="auto">
          <a:xfrm>
            <a:off x="11391118" y="132006"/>
            <a:ext cx="684754" cy="629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0"/>
          <p:cNvSpPr/>
          <p:nvPr/>
        </p:nvSpPr>
        <p:spPr>
          <a:xfrm>
            <a:off x="476052" y="579128"/>
            <a:ext cx="1132764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Hasse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Diagrams</a:t>
            </a:r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/>
        </p:nvGraphicFramePr>
        <p:xfrm>
          <a:off x="559559" y="3225402"/>
          <a:ext cx="466725" cy="457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60" r:id="rId4" imgW="469696" imgH="203112" progId="Equation.DSMT4">
                  <p:embed/>
                </p:oleObj>
              </mc:Choice>
              <mc:Fallback>
                <p:oleObj r:id="rId4" imgW="469696" imgH="203112" progId="Equation.DSMT4">
                  <p:embed/>
                  <p:pic>
                    <p:nvPicPr>
                      <p:cNvPr id="17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9559" y="3225402"/>
                        <a:ext cx="466725" cy="4571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9"/>
          <p:cNvSpPr>
            <a:spLocks noChangeArrowheads="1"/>
          </p:cNvSpPr>
          <p:nvPr/>
        </p:nvSpPr>
        <p:spPr bwMode="auto">
          <a:xfrm>
            <a:off x="559559" y="3296006"/>
            <a:ext cx="2487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graphicFrame>
        <p:nvGraphicFramePr>
          <p:cNvPr id="20" name="Object 19"/>
          <p:cNvGraphicFramePr>
            <a:graphicFrameLocks noChangeAspect="1"/>
          </p:cNvGraphicFramePr>
          <p:nvPr/>
        </p:nvGraphicFramePr>
        <p:xfrm>
          <a:off x="757297" y="4608167"/>
          <a:ext cx="171450" cy="457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61" r:id="rId6" imgW="177646" imgH="190335" progId="Equation.DSMT4">
                  <p:embed/>
                </p:oleObj>
              </mc:Choice>
              <mc:Fallback>
                <p:oleObj r:id="rId6" imgW="177646" imgH="190335" progId="Equation.DSMT4">
                  <p:embed/>
                  <p:pic>
                    <p:nvPicPr>
                      <p:cNvPr id="2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7297" y="4608167"/>
                        <a:ext cx="171450" cy="4571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559559" y="122906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400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Consider the graph for a finite </a:t>
            </a:r>
            <a:r>
              <a:rPr lang="en-US" altLang="en-US" sz="2400" cap="none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poset</a:t>
            </a:r>
            <a:r>
              <a:rPr lang="en-US" altLang="en-US" sz="2400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({1,2,3,4},≤)</a:t>
            </a:r>
          </a:p>
          <a:p>
            <a:r>
              <a:rPr lang="en-US" altLang="en-US" sz="2400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we know it’s a </a:t>
            </a:r>
            <a:r>
              <a:rPr lang="en-US" altLang="en-US" sz="2400" cap="none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poset</a:t>
            </a:r>
            <a:r>
              <a:rPr lang="en-US" altLang="en-US" sz="2400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we can simplify the graph</a:t>
            </a:r>
          </a:p>
        </p:txBody>
      </p:sp>
      <p:grpSp>
        <p:nvGrpSpPr>
          <p:cNvPr id="16" name="Group 56"/>
          <p:cNvGrpSpPr>
            <a:grpSpLocks/>
          </p:cNvGrpSpPr>
          <p:nvPr/>
        </p:nvGrpSpPr>
        <p:grpSpPr bwMode="auto">
          <a:xfrm>
            <a:off x="928747" y="2332686"/>
            <a:ext cx="1162050" cy="3206750"/>
            <a:chOff x="568" y="2064"/>
            <a:chExt cx="664" cy="1976"/>
          </a:xfrm>
        </p:grpSpPr>
        <p:sp>
          <p:nvSpPr>
            <p:cNvPr id="19" name="Text Box 6"/>
            <p:cNvSpPr txBox="1">
              <a:spLocks noChangeArrowheads="1"/>
            </p:cNvSpPr>
            <p:nvPr/>
          </p:nvSpPr>
          <p:spPr bwMode="auto">
            <a:xfrm>
              <a:off x="960" y="2064"/>
              <a:ext cx="196" cy="18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150000"/>
                </a:lnSpc>
              </a:pPr>
              <a:r>
                <a:rPr lang="en-US" altLang="en-US" dirty="0"/>
                <a:t>4</a:t>
              </a:r>
            </a:p>
            <a:p>
              <a:pPr algn="ctr" eaLnBrk="1" hangingPunct="1">
                <a:lnSpc>
                  <a:spcPct val="150000"/>
                </a:lnSpc>
              </a:pPr>
              <a:endParaRPr lang="en-US" altLang="en-US" dirty="0"/>
            </a:p>
            <a:p>
              <a:pPr algn="ctr" eaLnBrk="1" hangingPunct="1">
                <a:lnSpc>
                  <a:spcPct val="150000"/>
                </a:lnSpc>
              </a:pPr>
              <a:r>
                <a:rPr lang="en-US" altLang="en-US" dirty="0"/>
                <a:t>3</a:t>
              </a:r>
            </a:p>
            <a:p>
              <a:pPr algn="ctr" eaLnBrk="1" hangingPunct="1">
                <a:lnSpc>
                  <a:spcPct val="150000"/>
                </a:lnSpc>
              </a:pPr>
              <a:endParaRPr lang="en-US" altLang="en-US" dirty="0"/>
            </a:p>
            <a:p>
              <a:pPr algn="ctr" eaLnBrk="1" hangingPunct="1">
                <a:lnSpc>
                  <a:spcPct val="150000"/>
                </a:lnSpc>
              </a:pPr>
              <a:r>
                <a:rPr lang="en-US" altLang="en-US" dirty="0"/>
                <a:t>2</a:t>
              </a:r>
            </a:p>
            <a:p>
              <a:pPr algn="ctr" eaLnBrk="1" hangingPunct="1">
                <a:lnSpc>
                  <a:spcPct val="150000"/>
                </a:lnSpc>
              </a:pPr>
              <a:endParaRPr lang="en-US" altLang="en-US" dirty="0"/>
            </a:p>
            <a:p>
              <a:pPr algn="ctr" eaLnBrk="1" hangingPunct="1">
                <a:lnSpc>
                  <a:spcPct val="150000"/>
                </a:lnSpc>
              </a:pPr>
              <a:r>
                <a:rPr lang="en-US" altLang="en-US" dirty="0"/>
                <a:t>1</a:t>
              </a:r>
            </a:p>
          </p:txBody>
        </p:sp>
        <p:sp>
          <p:nvSpPr>
            <p:cNvPr id="21" name="Line 9"/>
            <p:cNvSpPr>
              <a:spLocks noChangeShapeType="1"/>
            </p:cNvSpPr>
            <p:nvPr/>
          </p:nvSpPr>
          <p:spPr bwMode="auto">
            <a:xfrm flipV="1">
              <a:off x="864" y="3360"/>
              <a:ext cx="0" cy="48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Line 21"/>
            <p:cNvSpPr>
              <a:spLocks noChangeShapeType="1"/>
            </p:cNvSpPr>
            <p:nvPr/>
          </p:nvSpPr>
          <p:spPr bwMode="auto">
            <a:xfrm flipV="1">
              <a:off x="864" y="2832"/>
              <a:ext cx="0" cy="48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Line 22"/>
            <p:cNvSpPr>
              <a:spLocks noChangeShapeType="1"/>
            </p:cNvSpPr>
            <p:nvPr/>
          </p:nvSpPr>
          <p:spPr bwMode="auto">
            <a:xfrm flipV="1">
              <a:off x="864" y="2304"/>
              <a:ext cx="0" cy="48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Freeform 23"/>
            <p:cNvSpPr>
              <a:spLocks/>
            </p:cNvSpPr>
            <p:nvPr/>
          </p:nvSpPr>
          <p:spPr bwMode="auto">
            <a:xfrm>
              <a:off x="712" y="2832"/>
              <a:ext cx="152" cy="1008"/>
            </a:xfrm>
            <a:custGeom>
              <a:avLst/>
              <a:gdLst>
                <a:gd name="T0" fmla="*/ 152 w 152"/>
                <a:gd name="T1" fmla="*/ 1008 h 1008"/>
                <a:gd name="T2" fmla="*/ 8 w 152"/>
                <a:gd name="T3" fmla="*/ 480 h 1008"/>
                <a:gd name="T4" fmla="*/ 104 w 152"/>
                <a:gd name="T5" fmla="*/ 0 h 100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52" h="1008">
                  <a:moveTo>
                    <a:pt x="152" y="1008"/>
                  </a:moveTo>
                  <a:cubicBezTo>
                    <a:pt x="84" y="828"/>
                    <a:pt x="16" y="648"/>
                    <a:pt x="8" y="480"/>
                  </a:cubicBezTo>
                  <a:cubicBezTo>
                    <a:pt x="0" y="312"/>
                    <a:pt x="64" y="152"/>
                    <a:pt x="104" y="0"/>
                  </a:cubicBezTo>
                </a:path>
              </a:pathLst>
            </a:custGeom>
            <a:noFill/>
            <a:ln w="25400" cap="flat" cmpd="sng">
              <a:solidFill>
                <a:srgbClr val="0000FF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Freeform 24"/>
            <p:cNvSpPr>
              <a:spLocks/>
            </p:cNvSpPr>
            <p:nvPr/>
          </p:nvSpPr>
          <p:spPr bwMode="auto">
            <a:xfrm>
              <a:off x="712" y="2304"/>
              <a:ext cx="152" cy="1008"/>
            </a:xfrm>
            <a:custGeom>
              <a:avLst/>
              <a:gdLst>
                <a:gd name="T0" fmla="*/ 152 w 152"/>
                <a:gd name="T1" fmla="*/ 1008 h 1008"/>
                <a:gd name="T2" fmla="*/ 8 w 152"/>
                <a:gd name="T3" fmla="*/ 528 h 1008"/>
                <a:gd name="T4" fmla="*/ 104 w 152"/>
                <a:gd name="T5" fmla="*/ 0 h 100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52" h="1008">
                  <a:moveTo>
                    <a:pt x="152" y="1008"/>
                  </a:moveTo>
                  <a:cubicBezTo>
                    <a:pt x="84" y="852"/>
                    <a:pt x="16" y="696"/>
                    <a:pt x="8" y="528"/>
                  </a:cubicBezTo>
                  <a:cubicBezTo>
                    <a:pt x="0" y="360"/>
                    <a:pt x="64" y="128"/>
                    <a:pt x="104" y="0"/>
                  </a:cubicBezTo>
                </a:path>
              </a:pathLst>
            </a:custGeom>
            <a:noFill/>
            <a:ln w="25400" cap="flat" cmpd="sng">
              <a:solidFill>
                <a:srgbClr val="0000FF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Freeform 25"/>
            <p:cNvSpPr>
              <a:spLocks/>
            </p:cNvSpPr>
            <p:nvPr/>
          </p:nvSpPr>
          <p:spPr bwMode="auto">
            <a:xfrm>
              <a:off x="568" y="2304"/>
              <a:ext cx="296" cy="1536"/>
            </a:xfrm>
            <a:custGeom>
              <a:avLst/>
              <a:gdLst>
                <a:gd name="T0" fmla="*/ 296 w 296"/>
                <a:gd name="T1" fmla="*/ 1536 h 1536"/>
                <a:gd name="T2" fmla="*/ 8 w 296"/>
                <a:gd name="T3" fmla="*/ 720 h 1536"/>
                <a:gd name="T4" fmla="*/ 248 w 296"/>
                <a:gd name="T5" fmla="*/ 0 h 153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96" h="1536">
                  <a:moveTo>
                    <a:pt x="296" y="1536"/>
                  </a:moveTo>
                  <a:cubicBezTo>
                    <a:pt x="156" y="1256"/>
                    <a:pt x="16" y="976"/>
                    <a:pt x="8" y="720"/>
                  </a:cubicBezTo>
                  <a:cubicBezTo>
                    <a:pt x="0" y="464"/>
                    <a:pt x="192" y="144"/>
                    <a:pt x="248" y="0"/>
                  </a:cubicBezTo>
                </a:path>
              </a:pathLst>
            </a:custGeom>
            <a:noFill/>
            <a:ln w="25400" cap="flat" cmpd="sng">
              <a:solidFill>
                <a:srgbClr val="0000FF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Freeform 33"/>
            <p:cNvSpPr>
              <a:spLocks/>
            </p:cNvSpPr>
            <p:nvPr/>
          </p:nvSpPr>
          <p:spPr bwMode="auto">
            <a:xfrm rot="10050451">
              <a:off x="864" y="3696"/>
              <a:ext cx="368" cy="344"/>
            </a:xfrm>
            <a:custGeom>
              <a:avLst/>
              <a:gdLst>
                <a:gd name="T0" fmla="*/ 368 w 368"/>
                <a:gd name="T1" fmla="*/ 208 h 344"/>
                <a:gd name="T2" fmla="*/ 128 w 368"/>
                <a:gd name="T3" fmla="*/ 16 h 344"/>
                <a:gd name="T4" fmla="*/ 32 w 368"/>
                <a:gd name="T5" fmla="*/ 304 h 344"/>
                <a:gd name="T6" fmla="*/ 320 w 368"/>
                <a:gd name="T7" fmla="*/ 256 h 34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68" h="344">
                  <a:moveTo>
                    <a:pt x="368" y="208"/>
                  </a:moveTo>
                  <a:cubicBezTo>
                    <a:pt x="276" y="104"/>
                    <a:pt x="184" y="0"/>
                    <a:pt x="128" y="16"/>
                  </a:cubicBezTo>
                  <a:cubicBezTo>
                    <a:pt x="72" y="32"/>
                    <a:pt x="0" y="264"/>
                    <a:pt x="32" y="304"/>
                  </a:cubicBezTo>
                  <a:cubicBezTo>
                    <a:pt x="64" y="344"/>
                    <a:pt x="184" y="288"/>
                    <a:pt x="320" y="256"/>
                  </a:cubicBezTo>
                </a:path>
              </a:pathLst>
            </a:cu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53"/>
            <p:cNvSpPr>
              <a:spLocks/>
            </p:cNvSpPr>
            <p:nvPr/>
          </p:nvSpPr>
          <p:spPr bwMode="auto">
            <a:xfrm rot="10050451">
              <a:off x="864" y="3168"/>
              <a:ext cx="368" cy="344"/>
            </a:xfrm>
            <a:custGeom>
              <a:avLst/>
              <a:gdLst>
                <a:gd name="T0" fmla="*/ 368 w 368"/>
                <a:gd name="T1" fmla="*/ 208 h 344"/>
                <a:gd name="T2" fmla="*/ 128 w 368"/>
                <a:gd name="T3" fmla="*/ 16 h 344"/>
                <a:gd name="T4" fmla="*/ 32 w 368"/>
                <a:gd name="T5" fmla="*/ 304 h 344"/>
                <a:gd name="T6" fmla="*/ 320 w 368"/>
                <a:gd name="T7" fmla="*/ 256 h 34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68" h="344">
                  <a:moveTo>
                    <a:pt x="368" y="208"/>
                  </a:moveTo>
                  <a:cubicBezTo>
                    <a:pt x="276" y="104"/>
                    <a:pt x="184" y="0"/>
                    <a:pt x="128" y="16"/>
                  </a:cubicBezTo>
                  <a:cubicBezTo>
                    <a:pt x="72" y="32"/>
                    <a:pt x="0" y="264"/>
                    <a:pt x="32" y="304"/>
                  </a:cubicBezTo>
                  <a:cubicBezTo>
                    <a:pt x="64" y="344"/>
                    <a:pt x="184" y="288"/>
                    <a:pt x="320" y="256"/>
                  </a:cubicBezTo>
                </a:path>
              </a:pathLst>
            </a:cu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54"/>
            <p:cNvSpPr>
              <a:spLocks/>
            </p:cNvSpPr>
            <p:nvPr/>
          </p:nvSpPr>
          <p:spPr bwMode="auto">
            <a:xfrm rot="10050451">
              <a:off x="864" y="2640"/>
              <a:ext cx="368" cy="344"/>
            </a:xfrm>
            <a:custGeom>
              <a:avLst/>
              <a:gdLst>
                <a:gd name="T0" fmla="*/ 368 w 368"/>
                <a:gd name="T1" fmla="*/ 208 h 344"/>
                <a:gd name="T2" fmla="*/ 128 w 368"/>
                <a:gd name="T3" fmla="*/ 16 h 344"/>
                <a:gd name="T4" fmla="*/ 32 w 368"/>
                <a:gd name="T5" fmla="*/ 304 h 344"/>
                <a:gd name="T6" fmla="*/ 320 w 368"/>
                <a:gd name="T7" fmla="*/ 256 h 34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68" h="344">
                  <a:moveTo>
                    <a:pt x="368" y="208"/>
                  </a:moveTo>
                  <a:cubicBezTo>
                    <a:pt x="276" y="104"/>
                    <a:pt x="184" y="0"/>
                    <a:pt x="128" y="16"/>
                  </a:cubicBezTo>
                  <a:cubicBezTo>
                    <a:pt x="72" y="32"/>
                    <a:pt x="0" y="264"/>
                    <a:pt x="32" y="304"/>
                  </a:cubicBezTo>
                  <a:cubicBezTo>
                    <a:pt x="64" y="344"/>
                    <a:pt x="184" y="288"/>
                    <a:pt x="320" y="256"/>
                  </a:cubicBezTo>
                </a:path>
              </a:pathLst>
            </a:cu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55"/>
            <p:cNvSpPr>
              <a:spLocks/>
            </p:cNvSpPr>
            <p:nvPr/>
          </p:nvSpPr>
          <p:spPr bwMode="auto">
            <a:xfrm rot="10050451">
              <a:off x="864" y="2112"/>
              <a:ext cx="368" cy="344"/>
            </a:xfrm>
            <a:custGeom>
              <a:avLst/>
              <a:gdLst>
                <a:gd name="T0" fmla="*/ 368 w 368"/>
                <a:gd name="T1" fmla="*/ 208 h 344"/>
                <a:gd name="T2" fmla="*/ 128 w 368"/>
                <a:gd name="T3" fmla="*/ 16 h 344"/>
                <a:gd name="T4" fmla="*/ 32 w 368"/>
                <a:gd name="T5" fmla="*/ 304 h 344"/>
                <a:gd name="T6" fmla="*/ 320 w 368"/>
                <a:gd name="T7" fmla="*/ 256 h 34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68" h="344">
                  <a:moveTo>
                    <a:pt x="368" y="208"/>
                  </a:moveTo>
                  <a:cubicBezTo>
                    <a:pt x="276" y="104"/>
                    <a:pt x="184" y="0"/>
                    <a:pt x="128" y="16"/>
                  </a:cubicBezTo>
                  <a:cubicBezTo>
                    <a:pt x="72" y="32"/>
                    <a:pt x="0" y="264"/>
                    <a:pt x="32" y="304"/>
                  </a:cubicBezTo>
                  <a:cubicBezTo>
                    <a:pt x="64" y="344"/>
                    <a:pt x="184" y="288"/>
                    <a:pt x="320" y="256"/>
                  </a:cubicBezTo>
                </a:path>
              </a:pathLst>
            </a:cu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Oval 13"/>
            <p:cNvSpPr>
              <a:spLocks noChangeArrowheads="1"/>
            </p:cNvSpPr>
            <p:nvPr/>
          </p:nvSpPr>
          <p:spPr bwMode="auto">
            <a:xfrm>
              <a:off x="816" y="2208"/>
              <a:ext cx="96" cy="96"/>
            </a:xfrm>
            <a:prstGeom prst="ellipse">
              <a:avLst/>
            </a:prstGeom>
            <a:solidFill>
              <a:schemeClr val="tx1"/>
            </a:solidFill>
            <a:ln w="254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2" name="Oval 12"/>
            <p:cNvSpPr>
              <a:spLocks noChangeArrowheads="1"/>
            </p:cNvSpPr>
            <p:nvPr/>
          </p:nvSpPr>
          <p:spPr bwMode="auto">
            <a:xfrm>
              <a:off x="816" y="2736"/>
              <a:ext cx="96" cy="96"/>
            </a:xfrm>
            <a:prstGeom prst="ellipse">
              <a:avLst/>
            </a:prstGeom>
            <a:solidFill>
              <a:schemeClr val="tx1"/>
            </a:solidFill>
            <a:ln w="254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3" name="Oval 14"/>
            <p:cNvSpPr>
              <a:spLocks noChangeArrowheads="1"/>
            </p:cNvSpPr>
            <p:nvPr/>
          </p:nvSpPr>
          <p:spPr bwMode="auto">
            <a:xfrm>
              <a:off x="816" y="3264"/>
              <a:ext cx="96" cy="96"/>
            </a:xfrm>
            <a:prstGeom prst="ellipse">
              <a:avLst/>
            </a:prstGeom>
            <a:solidFill>
              <a:schemeClr val="tx1"/>
            </a:solidFill>
            <a:ln w="254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4" name="Oval 15"/>
            <p:cNvSpPr>
              <a:spLocks noChangeArrowheads="1"/>
            </p:cNvSpPr>
            <p:nvPr/>
          </p:nvSpPr>
          <p:spPr bwMode="auto">
            <a:xfrm>
              <a:off x="816" y="3792"/>
              <a:ext cx="96" cy="96"/>
            </a:xfrm>
            <a:prstGeom prst="ellipse">
              <a:avLst/>
            </a:prstGeom>
            <a:solidFill>
              <a:schemeClr val="tx1"/>
            </a:solidFill>
            <a:ln w="254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5" name="Group 74"/>
          <p:cNvGrpSpPr>
            <a:grpSpLocks/>
          </p:cNvGrpSpPr>
          <p:nvPr/>
        </p:nvGrpSpPr>
        <p:grpSpPr bwMode="auto">
          <a:xfrm>
            <a:off x="3410980" y="2332686"/>
            <a:ext cx="933450" cy="2981325"/>
            <a:chOff x="1680" y="2064"/>
            <a:chExt cx="588" cy="1878"/>
          </a:xfrm>
        </p:grpSpPr>
        <p:sp>
          <p:nvSpPr>
            <p:cNvPr id="36" name="Text Box 58"/>
            <p:cNvSpPr txBox="1">
              <a:spLocks noChangeArrowheads="1"/>
            </p:cNvSpPr>
            <p:nvPr/>
          </p:nvSpPr>
          <p:spPr bwMode="auto">
            <a:xfrm>
              <a:off x="2072" y="2064"/>
              <a:ext cx="196" cy="18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150000"/>
                </a:lnSpc>
              </a:pPr>
              <a:r>
                <a:rPr lang="en-US" altLang="en-US" dirty="0"/>
                <a:t>4</a:t>
              </a:r>
            </a:p>
            <a:p>
              <a:pPr algn="ctr" eaLnBrk="1" hangingPunct="1">
                <a:lnSpc>
                  <a:spcPct val="150000"/>
                </a:lnSpc>
              </a:pPr>
              <a:endParaRPr lang="en-US" altLang="en-US" dirty="0"/>
            </a:p>
            <a:p>
              <a:pPr algn="ctr" eaLnBrk="1" hangingPunct="1">
                <a:lnSpc>
                  <a:spcPct val="150000"/>
                </a:lnSpc>
              </a:pPr>
              <a:r>
                <a:rPr lang="en-US" altLang="en-US" dirty="0"/>
                <a:t>3</a:t>
              </a:r>
            </a:p>
            <a:p>
              <a:pPr algn="ctr" eaLnBrk="1" hangingPunct="1">
                <a:lnSpc>
                  <a:spcPct val="150000"/>
                </a:lnSpc>
              </a:pPr>
              <a:endParaRPr lang="en-US" altLang="en-US" dirty="0"/>
            </a:p>
            <a:p>
              <a:pPr algn="ctr" eaLnBrk="1" hangingPunct="1">
                <a:lnSpc>
                  <a:spcPct val="150000"/>
                </a:lnSpc>
              </a:pPr>
              <a:r>
                <a:rPr lang="en-US" altLang="en-US" dirty="0"/>
                <a:t>2</a:t>
              </a:r>
            </a:p>
            <a:p>
              <a:pPr algn="ctr" eaLnBrk="1" hangingPunct="1">
                <a:lnSpc>
                  <a:spcPct val="150000"/>
                </a:lnSpc>
              </a:pPr>
              <a:endParaRPr lang="en-US" altLang="en-US" dirty="0"/>
            </a:p>
            <a:p>
              <a:pPr algn="ctr" eaLnBrk="1" hangingPunct="1">
                <a:lnSpc>
                  <a:spcPct val="150000"/>
                </a:lnSpc>
              </a:pPr>
              <a:r>
                <a:rPr lang="en-US" altLang="en-US" dirty="0"/>
                <a:t>1</a:t>
              </a:r>
            </a:p>
          </p:txBody>
        </p:sp>
        <p:sp>
          <p:nvSpPr>
            <p:cNvPr id="37" name="Line 59"/>
            <p:cNvSpPr>
              <a:spLocks noChangeShapeType="1"/>
            </p:cNvSpPr>
            <p:nvPr/>
          </p:nvSpPr>
          <p:spPr bwMode="auto">
            <a:xfrm flipV="1">
              <a:off x="1976" y="3360"/>
              <a:ext cx="0" cy="48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Line 60"/>
            <p:cNvSpPr>
              <a:spLocks noChangeShapeType="1"/>
            </p:cNvSpPr>
            <p:nvPr/>
          </p:nvSpPr>
          <p:spPr bwMode="auto">
            <a:xfrm flipV="1">
              <a:off x="1976" y="2832"/>
              <a:ext cx="0" cy="48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Line 61"/>
            <p:cNvSpPr>
              <a:spLocks noChangeShapeType="1"/>
            </p:cNvSpPr>
            <p:nvPr/>
          </p:nvSpPr>
          <p:spPr bwMode="auto">
            <a:xfrm flipV="1">
              <a:off x="1976" y="2304"/>
              <a:ext cx="0" cy="48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Freeform 62"/>
            <p:cNvSpPr>
              <a:spLocks/>
            </p:cNvSpPr>
            <p:nvPr/>
          </p:nvSpPr>
          <p:spPr bwMode="auto">
            <a:xfrm>
              <a:off x="1824" y="2832"/>
              <a:ext cx="152" cy="1008"/>
            </a:xfrm>
            <a:custGeom>
              <a:avLst/>
              <a:gdLst>
                <a:gd name="T0" fmla="*/ 152 w 152"/>
                <a:gd name="T1" fmla="*/ 1008 h 1008"/>
                <a:gd name="T2" fmla="*/ 8 w 152"/>
                <a:gd name="T3" fmla="*/ 480 h 1008"/>
                <a:gd name="T4" fmla="*/ 104 w 152"/>
                <a:gd name="T5" fmla="*/ 0 h 100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52" h="1008">
                  <a:moveTo>
                    <a:pt x="152" y="1008"/>
                  </a:moveTo>
                  <a:cubicBezTo>
                    <a:pt x="84" y="828"/>
                    <a:pt x="16" y="648"/>
                    <a:pt x="8" y="480"/>
                  </a:cubicBezTo>
                  <a:cubicBezTo>
                    <a:pt x="0" y="312"/>
                    <a:pt x="64" y="152"/>
                    <a:pt x="104" y="0"/>
                  </a:cubicBezTo>
                </a:path>
              </a:pathLst>
            </a:custGeom>
            <a:noFill/>
            <a:ln w="25400" cap="flat" cmpd="sng">
              <a:solidFill>
                <a:srgbClr val="0000FF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Freeform 63"/>
            <p:cNvSpPr>
              <a:spLocks/>
            </p:cNvSpPr>
            <p:nvPr/>
          </p:nvSpPr>
          <p:spPr bwMode="auto">
            <a:xfrm>
              <a:off x="1824" y="2304"/>
              <a:ext cx="152" cy="1008"/>
            </a:xfrm>
            <a:custGeom>
              <a:avLst/>
              <a:gdLst>
                <a:gd name="T0" fmla="*/ 152 w 152"/>
                <a:gd name="T1" fmla="*/ 1008 h 1008"/>
                <a:gd name="T2" fmla="*/ 8 w 152"/>
                <a:gd name="T3" fmla="*/ 528 h 1008"/>
                <a:gd name="T4" fmla="*/ 104 w 152"/>
                <a:gd name="T5" fmla="*/ 0 h 100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52" h="1008">
                  <a:moveTo>
                    <a:pt x="152" y="1008"/>
                  </a:moveTo>
                  <a:cubicBezTo>
                    <a:pt x="84" y="852"/>
                    <a:pt x="16" y="696"/>
                    <a:pt x="8" y="528"/>
                  </a:cubicBezTo>
                  <a:cubicBezTo>
                    <a:pt x="0" y="360"/>
                    <a:pt x="64" y="128"/>
                    <a:pt x="104" y="0"/>
                  </a:cubicBezTo>
                </a:path>
              </a:pathLst>
            </a:custGeom>
            <a:noFill/>
            <a:ln w="25400" cap="flat" cmpd="sng">
              <a:solidFill>
                <a:srgbClr val="0000FF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Freeform 64"/>
            <p:cNvSpPr>
              <a:spLocks/>
            </p:cNvSpPr>
            <p:nvPr/>
          </p:nvSpPr>
          <p:spPr bwMode="auto">
            <a:xfrm>
              <a:off x="1680" y="2304"/>
              <a:ext cx="296" cy="1536"/>
            </a:xfrm>
            <a:custGeom>
              <a:avLst/>
              <a:gdLst>
                <a:gd name="T0" fmla="*/ 296 w 296"/>
                <a:gd name="T1" fmla="*/ 1536 h 1536"/>
                <a:gd name="T2" fmla="*/ 8 w 296"/>
                <a:gd name="T3" fmla="*/ 720 h 1536"/>
                <a:gd name="T4" fmla="*/ 248 w 296"/>
                <a:gd name="T5" fmla="*/ 0 h 153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96" h="1536">
                  <a:moveTo>
                    <a:pt x="296" y="1536"/>
                  </a:moveTo>
                  <a:cubicBezTo>
                    <a:pt x="156" y="1256"/>
                    <a:pt x="16" y="976"/>
                    <a:pt x="8" y="720"/>
                  </a:cubicBezTo>
                  <a:cubicBezTo>
                    <a:pt x="0" y="464"/>
                    <a:pt x="192" y="144"/>
                    <a:pt x="248" y="0"/>
                  </a:cubicBezTo>
                </a:path>
              </a:pathLst>
            </a:custGeom>
            <a:noFill/>
            <a:ln w="25400" cap="flat" cmpd="sng">
              <a:solidFill>
                <a:srgbClr val="0000FF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Oval 69"/>
            <p:cNvSpPr>
              <a:spLocks noChangeArrowheads="1"/>
            </p:cNvSpPr>
            <p:nvPr/>
          </p:nvSpPr>
          <p:spPr bwMode="auto">
            <a:xfrm>
              <a:off x="1928" y="2208"/>
              <a:ext cx="96" cy="96"/>
            </a:xfrm>
            <a:prstGeom prst="ellipse">
              <a:avLst/>
            </a:prstGeom>
            <a:solidFill>
              <a:schemeClr val="tx1"/>
            </a:solidFill>
            <a:ln w="254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4" name="Oval 70"/>
            <p:cNvSpPr>
              <a:spLocks noChangeArrowheads="1"/>
            </p:cNvSpPr>
            <p:nvPr/>
          </p:nvSpPr>
          <p:spPr bwMode="auto">
            <a:xfrm>
              <a:off x="1928" y="2736"/>
              <a:ext cx="96" cy="96"/>
            </a:xfrm>
            <a:prstGeom prst="ellipse">
              <a:avLst/>
            </a:prstGeom>
            <a:solidFill>
              <a:schemeClr val="tx1"/>
            </a:solidFill>
            <a:ln w="254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5" name="Oval 71"/>
            <p:cNvSpPr>
              <a:spLocks noChangeArrowheads="1"/>
            </p:cNvSpPr>
            <p:nvPr/>
          </p:nvSpPr>
          <p:spPr bwMode="auto">
            <a:xfrm>
              <a:off x="1928" y="3264"/>
              <a:ext cx="96" cy="96"/>
            </a:xfrm>
            <a:prstGeom prst="ellipse">
              <a:avLst/>
            </a:prstGeom>
            <a:solidFill>
              <a:schemeClr val="tx1"/>
            </a:solidFill>
            <a:ln w="254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6" name="Oval 72"/>
            <p:cNvSpPr>
              <a:spLocks noChangeArrowheads="1"/>
            </p:cNvSpPr>
            <p:nvPr/>
          </p:nvSpPr>
          <p:spPr bwMode="auto">
            <a:xfrm>
              <a:off x="1928" y="3792"/>
              <a:ext cx="96" cy="96"/>
            </a:xfrm>
            <a:prstGeom prst="ellipse">
              <a:avLst/>
            </a:prstGeom>
            <a:solidFill>
              <a:schemeClr val="tx1"/>
            </a:solidFill>
            <a:ln w="254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47" name="Group 87"/>
          <p:cNvGrpSpPr>
            <a:grpSpLocks/>
          </p:cNvGrpSpPr>
          <p:nvPr/>
        </p:nvGrpSpPr>
        <p:grpSpPr bwMode="auto">
          <a:xfrm>
            <a:off x="5734213" y="2442223"/>
            <a:ext cx="539750" cy="2981325"/>
            <a:chOff x="2888" y="2016"/>
            <a:chExt cx="340" cy="1878"/>
          </a:xfrm>
        </p:grpSpPr>
        <p:sp>
          <p:nvSpPr>
            <p:cNvPr id="48" name="Text Box 76"/>
            <p:cNvSpPr txBox="1">
              <a:spLocks noChangeArrowheads="1"/>
            </p:cNvSpPr>
            <p:nvPr/>
          </p:nvSpPr>
          <p:spPr bwMode="auto">
            <a:xfrm>
              <a:off x="3032" y="2016"/>
              <a:ext cx="196" cy="18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150000"/>
                </a:lnSpc>
              </a:pPr>
              <a:r>
                <a:rPr lang="en-US" altLang="en-US" dirty="0"/>
                <a:t>4</a:t>
              </a:r>
            </a:p>
            <a:p>
              <a:pPr algn="ctr" eaLnBrk="1" hangingPunct="1">
                <a:lnSpc>
                  <a:spcPct val="150000"/>
                </a:lnSpc>
              </a:pPr>
              <a:endParaRPr lang="en-US" altLang="en-US" dirty="0"/>
            </a:p>
            <a:p>
              <a:pPr algn="ctr" eaLnBrk="1" hangingPunct="1">
                <a:lnSpc>
                  <a:spcPct val="150000"/>
                </a:lnSpc>
              </a:pPr>
              <a:r>
                <a:rPr lang="en-US" altLang="en-US" dirty="0"/>
                <a:t>3</a:t>
              </a:r>
            </a:p>
            <a:p>
              <a:pPr algn="ctr" eaLnBrk="1" hangingPunct="1">
                <a:lnSpc>
                  <a:spcPct val="150000"/>
                </a:lnSpc>
              </a:pPr>
              <a:endParaRPr lang="en-US" altLang="en-US" dirty="0"/>
            </a:p>
            <a:p>
              <a:pPr algn="ctr" eaLnBrk="1" hangingPunct="1">
                <a:lnSpc>
                  <a:spcPct val="150000"/>
                </a:lnSpc>
              </a:pPr>
              <a:r>
                <a:rPr lang="en-US" altLang="en-US" dirty="0"/>
                <a:t>2</a:t>
              </a:r>
            </a:p>
            <a:p>
              <a:pPr algn="ctr" eaLnBrk="1" hangingPunct="1">
                <a:lnSpc>
                  <a:spcPct val="150000"/>
                </a:lnSpc>
              </a:pPr>
              <a:endParaRPr lang="en-US" altLang="en-US" dirty="0"/>
            </a:p>
            <a:p>
              <a:pPr algn="ctr" eaLnBrk="1" hangingPunct="1">
                <a:lnSpc>
                  <a:spcPct val="150000"/>
                </a:lnSpc>
              </a:pPr>
              <a:r>
                <a:rPr lang="en-US" altLang="en-US" dirty="0"/>
                <a:t>1</a:t>
              </a:r>
            </a:p>
          </p:txBody>
        </p:sp>
        <p:sp>
          <p:nvSpPr>
            <p:cNvPr id="49" name="Line 77"/>
            <p:cNvSpPr>
              <a:spLocks noChangeShapeType="1"/>
            </p:cNvSpPr>
            <p:nvPr/>
          </p:nvSpPr>
          <p:spPr bwMode="auto">
            <a:xfrm flipV="1">
              <a:off x="2936" y="3312"/>
              <a:ext cx="0" cy="48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Line 78"/>
            <p:cNvSpPr>
              <a:spLocks noChangeShapeType="1"/>
            </p:cNvSpPr>
            <p:nvPr/>
          </p:nvSpPr>
          <p:spPr bwMode="auto">
            <a:xfrm flipV="1">
              <a:off x="2936" y="2784"/>
              <a:ext cx="0" cy="48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Line 79"/>
            <p:cNvSpPr>
              <a:spLocks noChangeShapeType="1"/>
            </p:cNvSpPr>
            <p:nvPr/>
          </p:nvSpPr>
          <p:spPr bwMode="auto">
            <a:xfrm flipV="1">
              <a:off x="2936" y="2256"/>
              <a:ext cx="0" cy="48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Oval 83"/>
            <p:cNvSpPr>
              <a:spLocks noChangeArrowheads="1"/>
            </p:cNvSpPr>
            <p:nvPr/>
          </p:nvSpPr>
          <p:spPr bwMode="auto">
            <a:xfrm>
              <a:off x="2888" y="2160"/>
              <a:ext cx="96" cy="96"/>
            </a:xfrm>
            <a:prstGeom prst="ellipse">
              <a:avLst/>
            </a:prstGeom>
            <a:solidFill>
              <a:schemeClr val="tx1"/>
            </a:solidFill>
            <a:ln w="254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3" name="Oval 84"/>
            <p:cNvSpPr>
              <a:spLocks noChangeArrowheads="1"/>
            </p:cNvSpPr>
            <p:nvPr/>
          </p:nvSpPr>
          <p:spPr bwMode="auto">
            <a:xfrm>
              <a:off x="2888" y="2688"/>
              <a:ext cx="96" cy="96"/>
            </a:xfrm>
            <a:prstGeom prst="ellipse">
              <a:avLst/>
            </a:prstGeom>
            <a:solidFill>
              <a:schemeClr val="tx1"/>
            </a:solidFill>
            <a:ln w="254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4" name="Oval 85"/>
            <p:cNvSpPr>
              <a:spLocks noChangeArrowheads="1"/>
            </p:cNvSpPr>
            <p:nvPr/>
          </p:nvSpPr>
          <p:spPr bwMode="auto">
            <a:xfrm>
              <a:off x="2888" y="3216"/>
              <a:ext cx="96" cy="96"/>
            </a:xfrm>
            <a:prstGeom prst="ellipse">
              <a:avLst/>
            </a:prstGeom>
            <a:solidFill>
              <a:schemeClr val="tx1"/>
            </a:solidFill>
            <a:ln w="254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5" name="Oval 86"/>
            <p:cNvSpPr>
              <a:spLocks noChangeArrowheads="1"/>
            </p:cNvSpPr>
            <p:nvPr/>
          </p:nvSpPr>
          <p:spPr bwMode="auto">
            <a:xfrm>
              <a:off x="2888" y="3744"/>
              <a:ext cx="96" cy="96"/>
            </a:xfrm>
            <a:prstGeom prst="ellipse">
              <a:avLst/>
            </a:prstGeom>
            <a:solidFill>
              <a:schemeClr val="tx1"/>
            </a:solidFill>
            <a:ln w="254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65" name="Group 97"/>
          <p:cNvGrpSpPr>
            <a:grpSpLocks/>
          </p:cNvGrpSpPr>
          <p:nvPr/>
        </p:nvGrpSpPr>
        <p:grpSpPr bwMode="auto">
          <a:xfrm>
            <a:off x="7352596" y="2424684"/>
            <a:ext cx="539750" cy="2981325"/>
            <a:chOff x="3744" y="2016"/>
            <a:chExt cx="340" cy="1878"/>
          </a:xfrm>
        </p:grpSpPr>
        <p:sp>
          <p:nvSpPr>
            <p:cNvPr id="66" name="Text Box 89"/>
            <p:cNvSpPr txBox="1">
              <a:spLocks noChangeArrowheads="1"/>
            </p:cNvSpPr>
            <p:nvPr/>
          </p:nvSpPr>
          <p:spPr bwMode="auto">
            <a:xfrm>
              <a:off x="3888" y="2016"/>
              <a:ext cx="196" cy="18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150000"/>
                </a:lnSpc>
              </a:pPr>
              <a:r>
                <a:rPr lang="en-US" altLang="en-US"/>
                <a:t>4</a:t>
              </a:r>
            </a:p>
            <a:p>
              <a:pPr algn="ctr" eaLnBrk="1" hangingPunct="1">
                <a:lnSpc>
                  <a:spcPct val="150000"/>
                </a:lnSpc>
              </a:pPr>
              <a:endParaRPr lang="en-US" altLang="en-US"/>
            </a:p>
            <a:p>
              <a:pPr algn="ctr" eaLnBrk="1" hangingPunct="1">
                <a:lnSpc>
                  <a:spcPct val="150000"/>
                </a:lnSpc>
              </a:pPr>
              <a:r>
                <a:rPr lang="en-US" altLang="en-US"/>
                <a:t>3</a:t>
              </a:r>
            </a:p>
            <a:p>
              <a:pPr algn="ctr" eaLnBrk="1" hangingPunct="1">
                <a:lnSpc>
                  <a:spcPct val="150000"/>
                </a:lnSpc>
              </a:pPr>
              <a:endParaRPr lang="en-US" altLang="en-US"/>
            </a:p>
            <a:p>
              <a:pPr algn="ctr" eaLnBrk="1" hangingPunct="1">
                <a:lnSpc>
                  <a:spcPct val="150000"/>
                </a:lnSpc>
              </a:pPr>
              <a:r>
                <a:rPr lang="en-US" altLang="en-US"/>
                <a:t>2</a:t>
              </a:r>
            </a:p>
            <a:p>
              <a:pPr algn="ctr" eaLnBrk="1" hangingPunct="1">
                <a:lnSpc>
                  <a:spcPct val="150000"/>
                </a:lnSpc>
              </a:pPr>
              <a:endParaRPr lang="en-US" altLang="en-US"/>
            </a:p>
            <a:p>
              <a:pPr algn="ctr" eaLnBrk="1" hangingPunct="1">
                <a:lnSpc>
                  <a:spcPct val="150000"/>
                </a:lnSpc>
              </a:pPr>
              <a:r>
                <a:rPr lang="en-US" altLang="en-US"/>
                <a:t>1</a:t>
              </a:r>
            </a:p>
          </p:txBody>
        </p:sp>
        <p:sp>
          <p:nvSpPr>
            <p:cNvPr id="67" name="Line 90"/>
            <p:cNvSpPr>
              <a:spLocks noChangeShapeType="1"/>
            </p:cNvSpPr>
            <p:nvPr/>
          </p:nvSpPr>
          <p:spPr bwMode="auto">
            <a:xfrm flipV="1">
              <a:off x="3792" y="3312"/>
              <a:ext cx="0" cy="48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" name="Line 91"/>
            <p:cNvSpPr>
              <a:spLocks noChangeShapeType="1"/>
            </p:cNvSpPr>
            <p:nvPr/>
          </p:nvSpPr>
          <p:spPr bwMode="auto">
            <a:xfrm flipV="1">
              <a:off x="3792" y="2784"/>
              <a:ext cx="0" cy="48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" name="Line 92"/>
            <p:cNvSpPr>
              <a:spLocks noChangeShapeType="1"/>
            </p:cNvSpPr>
            <p:nvPr/>
          </p:nvSpPr>
          <p:spPr bwMode="auto">
            <a:xfrm flipV="1">
              <a:off x="3792" y="2256"/>
              <a:ext cx="0" cy="48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" name="Oval 93"/>
            <p:cNvSpPr>
              <a:spLocks noChangeArrowheads="1"/>
            </p:cNvSpPr>
            <p:nvPr/>
          </p:nvSpPr>
          <p:spPr bwMode="auto">
            <a:xfrm>
              <a:off x="3744" y="2160"/>
              <a:ext cx="96" cy="96"/>
            </a:xfrm>
            <a:prstGeom prst="ellipse">
              <a:avLst/>
            </a:prstGeom>
            <a:solidFill>
              <a:schemeClr val="tx1"/>
            </a:solidFill>
            <a:ln w="254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1" name="Oval 94"/>
            <p:cNvSpPr>
              <a:spLocks noChangeArrowheads="1"/>
            </p:cNvSpPr>
            <p:nvPr/>
          </p:nvSpPr>
          <p:spPr bwMode="auto">
            <a:xfrm>
              <a:off x="3744" y="2688"/>
              <a:ext cx="96" cy="96"/>
            </a:xfrm>
            <a:prstGeom prst="ellipse">
              <a:avLst/>
            </a:prstGeom>
            <a:solidFill>
              <a:schemeClr val="tx1"/>
            </a:solidFill>
            <a:ln w="254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2" name="Oval 95"/>
            <p:cNvSpPr>
              <a:spLocks noChangeArrowheads="1"/>
            </p:cNvSpPr>
            <p:nvPr/>
          </p:nvSpPr>
          <p:spPr bwMode="auto">
            <a:xfrm>
              <a:off x="3744" y="3216"/>
              <a:ext cx="96" cy="96"/>
            </a:xfrm>
            <a:prstGeom prst="ellipse">
              <a:avLst/>
            </a:prstGeom>
            <a:solidFill>
              <a:schemeClr val="tx1"/>
            </a:solidFill>
            <a:ln w="254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3" name="Oval 96"/>
            <p:cNvSpPr>
              <a:spLocks noChangeArrowheads="1"/>
            </p:cNvSpPr>
            <p:nvPr/>
          </p:nvSpPr>
          <p:spPr bwMode="auto">
            <a:xfrm>
              <a:off x="3744" y="3744"/>
              <a:ext cx="96" cy="96"/>
            </a:xfrm>
            <a:prstGeom prst="ellipse">
              <a:avLst/>
            </a:prstGeom>
            <a:solidFill>
              <a:schemeClr val="tx1"/>
            </a:solidFill>
            <a:ln w="254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2" name="Rectangle 1"/>
          <p:cNvSpPr/>
          <p:nvPr/>
        </p:nvSpPr>
        <p:spPr>
          <a:xfrm>
            <a:off x="8611366" y="2653284"/>
            <a:ext cx="322200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Called the </a:t>
            </a:r>
          </a:p>
          <a:p>
            <a:pPr algn="ctr"/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Hasse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diagram</a:t>
            </a:r>
          </a:p>
        </p:txBody>
      </p:sp>
    </p:spTree>
    <p:extLst>
      <p:ext uri="{BB962C8B-B14F-4D97-AF65-F5344CB8AC3E}">
        <p14:creationId xmlns:p14="http://schemas.microsoft.com/office/powerpoint/2010/main" val="4230076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DD60C94-0C9C-47B7-BE88-045235ACC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FCF7016-AC99-433F-B943-24C3736E0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57200"/>
            <a:ext cx="7579574" cy="64361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03737D1-A930-4E3E-9160-3CD4AEC72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871" y="453642"/>
            <a:ext cx="3615596" cy="645113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1CFF33-010E-4E26-A285-83B1829823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5707627"/>
            <a:ext cx="11293913" cy="64922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">
            <a:extLst>
              <a:ext uri="{FF2B5EF4-FFF2-40B4-BE49-F238E27FC236}">
                <a16:creationId xmlns:a16="http://schemas.microsoft.com/office/drawing/2014/main" id="{1B4DA4B5-78B2-46D9-9D1D-4D6773F15983}"/>
              </a:ext>
            </a:extLst>
          </p:cNvPr>
          <p:cNvPicPr/>
          <p:nvPr/>
        </p:nvPicPr>
        <p:blipFill rotWithShape="1">
          <a:blip r:embed="rId3"/>
          <a:srcRect r="80148"/>
          <a:stretch/>
        </p:blipFill>
        <p:spPr bwMode="auto">
          <a:xfrm>
            <a:off x="11391118" y="132006"/>
            <a:ext cx="684754" cy="629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0"/>
          <p:cNvSpPr/>
          <p:nvPr/>
        </p:nvSpPr>
        <p:spPr>
          <a:xfrm>
            <a:off x="423081" y="429864"/>
            <a:ext cx="113276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endParaRPr lang="en-US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/>
        </p:nvGraphicFramePr>
        <p:xfrm>
          <a:off x="559559" y="3225402"/>
          <a:ext cx="466725" cy="457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12" r:id="rId4" imgW="469696" imgH="203112" progId="Equation.DSMT4">
                  <p:embed/>
                </p:oleObj>
              </mc:Choice>
              <mc:Fallback>
                <p:oleObj r:id="rId4" imgW="469696" imgH="203112" progId="Equation.DSMT4">
                  <p:embed/>
                  <p:pic>
                    <p:nvPicPr>
                      <p:cNvPr id="17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9559" y="3225402"/>
                        <a:ext cx="466725" cy="4571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9"/>
          <p:cNvSpPr>
            <a:spLocks noChangeArrowheads="1"/>
          </p:cNvSpPr>
          <p:nvPr/>
        </p:nvSpPr>
        <p:spPr bwMode="auto">
          <a:xfrm>
            <a:off x="559559" y="3296006"/>
            <a:ext cx="2487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graphicFrame>
        <p:nvGraphicFramePr>
          <p:cNvPr id="20" name="Object 19"/>
          <p:cNvGraphicFramePr>
            <a:graphicFrameLocks noChangeAspect="1"/>
          </p:cNvGraphicFramePr>
          <p:nvPr/>
        </p:nvGraphicFramePr>
        <p:xfrm>
          <a:off x="757297" y="4608167"/>
          <a:ext cx="171450" cy="457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13" r:id="rId6" imgW="177646" imgH="190335" progId="Equation.DSMT4">
                  <p:embed/>
                </p:oleObj>
              </mc:Choice>
              <mc:Fallback>
                <p:oleObj r:id="rId6" imgW="177646" imgH="190335" progId="Equation.DSMT4">
                  <p:embed/>
                  <p:pic>
                    <p:nvPicPr>
                      <p:cNvPr id="2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7297" y="4608167"/>
                        <a:ext cx="171450" cy="4571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/>
          <p:nvPr/>
        </p:nvSpPr>
        <p:spPr>
          <a:xfrm>
            <a:off x="559559" y="1138592"/>
            <a:ext cx="626432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•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course, we need not always start with the complete relation in the partial order and then trim everything. •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Rather, we can build 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Hasse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Diagram directly from the partial order </a:t>
            </a:r>
          </a:p>
          <a:p>
            <a:endParaRPr lang="en-US" sz="2400" b="1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Example: </a:t>
            </a:r>
          </a:p>
        </p:txBody>
      </p:sp>
      <p:sp>
        <p:nvSpPr>
          <p:cNvPr id="3" name="Rectangle 2"/>
          <p:cNvSpPr/>
          <p:nvPr/>
        </p:nvSpPr>
        <p:spPr>
          <a:xfrm>
            <a:off x="636255" y="4085595"/>
            <a:ext cx="6096000" cy="79406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95000"/>
              </a:lnSpc>
              <a:spcBef>
                <a:spcPct val="25000"/>
              </a:spcBef>
              <a:buFont typeface="Times" panose="02020603050405020304" pitchFamily="18" charset="0"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poset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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power({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a, b, c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}),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  has the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poset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</a:p>
          <a:p>
            <a:pPr>
              <a:lnSpc>
                <a:spcPct val="95000"/>
              </a:lnSpc>
              <a:buFont typeface="Times" panose="02020603050405020304" pitchFamily="18" charset="0"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diagram shown in the picture.</a:t>
            </a:r>
          </a:p>
        </p:txBody>
      </p:sp>
      <p:grpSp>
        <p:nvGrpSpPr>
          <p:cNvPr id="15" name="Group 71"/>
          <p:cNvGrpSpPr>
            <a:grpSpLocks/>
          </p:cNvGrpSpPr>
          <p:nvPr/>
        </p:nvGrpSpPr>
        <p:grpSpPr bwMode="auto">
          <a:xfrm>
            <a:off x="7572129" y="1824847"/>
            <a:ext cx="2145077" cy="3045141"/>
            <a:chOff x="3740" y="2758"/>
            <a:chExt cx="1215" cy="1362"/>
          </a:xfrm>
        </p:grpSpPr>
        <p:sp>
          <p:nvSpPr>
            <p:cNvPr id="16" name="Line 23"/>
            <p:cNvSpPr>
              <a:spLocks noChangeShapeType="1"/>
            </p:cNvSpPr>
            <p:nvPr/>
          </p:nvSpPr>
          <p:spPr bwMode="auto">
            <a:xfrm flipH="1">
              <a:off x="3955" y="2959"/>
              <a:ext cx="224" cy="1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Line 25"/>
            <p:cNvSpPr>
              <a:spLocks noChangeShapeType="1"/>
            </p:cNvSpPr>
            <p:nvPr/>
          </p:nvSpPr>
          <p:spPr bwMode="auto">
            <a:xfrm>
              <a:off x="4323" y="2959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Line 58"/>
            <p:cNvSpPr>
              <a:spLocks noChangeShapeType="1"/>
            </p:cNvSpPr>
            <p:nvPr/>
          </p:nvSpPr>
          <p:spPr bwMode="auto">
            <a:xfrm>
              <a:off x="4463" y="2954"/>
              <a:ext cx="224" cy="1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Rectangle 36"/>
            <p:cNvSpPr>
              <a:spLocks noChangeArrowheads="1"/>
            </p:cNvSpPr>
            <p:nvPr/>
          </p:nvSpPr>
          <p:spPr bwMode="auto">
            <a:xfrm>
              <a:off x="4051" y="2758"/>
              <a:ext cx="55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/>
                <a:t>{</a:t>
              </a:r>
              <a:r>
                <a:rPr lang="en-US" altLang="en-US" sz="1600" i="1"/>
                <a:t>a, b, c</a:t>
              </a:r>
              <a:r>
                <a:rPr lang="en-US" altLang="en-US" sz="1600"/>
                <a:t>}</a:t>
              </a:r>
            </a:p>
          </p:txBody>
        </p:sp>
        <p:sp>
          <p:nvSpPr>
            <p:cNvPr id="23" name="Rectangle 37"/>
            <p:cNvSpPr>
              <a:spLocks noChangeArrowheads="1"/>
            </p:cNvSpPr>
            <p:nvPr/>
          </p:nvSpPr>
          <p:spPr bwMode="auto">
            <a:xfrm>
              <a:off x="3740" y="3140"/>
              <a:ext cx="43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/>
                <a:t>{</a:t>
              </a:r>
              <a:r>
                <a:rPr lang="en-US" altLang="en-US" sz="1600" i="1"/>
                <a:t>a, b</a:t>
              </a:r>
              <a:r>
                <a:rPr lang="en-US" altLang="en-US" sz="1600"/>
                <a:t>}</a:t>
              </a:r>
            </a:p>
          </p:txBody>
        </p:sp>
        <p:sp>
          <p:nvSpPr>
            <p:cNvPr id="24" name="Rectangle 38"/>
            <p:cNvSpPr>
              <a:spLocks noChangeArrowheads="1"/>
            </p:cNvSpPr>
            <p:nvPr/>
          </p:nvSpPr>
          <p:spPr bwMode="auto">
            <a:xfrm>
              <a:off x="4115" y="3143"/>
              <a:ext cx="42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dirty="0"/>
                <a:t>{</a:t>
              </a:r>
              <a:r>
                <a:rPr lang="en-US" altLang="en-US" sz="1600" i="1" dirty="0"/>
                <a:t>a, c</a:t>
              </a:r>
              <a:r>
                <a:rPr lang="en-US" altLang="en-US" sz="1600" dirty="0"/>
                <a:t>}</a:t>
              </a:r>
            </a:p>
          </p:txBody>
        </p:sp>
        <p:sp>
          <p:nvSpPr>
            <p:cNvPr id="25" name="Rectangle 39"/>
            <p:cNvSpPr>
              <a:spLocks noChangeArrowheads="1"/>
            </p:cNvSpPr>
            <p:nvPr/>
          </p:nvSpPr>
          <p:spPr bwMode="auto">
            <a:xfrm>
              <a:off x="3791" y="3542"/>
              <a:ext cx="30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/>
                <a:t>{</a:t>
              </a:r>
              <a:r>
                <a:rPr lang="en-US" altLang="en-US" sz="1600" i="1"/>
                <a:t>a</a:t>
              </a:r>
              <a:r>
                <a:rPr lang="en-US" altLang="en-US" sz="1600"/>
                <a:t>}</a:t>
              </a:r>
            </a:p>
          </p:txBody>
        </p:sp>
        <p:sp>
          <p:nvSpPr>
            <p:cNvPr id="26" name="Rectangle 40"/>
            <p:cNvSpPr>
              <a:spLocks noChangeArrowheads="1"/>
            </p:cNvSpPr>
            <p:nvPr/>
          </p:nvSpPr>
          <p:spPr bwMode="auto">
            <a:xfrm>
              <a:off x="4531" y="3143"/>
              <a:ext cx="42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/>
                <a:t>{</a:t>
              </a:r>
              <a:r>
                <a:rPr lang="en-US" altLang="en-US" sz="1600" i="1"/>
                <a:t>b, c</a:t>
              </a:r>
              <a:r>
                <a:rPr lang="en-US" altLang="en-US" sz="1600"/>
                <a:t>}</a:t>
              </a:r>
            </a:p>
          </p:txBody>
        </p:sp>
        <p:sp>
          <p:nvSpPr>
            <p:cNvPr id="27" name="Rectangle 41"/>
            <p:cNvSpPr>
              <a:spLocks noChangeArrowheads="1"/>
            </p:cNvSpPr>
            <p:nvPr/>
          </p:nvSpPr>
          <p:spPr bwMode="auto">
            <a:xfrm>
              <a:off x="4172" y="3542"/>
              <a:ext cx="30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/>
                <a:t>{</a:t>
              </a:r>
              <a:r>
                <a:rPr lang="en-US" altLang="en-US" sz="1600" i="1"/>
                <a:t>b</a:t>
              </a:r>
              <a:r>
                <a:rPr lang="en-US" altLang="en-US" sz="1600"/>
                <a:t>}</a:t>
              </a:r>
            </a:p>
          </p:txBody>
        </p:sp>
        <p:sp>
          <p:nvSpPr>
            <p:cNvPr id="28" name="Rectangle 42"/>
            <p:cNvSpPr>
              <a:spLocks noChangeArrowheads="1"/>
            </p:cNvSpPr>
            <p:nvPr/>
          </p:nvSpPr>
          <p:spPr bwMode="auto">
            <a:xfrm>
              <a:off x="4579" y="3542"/>
              <a:ext cx="29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dirty="0"/>
                <a:t>{</a:t>
              </a:r>
              <a:r>
                <a:rPr lang="en-US" altLang="en-US" sz="1600" i="1" dirty="0"/>
                <a:t>c</a:t>
              </a:r>
              <a:r>
                <a:rPr lang="en-US" altLang="en-US" sz="1600" dirty="0"/>
                <a:t>}</a:t>
              </a:r>
            </a:p>
          </p:txBody>
        </p:sp>
        <p:sp>
          <p:nvSpPr>
            <p:cNvPr id="29" name="Rectangle 43"/>
            <p:cNvSpPr>
              <a:spLocks noChangeArrowheads="1"/>
            </p:cNvSpPr>
            <p:nvPr/>
          </p:nvSpPr>
          <p:spPr bwMode="auto">
            <a:xfrm>
              <a:off x="4210" y="3889"/>
              <a:ext cx="23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>
                  <a:sym typeface="Symbol" panose="05050102010706020507" pitchFamily="18" charset="2"/>
                </a:rPr>
                <a:t></a:t>
              </a:r>
              <a:endParaRPr lang="en-US" altLang="en-US" sz="1800"/>
            </a:p>
          </p:txBody>
        </p:sp>
        <p:sp>
          <p:nvSpPr>
            <p:cNvPr id="30" name="Line 55"/>
            <p:cNvSpPr>
              <a:spLocks noChangeShapeType="1"/>
            </p:cNvSpPr>
            <p:nvPr/>
          </p:nvSpPr>
          <p:spPr bwMode="auto">
            <a:xfrm flipH="1">
              <a:off x="4019" y="3325"/>
              <a:ext cx="224" cy="1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Line 56"/>
            <p:cNvSpPr>
              <a:spLocks noChangeShapeType="1"/>
            </p:cNvSpPr>
            <p:nvPr/>
          </p:nvSpPr>
          <p:spPr bwMode="auto">
            <a:xfrm flipH="1">
              <a:off x="4419" y="3368"/>
              <a:ext cx="224" cy="1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Line 57"/>
            <p:cNvSpPr>
              <a:spLocks noChangeShapeType="1"/>
            </p:cNvSpPr>
            <p:nvPr/>
          </p:nvSpPr>
          <p:spPr bwMode="auto">
            <a:xfrm flipH="1">
              <a:off x="4440" y="3734"/>
              <a:ext cx="224" cy="1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Line 59"/>
            <p:cNvSpPr>
              <a:spLocks noChangeShapeType="1"/>
            </p:cNvSpPr>
            <p:nvPr/>
          </p:nvSpPr>
          <p:spPr bwMode="auto">
            <a:xfrm>
              <a:off x="4003" y="3344"/>
              <a:ext cx="224" cy="1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Line 60"/>
            <p:cNvSpPr>
              <a:spLocks noChangeShapeType="1"/>
            </p:cNvSpPr>
            <p:nvPr/>
          </p:nvSpPr>
          <p:spPr bwMode="auto">
            <a:xfrm>
              <a:off x="4419" y="3341"/>
              <a:ext cx="224" cy="1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Line 61"/>
            <p:cNvSpPr>
              <a:spLocks noChangeShapeType="1"/>
            </p:cNvSpPr>
            <p:nvPr/>
          </p:nvSpPr>
          <p:spPr bwMode="auto">
            <a:xfrm>
              <a:off x="3981" y="3737"/>
              <a:ext cx="224" cy="1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Line 63"/>
            <p:cNvSpPr>
              <a:spLocks noChangeShapeType="1"/>
            </p:cNvSpPr>
            <p:nvPr/>
          </p:nvSpPr>
          <p:spPr bwMode="auto">
            <a:xfrm>
              <a:off x="4734" y="3351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Line 64"/>
            <p:cNvSpPr>
              <a:spLocks noChangeShapeType="1"/>
            </p:cNvSpPr>
            <p:nvPr/>
          </p:nvSpPr>
          <p:spPr bwMode="auto">
            <a:xfrm>
              <a:off x="3939" y="3351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Line 65"/>
            <p:cNvSpPr>
              <a:spLocks noChangeShapeType="1"/>
            </p:cNvSpPr>
            <p:nvPr/>
          </p:nvSpPr>
          <p:spPr bwMode="auto">
            <a:xfrm>
              <a:off x="4323" y="3737"/>
              <a:ext cx="0" cy="1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25305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DD60C94-0C9C-47B7-BE88-045235ACC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FCF7016-AC99-433F-B943-24C3736E0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57200"/>
            <a:ext cx="7579574" cy="64361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03737D1-A930-4E3E-9160-3CD4AEC72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871" y="453642"/>
            <a:ext cx="3615596" cy="645113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1CFF33-010E-4E26-A285-83B1829823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5707627"/>
            <a:ext cx="11293913" cy="64922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">
            <a:extLst>
              <a:ext uri="{FF2B5EF4-FFF2-40B4-BE49-F238E27FC236}">
                <a16:creationId xmlns:a16="http://schemas.microsoft.com/office/drawing/2014/main" id="{1B4DA4B5-78B2-46D9-9D1D-4D6773F15983}"/>
              </a:ext>
            </a:extLst>
          </p:cNvPr>
          <p:cNvPicPr/>
          <p:nvPr/>
        </p:nvPicPr>
        <p:blipFill rotWithShape="1">
          <a:blip r:embed="rId3"/>
          <a:srcRect r="80148"/>
          <a:stretch/>
        </p:blipFill>
        <p:spPr bwMode="auto">
          <a:xfrm>
            <a:off x="11391118" y="132006"/>
            <a:ext cx="684754" cy="629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0"/>
          <p:cNvSpPr/>
          <p:nvPr/>
        </p:nvSpPr>
        <p:spPr>
          <a:xfrm>
            <a:off x="423081" y="429864"/>
            <a:ext cx="113276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endParaRPr lang="en-US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/>
        </p:nvGraphicFramePr>
        <p:xfrm>
          <a:off x="559559" y="3225402"/>
          <a:ext cx="466725" cy="457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28" r:id="rId4" imgW="469696" imgH="203112" progId="Equation.DSMT4">
                  <p:embed/>
                </p:oleObj>
              </mc:Choice>
              <mc:Fallback>
                <p:oleObj r:id="rId4" imgW="469696" imgH="203112" progId="Equation.DSMT4">
                  <p:embed/>
                  <p:pic>
                    <p:nvPicPr>
                      <p:cNvPr id="17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9559" y="3225402"/>
                        <a:ext cx="466725" cy="4571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9"/>
          <p:cNvSpPr>
            <a:spLocks noChangeArrowheads="1"/>
          </p:cNvSpPr>
          <p:nvPr/>
        </p:nvSpPr>
        <p:spPr bwMode="auto">
          <a:xfrm>
            <a:off x="559559" y="3296006"/>
            <a:ext cx="2487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graphicFrame>
        <p:nvGraphicFramePr>
          <p:cNvPr id="20" name="Object 19"/>
          <p:cNvGraphicFramePr>
            <a:graphicFrameLocks noChangeAspect="1"/>
          </p:cNvGraphicFramePr>
          <p:nvPr/>
        </p:nvGraphicFramePr>
        <p:xfrm>
          <a:off x="757297" y="4608167"/>
          <a:ext cx="171450" cy="457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29" r:id="rId6" imgW="177646" imgH="190335" progId="Equation.DSMT4">
                  <p:embed/>
                </p:oleObj>
              </mc:Choice>
              <mc:Fallback>
                <p:oleObj r:id="rId6" imgW="177646" imgH="190335" progId="Equation.DSMT4">
                  <p:embed/>
                  <p:pic>
                    <p:nvPicPr>
                      <p:cNvPr id="2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7297" y="4608167"/>
                        <a:ext cx="171450" cy="4571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/>
          <p:nvPr/>
        </p:nvSpPr>
        <p:spPr>
          <a:xfrm>
            <a:off x="559559" y="1141400"/>
            <a:ext cx="55290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For the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poset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({1,2,3,4,6,8,12}, |)</a:t>
            </a:r>
          </a:p>
        </p:txBody>
      </p:sp>
      <p:pic>
        <p:nvPicPr>
          <p:cNvPr id="13" name="Picture 6" descr="rosen-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952" y="1744695"/>
            <a:ext cx="2886075" cy="3980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7" descr="rosen-7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3870" y="1624602"/>
            <a:ext cx="2786063" cy="40814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5" descr="rosen-7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7819" y="1600522"/>
            <a:ext cx="1937666" cy="4105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653055" y="614530"/>
            <a:ext cx="23134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Hasse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Diagrams</a:t>
            </a:r>
          </a:p>
        </p:txBody>
      </p:sp>
    </p:spTree>
    <p:extLst>
      <p:ext uri="{BB962C8B-B14F-4D97-AF65-F5344CB8AC3E}">
        <p14:creationId xmlns:p14="http://schemas.microsoft.com/office/powerpoint/2010/main" val="1246266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DD60C94-0C9C-47B7-BE88-045235ACC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FCF7016-AC99-433F-B943-24C3736E0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57200"/>
            <a:ext cx="7579574" cy="64361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03737D1-A930-4E3E-9160-3CD4AEC72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871" y="453642"/>
            <a:ext cx="3615596" cy="645113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1CFF33-010E-4E26-A285-83B1829823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5707627"/>
            <a:ext cx="11293913" cy="64922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">
            <a:extLst>
              <a:ext uri="{FF2B5EF4-FFF2-40B4-BE49-F238E27FC236}">
                <a16:creationId xmlns:a16="http://schemas.microsoft.com/office/drawing/2014/main" id="{1B4DA4B5-78B2-46D9-9D1D-4D6773F15983}"/>
              </a:ext>
            </a:extLst>
          </p:cNvPr>
          <p:cNvPicPr/>
          <p:nvPr/>
        </p:nvPicPr>
        <p:blipFill rotWithShape="1">
          <a:blip r:embed="rId3"/>
          <a:srcRect r="80148"/>
          <a:stretch/>
        </p:blipFill>
        <p:spPr bwMode="auto">
          <a:xfrm>
            <a:off x="11391118" y="132006"/>
            <a:ext cx="684754" cy="629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0"/>
          <p:cNvSpPr/>
          <p:nvPr/>
        </p:nvSpPr>
        <p:spPr>
          <a:xfrm>
            <a:off x="423081" y="429864"/>
            <a:ext cx="113276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endParaRPr lang="en-US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/>
        </p:nvGraphicFramePr>
        <p:xfrm>
          <a:off x="559559" y="3225402"/>
          <a:ext cx="466725" cy="457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79" r:id="rId4" imgW="469696" imgH="203112" progId="Equation.DSMT4">
                  <p:embed/>
                </p:oleObj>
              </mc:Choice>
              <mc:Fallback>
                <p:oleObj r:id="rId4" imgW="469696" imgH="203112" progId="Equation.DSMT4">
                  <p:embed/>
                  <p:pic>
                    <p:nvPicPr>
                      <p:cNvPr id="17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9559" y="3225402"/>
                        <a:ext cx="466725" cy="4571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9"/>
          <p:cNvSpPr>
            <a:spLocks noChangeArrowheads="1"/>
          </p:cNvSpPr>
          <p:nvPr/>
        </p:nvSpPr>
        <p:spPr bwMode="auto">
          <a:xfrm>
            <a:off x="559559" y="3296006"/>
            <a:ext cx="2487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graphicFrame>
        <p:nvGraphicFramePr>
          <p:cNvPr id="20" name="Object 19"/>
          <p:cNvGraphicFramePr>
            <a:graphicFrameLocks noChangeAspect="1"/>
          </p:cNvGraphicFramePr>
          <p:nvPr/>
        </p:nvGraphicFramePr>
        <p:xfrm>
          <a:off x="757297" y="4608167"/>
          <a:ext cx="171450" cy="457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80" r:id="rId6" imgW="177646" imgH="190335" progId="Equation.DSMT4">
                  <p:embed/>
                </p:oleObj>
              </mc:Choice>
              <mc:Fallback>
                <p:oleObj r:id="rId6" imgW="177646" imgH="190335" progId="Equation.DSMT4">
                  <p:embed/>
                  <p:pic>
                    <p:nvPicPr>
                      <p:cNvPr id="2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7297" y="4608167"/>
                        <a:ext cx="171450" cy="4571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/>
          <p:nvPr/>
        </p:nvSpPr>
        <p:spPr>
          <a:xfrm>
            <a:off x="653055" y="646894"/>
            <a:ext cx="23134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Hasse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Diagrams</a:t>
            </a:r>
          </a:p>
        </p:txBody>
      </p:sp>
      <p:sp>
        <p:nvSpPr>
          <p:cNvPr id="3" name="AutoShape 7" descr="https://media.geeksforgeeks.org/wp-content/uploads/ex2-3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9" descr="https://media.geeksforgeeks.org/wp-content/uploads/ex2-3.png"/>
          <p:cNvSpPr>
            <a:spLocks noChangeAspect="1" noChangeArrowheads="1"/>
          </p:cNvSpPr>
          <p:nvPr/>
        </p:nvSpPr>
        <p:spPr bwMode="auto">
          <a:xfrm>
            <a:off x="215900" y="15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11" descr="https://media.geeksforgeeks.org/wp-content/uploads/ex2-3.png"/>
          <p:cNvSpPr>
            <a:spLocks noChangeAspect="1" noChangeArrowheads="1"/>
          </p:cNvSpPr>
          <p:nvPr/>
        </p:nvSpPr>
        <p:spPr bwMode="auto">
          <a:xfrm>
            <a:off x="368300" y="1682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Rectangle 2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8290393" y="1886694"/>
            <a:ext cx="2888636" cy="2899747"/>
            <a:chOff x="0" y="0"/>
            <a:chExt cx="1560057" cy="1788436"/>
          </a:xfrm>
        </p:grpSpPr>
        <p:grpSp>
          <p:nvGrpSpPr>
            <p:cNvPr id="19" name="Group 18"/>
            <p:cNvGrpSpPr/>
            <p:nvPr/>
          </p:nvGrpSpPr>
          <p:grpSpPr>
            <a:xfrm>
              <a:off x="278296" y="268356"/>
              <a:ext cx="1004348" cy="1252331"/>
              <a:chOff x="0" y="0"/>
              <a:chExt cx="1004348" cy="1252331"/>
            </a:xfrm>
          </p:grpSpPr>
          <p:cxnSp>
            <p:nvCxnSpPr>
              <p:cNvPr id="26" name="Straight Connector 25"/>
              <p:cNvCxnSpPr/>
              <p:nvPr/>
            </p:nvCxnSpPr>
            <p:spPr>
              <a:xfrm>
                <a:off x="0" y="894522"/>
                <a:ext cx="407504" cy="35780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 flipV="1">
                <a:off x="407504" y="347870"/>
                <a:ext cx="596817" cy="90415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 flipV="1">
                <a:off x="0" y="347870"/>
                <a:ext cx="0" cy="54665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 flipV="1">
                <a:off x="0" y="0"/>
                <a:ext cx="288234" cy="34787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288234" y="0"/>
                <a:ext cx="716114" cy="34787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Text Box 35"/>
            <p:cNvSpPr txBox="1"/>
            <p:nvPr/>
          </p:nvSpPr>
          <p:spPr>
            <a:xfrm>
              <a:off x="566530" y="1530626"/>
              <a:ext cx="267970" cy="25781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2" name="Text Box 36"/>
            <p:cNvSpPr txBox="1"/>
            <p:nvPr/>
          </p:nvSpPr>
          <p:spPr>
            <a:xfrm>
              <a:off x="0" y="1043608"/>
              <a:ext cx="267970" cy="25781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23" name="Text Box 37"/>
            <p:cNvSpPr txBox="1"/>
            <p:nvPr/>
          </p:nvSpPr>
          <p:spPr>
            <a:xfrm>
              <a:off x="1292087" y="496956"/>
              <a:ext cx="267970" cy="25781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24" name="Text Box 38"/>
            <p:cNvSpPr txBox="1"/>
            <p:nvPr/>
          </p:nvSpPr>
          <p:spPr>
            <a:xfrm>
              <a:off x="0" y="487017"/>
              <a:ext cx="267970" cy="25781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25" name="Text Box 39"/>
            <p:cNvSpPr txBox="1"/>
            <p:nvPr/>
          </p:nvSpPr>
          <p:spPr>
            <a:xfrm>
              <a:off x="387626" y="0"/>
              <a:ext cx="367665" cy="267335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12</a:t>
              </a:r>
            </a:p>
          </p:txBody>
        </p:sp>
      </p:grpSp>
      <p:sp>
        <p:nvSpPr>
          <p:cNvPr id="13" name="Rectangle 12"/>
          <p:cNvSpPr/>
          <p:nvPr/>
        </p:nvSpPr>
        <p:spPr>
          <a:xfrm>
            <a:off x="625124" y="1824425"/>
            <a:ext cx="7353007" cy="22417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Example: Let </a:t>
            </a:r>
            <a:r>
              <a:rPr lang="en-US" sz="2400" i="1" dirty="0">
                <a:latin typeface="Times New Roman" panose="02020603050405020304" pitchFamily="18" charset="0"/>
                <a:ea typeface="Calibri" panose="020F0502020204030204" pitchFamily="34" charset="0"/>
              </a:rPr>
              <a:t>A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 = {1, 2, 3, 4, 12}.  Consider the partial order of divisibility on </a:t>
            </a:r>
            <a:r>
              <a:rPr lang="en-US" sz="2400" i="1" dirty="0">
                <a:latin typeface="Times New Roman" panose="02020603050405020304" pitchFamily="18" charset="0"/>
                <a:ea typeface="Calibri" panose="020F0502020204030204" pitchFamily="34" charset="0"/>
              </a:rPr>
              <a:t>A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.  That is for </a:t>
            </a:r>
            <a:r>
              <a:rPr lang="en-US" sz="2400" i="1" dirty="0">
                <a:latin typeface="Times New Roman" panose="02020603050405020304" pitchFamily="18" charset="0"/>
                <a:ea typeface="Calibri" panose="020F0502020204030204" pitchFamily="34" charset="0"/>
              </a:rPr>
              <a:t>a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 and </a:t>
            </a:r>
            <a:r>
              <a:rPr lang="en-US" sz="2400" i="1" dirty="0">
                <a:latin typeface="Times New Roman" panose="02020603050405020304" pitchFamily="18" charset="0"/>
                <a:ea typeface="Calibri" panose="020F0502020204030204" pitchFamily="34" charset="0"/>
              </a:rPr>
              <a:t>b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i="1" dirty="0">
                <a:latin typeface="Times New Roman" panose="02020603050405020304" pitchFamily="18" charset="0"/>
                <a:ea typeface="Calibri" panose="020F0502020204030204" pitchFamily="34" charset="0"/>
              </a:rPr>
              <a:t>A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2400" i="1" dirty="0">
                <a:latin typeface="Times New Roman" panose="02020603050405020304" pitchFamily="18" charset="0"/>
                <a:ea typeface="Calibri" panose="020F0502020204030204" pitchFamily="34" charset="0"/>
              </a:rPr>
              <a:t>a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 ≤ </a:t>
            </a:r>
            <a:r>
              <a:rPr lang="en-US" sz="2400" i="1" dirty="0">
                <a:latin typeface="Times New Roman" panose="02020603050405020304" pitchFamily="18" charset="0"/>
                <a:ea typeface="Calibri" panose="020F0502020204030204" pitchFamily="34" charset="0"/>
              </a:rPr>
              <a:t>b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 if and only if </a:t>
            </a:r>
            <a:r>
              <a:rPr lang="en-US" sz="2400" i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a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|</a:t>
            </a:r>
            <a:r>
              <a:rPr lang="en-US" sz="2400" i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b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.  Draw the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Hasse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 diagram of the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poset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 (</a:t>
            </a:r>
            <a:r>
              <a:rPr lang="en-US" sz="2400" i="1" dirty="0">
                <a:latin typeface="Times New Roman" panose="02020603050405020304" pitchFamily="18" charset="0"/>
                <a:ea typeface="Calibri" panose="020F0502020204030204" pitchFamily="34" charset="0"/>
              </a:rPr>
              <a:t>A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, ≤)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13005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DD60C94-0C9C-47B7-BE88-045235ACC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FCF7016-AC99-433F-B943-24C3736E0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57200"/>
            <a:ext cx="7579574" cy="64361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03737D1-A930-4E3E-9160-3CD4AEC72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871" y="453642"/>
            <a:ext cx="3615596" cy="645113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1CFF33-010E-4E26-A285-83B1829823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5707627"/>
            <a:ext cx="11293913" cy="64922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">
            <a:extLst>
              <a:ext uri="{FF2B5EF4-FFF2-40B4-BE49-F238E27FC236}">
                <a16:creationId xmlns:a16="http://schemas.microsoft.com/office/drawing/2014/main" id="{1B4DA4B5-78B2-46D9-9D1D-4D6773F15983}"/>
              </a:ext>
            </a:extLst>
          </p:cNvPr>
          <p:cNvPicPr/>
          <p:nvPr/>
        </p:nvPicPr>
        <p:blipFill rotWithShape="1">
          <a:blip r:embed="rId3"/>
          <a:srcRect r="80148"/>
          <a:stretch/>
        </p:blipFill>
        <p:spPr bwMode="auto">
          <a:xfrm>
            <a:off x="11391118" y="132006"/>
            <a:ext cx="684754" cy="629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0"/>
          <p:cNvSpPr/>
          <p:nvPr/>
        </p:nvSpPr>
        <p:spPr>
          <a:xfrm>
            <a:off x="423081" y="429864"/>
            <a:ext cx="113276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endParaRPr lang="en-US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/>
        </p:nvGraphicFramePr>
        <p:xfrm>
          <a:off x="559559" y="3225402"/>
          <a:ext cx="466725" cy="457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8" r:id="rId4" imgW="469696" imgH="203112" progId="Equation.DSMT4">
                  <p:embed/>
                </p:oleObj>
              </mc:Choice>
              <mc:Fallback>
                <p:oleObj r:id="rId4" imgW="469696" imgH="203112" progId="Equation.DSMT4">
                  <p:embed/>
                  <p:pic>
                    <p:nvPicPr>
                      <p:cNvPr id="17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9559" y="3225402"/>
                        <a:ext cx="466725" cy="4571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9"/>
          <p:cNvSpPr>
            <a:spLocks noChangeArrowheads="1"/>
          </p:cNvSpPr>
          <p:nvPr/>
        </p:nvSpPr>
        <p:spPr bwMode="auto">
          <a:xfrm>
            <a:off x="559559" y="3296006"/>
            <a:ext cx="2487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graphicFrame>
        <p:nvGraphicFramePr>
          <p:cNvPr id="20" name="Object 19"/>
          <p:cNvGraphicFramePr>
            <a:graphicFrameLocks noChangeAspect="1"/>
          </p:cNvGraphicFramePr>
          <p:nvPr/>
        </p:nvGraphicFramePr>
        <p:xfrm>
          <a:off x="757297" y="4608167"/>
          <a:ext cx="171450" cy="457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9" r:id="rId6" imgW="177646" imgH="190335" progId="Equation.DSMT4">
                  <p:embed/>
                </p:oleObj>
              </mc:Choice>
              <mc:Fallback>
                <p:oleObj r:id="rId6" imgW="177646" imgH="190335" progId="Equation.DSMT4">
                  <p:embed/>
                  <p:pic>
                    <p:nvPicPr>
                      <p:cNvPr id="2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7297" y="4608167"/>
                        <a:ext cx="171450" cy="4571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AutoShape 39" descr="is D36 distributive ? - GATE Overflo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3" name="Picture 12" descr="is D36 distributive ? - GATE Overflow"/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284" y="1505571"/>
            <a:ext cx="4855901" cy="39004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Picture 14" descr="Hasse Diagram Correct? - Mathematics Stack Exchange"/>
          <p:cNvPicPr/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8468" y="1481066"/>
            <a:ext cx="4050683" cy="37254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5084115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1067</TotalTime>
  <Words>1116</Words>
  <Application>Microsoft Office PowerPoint</Application>
  <PresentationFormat>Widescreen</PresentationFormat>
  <Paragraphs>138</Paragraphs>
  <Slides>18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33" baseType="lpstr">
      <vt:lpstr>Abadi Extra Light</vt:lpstr>
      <vt:lpstr>Agency FB</vt:lpstr>
      <vt:lpstr>Arial</vt:lpstr>
      <vt:lpstr>Calibri</vt:lpstr>
      <vt:lpstr>Cambria Math</vt:lpstr>
      <vt:lpstr>Franklin Gothic Book</vt:lpstr>
      <vt:lpstr>Franklin Gothic Medium</vt:lpstr>
      <vt:lpstr>Georgia</vt:lpstr>
      <vt:lpstr>Symbol</vt:lpstr>
      <vt:lpstr>Times</vt:lpstr>
      <vt:lpstr>Times New Roman</vt:lpstr>
      <vt:lpstr>Wingdings</vt:lpstr>
      <vt:lpstr>Wingdings 2</vt:lpstr>
      <vt:lpstr>DividendVTI</vt:lpstr>
      <vt:lpstr>Equation.DSMT4</vt:lpstr>
      <vt:lpstr>   Course name: engineering mathematics-iII</vt:lpstr>
      <vt:lpstr>Session outcome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name: engineering mathematics-i</dc:title>
  <dc:creator>Dr. Sunil Joshi [MU - Jaipur]</dc:creator>
  <cp:lastModifiedBy>Dr. Alok Bhargava [MU - Jaipur]</cp:lastModifiedBy>
  <cp:revision>79</cp:revision>
  <dcterms:created xsi:type="dcterms:W3CDTF">2020-08-02T12:18:24Z</dcterms:created>
  <dcterms:modified xsi:type="dcterms:W3CDTF">2020-08-26T03:51:41Z</dcterms:modified>
</cp:coreProperties>
</file>