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1"/>
  </p:notesMasterIdLst>
  <p:sldIdLst>
    <p:sldId id="308" r:id="rId2"/>
    <p:sldId id="309" r:id="rId3"/>
    <p:sldId id="267" r:id="rId4"/>
    <p:sldId id="268" r:id="rId5"/>
    <p:sldId id="265" r:id="rId6"/>
    <p:sldId id="292" r:id="rId7"/>
    <p:sldId id="293" r:id="rId8"/>
    <p:sldId id="294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85" autoAdjust="0"/>
  </p:normalViewPr>
  <p:slideViewPr>
    <p:cSldViewPr snapToGrid="0">
      <p:cViewPr varScale="1">
        <p:scale>
          <a:sx n="70" d="100"/>
          <a:sy n="70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8/13/2020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jpe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</a:t>
            </a:r>
            <a:r>
              <a:rPr lang="en-US" dirty="0" smtClean="0"/>
              <a:t>mathematics-</a:t>
            </a:r>
            <a:r>
              <a:rPr lang="en-US" dirty="0" err="1" smtClean="0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</a:t>
            </a:r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2101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5</a:t>
            </a:r>
            <a:endParaRPr lang="en-US" b="1" dirty="0" smtClean="0">
              <a:solidFill>
                <a:schemeClr val="tx1"/>
              </a:solidFill>
              <a:latin typeface="Abadi Extra Light" panose="020B0604020202020204" pitchFamily="34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Mode 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</a:t>
            </a:r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Pooja Sharma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</a:t>
            </a:r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</a:t>
            </a:r>
            <a:r>
              <a:rPr lang="en-US" b="1" cap="none" dirty="0" smtClean="0">
                <a:solidFill>
                  <a:schemeClr val="accent3"/>
                </a:solidFill>
                <a:latin typeface="Abadi Extra Light" panose="020B0604020202020204" pitchFamily="34" charset="0"/>
              </a:rPr>
              <a:t>pooja.sharma@jaipur.manipal.edu</a:t>
            </a:r>
            <a:endParaRPr lang="en-US" b="1" cap="none" dirty="0">
              <a:solidFill>
                <a:schemeClr val="accent3"/>
              </a:solidFill>
              <a:latin typeface="Abadi Extra Light" panose="020B0604020202020204" pitchFamily="34" charset="0"/>
            </a:endParaRP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</a:t>
            </a:r>
            <a:r>
              <a:rPr lang="en-US" b="1" cap="none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 </a:t>
            </a:r>
            <a:r>
              <a:rPr lang="en-US" b="1" cap="none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24 </a:t>
            </a:r>
            <a:r>
              <a:rPr lang="en-US" b="1" cap="none" dirty="0" smtClean="0">
                <a:solidFill>
                  <a:schemeClr val="tx1"/>
                </a:solidFill>
                <a:latin typeface="Abadi Extra Light" panose="020B0604020202020204" pitchFamily="34" charset="0"/>
              </a:rPr>
              <a:t>August </a:t>
            </a:r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379346" y="603282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</a:t>
            </a:r>
            <a:r>
              <a:rPr lang="en-US" sz="5300" dirty="0" smtClean="0">
                <a:solidFill>
                  <a:schemeClr val="accent6">
                    <a:lumMod val="75000"/>
                  </a:schemeClr>
                </a:solidFill>
              </a:rPr>
              <a:t>Second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19706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</a:t>
            </a:r>
            <a:r>
              <a:rPr lang="en-US" sz="5400" dirty="0" smtClean="0">
                <a:solidFill>
                  <a:schemeClr val="tx2"/>
                </a:solidFill>
              </a:rPr>
              <a:t>outcome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cap="none" dirty="0" smtClean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Lattices and the </a:t>
            </a:r>
            <a:r>
              <a:rPr lang="en-US" sz="24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concept of different lattices </a:t>
            </a:r>
            <a:r>
              <a:rPr lang="en-US" sz="2400" cap="none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cap="none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73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843022" y="614530"/>
            <a:ext cx="1226618" cy="4901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Lattices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9559" y="1262728"/>
            <a:ext cx="104884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lattice is a partially ordered set (L, ≤ 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every pair of elements of L has a least upper bound and a greatest lower bound. In other words,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(L, ≤ 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lattice if for every a, b </a:t>
            </a:r>
            <a:r>
              <a:rPr lang="el-G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L,  sup{a, b}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{a, b} exist in L. We denote</a:t>
            </a:r>
          </a:p>
          <a:p>
            <a:pPr>
              <a:lnSpc>
                <a:spcPct val="150000"/>
              </a:lnSpc>
            </a:pP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sup{a, b}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˅ b and call it the join of a and b.</a:t>
            </a:r>
          </a:p>
          <a:p>
            <a:pPr>
              <a:lnSpc>
                <a:spcPct val="150000"/>
              </a:lnSpc>
            </a:pPr>
            <a:r>
              <a:rPr lang="en-US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sz="24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{a, b}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 ˄  b and call it the meet of a and b</a:t>
            </a:r>
          </a:p>
          <a:p>
            <a:endParaRPr lang="en-US" dirty="0"/>
          </a:p>
        </p:txBody>
      </p:sp>
      <p:sp>
        <p:nvSpPr>
          <p:cNvPr id="28" name="Rectangle 61"/>
          <p:cNvSpPr>
            <a:spLocks noChangeArrowheads="1"/>
          </p:cNvSpPr>
          <p:nvPr/>
        </p:nvSpPr>
        <p:spPr bwMode="auto">
          <a:xfrm>
            <a:off x="559559" y="4241065"/>
            <a:ext cx="939990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notations</a:t>
            </a:r>
            <a:endParaRPr lang="en-US" altLang="en-US" sz="24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b  for sup {a, b}  i</a:t>
            </a:r>
            <a:r>
              <a:rPr lang="en-US" alt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a + b for a ˅ b</a:t>
            </a:r>
            <a:r>
              <a:rPr kumimoji="0" lang="en-US" altLang="en-US" sz="2400" b="0" i="1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for </a:t>
            </a:r>
            <a:r>
              <a:rPr lang="en-US" altLang="en-US" sz="2400" i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</a:t>
            </a:r>
            <a:r>
              <a:rPr lang="en-US" alt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</a:t>
            </a: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b}  </a:t>
            </a:r>
            <a:r>
              <a:rPr lang="en-US" alt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 .</a:t>
            </a:r>
            <a:r>
              <a:rPr lang="en-US" alt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en-US" sz="24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˄ </a:t>
            </a:r>
            <a:r>
              <a:rPr lang="en-US" alt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64"/>
          <p:cNvSpPr>
            <a:spLocks noChangeArrowheads="1"/>
          </p:cNvSpPr>
          <p:nvPr/>
        </p:nvSpPr>
        <p:spPr bwMode="auto">
          <a:xfrm>
            <a:off x="1320136" y="46403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67"/>
          <p:cNvSpPr>
            <a:spLocks noChangeArrowheads="1"/>
          </p:cNvSpPr>
          <p:nvPr/>
        </p:nvSpPr>
        <p:spPr bwMode="auto">
          <a:xfrm>
            <a:off x="1265545" y="526903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0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49840"/>
            <a:ext cx="261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343639"/>
              </p:ext>
            </p:extLst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r:id="rId4" imgW="177646" imgH="190335" progId="Equation.DSMT4">
                  <p:embed/>
                </p:oleObj>
              </mc:Choice>
              <mc:Fallback>
                <p:oleObj r:id="rId4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45"/>
          <p:cNvSpPr>
            <a:spLocks noChangeArrowheads="1"/>
          </p:cNvSpPr>
          <p:nvPr/>
        </p:nvSpPr>
        <p:spPr bwMode="auto">
          <a:xfrm>
            <a:off x="416130" y="1213830"/>
            <a:ext cx="5464958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Is 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(Z+, |)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lattice?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2201838" y="1849394"/>
            <a:ext cx="902042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a and b be two positive integers. The least upper bound and greatest lower bound of these two integers are the least common multiple and the greatest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divisor of these integers, respectively. So, the given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lattice.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51"/>
          <p:cNvSpPr>
            <a:spLocks noChangeArrowheads="1"/>
          </p:cNvSpPr>
          <p:nvPr/>
        </p:nvSpPr>
        <p:spPr bwMode="auto">
          <a:xfrm>
            <a:off x="428219" y="3554426"/>
            <a:ext cx="11317365" cy="83099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Determine whether (P(S)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) is a lattice, where P(S) is the power set of non-		empty set S.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01838" y="4395058"/>
            <a:ext cx="9344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and B be two subsets of S. The least upper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 and the greatest lower bound of A and B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U B and A </a:t>
            </a:r>
            <a:r>
              <a:rPr lang="hy-AM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B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 Hence,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(P(S)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)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a lattice.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3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3081" y="1180858"/>
            <a:ext cx="11293914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Exercise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	Determine whether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posets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represented by the following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Hasse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diagrams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	are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lattices:</a:t>
            </a:r>
            <a:endParaRPr lang="en-US" sz="2400" dirty="0"/>
          </a:p>
        </p:txBody>
      </p:sp>
      <p:pic>
        <p:nvPicPr>
          <p:cNvPr id="13" name="Picture 12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28" y="1960935"/>
            <a:ext cx="9318293" cy="312178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83952" y="4875829"/>
            <a:ext cx="10575451" cy="914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represented by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diagrams in (a) and (c) are lattices where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represented by (b) is not.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46532" y="1183113"/>
            <a:ext cx="11467963" cy="9417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Determine whether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posets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represented by the following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diagrams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are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lattices: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642" y="2234994"/>
            <a:ext cx="8615588" cy="3455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620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6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7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42752" y="1305978"/>
            <a:ext cx="56580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Theorem:	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 a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lattice (L, ≤ ) ,</a:t>
            </a:r>
          </a:p>
          <a:p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F</a:t>
            </a:r>
            <a:r>
              <a:rPr lang="en-US" sz="2400" dirty="0" smtClean="0">
                <a:latin typeface="Times New Roman" panose="02020603050405020304" pitchFamily="18" charset="0"/>
              </a:rPr>
              <a:t>or </a:t>
            </a:r>
            <a:r>
              <a:rPr lang="en-US" sz="2400" dirty="0">
                <a:latin typeface="Times New Roman" panose="02020603050405020304" pitchFamily="18" charset="0"/>
              </a:rPr>
              <a:t>any </a:t>
            </a:r>
            <a:r>
              <a:rPr lang="en-US" sz="2400" dirty="0" err="1">
                <a:latin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</a:rPr>
              <a:t>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 </a:t>
            </a:r>
            <a:endParaRPr lang="en-US" sz="2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398318"/>
              </p:ext>
            </p:extLst>
          </p:nvPr>
        </p:nvGraphicFramePr>
        <p:xfrm>
          <a:off x="4029002" y="2594404"/>
          <a:ext cx="1102504" cy="410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" r:id="rId8" imgW="571004" imgH="177646" progId="Equation.DSMT4">
                  <p:embed/>
                </p:oleObj>
              </mc:Choice>
              <mc:Fallback>
                <p:oleObj r:id="rId8" imgW="571004" imgH="17764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02" y="2594404"/>
                        <a:ext cx="1102504" cy="4106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076856"/>
              </p:ext>
            </p:extLst>
          </p:nvPr>
        </p:nvGraphicFramePr>
        <p:xfrm>
          <a:off x="4029002" y="3062245"/>
          <a:ext cx="1348216" cy="42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" r:id="rId10" imgW="571004" imgH="177646" progId="Equation.DSMT4">
                  <p:embed/>
                </p:oleObj>
              </mc:Choice>
              <mc:Fallback>
                <p:oleObj r:id="rId10" imgW="571004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02" y="3062245"/>
                        <a:ext cx="1348216" cy="426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5063319" y="207940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20657" y="2996276"/>
            <a:ext cx="7056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8844" y="3665561"/>
            <a:ext cx="6309622" cy="1512029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2273898" y="3717599"/>
            <a:ext cx="4649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23081" y="429864"/>
            <a:ext cx="113276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559559" y="3225402"/>
          <a:ext cx="466725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r:id="rId4" imgW="469696" imgH="203112" progId="Equation.DSMT4">
                  <p:embed/>
                </p:oleObj>
              </mc:Choice>
              <mc:Fallback>
                <p:oleObj r:id="rId4" imgW="469696" imgH="203112" progId="Equation.DSMT4">
                  <p:embed/>
                  <p:pic>
                    <p:nvPicPr>
                      <p:cNvPr id="1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59" y="3225402"/>
                        <a:ext cx="466725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59559" y="329600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/>
          </p:nvPr>
        </p:nvGraphicFramePr>
        <p:xfrm>
          <a:off x="757297" y="4608167"/>
          <a:ext cx="17145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r:id="rId6" imgW="177646" imgH="190335" progId="Equation.DSMT4">
                  <p:embed/>
                </p:oleObj>
              </mc:Choice>
              <mc:Fallback>
                <p:oleObj r:id="rId6" imgW="177646" imgH="190335" progId="Equation.DSMT4">
                  <p:embed/>
                  <p:pic>
                    <p:nvPicPr>
                      <p:cNvPr id="2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97" y="4608167"/>
                        <a:ext cx="17145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344" y="1229059"/>
            <a:ext cx="9987035" cy="432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5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6857" y="1078488"/>
            <a:ext cx="2481943" cy="1475013"/>
          </a:xfrm>
        </p:spPr>
        <p:txBody>
          <a:bodyPr/>
          <a:lstStyle/>
          <a:p>
            <a:pPr algn="ctr"/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353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Abadi Extra Light</vt:lpstr>
      <vt:lpstr>Agency FB</vt:lpstr>
      <vt:lpstr>Arial</vt:lpstr>
      <vt:lpstr>Calibri</vt:lpstr>
      <vt:lpstr>Franklin Gothic Book</vt:lpstr>
      <vt:lpstr>Franklin Gothic Medium</vt:lpstr>
      <vt:lpstr>Symbol</vt:lpstr>
      <vt:lpstr>Times New Roman</vt:lpstr>
      <vt:lpstr>Wingdings 2</vt:lpstr>
      <vt:lpstr>DividendVTI</vt:lpstr>
      <vt:lpstr>Equation.DSMT4</vt:lpstr>
      <vt:lpstr>   Course name: engineering mathematics-iII</vt:lpstr>
      <vt:lpstr>Session outcome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Sunil Joshi [MU - Jaipur]</dc:creator>
  <cp:lastModifiedBy>Dr. Pooja Sharma [MU - Jaipur]</cp:lastModifiedBy>
  <cp:revision>75</cp:revision>
  <dcterms:created xsi:type="dcterms:W3CDTF">2020-08-02T12:18:24Z</dcterms:created>
  <dcterms:modified xsi:type="dcterms:W3CDTF">2020-08-13T16:51:49Z</dcterms:modified>
</cp:coreProperties>
</file>