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5" r:id="rId6"/>
    <p:sldId id="286" r:id="rId7"/>
    <p:sldId id="287" r:id="rId8"/>
    <p:sldId id="289" r:id="rId9"/>
    <p:sldId id="261" r:id="rId10"/>
    <p:sldId id="278" r:id="rId11"/>
    <p:sldId id="279" r:id="rId12"/>
    <p:sldId id="276" r:id="rId13"/>
    <p:sldId id="280" r:id="rId14"/>
    <p:sldId id="277" r:id="rId15"/>
    <p:sldId id="288" r:id="rId16"/>
    <p:sldId id="290" r:id="rId17"/>
    <p:sldId id="291" r:id="rId18"/>
    <p:sldId id="292" r:id="rId19"/>
    <p:sldId id="293" r:id="rId20"/>
    <p:sldId id="294" r:id="rId21"/>
    <p:sldId id="285" r:id="rId22"/>
    <p:sldId id="274" r:id="rId23"/>
    <p:sldId id="281" r:id="rId24"/>
    <p:sldId id="282" r:id="rId25"/>
    <p:sldId id="296" r:id="rId26"/>
    <p:sldId id="295" r:id="rId27"/>
    <p:sldId id="297" r:id="rId28"/>
    <p:sldId id="283" r:id="rId29"/>
    <p:sldId id="284" r:id="rId30"/>
  </p:sldIdLst>
  <p:sldSz cx="12192000" cy="6858000"/>
  <p:notesSz cx="6858000" cy="9144000"/>
  <p:embeddedFontLs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fnmk.or.kr/agency/sub/20181024100034469100_contents.do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678725" y="382012"/>
            <a:ext cx="10078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매장 관리형 키오스크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5917840"/>
            <a:ext cx="3257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201810738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우준혁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6969211" y="3355043"/>
            <a:ext cx="4787914" cy="180000"/>
            <a:chOff x="6969211" y="3355043"/>
            <a:chExt cx="478791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F1B193-90D8-454D-8667-BE2465F678E7}"/>
              </a:ext>
            </a:extLst>
          </p:cNvPr>
          <p:cNvGrpSpPr/>
          <p:nvPr/>
        </p:nvGrpSpPr>
        <p:grpSpPr>
          <a:xfrm>
            <a:off x="464576" y="1579761"/>
            <a:ext cx="7251032" cy="4757973"/>
            <a:chOff x="743926" y="1611292"/>
            <a:chExt cx="7251032" cy="475797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F8F5B9D-DFF2-41C1-91CF-65635D89D3DA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74D6ADC-9C1A-4F2D-846F-1E307A8DD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EEEEC8C-1E25-4453-8C37-E4B3026970A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3EFF5E4-3733-4751-B03E-8F7FB3AADCE7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53257C-579B-4ADC-8CA1-2149DC355F9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AC5E28-DAB8-4075-8C23-5D8D7FA8E68D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4C9AA2E-2791-4DDC-9850-FDA1477D3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58" y="1941616"/>
            <a:ext cx="6064434" cy="39625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BB45D4F-3668-437E-96D8-40CE9BBB3523}"/>
              </a:ext>
            </a:extLst>
          </p:cNvPr>
          <p:cNvSpPr/>
          <p:nvPr/>
        </p:nvSpPr>
        <p:spPr>
          <a:xfrm>
            <a:off x="8032509" y="1713111"/>
            <a:ext cx="3694916" cy="44195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매장에서 식사할 경우 자리를 선택하게 된다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 자리를 선택하게 되면 다음 고객이 사용할 때 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자리는 </a:t>
            </a:r>
            <a:r>
              <a:rPr lang="en-US" altLang="ko-KR" sz="15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setEnabled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(false);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버튼이 비활성화된다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2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F1B193-90D8-454D-8667-BE2465F678E7}"/>
              </a:ext>
            </a:extLst>
          </p:cNvPr>
          <p:cNvGrpSpPr/>
          <p:nvPr/>
        </p:nvGrpSpPr>
        <p:grpSpPr>
          <a:xfrm>
            <a:off x="464576" y="1579761"/>
            <a:ext cx="7251032" cy="4757973"/>
            <a:chOff x="743926" y="1611292"/>
            <a:chExt cx="7251032" cy="475797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F8F5B9D-DFF2-41C1-91CF-65635D89D3DA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74D6ADC-9C1A-4F2D-846F-1E307A8DD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EEEEC8C-1E25-4453-8C37-E4B3026970A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3EFF5E4-3733-4751-B03E-8F7FB3AADCE7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53257C-579B-4ADC-8CA1-2149DC355F9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AC5E28-DAB8-4075-8C23-5D8D7FA8E68D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077318B-D25E-48C1-9508-63F5F6CBA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18" y="2061096"/>
            <a:ext cx="5692914" cy="372363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0CD33E-36EE-4010-8267-968C10FFB7A8}"/>
              </a:ext>
            </a:extLst>
          </p:cNvPr>
          <p:cNvSpPr/>
          <p:nvPr/>
        </p:nvSpPr>
        <p:spPr>
          <a:xfrm>
            <a:off x="8032509" y="1713111"/>
            <a:ext cx="3694916" cy="44195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메뉴를 선택하여 수량을 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더하여 확인 버튼을 누르게 되면 우측에 주문 내역이 뜬다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현금과 카드를 선택하여 결제할 수 있다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943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F1B193-90D8-454D-8667-BE2465F678E7}"/>
              </a:ext>
            </a:extLst>
          </p:cNvPr>
          <p:cNvGrpSpPr/>
          <p:nvPr/>
        </p:nvGrpSpPr>
        <p:grpSpPr>
          <a:xfrm>
            <a:off x="464576" y="1579761"/>
            <a:ext cx="7251032" cy="4757973"/>
            <a:chOff x="743926" y="1611292"/>
            <a:chExt cx="7251032" cy="475797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F8F5B9D-DFF2-41C1-91CF-65635D89D3DA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74D6ADC-9C1A-4F2D-846F-1E307A8DD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EEEEC8C-1E25-4453-8C37-E4B3026970A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3EFF5E4-3733-4751-B03E-8F7FB3AADCE7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53257C-579B-4ADC-8CA1-2149DC355F9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AC5E28-DAB8-4075-8C23-5D8D7FA8E68D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7698ED0-57AB-4D0F-B048-32983A6C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89" y="1964445"/>
            <a:ext cx="6244405" cy="406523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5CD189-E6EC-499B-B4FD-871763B79426}"/>
              </a:ext>
            </a:extLst>
          </p:cNvPr>
          <p:cNvSpPr/>
          <p:nvPr/>
        </p:nvSpPr>
        <p:spPr>
          <a:xfrm>
            <a:off x="8032509" y="1713111"/>
            <a:ext cx="3694916" cy="44195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좌측 상단엔 주문 내역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좌측 하단엔 자판기 형태의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현금 투입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상단엔 결제할 금액과 투입된 금액이 표시되며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버튼은 결제할 금액보다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투입한 금액이 많아야 결제 버튼이 활성화된다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452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F1B193-90D8-454D-8667-BE2465F678E7}"/>
              </a:ext>
            </a:extLst>
          </p:cNvPr>
          <p:cNvGrpSpPr/>
          <p:nvPr/>
        </p:nvGrpSpPr>
        <p:grpSpPr>
          <a:xfrm>
            <a:off x="464576" y="1579761"/>
            <a:ext cx="7251032" cy="4757973"/>
            <a:chOff x="743926" y="1611292"/>
            <a:chExt cx="7251032" cy="475797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F8F5B9D-DFF2-41C1-91CF-65635D89D3DA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74D6ADC-9C1A-4F2D-846F-1E307A8DD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EEEEC8C-1E25-4453-8C37-E4B3026970A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3EFF5E4-3733-4751-B03E-8F7FB3AADCE7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53257C-579B-4ADC-8CA1-2149DC355F9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AC5E28-DAB8-4075-8C23-5D8D7FA8E68D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58033E3-2748-4B7A-8D64-5E02F228A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19" y="1954829"/>
            <a:ext cx="6201945" cy="403979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E5A0CF-9E06-4C46-849D-2A74A537AA85}"/>
              </a:ext>
            </a:extLst>
          </p:cNvPr>
          <p:cNvSpPr/>
          <p:nvPr/>
        </p:nvSpPr>
        <p:spPr>
          <a:xfrm>
            <a:off x="8032509" y="1713111"/>
            <a:ext cx="3694916" cy="44195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결제할 금액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입금된 금액인 상황에 결제 버튼이 활성화된다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67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F1B193-90D8-454D-8667-BE2465F678E7}"/>
              </a:ext>
            </a:extLst>
          </p:cNvPr>
          <p:cNvGrpSpPr/>
          <p:nvPr/>
        </p:nvGrpSpPr>
        <p:grpSpPr>
          <a:xfrm>
            <a:off x="464576" y="1579761"/>
            <a:ext cx="7251032" cy="4757973"/>
            <a:chOff x="743926" y="1611292"/>
            <a:chExt cx="7251032" cy="475797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F8F5B9D-DFF2-41C1-91CF-65635D89D3DA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74D6ADC-9C1A-4F2D-846F-1E307A8DD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EEEEC8C-1E25-4453-8C37-E4B3026970A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3EFF5E4-3733-4751-B03E-8F7FB3AADCE7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53257C-579B-4ADC-8CA1-2149DC355F9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AC5E28-DAB8-4075-8C23-5D8D7FA8E68D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C4307FC-0E22-493C-9523-09C54B8F7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42" y="2555883"/>
            <a:ext cx="2810267" cy="273405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3911D0-EA20-4CBE-B34E-4781877B4D49}"/>
              </a:ext>
            </a:extLst>
          </p:cNvPr>
          <p:cNvSpPr/>
          <p:nvPr/>
        </p:nvSpPr>
        <p:spPr>
          <a:xfrm>
            <a:off x="8032509" y="1713111"/>
            <a:ext cx="3694916" cy="44195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결제를 하게 되면 메시지를 통해 주문번호를 받게 된다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F1B193-90D8-454D-8667-BE2465F678E7}"/>
              </a:ext>
            </a:extLst>
          </p:cNvPr>
          <p:cNvGrpSpPr/>
          <p:nvPr/>
        </p:nvGrpSpPr>
        <p:grpSpPr>
          <a:xfrm>
            <a:off x="464576" y="1579761"/>
            <a:ext cx="7251032" cy="4757973"/>
            <a:chOff x="743926" y="1611292"/>
            <a:chExt cx="7251032" cy="475797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F8F5B9D-DFF2-41C1-91CF-65635D89D3DA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74D6ADC-9C1A-4F2D-846F-1E307A8DD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EEEEC8C-1E25-4453-8C37-E4B3026970A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3EFF5E4-3733-4751-B03E-8F7FB3AADCE7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53257C-579B-4ADC-8CA1-2149DC355F9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AC5E28-DAB8-4075-8C23-5D8D7FA8E68D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3911D0-EA20-4CBE-B34E-4781877B4D49}"/>
              </a:ext>
            </a:extLst>
          </p:cNvPr>
          <p:cNvSpPr/>
          <p:nvPr/>
        </p:nvSpPr>
        <p:spPr>
          <a:xfrm>
            <a:off x="8032509" y="1713111"/>
            <a:ext cx="3694916" cy="44195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주문이 들어오면 왼쪽의 프레임인 주방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카운터용 키오스크에서 알람이 뜨고 주문 순서대로 버튼이 활성화가 된다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5CB2CE-2862-4B8F-8183-D2932D34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721" y="2029981"/>
            <a:ext cx="2548146" cy="381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83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F1B193-90D8-454D-8667-BE2465F678E7}"/>
              </a:ext>
            </a:extLst>
          </p:cNvPr>
          <p:cNvGrpSpPr/>
          <p:nvPr/>
        </p:nvGrpSpPr>
        <p:grpSpPr>
          <a:xfrm>
            <a:off x="464576" y="1579761"/>
            <a:ext cx="7251032" cy="4757973"/>
            <a:chOff x="743926" y="1611292"/>
            <a:chExt cx="7251032" cy="475797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F8F5B9D-DFF2-41C1-91CF-65635D89D3DA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74D6ADC-9C1A-4F2D-846F-1E307A8DD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EEEEC8C-1E25-4453-8C37-E4B3026970A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3EFF5E4-3733-4751-B03E-8F7FB3AADCE7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53257C-579B-4ADC-8CA1-2149DC355F9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AC5E28-DAB8-4075-8C23-5D8D7FA8E68D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3911D0-EA20-4CBE-B34E-4781877B4D49}"/>
              </a:ext>
            </a:extLst>
          </p:cNvPr>
          <p:cNvSpPr/>
          <p:nvPr/>
        </p:nvSpPr>
        <p:spPr>
          <a:xfrm>
            <a:off x="8032509" y="1713111"/>
            <a:ext cx="3694916" cy="44195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버튼을 누르게 되면 좌측의 사진처럼 주문 상세 내역을 볼 수 있다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E5B205-21DD-42EA-BE0F-5BDE9F2B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97" y="1846462"/>
            <a:ext cx="2803896" cy="41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05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F1B193-90D8-454D-8667-BE2465F678E7}"/>
              </a:ext>
            </a:extLst>
          </p:cNvPr>
          <p:cNvGrpSpPr/>
          <p:nvPr/>
        </p:nvGrpSpPr>
        <p:grpSpPr>
          <a:xfrm>
            <a:off x="464576" y="1579761"/>
            <a:ext cx="7251032" cy="4757973"/>
            <a:chOff x="743926" y="1611292"/>
            <a:chExt cx="7251032" cy="475797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F8F5B9D-DFF2-41C1-91CF-65635D89D3DA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74D6ADC-9C1A-4F2D-846F-1E307A8DD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EEEEC8C-1E25-4453-8C37-E4B3026970A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3EFF5E4-3733-4751-B03E-8F7FB3AADCE7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53257C-579B-4ADC-8CA1-2149DC355F9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AC5E28-DAB8-4075-8C23-5D8D7FA8E68D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3911D0-EA20-4CBE-B34E-4781877B4D49}"/>
              </a:ext>
            </a:extLst>
          </p:cNvPr>
          <p:cNvSpPr/>
          <p:nvPr/>
        </p:nvSpPr>
        <p:spPr>
          <a:xfrm>
            <a:off x="8032509" y="1713111"/>
            <a:ext cx="3694916" cy="44195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주문의 준비가 완료되면 준비가 완료되었다고 고객에게 알리고 주문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버튼은 다시 비활성화가 된다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34C5D7-FDCB-4A62-800D-4D44F6F6C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02" y="2602599"/>
            <a:ext cx="6012824" cy="27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90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F1B193-90D8-454D-8667-BE2465F678E7}"/>
              </a:ext>
            </a:extLst>
          </p:cNvPr>
          <p:cNvGrpSpPr/>
          <p:nvPr/>
        </p:nvGrpSpPr>
        <p:grpSpPr>
          <a:xfrm>
            <a:off x="464576" y="1579761"/>
            <a:ext cx="7251032" cy="4757973"/>
            <a:chOff x="743926" y="1611292"/>
            <a:chExt cx="7251032" cy="475797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F8F5B9D-DFF2-41C1-91CF-65635D89D3DA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74D6ADC-9C1A-4F2D-846F-1E307A8DD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EEEEC8C-1E25-4453-8C37-E4B3026970A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3EFF5E4-3733-4751-B03E-8F7FB3AADCE7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53257C-579B-4ADC-8CA1-2149DC355F9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AC5E28-DAB8-4075-8C23-5D8D7FA8E68D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3911D0-EA20-4CBE-B34E-4781877B4D49}"/>
              </a:ext>
            </a:extLst>
          </p:cNvPr>
          <p:cNvSpPr/>
          <p:nvPr/>
        </p:nvSpPr>
        <p:spPr>
          <a:xfrm>
            <a:off x="8032509" y="1713111"/>
            <a:ext cx="3694916" cy="44195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판매한 내역이나 총매출액을 보고 싶을 때 관리자 프레임에서 매출액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주문내역 버튼을 누르면 왼쪽과 같은 창이 나온다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2B2EE0-B08E-4285-98E6-38258601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142" y="1800101"/>
            <a:ext cx="2856866" cy="424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3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F1B193-90D8-454D-8667-BE2465F678E7}"/>
              </a:ext>
            </a:extLst>
          </p:cNvPr>
          <p:cNvGrpSpPr/>
          <p:nvPr/>
        </p:nvGrpSpPr>
        <p:grpSpPr>
          <a:xfrm>
            <a:off x="464576" y="1579761"/>
            <a:ext cx="7251032" cy="4757973"/>
            <a:chOff x="743926" y="1611292"/>
            <a:chExt cx="7251032" cy="475797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F8F5B9D-DFF2-41C1-91CF-65635D89D3DA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74D6ADC-9C1A-4F2D-846F-1E307A8DD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EEEEC8C-1E25-4453-8C37-E4B3026970A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3EFF5E4-3733-4751-B03E-8F7FB3AADCE7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53257C-579B-4ADC-8CA1-2149DC355F9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AC5E28-DAB8-4075-8C23-5D8D7FA8E68D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3911D0-EA20-4CBE-B34E-4781877B4D49}"/>
              </a:ext>
            </a:extLst>
          </p:cNvPr>
          <p:cNvSpPr/>
          <p:nvPr/>
        </p:nvSpPr>
        <p:spPr>
          <a:xfrm>
            <a:off x="8032509" y="1713111"/>
            <a:ext cx="3694916" cy="44195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메뉴가 품절일 경우 품절관리를 할 수 있다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1734BE-AAEF-425F-A4EF-EAC81A078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34" y="2511163"/>
            <a:ext cx="6438175" cy="289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3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86626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C25549-1A99-408E-A3DC-670A7AA6110B}"/>
              </a:ext>
            </a:extLst>
          </p:cNvPr>
          <p:cNvSpPr txBox="1"/>
          <p:nvPr/>
        </p:nvSpPr>
        <p:spPr>
          <a:xfrm>
            <a:off x="1037307" y="1391319"/>
            <a:ext cx="5176417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개요 및 효과</a:t>
            </a:r>
            <a:endParaRPr lang="en-US" altLang="ko-KR"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소개</a:t>
            </a:r>
            <a:endParaRPr lang="en-US" altLang="ko-KR"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</a:t>
            </a:r>
            <a:endParaRPr lang="en-US" altLang="ko-KR"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느낀 점</a:t>
            </a:r>
          </a:p>
        </p:txBody>
      </p:sp>
    </p:spTree>
    <p:extLst>
      <p:ext uri="{BB962C8B-B14F-4D97-AF65-F5344CB8AC3E}">
        <p14:creationId xmlns:p14="http://schemas.microsoft.com/office/powerpoint/2010/main" val="3009900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F1B193-90D8-454D-8667-BE2465F678E7}"/>
              </a:ext>
            </a:extLst>
          </p:cNvPr>
          <p:cNvGrpSpPr/>
          <p:nvPr/>
        </p:nvGrpSpPr>
        <p:grpSpPr>
          <a:xfrm>
            <a:off x="464576" y="1579761"/>
            <a:ext cx="7251032" cy="4757973"/>
            <a:chOff x="743926" y="1611292"/>
            <a:chExt cx="7251032" cy="475797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F8F5B9D-DFF2-41C1-91CF-65635D89D3DA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74D6ADC-9C1A-4F2D-846F-1E307A8DD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EEEEC8C-1E25-4453-8C37-E4B3026970A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3EFF5E4-3733-4751-B03E-8F7FB3AADCE7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53257C-579B-4ADC-8CA1-2149DC355F9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AC5E28-DAB8-4075-8C23-5D8D7FA8E68D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3911D0-EA20-4CBE-B34E-4781877B4D49}"/>
              </a:ext>
            </a:extLst>
          </p:cNvPr>
          <p:cNvSpPr/>
          <p:nvPr/>
        </p:nvSpPr>
        <p:spPr>
          <a:xfrm>
            <a:off x="8032509" y="1713111"/>
            <a:ext cx="3694916" cy="44195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관리기는 손님이 사용 했던 자리가 비었을 경우 다른 손님이 그 자리를 선택할 수 있도록 버튼을 다시 활성화시키는 기능이다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A5DF77-9856-4ACC-B034-7CFFDEDA7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25" y="1804161"/>
            <a:ext cx="4391265" cy="19774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F4A941-4B77-44B2-88F5-872027E93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774" y="4064002"/>
            <a:ext cx="4377564" cy="197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07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F1B193-90D8-454D-8667-BE2465F678E7}"/>
              </a:ext>
            </a:extLst>
          </p:cNvPr>
          <p:cNvGrpSpPr/>
          <p:nvPr/>
        </p:nvGrpSpPr>
        <p:grpSpPr>
          <a:xfrm>
            <a:off x="464576" y="1579761"/>
            <a:ext cx="7251032" cy="4757973"/>
            <a:chOff x="743926" y="1611292"/>
            <a:chExt cx="7251032" cy="475797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F8F5B9D-DFF2-41C1-91CF-65635D89D3DA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74D6ADC-9C1A-4F2D-846F-1E307A8DD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EEEEC8C-1E25-4453-8C37-E4B3026970A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3EFF5E4-3733-4751-B03E-8F7FB3AADCE7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53257C-579B-4ADC-8CA1-2149DC355F9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AC5E28-DAB8-4075-8C23-5D8D7FA8E68D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3911D0-EA20-4CBE-B34E-4781877B4D49}"/>
              </a:ext>
            </a:extLst>
          </p:cNvPr>
          <p:cNvSpPr/>
          <p:nvPr/>
        </p:nvSpPr>
        <p:spPr>
          <a:xfrm>
            <a:off x="8032509" y="1713111"/>
            <a:ext cx="3694916" cy="44195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내역과 총매출액은 날짜별로 메모장에 저장됨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A6CDC6-8B2D-430C-803F-4E368CC26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49" y="2667929"/>
            <a:ext cx="4020111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85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코드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B1C13D-1C9D-4CD7-8B04-7D5C7BE38606}"/>
              </a:ext>
            </a:extLst>
          </p:cNvPr>
          <p:cNvSpPr/>
          <p:nvPr/>
        </p:nvSpPr>
        <p:spPr>
          <a:xfrm>
            <a:off x="8032509" y="1713111"/>
            <a:ext cx="3694916" cy="44195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메뉴의 배열을 설정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61A2EBB-E3FF-46F9-AE8D-88183B3ED4F0}"/>
              </a:ext>
            </a:extLst>
          </p:cNvPr>
          <p:cNvGrpSpPr/>
          <p:nvPr/>
        </p:nvGrpSpPr>
        <p:grpSpPr>
          <a:xfrm>
            <a:off x="464576" y="1579761"/>
            <a:ext cx="7251032" cy="4757973"/>
            <a:chOff x="743926" y="1611292"/>
            <a:chExt cx="7251032" cy="4757973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FCA4891-1058-4754-8AD2-92BDAE30F876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AE00776-ED89-4E75-9199-5C798965A050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CD387F7-4011-43F3-BDFD-B3C501D74D04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AF9D421-B555-4BC3-A696-18CC76B46B60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044CD6E-3138-4388-9085-4D4E7B6F2B60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CBDA684-7FCE-4EA1-B049-1F2C2E799D61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A9771B3-BDDB-4CAF-945A-CDC0805EEBA1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AAC5519-765B-4443-8F45-F8CCF0A9D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60" y="3027436"/>
            <a:ext cx="564911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56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85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코드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B1C13D-1C9D-4CD7-8B04-7D5C7BE38606}"/>
              </a:ext>
            </a:extLst>
          </p:cNvPr>
          <p:cNvSpPr/>
          <p:nvPr/>
        </p:nvSpPr>
        <p:spPr>
          <a:xfrm>
            <a:off x="8032509" y="1713111"/>
            <a:ext cx="3694916" cy="44195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앞서 배열을 통해 메뉴를 설정하고 그 다음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SWING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 주문 패널에 메뉴 버튼들을 생성한다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61A2EBB-E3FF-46F9-AE8D-88183B3ED4F0}"/>
              </a:ext>
            </a:extLst>
          </p:cNvPr>
          <p:cNvGrpSpPr/>
          <p:nvPr/>
        </p:nvGrpSpPr>
        <p:grpSpPr>
          <a:xfrm>
            <a:off x="464576" y="1579761"/>
            <a:ext cx="7251032" cy="4757973"/>
            <a:chOff x="743926" y="1611292"/>
            <a:chExt cx="7251032" cy="4757973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FCA4891-1058-4754-8AD2-92BDAE30F876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AE00776-ED89-4E75-9199-5C798965A050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CD387F7-4011-43F3-BDFD-B3C501D74D04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AF9D421-B555-4BC3-A696-18CC76B46B60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044CD6E-3138-4388-9085-4D4E7B6F2B60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CBDA684-7FCE-4EA1-B049-1F2C2E799D61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A9771B3-BDDB-4CAF-945A-CDC0805EEBA1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571DCE6-1669-48E6-ACA1-0A94B8E2D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71" y="2293934"/>
            <a:ext cx="3059741" cy="32527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BE1C4A-4E80-44EA-B993-238171588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425" y="3181002"/>
            <a:ext cx="3376184" cy="14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3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85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코드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B1C13D-1C9D-4CD7-8B04-7D5C7BE38606}"/>
              </a:ext>
            </a:extLst>
          </p:cNvPr>
          <p:cNvSpPr/>
          <p:nvPr/>
        </p:nvSpPr>
        <p:spPr>
          <a:xfrm>
            <a:off x="8032509" y="1713111"/>
            <a:ext cx="3694916" cy="44195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버튼을 클릭할 시 이벤트가 실행되고 이벤트 안에는 </a:t>
            </a:r>
            <a:r>
              <a:rPr lang="en-US" altLang="ko-KR" sz="2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showMessageDialog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주문 번호를 출력해준다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en-US" altLang="ko-KR" sz="2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fw.write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메모장에 주문 내역과 매출액을 작성한다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61A2EBB-E3FF-46F9-AE8D-88183B3ED4F0}"/>
              </a:ext>
            </a:extLst>
          </p:cNvPr>
          <p:cNvGrpSpPr/>
          <p:nvPr/>
        </p:nvGrpSpPr>
        <p:grpSpPr>
          <a:xfrm>
            <a:off x="464576" y="1579761"/>
            <a:ext cx="7251032" cy="4757973"/>
            <a:chOff x="743926" y="1611292"/>
            <a:chExt cx="7251032" cy="4757973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FCA4891-1058-4754-8AD2-92BDAE30F876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AE00776-ED89-4E75-9199-5C798965A050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CD387F7-4011-43F3-BDFD-B3C501D74D04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AF9D421-B555-4BC3-A696-18CC76B46B60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044CD6E-3138-4388-9085-4D4E7B6F2B60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CBDA684-7FCE-4EA1-B049-1F2C2E799D61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A9771B3-BDDB-4CAF-945A-CDC0805EEBA1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923006B8-CBEB-46C3-8012-04932ABB7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918" y="4072720"/>
            <a:ext cx="4964040" cy="9461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F3B6EE-66CD-4998-B4DE-5F54BDFE5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998" y="1849154"/>
            <a:ext cx="5346959" cy="22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32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85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코드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B1C13D-1C9D-4CD7-8B04-7D5C7BE38606}"/>
              </a:ext>
            </a:extLst>
          </p:cNvPr>
          <p:cNvSpPr/>
          <p:nvPr/>
        </p:nvSpPr>
        <p:spPr>
          <a:xfrm>
            <a:off x="8032509" y="1713111"/>
            <a:ext cx="3694916" cy="44195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버튼을 클릭 시 이루어지는 액션이다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61A2EBB-E3FF-46F9-AE8D-88183B3ED4F0}"/>
              </a:ext>
            </a:extLst>
          </p:cNvPr>
          <p:cNvGrpSpPr/>
          <p:nvPr/>
        </p:nvGrpSpPr>
        <p:grpSpPr>
          <a:xfrm>
            <a:off x="464576" y="1579761"/>
            <a:ext cx="7251032" cy="4757973"/>
            <a:chOff x="743926" y="1611292"/>
            <a:chExt cx="7251032" cy="4757973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FCA4891-1058-4754-8AD2-92BDAE30F876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AE00776-ED89-4E75-9199-5C798965A050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CD387F7-4011-43F3-BDFD-B3C501D74D04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AF9D421-B555-4BC3-A696-18CC76B46B60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044CD6E-3138-4388-9085-4D4E7B6F2B60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CBDA684-7FCE-4EA1-B049-1F2C2E799D61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A9771B3-BDDB-4CAF-945A-CDC0805EEBA1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808427C-7360-4F6F-BE1B-0791DB0AD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43" y="2321195"/>
            <a:ext cx="6322669" cy="357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49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85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코드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B1C13D-1C9D-4CD7-8B04-7D5C7BE38606}"/>
              </a:ext>
            </a:extLst>
          </p:cNvPr>
          <p:cNvSpPr/>
          <p:nvPr/>
        </p:nvSpPr>
        <p:spPr>
          <a:xfrm>
            <a:off x="8032509" y="1713111"/>
            <a:ext cx="3694916" cy="44195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모드에서 주문 내역들을 볼 수 있도록 하는 패널과 텍스트 필드 등이다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61A2EBB-E3FF-46F9-AE8D-88183B3ED4F0}"/>
              </a:ext>
            </a:extLst>
          </p:cNvPr>
          <p:cNvGrpSpPr/>
          <p:nvPr/>
        </p:nvGrpSpPr>
        <p:grpSpPr>
          <a:xfrm>
            <a:off x="464576" y="1579761"/>
            <a:ext cx="7251032" cy="4757973"/>
            <a:chOff x="743926" y="1611292"/>
            <a:chExt cx="7251032" cy="4757973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FCA4891-1058-4754-8AD2-92BDAE30F876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AE00776-ED89-4E75-9199-5C798965A050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CD387F7-4011-43F3-BDFD-B3C501D74D04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AF9D421-B555-4BC3-A696-18CC76B46B60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044CD6E-3138-4388-9085-4D4E7B6F2B60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CBDA684-7FCE-4EA1-B049-1F2C2E799D61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A9771B3-BDDB-4CAF-945A-CDC0805EEBA1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FD3FE28-3709-4DC8-8EAA-7460CE86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457" y="2083796"/>
            <a:ext cx="2310236" cy="283190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5A2E705-E64A-41E1-BDBA-76CD4922E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456" y="4915699"/>
            <a:ext cx="2296793" cy="69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25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247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ea typeface="맑은 고딕" panose="020B0503020000020004" pitchFamily="50" charset="-127"/>
              </a:rPr>
              <a:t>느낀 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+mj-lt"/>
                <a:ea typeface="맑은 고딕" panose="020B0503020000020004" pitchFamily="50" charset="-127"/>
              </a:rPr>
              <a:t>5</a:t>
            </a:r>
            <a:endParaRPr lang="ko-KR" altLang="en-US" sz="4800" dirty="0">
              <a:latin typeface="+mj-lt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61A2EBB-E3FF-46F9-AE8D-88183B3ED4F0}"/>
              </a:ext>
            </a:extLst>
          </p:cNvPr>
          <p:cNvGrpSpPr/>
          <p:nvPr/>
        </p:nvGrpSpPr>
        <p:grpSpPr>
          <a:xfrm>
            <a:off x="435488" y="1419704"/>
            <a:ext cx="11321024" cy="4757973"/>
            <a:chOff x="743926" y="1611292"/>
            <a:chExt cx="7251032" cy="4757973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FCA4891-1058-4754-8AD2-92BDAE30F876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AE00776-ED89-4E75-9199-5C798965A050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CD387F7-4011-43F3-BDFD-B3C501D74D04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AF9D421-B555-4BC3-A696-18CC76B46B60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044CD6E-3138-4388-9085-4D4E7B6F2B60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CBDA684-7FCE-4EA1-B049-1F2C2E799D61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A9771B3-BDDB-4CAF-945A-CDC0805EEBA1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20AE06F-1C40-4815-A250-5D2FE617B8C8}"/>
              </a:ext>
            </a:extLst>
          </p:cNvPr>
          <p:cNvSpPr txBox="1"/>
          <p:nvPr/>
        </p:nvSpPr>
        <p:spPr>
          <a:xfrm>
            <a:off x="1384676" y="2217294"/>
            <a:ext cx="91610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+mj-lt"/>
                <a:ea typeface="맑은 고딕" panose="020B0503020000020004" pitchFamily="50" charset="-127"/>
              </a:rPr>
              <a:t>자바와 </a:t>
            </a:r>
            <a:r>
              <a:rPr lang="en-US" altLang="ko-KR" sz="2500" dirty="0">
                <a:latin typeface="+mj-lt"/>
                <a:ea typeface="맑은 고딕" panose="020B0503020000020004" pitchFamily="50" charset="-127"/>
              </a:rPr>
              <a:t>SWING</a:t>
            </a:r>
            <a:r>
              <a:rPr lang="ko-KR" altLang="en-US" sz="2500" dirty="0">
                <a:latin typeface="+mj-lt"/>
                <a:ea typeface="맑은 고딕" panose="020B0503020000020004" pitchFamily="50" charset="-127"/>
              </a:rPr>
              <a:t>을 이용한 </a:t>
            </a:r>
            <a:r>
              <a:rPr lang="en-US" altLang="ko-KR" sz="2500" dirty="0">
                <a:latin typeface="+mj-lt"/>
                <a:ea typeface="맑은 고딕" panose="020B0503020000020004" pitchFamily="50" charset="-127"/>
              </a:rPr>
              <a:t>GUI </a:t>
            </a:r>
            <a:r>
              <a:rPr lang="ko-KR" altLang="en-US" sz="2500" dirty="0">
                <a:latin typeface="+mj-lt"/>
                <a:ea typeface="맑은 고딕" panose="020B0503020000020004" pitchFamily="50" charset="-127"/>
              </a:rPr>
              <a:t>구현에 대해 이해할 수 있었으며 직접 찾아가면서 공부할 수 있었다</a:t>
            </a:r>
            <a:r>
              <a:rPr lang="en-US" altLang="ko-KR" sz="2500" dirty="0">
                <a:latin typeface="+mj-lt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>
              <a:latin typeface="+mj-lt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 err="1">
                <a:latin typeface="+mj-lt"/>
                <a:ea typeface="맑은 고딕" panose="020B0503020000020004" pitchFamily="50" charset="-127"/>
              </a:rPr>
              <a:t>키오스크뿐만</a:t>
            </a:r>
            <a:r>
              <a:rPr lang="ko-KR" altLang="en-US" sz="2500" dirty="0">
                <a:latin typeface="+mj-lt"/>
                <a:ea typeface="맑은 고딕" panose="020B0503020000020004" pitchFamily="50" charset="-127"/>
              </a:rPr>
              <a:t> 아닌 어떠한 프로그램을 구성할 때 어떻게 단계적으로 제작해야 하는지 알 수 있었다</a:t>
            </a:r>
            <a:r>
              <a:rPr lang="en-US" altLang="ko-KR" sz="2500" dirty="0">
                <a:latin typeface="+mj-lt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>
              <a:latin typeface="+mj-lt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+mj-lt"/>
                <a:ea typeface="맑은 고딕" panose="020B0503020000020004" pitchFamily="50" charset="-127"/>
              </a:rPr>
              <a:t>예외처리를 하지 않을 경우 프로그램에 심각한 오류가 나는 것을 알았다</a:t>
            </a:r>
            <a:r>
              <a:rPr lang="en-US" altLang="ko-KR" sz="2500" dirty="0">
                <a:latin typeface="+mj-lt"/>
                <a:ea typeface="맑은 고딕" panose="020B0503020000020004" pitchFamily="50" charset="-127"/>
              </a:rPr>
              <a:t>.</a:t>
            </a:r>
            <a:endParaRPr lang="ko-KR" altLang="en-US" sz="2500" dirty="0"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570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4820651" y="2767280"/>
            <a:ext cx="25506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8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5949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C9D3A4-5D6A-43CF-A49F-2D6E06AA71E8}"/>
              </a:ext>
            </a:extLst>
          </p:cNvPr>
          <p:cNvSpPr txBox="1"/>
          <p:nvPr/>
        </p:nvSpPr>
        <p:spPr>
          <a:xfrm>
            <a:off x="1" y="2767281"/>
            <a:ext cx="12191999" cy="132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179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6361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개요 및 효과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D7A7EF-9D52-4DF1-A248-F0D909911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24" y="1928421"/>
            <a:ext cx="5277176" cy="365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D2A85F-025C-4830-B4F4-C507440E38B6}"/>
              </a:ext>
            </a:extLst>
          </p:cNvPr>
          <p:cNvSpPr txBox="1"/>
          <p:nvPr/>
        </p:nvSpPr>
        <p:spPr>
          <a:xfrm>
            <a:off x="6425966" y="1339090"/>
            <a:ext cx="54840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키오스크 시장 규모는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매년 증가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키오스크를 사용함으로써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청각장애인 취업난 해결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키오스크 사용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인건비 감소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교내 식당은 현재 사용하고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있지 않지만 사용 시 근무자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효율성 증가 예상</a:t>
            </a:r>
          </a:p>
        </p:txBody>
      </p:sp>
    </p:spTree>
    <p:extLst>
      <p:ext uri="{BB962C8B-B14F-4D97-AF65-F5344CB8AC3E}">
        <p14:creationId xmlns:p14="http://schemas.microsoft.com/office/powerpoint/2010/main" val="312342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75028B-F3AF-49F7-8F82-3FE5DB5819DF}"/>
              </a:ext>
            </a:extLst>
          </p:cNvPr>
          <p:cNvGrpSpPr/>
          <p:nvPr/>
        </p:nvGrpSpPr>
        <p:grpSpPr>
          <a:xfrm>
            <a:off x="1305609" y="1795866"/>
            <a:ext cx="2765052" cy="4256088"/>
            <a:chOff x="1588242" y="1781185"/>
            <a:chExt cx="2765052" cy="425608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5D28C1B-E295-46F0-82A9-F50132B0CB03}"/>
                </a:ext>
              </a:extLst>
            </p:cNvPr>
            <p:cNvSpPr/>
            <p:nvPr/>
          </p:nvSpPr>
          <p:spPr>
            <a:xfrm>
              <a:off x="1588242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고객이 키오스크를 </a:t>
              </a:r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통해 상품 또는 음식을</a:t>
              </a:r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주문한다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순서도: 다른 페이지 연결선 20">
              <a:extLst>
                <a:ext uri="{FF2B5EF4-FFF2-40B4-BE49-F238E27FC236}">
                  <a16:creationId xmlns:a16="http://schemas.microsoft.com/office/drawing/2014/main" id="{3A045BCA-5B41-4AD3-8621-C1283556D678}"/>
                </a:ext>
              </a:extLst>
            </p:cNvPr>
            <p:cNvSpPr/>
            <p:nvPr/>
          </p:nvSpPr>
          <p:spPr>
            <a:xfrm>
              <a:off x="3657600" y="1783610"/>
              <a:ext cx="478531" cy="74346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5FBCAC0-C7CA-4848-9085-BEA84BD659C1}"/>
              </a:ext>
            </a:extLst>
          </p:cNvPr>
          <p:cNvGrpSpPr/>
          <p:nvPr/>
        </p:nvGrpSpPr>
        <p:grpSpPr>
          <a:xfrm>
            <a:off x="4713474" y="1781185"/>
            <a:ext cx="2765052" cy="4256088"/>
            <a:chOff x="4713474" y="1781185"/>
            <a:chExt cx="2765052" cy="425608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539F19-7238-4D1F-B985-E728A5D8B728}"/>
                </a:ext>
              </a:extLst>
            </p:cNvPr>
            <p:cNvSpPr/>
            <p:nvPr/>
          </p:nvSpPr>
          <p:spPr>
            <a:xfrm>
              <a:off x="4713474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 내역은 관리자</a:t>
              </a:r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 주방으로 </a:t>
              </a:r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전송되고 주문 내역을 받은 후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원하는 상품 또는 음식을 조리 후 </a:t>
              </a:r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고객에게 제공한다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순서도: 다른 페이지 연결선 23">
              <a:extLst>
                <a:ext uri="{FF2B5EF4-FFF2-40B4-BE49-F238E27FC236}">
                  <a16:creationId xmlns:a16="http://schemas.microsoft.com/office/drawing/2014/main" id="{15721C39-CED3-43FF-8D32-18ACAF4DBA71}"/>
                </a:ext>
              </a:extLst>
            </p:cNvPr>
            <p:cNvSpPr/>
            <p:nvPr/>
          </p:nvSpPr>
          <p:spPr>
            <a:xfrm>
              <a:off x="6772501" y="1783610"/>
              <a:ext cx="478531" cy="743460"/>
            </a:xfrm>
            <a:prstGeom prst="flowChartOffpage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392EB16-EBCA-4FBA-B109-960B90891747}"/>
              </a:ext>
            </a:extLst>
          </p:cNvPr>
          <p:cNvGrpSpPr/>
          <p:nvPr/>
        </p:nvGrpSpPr>
        <p:grpSpPr>
          <a:xfrm>
            <a:off x="8121339" y="1781185"/>
            <a:ext cx="2765052" cy="4256088"/>
            <a:chOff x="7838706" y="1781185"/>
            <a:chExt cx="2765052" cy="42560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294E462-0358-4130-9320-312AEB6D8FF9}"/>
                </a:ext>
              </a:extLst>
            </p:cNvPr>
            <p:cNvSpPr/>
            <p:nvPr/>
          </p:nvSpPr>
          <p:spPr>
            <a:xfrm>
              <a:off x="7838706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 내역과 매출을</a:t>
              </a:r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TXT </a:t>
              </a:r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파일로 저장 후</a:t>
              </a:r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관리자는 매출 관리가</a:t>
              </a:r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가능하다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순서도: 다른 페이지 연결선 26">
              <a:extLst>
                <a:ext uri="{FF2B5EF4-FFF2-40B4-BE49-F238E27FC236}">
                  <a16:creationId xmlns:a16="http://schemas.microsoft.com/office/drawing/2014/main" id="{3F47D4DF-0354-4113-91C2-3274D6592CD6}"/>
                </a:ext>
              </a:extLst>
            </p:cNvPr>
            <p:cNvSpPr/>
            <p:nvPr/>
          </p:nvSpPr>
          <p:spPr>
            <a:xfrm>
              <a:off x="9898086" y="1783610"/>
              <a:ext cx="478531" cy="74346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02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7274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소개 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8B4BC9D-9307-4FD7-9C07-47F5705755BA}"/>
              </a:ext>
            </a:extLst>
          </p:cNvPr>
          <p:cNvGrpSpPr/>
          <p:nvPr/>
        </p:nvGrpSpPr>
        <p:grpSpPr>
          <a:xfrm>
            <a:off x="1305609" y="1795866"/>
            <a:ext cx="2765052" cy="4256088"/>
            <a:chOff x="1588242" y="1781185"/>
            <a:chExt cx="2765052" cy="425608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3B3C231-CAA8-4156-970D-09BE8EB9AE07}"/>
                </a:ext>
              </a:extLst>
            </p:cNvPr>
            <p:cNvSpPr/>
            <p:nvPr/>
          </p:nvSpPr>
          <p:spPr>
            <a:xfrm>
              <a:off x="1588242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IDE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다른 페이지 연결선 29">
              <a:extLst>
                <a:ext uri="{FF2B5EF4-FFF2-40B4-BE49-F238E27FC236}">
                  <a16:creationId xmlns:a16="http://schemas.microsoft.com/office/drawing/2014/main" id="{7E875691-AC9B-49A7-8BC3-A94F97EDDEAA}"/>
                </a:ext>
              </a:extLst>
            </p:cNvPr>
            <p:cNvSpPr/>
            <p:nvPr/>
          </p:nvSpPr>
          <p:spPr>
            <a:xfrm>
              <a:off x="3657600" y="1783610"/>
              <a:ext cx="478531" cy="74346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DE28E15-D361-4749-8628-AB2E447F36E0}"/>
              </a:ext>
            </a:extLst>
          </p:cNvPr>
          <p:cNvGrpSpPr/>
          <p:nvPr/>
        </p:nvGrpSpPr>
        <p:grpSpPr>
          <a:xfrm>
            <a:off x="4713474" y="1781185"/>
            <a:ext cx="2765052" cy="4256088"/>
            <a:chOff x="4713474" y="1781185"/>
            <a:chExt cx="2765052" cy="425608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BFBA71C-9C69-4007-96DA-5782E35C37B5}"/>
                </a:ext>
              </a:extLst>
            </p:cNvPr>
            <p:cNvSpPr/>
            <p:nvPr/>
          </p:nvSpPr>
          <p:spPr>
            <a:xfrm>
              <a:off x="4713474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언어</a:t>
              </a:r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순서도: 다른 페이지 연결선 32">
              <a:extLst>
                <a:ext uri="{FF2B5EF4-FFF2-40B4-BE49-F238E27FC236}">
                  <a16:creationId xmlns:a16="http://schemas.microsoft.com/office/drawing/2014/main" id="{299290C2-E65F-4B72-9A66-85D890B28813}"/>
                </a:ext>
              </a:extLst>
            </p:cNvPr>
            <p:cNvSpPr/>
            <p:nvPr/>
          </p:nvSpPr>
          <p:spPr>
            <a:xfrm>
              <a:off x="6772501" y="1783610"/>
              <a:ext cx="478531" cy="743460"/>
            </a:xfrm>
            <a:prstGeom prst="flowChartOffpage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719FFE-2233-409C-A7EE-565110F88D3A}"/>
              </a:ext>
            </a:extLst>
          </p:cNvPr>
          <p:cNvGrpSpPr/>
          <p:nvPr/>
        </p:nvGrpSpPr>
        <p:grpSpPr>
          <a:xfrm>
            <a:off x="8121339" y="1781185"/>
            <a:ext cx="2765052" cy="4256088"/>
            <a:chOff x="7838706" y="1781185"/>
            <a:chExt cx="2765052" cy="425608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2C5E73C-84C9-4E5D-B749-0CC75CACECA2}"/>
                </a:ext>
              </a:extLst>
            </p:cNvPr>
            <p:cNvSpPr/>
            <p:nvPr/>
          </p:nvSpPr>
          <p:spPr>
            <a:xfrm>
              <a:off x="7838706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언어</a:t>
              </a:r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자바 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SWING</a:t>
              </a:r>
            </a:p>
          </p:txBody>
        </p:sp>
        <p:sp>
          <p:nvSpPr>
            <p:cNvPr id="36" name="순서도: 다른 페이지 연결선 35">
              <a:extLst>
                <a:ext uri="{FF2B5EF4-FFF2-40B4-BE49-F238E27FC236}">
                  <a16:creationId xmlns:a16="http://schemas.microsoft.com/office/drawing/2014/main" id="{137496A8-79C7-4193-9AF4-E84ECE5C8644}"/>
                </a:ext>
              </a:extLst>
            </p:cNvPr>
            <p:cNvSpPr/>
            <p:nvPr/>
          </p:nvSpPr>
          <p:spPr>
            <a:xfrm>
              <a:off x="9898086" y="1783610"/>
              <a:ext cx="478531" cy="74346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935A4A-570E-43F7-A3EF-8F9B7CF3B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685" y="3337497"/>
            <a:ext cx="26289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9A881BE-9594-4838-A2D6-4B9340D45A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4" t="9881" r="26101" b="8220"/>
          <a:stretch/>
        </p:blipFill>
        <p:spPr bwMode="auto">
          <a:xfrm>
            <a:off x="4855223" y="3606604"/>
            <a:ext cx="2481554" cy="210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16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F1B193-90D8-454D-8667-BE2465F678E7}"/>
              </a:ext>
            </a:extLst>
          </p:cNvPr>
          <p:cNvGrpSpPr/>
          <p:nvPr/>
        </p:nvGrpSpPr>
        <p:grpSpPr>
          <a:xfrm>
            <a:off x="464576" y="1579761"/>
            <a:ext cx="7251032" cy="4757973"/>
            <a:chOff x="743926" y="1611292"/>
            <a:chExt cx="7251032" cy="475797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F8F5B9D-DFF2-41C1-91CF-65635D89D3DA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74D6ADC-9C1A-4F2D-846F-1E307A8DD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EEEEC8C-1E25-4453-8C37-E4B3026970A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3EFF5E4-3733-4751-B03E-8F7FB3AADCE7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53257C-579B-4ADC-8CA1-2149DC355F9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AC5E28-DAB8-4075-8C23-5D8D7FA8E68D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3911D0-EA20-4CBE-B34E-4781877B4D49}"/>
              </a:ext>
            </a:extLst>
          </p:cNvPr>
          <p:cNvSpPr/>
          <p:nvPr/>
        </p:nvSpPr>
        <p:spPr>
          <a:xfrm>
            <a:off x="8032509" y="1713111"/>
            <a:ext cx="3694916" cy="44195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실행 시 관리자 모드 외에 버튼이 비활성화 되어 있기 때문에 관리자 모드를 통해 로그인 하여 매장의 개점해야 된다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폰트 설치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https://www.cfnmk.or.kr/agency/sub/20181024100034469100_contents.do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국립박물관문화재단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5EBDB2-9CBC-4C49-BD0E-F33F6196A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18" y="2057933"/>
            <a:ext cx="5556745" cy="36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2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F1B193-90D8-454D-8667-BE2465F678E7}"/>
              </a:ext>
            </a:extLst>
          </p:cNvPr>
          <p:cNvGrpSpPr/>
          <p:nvPr/>
        </p:nvGrpSpPr>
        <p:grpSpPr>
          <a:xfrm>
            <a:off x="464576" y="1579761"/>
            <a:ext cx="7251032" cy="4757973"/>
            <a:chOff x="743926" y="1611292"/>
            <a:chExt cx="7251032" cy="475797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F8F5B9D-DFF2-41C1-91CF-65635D89D3DA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74D6ADC-9C1A-4F2D-846F-1E307A8DD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EEEEC8C-1E25-4453-8C37-E4B3026970A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3EFF5E4-3733-4751-B03E-8F7FB3AADCE7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53257C-579B-4ADC-8CA1-2149DC355F9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AC5E28-DAB8-4075-8C23-5D8D7FA8E68D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3911D0-EA20-4CBE-B34E-4781877B4D49}"/>
              </a:ext>
            </a:extLst>
          </p:cNvPr>
          <p:cNvSpPr/>
          <p:nvPr/>
        </p:nvSpPr>
        <p:spPr>
          <a:xfrm>
            <a:off x="8032509" y="1713111"/>
            <a:ext cx="3694916" cy="44195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설정된 암호를 입력하게 되면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077236-9D24-42AF-A145-00A6D446C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11" y="2856882"/>
            <a:ext cx="3114981" cy="20875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87175E-C2C3-4F99-BB1B-AB3FFFD3C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092" y="2856881"/>
            <a:ext cx="3071884" cy="20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0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F1B193-90D8-454D-8667-BE2465F678E7}"/>
              </a:ext>
            </a:extLst>
          </p:cNvPr>
          <p:cNvGrpSpPr/>
          <p:nvPr/>
        </p:nvGrpSpPr>
        <p:grpSpPr>
          <a:xfrm>
            <a:off x="464576" y="1579761"/>
            <a:ext cx="7251032" cy="4757973"/>
            <a:chOff x="743926" y="1611292"/>
            <a:chExt cx="7251032" cy="475797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F8F5B9D-DFF2-41C1-91CF-65635D89D3DA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74D6ADC-9C1A-4F2D-846F-1E307A8DD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EEEEC8C-1E25-4453-8C37-E4B3026970A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3EFF5E4-3733-4751-B03E-8F7FB3AADCE7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53257C-579B-4ADC-8CA1-2149DC355F9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AC5E28-DAB8-4075-8C23-5D8D7FA8E68D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3911D0-EA20-4CBE-B34E-4781877B4D49}"/>
              </a:ext>
            </a:extLst>
          </p:cNvPr>
          <p:cNvSpPr/>
          <p:nvPr/>
        </p:nvSpPr>
        <p:spPr>
          <a:xfrm>
            <a:off x="8032509" y="1713111"/>
            <a:ext cx="3694916" cy="44195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프레임이 뜬다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 프레임부터 주방과 카운터에서 주문내역과 관리자만 볼 수 있는 정보를 볼 수 있고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가운데 프레임은 음식을 주문하는 프레임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오른쪽의 프레임은 매장에서 식사 시 자리를 활성화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비활성화 할 수 있다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E698FC-3D70-4E98-9461-13D1D50C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25" y="2862790"/>
            <a:ext cx="6326738" cy="21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2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F1B193-90D8-454D-8667-BE2465F678E7}"/>
              </a:ext>
            </a:extLst>
          </p:cNvPr>
          <p:cNvGrpSpPr/>
          <p:nvPr/>
        </p:nvGrpSpPr>
        <p:grpSpPr>
          <a:xfrm>
            <a:off x="464576" y="1579761"/>
            <a:ext cx="7251032" cy="4757973"/>
            <a:chOff x="743926" y="1611292"/>
            <a:chExt cx="7251032" cy="475797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F8F5B9D-DFF2-41C1-91CF-65635D89D3DA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74D6ADC-9C1A-4F2D-846F-1E307A8DD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EEEEC8C-1E25-4453-8C37-E4B3026970A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3EFF5E4-3733-4751-B03E-8F7FB3AADCE7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53257C-579B-4ADC-8CA1-2149DC355F9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AC5E28-DAB8-4075-8C23-5D8D7FA8E68D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77309F2-E48C-4E9B-A361-319968E3B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75" y="2123461"/>
            <a:ext cx="5632034" cy="367057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525ADC-E09A-49A2-8A74-9B488240545B}"/>
              </a:ext>
            </a:extLst>
          </p:cNvPr>
          <p:cNvSpPr/>
          <p:nvPr/>
        </p:nvSpPr>
        <p:spPr>
          <a:xfrm>
            <a:off x="8032509" y="1713111"/>
            <a:ext cx="3694916" cy="44195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매점을 개점하고 고객은 키오스크를 통해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매장에서 식사할 것인지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포장해 갈 것인지 선택할 수 있다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떡상은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교내 식당에서 가져온 이름이다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35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585</Words>
  <Application>Microsoft Office PowerPoint</Application>
  <PresentationFormat>와이드스크린</PresentationFormat>
  <Paragraphs>154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우준혁</cp:lastModifiedBy>
  <cp:revision>63</cp:revision>
  <dcterms:created xsi:type="dcterms:W3CDTF">2019-04-01T11:39:14Z</dcterms:created>
  <dcterms:modified xsi:type="dcterms:W3CDTF">2021-11-30T04:37:22Z</dcterms:modified>
</cp:coreProperties>
</file>