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6"/>
  </p:notesMasterIdLst>
  <p:sldIdLst>
    <p:sldId id="408" r:id="rId2"/>
    <p:sldId id="258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42" r:id="rId14"/>
    <p:sldId id="343" r:id="rId15"/>
    <p:sldId id="344" r:id="rId16"/>
    <p:sldId id="347" r:id="rId17"/>
    <p:sldId id="345" r:id="rId18"/>
    <p:sldId id="346" r:id="rId19"/>
    <p:sldId id="338" r:id="rId20"/>
    <p:sldId id="339" r:id="rId21"/>
    <p:sldId id="340" r:id="rId22"/>
    <p:sldId id="341" r:id="rId23"/>
    <p:sldId id="349" r:id="rId24"/>
    <p:sldId id="348" r:id="rId25"/>
    <p:sldId id="351" r:id="rId26"/>
    <p:sldId id="350" r:id="rId27"/>
    <p:sldId id="366" r:id="rId28"/>
    <p:sldId id="353" r:id="rId29"/>
    <p:sldId id="354" r:id="rId30"/>
    <p:sldId id="355" r:id="rId31"/>
    <p:sldId id="358" r:id="rId32"/>
    <p:sldId id="356" r:id="rId33"/>
    <p:sldId id="357" r:id="rId34"/>
    <p:sldId id="352" r:id="rId35"/>
    <p:sldId id="359" r:id="rId36"/>
    <p:sldId id="365" r:id="rId37"/>
    <p:sldId id="362" r:id="rId38"/>
    <p:sldId id="360" r:id="rId39"/>
    <p:sldId id="407" r:id="rId40"/>
    <p:sldId id="361" r:id="rId41"/>
    <p:sldId id="363" r:id="rId42"/>
    <p:sldId id="364" r:id="rId43"/>
    <p:sldId id="391" r:id="rId44"/>
    <p:sldId id="367" r:id="rId45"/>
    <p:sldId id="370" r:id="rId46"/>
    <p:sldId id="372" r:id="rId47"/>
    <p:sldId id="368" r:id="rId48"/>
    <p:sldId id="371" r:id="rId49"/>
    <p:sldId id="373" r:id="rId50"/>
    <p:sldId id="374" r:id="rId51"/>
    <p:sldId id="375" r:id="rId52"/>
    <p:sldId id="396" r:id="rId53"/>
    <p:sldId id="397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2" r:id="rId70"/>
    <p:sldId id="393" r:id="rId71"/>
    <p:sldId id="394" r:id="rId72"/>
    <p:sldId id="395" r:id="rId73"/>
    <p:sldId id="398" r:id="rId74"/>
    <p:sldId id="405" r:id="rId75"/>
    <p:sldId id="399" r:id="rId76"/>
    <p:sldId id="400" r:id="rId77"/>
    <p:sldId id="401" r:id="rId78"/>
    <p:sldId id="406" r:id="rId79"/>
    <p:sldId id="402" r:id="rId80"/>
    <p:sldId id="403" r:id="rId81"/>
    <p:sldId id="404" r:id="rId82"/>
    <p:sldId id="327" r:id="rId83"/>
    <p:sldId id="409" r:id="rId84"/>
    <p:sldId id="410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1E262-5505-41E5-8992-933DC6066922}">
          <p14:sldIdLst>
            <p14:sldId id="408"/>
            <p14:sldId id="258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5"/>
            <p14:sldId id="337"/>
            <p14:sldId id="342"/>
            <p14:sldId id="343"/>
            <p14:sldId id="344"/>
            <p14:sldId id="347"/>
            <p14:sldId id="345"/>
            <p14:sldId id="346"/>
            <p14:sldId id="338"/>
            <p14:sldId id="339"/>
            <p14:sldId id="340"/>
            <p14:sldId id="341"/>
            <p14:sldId id="349"/>
            <p14:sldId id="348"/>
            <p14:sldId id="351"/>
            <p14:sldId id="350"/>
            <p14:sldId id="366"/>
            <p14:sldId id="353"/>
            <p14:sldId id="354"/>
          </p14:sldIdLst>
        </p14:section>
        <p14:section name="MySQL" id="{40A3C351-0C35-A142-A2E4-341C3403537B}">
          <p14:sldIdLst>
            <p14:sldId id="355"/>
            <p14:sldId id="358"/>
            <p14:sldId id="356"/>
            <p14:sldId id="357"/>
            <p14:sldId id="352"/>
          </p14:sldIdLst>
        </p14:section>
        <p14:section name="Queries" id="{B44497F7-1DD1-4144-89BD-5915EF9C64FD}">
          <p14:sldIdLst>
            <p14:sldId id="359"/>
            <p14:sldId id="365"/>
            <p14:sldId id="362"/>
            <p14:sldId id="360"/>
            <p14:sldId id="407"/>
          </p14:sldIdLst>
        </p14:section>
        <p14:section name="Insert Into" id="{242451A0-80D2-2E41-B097-F602777A4AFE}">
          <p14:sldIdLst>
            <p14:sldId id="361"/>
            <p14:sldId id="363"/>
            <p14:sldId id="364"/>
            <p14:sldId id="391"/>
          </p14:sldIdLst>
        </p14:section>
        <p14:section name="Select" id="{97111560-6665-264B-8E7F-9BFC20CE098B}">
          <p14:sldIdLst>
            <p14:sldId id="367"/>
            <p14:sldId id="370"/>
            <p14:sldId id="372"/>
            <p14:sldId id="368"/>
            <p14:sldId id="371"/>
            <p14:sldId id="373"/>
            <p14:sldId id="374"/>
            <p14:sldId id="375"/>
            <p14:sldId id="396"/>
            <p14:sldId id="397"/>
          </p14:sldIdLst>
        </p14:section>
        <p14:section name="Update" id="{0E22E313-57C9-0144-BE60-61ED195DA1C3}">
          <p14:sldIdLst>
            <p14:sldId id="376"/>
            <p14:sldId id="377"/>
            <p14:sldId id="378"/>
          </p14:sldIdLst>
        </p14:section>
        <p14:section name="Delete" id="{2D57BFFD-204E-1244-94B0-7B170D52D942}">
          <p14:sldIdLst>
            <p14:sldId id="379"/>
            <p14:sldId id="380"/>
            <p14:sldId id="381"/>
          </p14:sldIdLst>
        </p14:section>
        <p14:section name="Php - MySQL connection" id="{51CD13DA-537F-6440-88F5-441163A059A7}">
          <p14:sldIdLst>
            <p14:sldId id="382"/>
            <p14:sldId id="383"/>
            <p14:sldId id="384"/>
            <p14:sldId id="385"/>
          </p14:sldIdLst>
        </p14:section>
        <p14:section name="Php - MySQL query execution" id="{5DCAA2AC-9424-184D-9F14-B89032AF7957}">
          <p14:sldIdLst>
            <p14:sldId id="386"/>
            <p14:sldId id="387"/>
            <p14:sldId id="388"/>
            <p14:sldId id="389"/>
            <p14:sldId id="390"/>
            <p14:sldId id="392"/>
            <p14:sldId id="393"/>
            <p14:sldId id="394"/>
          </p14:sldIdLst>
        </p14:section>
        <p14:section name="Php - MySQL results" id="{1111613B-039A-0747-8656-AEAD4B7368C7}">
          <p14:sldIdLst>
            <p14:sldId id="395"/>
            <p14:sldId id="398"/>
            <p14:sldId id="405"/>
            <p14:sldId id="399"/>
            <p14:sldId id="400"/>
            <p14:sldId id="401"/>
            <p14:sldId id="406"/>
            <p14:sldId id="402"/>
            <p14:sldId id="403"/>
            <p14:sldId id="404"/>
          </p14:sldIdLst>
        </p14:section>
        <p14:section name="Outro" id="{12AF5548-69F7-466F-90B3-BCD812247787}">
          <p14:sldIdLst>
            <p14:sldId id="327"/>
            <p14:sldId id="409"/>
            <p14:sldId id="4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78930"/>
    <a:srgbClr val="339966"/>
    <a:srgbClr val="E0E0E0"/>
    <a:srgbClr val="336699"/>
    <a:srgbClr val="0000FF"/>
    <a:srgbClr val="48546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68" autoAdjust="0"/>
    <p:restoredTop sz="94628" autoAdjust="0"/>
  </p:normalViewPr>
  <p:slideViewPr>
    <p:cSldViewPr>
      <p:cViewPr>
        <p:scale>
          <a:sx n="100" d="100"/>
          <a:sy n="100" d="100"/>
        </p:scale>
        <p:origin x="-80" y="-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12/11/14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December 11,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December 11,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mysql.com/doc/refman/5.0/en/date-and-time-type-overview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2.gif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848600" cy="1121296"/>
          </a:xfrm>
        </p:spPr>
        <p:txBody>
          <a:bodyPr/>
          <a:lstStyle/>
          <a:p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My</a:t>
            </a:r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SQL</a:t>
            </a:r>
            <a:endParaRPr lang="el-GR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8137248" cy="2228056"/>
          </a:xfrm>
        </p:spPr>
        <p:txBody>
          <a:bodyPr>
            <a:normAutofit/>
          </a:bodyPr>
          <a:lstStyle/>
          <a:p>
            <a:r>
              <a:rPr lang="el-G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Επικοινωνία </a:t>
            </a:r>
            <a:r>
              <a:rPr lang="el-G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Ανθρώπου Μηχανής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l-G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ο </a:t>
            </a:r>
            <a:r>
              <a:rPr lang="el-G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Φροντιστηριακό </a:t>
            </a:r>
            <a:r>
              <a:rPr lang="el-G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Μάθημα</a:t>
            </a:r>
          </a:p>
          <a:p>
            <a:r>
              <a:rPr lang="el-G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Τμήμα Πληροφορικής και Τηλεπικοινωνιών</a:t>
            </a:r>
          </a:p>
          <a:p>
            <a:endParaRPr lang="el-G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l-G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8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Ονοματολογία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Επιτρεπόμενα </a:t>
            </a:r>
            <a:r>
              <a:rPr lang="el-GR" b="1" dirty="0" smtClean="0"/>
              <a:t>ονόματα</a:t>
            </a:r>
            <a:r>
              <a:rPr lang="el-GR" dirty="0" smtClean="0"/>
              <a:t> στην </a:t>
            </a:r>
            <a:r>
              <a:rPr lang="en-US" dirty="0" smtClean="0"/>
              <a:t>MySQL:</a:t>
            </a:r>
          </a:p>
          <a:p>
            <a:pPr lvl="1"/>
            <a:r>
              <a:rPr lang="el-GR" dirty="0" smtClean="0"/>
              <a:t>Αρχίζουν από γράμμα</a:t>
            </a:r>
          </a:p>
          <a:p>
            <a:pPr lvl="1"/>
            <a:r>
              <a:rPr lang="el-GR" dirty="0" smtClean="0"/>
              <a:t>Περιέχουν λατινικά γράμματα, αριθμούς, _</a:t>
            </a:r>
            <a:endParaRPr lang="en-US" dirty="0" smtClean="0"/>
          </a:p>
          <a:p>
            <a:pPr lvl="1"/>
            <a:r>
              <a:rPr lang="el-GR" dirty="0" smtClean="0"/>
              <a:t>Είναι ευαίσθητα σε πεζά/κεφαλαία</a:t>
            </a:r>
          </a:p>
          <a:p>
            <a:r>
              <a:rPr lang="el-GR" dirty="0" smtClean="0"/>
              <a:t>Αφορά ονόματα πινάκων, στηλών, και βάσεων</a:t>
            </a:r>
          </a:p>
        </p:txBody>
      </p:sp>
    </p:spTree>
    <p:extLst>
      <p:ext uri="{BB962C8B-B14F-4D97-AF65-F5344CB8AC3E}">
        <p14:creationId xmlns:p14="http://schemas.microsoft.com/office/powerpoint/2010/main" val="316045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Σχήμα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FF0000"/>
                </a:solidFill>
              </a:rPr>
              <a:t>Σχήμα</a:t>
            </a:r>
            <a:r>
              <a:rPr lang="el-GR" dirty="0" smtClean="0"/>
              <a:t>: Η </a:t>
            </a:r>
            <a:r>
              <a:rPr lang="el-GR" b="1" dirty="0" smtClean="0"/>
              <a:t>δομή</a:t>
            </a:r>
            <a:r>
              <a:rPr lang="el-GR" dirty="0" smtClean="0"/>
              <a:t> πινάκων και στηλών μίας βάσης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Δημιουργία σχήματος</a:t>
            </a:r>
            <a:r>
              <a:rPr lang="en-US" dirty="0" smtClean="0"/>
              <a:t>. </a:t>
            </a:r>
            <a:r>
              <a:rPr lang="el-GR" dirty="0" smtClean="0"/>
              <a:t>Σκέφτομαι:</a:t>
            </a:r>
          </a:p>
          <a:p>
            <a:pPr lvl="1"/>
            <a:r>
              <a:rPr lang="el-GR" dirty="0" smtClean="0"/>
              <a:t>Τι είδους </a:t>
            </a:r>
            <a:r>
              <a:rPr lang="el-GR" b="1" dirty="0" smtClean="0"/>
              <a:t>αντικείμενα </a:t>
            </a:r>
            <a:r>
              <a:rPr lang="el-GR" dirty="0" smtClean="0"/>
              <a:t>θα αποθηκεύσει η εφαρμογή μου;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l-GR" dirty="0" smtClean="0">
                <a:sym typeface="Wingdings" pitchFamily="2" charset="2"/>
              </a:rPr>
              <a:t>Πίνακες</a:t>
            </a:r>
            <a:endParaRPr lang="en-US" dirty="0" smtClean="0"/>
          </a:p>
          <a:p>
            <a:pPr lvl="1"/>
            <a:r>
              <a:rPr lang="el-GR" dirty="0" smtClean="0"/>
              <a:t>Τι </a:t>
            </a:r>
            <a:r>
              <a:rPr lang="el-GR" b="1" dirty="0" smtClean="0"/>
              <a:t>ιδιότητες</a:t>
            </a:r>
            <a:r>
              <a:rPr lang="el-GR" dirty="0" smtClean="0"/>
              <a:t> έχει κάθε τέτοιο αντικείμενο; </a:t>
            </a:r>
            <a:r>
              <a:rPr lang="el-GR" dirty="0" smtClean="0">
                <a:sym typeface="Wingdings" pitchFamily="2" charset="2"/>
              </a:rPr>
              <a:t> Στήλες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84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Παράδειγμα: Ιστοσελίδα συγγραμάτων Εύδοξος</a:t>
            </a:r>
            <a:endParaRPr lang="en-US" dirty="0" smtClean="0"/>
          </a:p>
          <a:p>
            <a:r>
              <a:rPr lang="el-GR" dirty="0" smtClean="0"/>
              <a:t>Τι είδους αντικείμενα χρειαζόμαστε;</a:t>
            </a:r>
          </a:p>
          <a:p>
            <a:pPr lvl="1"/>
            <a:r>
              <a:rPr lang="el-GR" dirty="0" smtClean="0"/>
              <a:t>Φοιτητές</a:t>
            </a:r>
          </a:p>
          <a:p>
            <a:pPr lvl="1"/>
            <a:r>
              <a:rPr lang="el-GR" dirty="0" smtClean="0"/>
              <a:t>Μαθήματα</a:t>
            </a:r>
          </a:p>
          <a:p>
            <a:pPr lvl="1"/>
            <a:r>
              <a:rPr lang="el-GR" dirty="0" smtClean="0"/>
              <a:t>Βιβλία</a:t>
            </a:r>
          </a:p>
          <a:p>
            <a:pPr lvl="1"/>
            <a:r>
              <a:rPr lang="el-GR" b="1" dirty="0" smtClean="0"/>
              <a:t>Εκδότες</a:t>
            </a:r>
            <a:endParaRPr lang="en-US" b="1" dirty="0" smtClean="0"/>
          </a:p>
          <a:p>
            <a:r>
              <a:rPr lang="el-GR" dirty="0" smtClean="0"/>
              <a:t>Τι ιδιότητες χρειαζόμαστε για κάθε αντικείμενο;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24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l-GR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lvl="1"/>
            <a:r>
              <a:rPr lang="en-US" dirty="0" smtClean="0"/>
              <a:t>street</a:t>
            </a:r>
          </a:p>
          <a:p>
            <a:pPr lvl="1"/>
            <a:r>
              <a:rPr lang="en-US" dirty="0" err="1" smtClean="0"/>
              <a:t>addressnumber</a:t>
            </a:r>
            <a:endParaRPr lang="en-US" dirty="0" smtClean="0"/>
          </a:p>
          <a:p>
            <a:pPr lvl="1"/>
            <a:r>
              <a:rPr lang="en-US" dirty="0" smtClean="0"/>
              <a:t>postcode</a:t>
            </a:r>
          </a:p>
          <a:p>
            <a:pPr lvl="1"/>
            <a:r>
              <a:rPr lang="en-US" dirty="0" smtClean="0"/>
              <a:t>phone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44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24939"/>
              </p:ext>
            </p:extLst>
          </p:nvPr>
        </p:nvGraphicFramePr>
        <p:xfrm>
          <a:off x="107504" y="2245514"/>
          <a:ext cx="8568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440160"/>
                <a:gridCol w="1656184"/>
                <a:gridCol w="1584176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addressnumber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Παπασωτηρίου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Στουρνάρη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10442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2103323300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Συμμετρία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Θεολόγου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15773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2107707114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Εκδότες</a:t>
                      </a:r>
                      <a:r>
                        <a:rPr lang="el-GR" sz="1400" baseline="0" dirty="0" smtClean="0"/>
                        <a:t> Θεσσαλονίκης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Τζιόλα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74145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Μοναδικό αναγνωριστικό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Σε κάθε πίνακα έχουμε μία </a:t>
            </a:r>
            <a:r>
              <a:rPr lang="el-GR" b="1" dirty="0" smtClean="0"/>
              <a:t>στήλη-αναγνωριστικό</a:t>
            </a:r>
          </a:p>
          <a:p>
            <a:r>
              <a:rPr lang="el-GR" dirty="0" smtClean="0"/>
              <a:t>Συχνά την ονομάζουμε </a:t>
            </a:r>
            <a:r>
              <a:rPr lang="en-US" dirty="0" smtClean="0"/>
              <a:t>“</a:t>
            </a:r>
            <a:r>
              <a:rPr lang="en-US" b="1" dirty="0" smtClean="0"/>
              <a:t>id</a:t>
            </a:r>
            <a:r>
              <a:rPr lang="en-US" dirty="0" smtClean="0"/>
              <a:t>”</a:t>
            </a:r>
            <a:endParaRPr lang="el-GR" dirty="0" smtClean="0"/>
          </a:p>
          <a:p>
            <a:r>
              <a:rPr lang="el-GR" dirty="0" smtClean="0"/>
              <a:t>Ή όνομα πίνακα + </a:t>
            </a:r>
            <a:r>
              <a:rPr lang="en-US" dirty="0" smtClean="0"/>
              <a:t>“id”</a:t>
            </a:r>
          </a:p>
          <a:p>
            <a:pPr lvl="1"/>
            <a:r>
              <a:rPr lang="el-GR" dirty="0" smtClean="0"/>
              <a:t>Πίνακας </a:t>
            </a:r>
            <a:r>
              <a:rPr lang="en-US" dirty="0" smtClean="0"/>
              <a:t>students</a:t>
            </a:r>
            <a:r>
              <a:rPr lang="el-GR" dirty="0" smtClean="0"/>
              <a:t>: </a:t>
            </a:r>
            <a:r>
              <a:rPr lang="en-US" dirty="0" err="1" smtClean="0"/>
              <a:t>studentid</a:t>
            </a:r>
            <a:endParaRPr lang="en-US" dirty="0" smtClean="0"/>
          </a:p>
          <a:p>
            <a:r>
              <a:rPr lang="el-GR" dirty="0" smtClean="0"/>
              <a:t>Είναι </a:t>
            </a:r>
            <a:r>
              <a:rPr lang="el-GR" b="1" dirty="0" smtClean="0"/>
              <a:t>θετικοί φυσικοί αριθμοί</a:t>
            </a:r>
          </a:p>
          <a:p>
            <a:r>
              <a:rPr lang="el-GR" dirty="0" smtClean="0"/>
              <a:t>Ξεκινούν από το </a:t>
            </a:r>
            <a:r>
              <a:rPr lang="en-US" dirty="0" smtClean="0"/>
              <a:t>1</a:t>
            </a:r>
          </a:p>
          <a:p>
            <a:r>
              <a:rPr lang="el-GR" dirty="0" smtClean="0"/>
              <a:t>Κάθε νέα εγγραφή έχει τον επόμενο αριθμό</a:t>
            </a:r>
            <a:endParaRPr lang="en-US" dirty="0" smtClean="0"/>
          </a:p>
          <a:p>
            <a:r>
              <a:rPr lang="el-GR" dirty="0" smtClean="0"/>
              <a:t>Ρυθμίζεται αυτόματα από το σύστημα βάσης δεδομένων</a:t>
            </a:r>
            <a:endParaRPr lang="en-US" dirty="0" smtClean="0"/>
          </a:p>
          <a:p>
            <a:r>
              <a:rPr lang="el-GR" dirty="0" smtClean="0"/>
              <a:t>Η στήλη αναφέρεται και ως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</a:p>
        </p:txBody>
      </p:sp>
    </p:spTree>
    <p:extLst>
      <p:ext uri="{BB962C8B-B14F-4D97-AF65-F5344CB8AC3E}">
        <p14:creationId xmlns:p14="http://schemas.microsoft.com/office/powerpoint/2010/main" val="368331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Μοναδικό αναγνωριστικό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Επιτρέπει να </a:t>
            </a:r>
            <a:r>
              <a:rPr lang="el-GR" b="1" dirty="0" smtClean="0"/>
              <a:t>αναφερθούμε</a:t>
            </a:r>
            <a:r>
              <a:rPr lang="el-GR" dirty="0" smtClean="0"/>
              <a:t> </a:t>
            </a:r>
            <a:r>
              <a:rPr lang="el-GR" dirty="0"/>
              <a:t>σύντομα </a:t>
            </a:r>
            <a:r>
              <a:rPr lang="el-GR" dirty="0" smtClean="0"/>
              <a:t>σε μία γραμμή</a:t>
            </a:r>
            <a:endParaRPr lang="en-US" dirty="0" smtClean="0"/>
          </a:p>
          <a:p>
            <a:pPr lvl="1"/>
            <a:r>
              <a:rPr lang="el-GR" dirty="0" smtClean="0"/>
              <a:t>Ο μαθητής με </a:t>
            </a:r>
            <a:r>
              <a:rPr lang="en-US" dirty="0" smtClean="0"/>
              <a:t>id 5</a:t>
            </a:r>
          </a:p>
          <a:p>
            <a:pPr lvl="1"/>
            <a:r>
              <a:rPr lang="el-GR" dirty="0" smtClean="0"/>
              <a:t>Ο εκδότης με </a:t>
            </a:r>
            <a:r>
              <a:rPr lang="en-US" dirty="0" smtClean="0"/>
              <a:t>id 109</a:t>
            </a:r>
          </a:p>
          <a:p>
            <a:pPr lvl="1"/>
            <a:r>
              <a:rPr lang="el-GR" dirty="0" smtClean="0"/>
              <a:t>Το βιβλίο</a:t>
            </a:r>
            <a:r>
              <a:rPr lang="en-US" dirty="0" smtClean="0"/>
              <a:t> id 49,999</a:t>
            </a:r>
            <a:endParaRPr lang="el-GR" dirty="0" smtClean="0"/>
          </a:p>
          <a:p>
            <a:r>
              <a:rPr lang="el-GR" b="1" dirty="0" smtClean="0"/>
              <a:t>Ξεχωρίζει</a:t>
            </a:r>
            <a:r>
              <a:rPr lang="el-GR" dirty="0" smtClean="0"/>
              <a:t> δύο εγγραφές με </a:t>
            </a:r>
            <a:r>
              <a:rPr lang="el-GR" b="1" dirty="0" smtClean="0"/>
              <a:t>ίδια στοιχεία</a:t>
            </a:r>
            <a:endParaRPr lang="en-US" b="1" dirty="0" smtClean="0"/>
          </a:p>
          <a:p>
            <a:endParaRPr lang="en-US" b="1" dirty="0" smtClean="0"/>
          </a:p>
          <a:p>
            <a:pPr marL="274320" lvl="1" indent="0" algn="ctr">
              <a:buNone/>
            </a:pPr>
            <a:r>
              <a:rPr lang="el-GR" dirty="0" smtClean="0"/>
              <a:t>Μαθητής </a:t>
            </a:r>
            <a:r>
              <a:rPr lang="el-GR" b="1" dirty="0" smtClean="0"/>
              <a:t>Αλέξης Παπαντωνίου </a:t>
            </a:r>
            <a:r>
              <a:rPr lang="el-GR" dirty="0" smtClean="0"/>
              <a:t>του </a:t>
            </a:r>
            <a:r>
              <a:rPr lang="el-GR" b="1" dirty="0" smtClean="0"/>
              <a:t>Αναστάση</a:t>
            </a:r>
            <a:r>
              <a:rPr lang="el-GR" dirty="0" smtClean="0"/>
              <a:t>, </a:t>
            </a:r>
            <a:r>
              <a:rPr lang="en-US" dirty="0" smtClean="0"/>
              <a:t>id 5</a:t>
            </a:r>
          </a:p>
          <a:p>
            <a:pPr marL="274320" lvl="1" indent="0" algn="ctr">
              <a:buNone/>
            </a:pPr>
            <a:r>
              <a:rPr lang="el-GR" b="1" dirty="0" smtClean="0"/>
              <a:t>≠</a:t>
            </a:r>
          </a:p>
          <a:p>
            <a:pPr marL="274320" lvl="1" indent="0" algn="ctr">
              <a:buNone/>
            </a:pPr>
            <a:r>
              <a:rPr lang="el-GR" dirty="0" smtClean="0"/>
              <a:t>Μαθητής </a:t>
            </a:r>
            <a:r>
              <a:rPr lang="el-GR" b="1" dirty="0" smtClean="0"/>
              <a:t>Αλέξης Παπαντωνίου </a:t>
            </a:r>
            <a:r>
              <a:rPr lang="el-GR" dirty="0" smtClean="0"/>
              <a:t>του </a:t>
            </a:r>
            <a:r>
              <a:rPr lang="el-GR" b="1" dirty="0" smtClean="0"/>
              <a:t>Αναστάση</a:t>
            </a:r>
            <a:r>
              <a:rPr lang="en-US" dirty="0" smtClean="0"/>
              <a:t>, id 105</a:t>
            </a:r>
          </a:p>
          <a:p>
            <a:pPr marL="274320" lvl="1" indent="0" algn="ctr">
              <a:buNone/>
            </a:pPr>
            <a:endParaRPr lang="en-US" dirty="0"/>
          </a:p>
          <a:p>
            <a:r>
              <a:rPr lang="el-GR" dirty="0" smtClean="0"/>
              <a:t>Αυτή η στήλη ονομάζεται </a:t>
            </a:r>
            <a:r>
              <a:rPr lang="el-GR" b="1" dirty="0" smtClean="0"/>
              <a:t>πρωτεύον κλειδί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082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l-GR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street</a:t>
            </a:r>
          </a:p>
          <a:p>
            <a:pPr lvl="1"/>
            <a:r>
              <a:rPr lang="en-US" dirty="0" err="1" smtClean="0"/>
              <a:t>addressnumber</a:t>
            </a:r>
            <a:endParaRPr lang="en-US" dirty="0" smtClean="0"/>
          </a:p>
          <a:p>
            <a:pPr lvl="1"/>
            <a:r>
              <a:rPr lang="en-US" dirty="0" smtClean="0"/>
              <a:t>postcode</a:t>
            </a:r>
          </a:p>
          <a:p>
            <a:pPr lvl="1"/>
            <a:r>
              <a:rPr lang="en-US" dirty="0" smtClean="0"/>
              <a:t>phone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36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21539"/>
              </p:ext>
            </p:extLst>
          </p:nvPr>
        </p:nvGraphicFramePr>
        <p:xfrm>
          <a:off x="323528" y="2245514"/>
          <a:ext cx="8352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566014"/>
                <a:gridCol w="1322418"/>
                <a:gridCol w="1584176"/>
                <a:gridCol w="1008112"/>
                <a:gridCol w="1296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addressnumber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Παπασωτηρίου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Στουρνάρη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10442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2103323300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Συμμετρία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Θεολόγου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15773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2107707114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Εκδότες</a:t>
                      </a:r>
                      <a:r>
                        <a:rPr lang="el-GR" sz="1400" baseline="0" dirty="0" smtClean="0"/>
                        <a:t> Θεσσαλονίκης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Τζιόλα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74145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publishers: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0957" y="2248297"/>
            <a:ext cx="568635" cy="1828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5274" y="4077072"/>
            <a:ext cx="0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4869160"/>
            <a:ext cx="399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Στήλη 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8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students</a:t>
            </a:r>
            <a:endParaRPr lang="el-GR" dirty="0" smtClean="0"/>
          </a:p>
          <a:p>
            <a:pPr lvl="1"/>
            <a:r>
              <a:rPr lang="en-US" dirty="0" err="1" smtClean="0"/>
              <a:t>studentid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  <a:endParaRPr lang="el-GR" dirty="0" smtClean="0"/>
          </a:p>
          <a:p>
            <a:pPr lvl="1"/>
            <a:r>
              <a:rPr lang="en-US" dirty="0" smtClean="0"/>
              <a:t>surname</a:t>
            </a:r>
            <a:endParaRPr lang="el-GR" dirty="0" smtClean="0"/>
          </a:p>
          <a:p>
            <a:pPr lvl="1"/>
            <a:r>
              <a:rPr lang="en-US" dirty="0" err="1" smtClean="0"/>
              <a:t>schoolname</a:t>
            </a:r>
            <a:endParaRPr lang="en-US" dirty="0" smtClean="0"/>
          </a:p>
          <a:p>
            <a:pPr lvl="1"/>
            <a:r>
              <a:rPr lang="en-US" dirty="0" err="1" smtClean="0"/>
              <a:t>schoolfounded</a:t>
            </a:r>
            <a:endParaRPr lang="en-US" dirty="0" smtClean="0"/>
          </a:p>
          <a:p>
            <a:pPr lvl="1"/>
            <a:r>
              <a:rPr lang="en-US" dirty="0" err="1" smtClean="0"/>
              <a:t>schoollocation</a:t>
            </a:r>
            <a:endParaRPr lang="el-GR" dirty="0" smtClean="0"/>
          </a:p>
          <a:p>
            <a:pPr lvl="1"/>
            <a:r>
              <a:rPr lang="en-US" dirty="0" smtClean="0"/>
              <a:t>semester</a:t>
            </a: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4358" y="1599109"/>
            <a:ext cx="2818656" cy="463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courses</a:t>
            </a:r>
            <a:endParaRPr lang="el-GR" dirty="0" smtClean="0"/>
          </a:p>
          <a:p>
            <a:pPr lvl="1"/>
            <a:r>
              <a:rPr lang="en-US" dirty="0" err="1" smtClean="0"/>
              <a:t>courseid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  <a:endParaRPr lang="el-GR" dirty="0" smtClean="0"/>
          </a:p>
          <a:p>
            <a:pPr lvl="1"/>
            <a:r>
              <a:rPr lang="en-US" dirty="0" smtClean="0"/>
              <a:t>description</a:t>
            </a:r>
            <a:endParaRPr lang="el-GR" dirty="0" smtClean="0"/>
          </a:p>
          <a:p>
            <a:pPr lvl="1"/>
            <a:r>
              <a:rPr lang="en-US" dirty="0" err="1" smtClean="0"/>
              <a:t>schoolname</a:t>
            </a:r>
            <a:endParaRPr lang="en-US" dirty="0" smtClean="0"/>
          </a:p>
          <a:p>
            <a:pPr lvl="1"/>
            <a:r>
              <a:rPr lang="en-US" dirty="0" err="1" smtClean="0"/>
              <a:t>schoolfounded</a:t>
            </a:r>
            <a:endParaRPr lang="en-US" dirty="0" smtClean="0"/>
          </a:p>
          <a:p>
            <a:pPr lvl="1"/>
            <a:r>
              <a:rPr lang="en-US" dirty="0" err="1" smtClean="0"/>
              <a:t>schoollocation</a:t>
            </a:r>
            <a:endParaRPr lang="el-GR" dirty="0" smtClean="0"/>
          </a:p>
          <a:p>
            <a:pPr lvl="1"/>
            <a:r>
              <a:rPr lang="en-US" dirty="0" smtClean="0"/>
              <a:t>semester</a:t>
            </a:r>
            <a:endParaRPr lang="el-G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4168" y="1599108"/>
            <a:ext cx="2818656" cy="463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books</a:t>
            </a:r>
            <a:endParaRPr lang="el-GR" dirty="0" smtClean="0"/>
          </a:p>
          <a:p>
            <a:pPr lvl="1"/>
            <a:r>
              <a:rPr lang="en-US" dirty="0" err="1" smtClean="0"/>
              <a:t>bookid</a:t>
            </a:r>
            <a:endParaRPr lang="en-US" dirty="0" smtClean="0"/>
          </a:p>
          <a:p>
            <a:pPr lvl="1"/>
            <a:r>
              <a:rPr lang="en-US" dirty="0" smtClean="0"/>
              <a:t>title</a:t>
            </a:r>
            <a:endParaRPr lang="el-GR" dirty="0" smtClean="0"/>
          </a:p>
          <a:p>
            <a:pPr lvl="1"/>
            <a:r>
              <a:rPr lang="en-US" dirty="0" smtClean="0"/>
              <a:t>description</a:t>
            </a:r>
            <a:endParaRPr lang="el-GR" dirty="0" smtClean="0"/>
          </a:p>
          <a:p>
            <a:pPr lvl="1"/>
            <a:r>
              <a:rPr lang="en-US" dirty="0" err="1" smtClean="0"/>
              <a:t>schoolname</a:t>
            </a:r>
            <a:endParaRPr lang="en-US" dirty="0" smtClean="0"/>
          </a:p>
          <a:p>
            <a:pPr lvl="1"/>
            <a:r>
              <a:rPr lang="en-US" dirty="0" err="1" smtClean="0"/>
              <a:t>schoolfounded</a:t>
            </a:r>
            <a:endParaRPr lang="en-US" dirty="0" smtClean="0"/>
          </a:p>
          <a:p>
            <a:pPr lvl="1"/>
            <a:r>
              <a:rPr lang="en-US" dirty="0" err="1" smtClean="0"/>
              <a:t>schoollocation</a:t>
            </a:r>
            <a:endParaRPr lang="el-GR" dirty="0" smtClean="0"/>
          </a:p>
          <a:p>
            <a:pPr lvl="1"/>
            <a:r>
              <a:rPr lang="en-US" dirty="0" smtClean="0"/>
              <a:t>semester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23643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 στη </a:t>
            </a:r>
            <a:r>
              <a:rPr lang="en-US" dirty="0" smtClean="0"/>
              <a:t>MySQL </a:t>
            </a:r>
            <a:r>
              <a:rPr lang="el-GR" dirty="0" smtClean="0"/>
              <a:t>και τις βάσεις δεδομένων</a:t>
            </a:r>
          </a:p>
          <a:p>
            <a:pPr lvl="1"/>
            <a:r>
              <a:rPr lang="el-GR" dirty="0" smtClean="0"/>
              <a:t>Τι είναι βάση δεδομένων;</a:t>
            </a:r>
          </a:p>
          <a:p>
            <a:pPr lvl="1"/>
            <a:r>
              <a:rPr lang="el-GR" dirty="0" smtClean="0"/>
              <a:t>Πίνακες, στήλες, πεδία</a:t>
            </a:r>
          </a:p>
          <a:p>
            <a:pPr lvl="1"/>
            <a:r>
              <a:rPr lang="el-GR" dirty="0" smtClean="0"/>
              <a:t>Σχήματα βάσεων</a:t>
            </a:r>
          </a:p>
          <a:p>
            <a:pPr lvl="1"/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l-GR" dirty="0" smtClean="0"/>
              <a:t>Εισαγωγή στη γλώσσα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WHERE, </a:t>
            </a:r>
            <a:r>
              <a:rPr lang="el-GR" dirty="0" smtClean="0"/>
              <a:t>λογικοί τελεστές</a:t>
            </a:r>
            <a:endParaRPr lang="en-US" dirty="0" smtClean="0"/>
          </a:p>
          <a:p>
            <a:pPr lvl="1"/>
            <a:r>
              <a:rPr lang="en-US" dirty="0" smtClean="0"/>
              <a:t>INSERT INTO, DELETE, UPDATE</a:t>
            </a:r>
          </a:p>
          <a:p>
            <a:pPr lvl="1"/>
            <a:r>
              <a:rPr lang="el-GR" dirty="0" smtClean="0"/>
              <a:t>Συνδυασμός </a:t>
            </a:r>
            <a:r>
              <a:rPr lang="en-US" dirty="0" smtClean="0"/>
              <a:t>PHP/MySQL</a:t>
            </a:r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89146"/>
              </p:ext>
            </p:extLst>
          </p:nvPr>
        </p:nvGraphicFramePr>
        <p:xfrm>
          <a:off x="323528" y="2155970"/>
          <a:ext cx="8568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80120"/>
                <a:gridCol w="1224136"/>
                <a:gridCol w="1368152"/>
                <a:gridCol w="1800200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studentid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schoolname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schoolfunded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schoollocation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semester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Πέτρος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Αγγελάτος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ΕΜΠ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1836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Ζωγράφου,</a:t>
                      </a:r>
                      <a:r>
                        <a:rPr lang="el-GR" sz="1400" baseline="0" dirty="0" smtClean="0"/>
                        <a:t> Αθήνα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Γιώργος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Πάνου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ΕΜΠ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1836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Ζωγράφου,</a:t>
                      </a:r>
                      <a:r>
                        <a:rPr lang="el-GR" sz="1400" baseline="0" dirty="0" smtClean="0"/>
                        <a:t> Αθήνα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Παύλος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Τσιμής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ΕΜΠ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1836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Ζωγράφου,</a:t>
                      </a:r>
                      <a:r>
                        <a:rPr lang="el-GR" sz="1400" baseline="0" dirty="0" smtClean="0"/>
                        <a:t> Αθήνα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Αρετή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Τσαμάκη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ΑΠΘ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Θεσσαλονίκη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55679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72" y="2515791"/>
            <a:ext cx="4392488" cy="11071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11749" y="3672078"/>
            <a:ext cx="0" cy="108964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3577" y="48657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F0"/>
                </a:solidFill>
              </a:rPr>
              <a:t>Ανεπιθύμητη επανάληψη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Αποφυγή επανάληψης:</a:t>
            </a:r>
          </a:p>
          <a:p>
            <a:pPr lvl="1"/>
            <a:r>
              <a:rPr lang="el-GR" dirty="0" smtClean="0"/>
              <a:t>Ας φτιάξουμε έναν ξεχωριστό πίνακα για τις σχολές</a:t>
            </a:r>
          </a:p>
          <a:p>
            <a:pPr lvl="1"/>
            <a:endParaRPr lang="el-GR" dirty="0"/>
          </a:p>
          <a:p>
            <a:r>
              <a:rPr lang="en-US" dirty="0" smtClean="0"/>
              <a:t>schools</a:t>
            </a:r>
          </a:p>
          <a:p>
            <a:pPr lvl="1"/>
            <a:r>
              <a:rPr lang="en-US" dirty="0" err="1" smtClean="0"/>
              <a:t>schoolid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founded</a:t>
            </a:r>
          </a:p>
          <a:p>
            <a:pPr lvl="1"/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8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93878"/>
              </p:ext>
            </p:extLst>
          </p:nvPr>
        </p:nvGraphicFramePr>
        <p:xfrm>
          <a:off x="1079476" y="1948647"/>
          <a:ext cx="7215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05583"/>
                <a:gridCol w="1368152"/>
                <a:gridCol w="26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schoolid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founded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location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ΗΜΜΥ ΕΜΠ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1836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Ζωγράφου, Αθήνα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2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ΗΜΜΥ ΑΠΘ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Θεσσαλονίκη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6100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schools: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7931"/>
              </p:ext>
            </p:extLst>
          </p:nvPr>
        </p:nvGraphicFramePr>
        <p:xfrm>
          <a:off x="1043608" y="39330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4197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7984" y="4293096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1558" y="2310780"/>
            <a:ext cx="72181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7664" y="2670820"/>
            <a:ext cx="2880321" cy="1622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1880" y="329893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αναφέρεται σε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4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5381"/>
              </p:ext>
            </p:extLst>
          </p:nvPr>
        </p:nvGraphicFramePr>
        <p:xfrm>
          <a:off x="1079476" y="1948647"/>
          <a:ext cx="7215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05583"/>
                <a:gridCol w="1368152"/>
                <a:gridCol w="26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schoolid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funded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location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ΗΜΜΥ ΕΜΠ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1836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Ζωγράφου, Αθήνα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2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ΗΜΜΥ ΑΠΘ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Θεσσαλονίκη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6100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schools: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15467"/>
              </p:ext>
            </p:extLst>
          </p:nvPr>
        </p:nvGraphicFramePr>
        <p:xfrm>
          <a:off x="1043608" y="39330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4197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7985" y="4652714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1558" y="2310780"/>
            <a:ext cx="72181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7665" y="2670820"/>
            <a:ext cx="2880320" cy="19818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3" y="329893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αναφέρεται σε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3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43259"/>
              </p:ext>
            </p:extLst>
          </p:nvPr>
        </p:nvGraphicFramePr>
        <p:xfrm>
          <a:off x="1079476" y="1948647"/>
          <a:ext cx="7215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05583"/>
                <a:gridCol w="1368152"/>
                <a:gridCol w="26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schoolid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funded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location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ΗΜΜΥ ΕΜΠ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1836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Ζωγράφου, Αθήνα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ΗΜΜΥ ΑΠΘ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Θεσσαλονίκη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6100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schools: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33102"/>
              </p:ext>
            </p:extLst>
          </p:nvPr>
        </p:nvGraphicFramePr>
        <p:xfrm>
          <a:off x="1043608" y="39330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4197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2295" y="5433020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1558" y="2670820"/>
            <a:ext cx="72181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7665" y="3030860"/>
            <a:ext cx="2880319" cy="24143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083" y="348360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αναφέρεται σε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6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Βάση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Βάση δεδομένων ονομάζεται </a:t>
            </a:r>
            <a:r>
              <a:rPr lang="el-GR" b="1" dirty="0" smtClean="0"/>
              <a:t>το σύνολο όλων των πινάκων</a:t>
            </a:r>
            <a:r>
              <a:rPr lang="el-GR" dirty="0" smtClean="0"/>
              <a:t> και των εγγραφών τους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l-GR" dirty="0" smtClean="0"/>
              <a:t>Βάση δεδομένων = Σχήμα + Δεδομένα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Κάθε βάση δεδομένων έχει ένα </a:t>
            </a:r>
            <a:r>
              <a:rPr lang="el-GR" b="1" dirty="0" smtClean="0"/>
              <a:t>όνομα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420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 flipH="1">
            <a:off x="6347048" y="2492896"/>
            <a:ext cx="504057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7259" y="4037806"/>
            <a:ext cx="0" cy="16954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31640" y="908720"/>
            <a:ext cx="2232248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34680" y="620688"/>
            <a:ext cx="3312368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eudoxus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77054" y="980728"/>
            <a:ext cx="1381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0152" y="980728"/>
            <a:ext cx="1512168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1260" y="2204864"/>
            <a:ext cx="23598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10917" y="2204864"/>
            <a:ext cx="23598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44208" y="2204864"/>
            <a:ext cx="23598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7747" y="2584326"/>
            <a:ext cx="18945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7871" y="3664446"/>
            <a:ext cx="1099753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Γιώργος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</p:cNvCxnSpPr>
          <p:nvPr/>
        </p:nvCxnSpPr>
        <p:spPr>
          <a:xfrm>
            <a:off x="1461207" y="2564904"/>
            <a:ext cx="425587" cy="10995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9398" y="3664446"/>
            <a:ext cx="1099753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Μαρία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484803" y="3664446"/>
            <a:ext cx="1099753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Νίκος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37811" y="2564904"/>
            <a:ext cx="596869" cy="10995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707904" y="2560315"/>
            <a:ext cx="504056" cy="16824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24903" y="4242792"/>
            <a:ext cx="17503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Παπασωτηρίου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60032" y="2560315"/>
            <a:ext cx="504056" cy="16824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77054" y="4242792"/>
            <a:ext cx="1446847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Συμμετρία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80113" y="3290875"/>
            <a:ext cx="127099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HTMLDog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25792" y="2560315"/>
            <a:ext cx="63697" cy="724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07819" y="3285703"/>
            <a:ext cx="639539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ppk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036695" y="2572320"/>
            <a:ext cx="0" cy="12721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80602" y="3836998"/>
            <a:ext cx="2355894" cy="8161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 and </a:t>
            </a:r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7871" y="5130105"/>
            <a:ext cx="8389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52257" y="4049985"/>
            <a:ext cx="18945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7870" y="5748436"/>
            <a:ext cx="83898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ΑΜ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926856" y="5130105"/>
            <a:ext cx="126888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Γιώργος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26857" y="5748436"/>
            <a:ext cx="126888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08149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860032" y="4590045"/>
            <a:ext cx="1258" cy="639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04195" y="5720816"/>
            <a:ext cx="8389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68581" y="4590045"/>
            <a:ext cx="18945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843180" y="5720816"/>
            <a:ext cx="137689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Στουρνάρη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506660" y="5224536"/>
            <a:ext cx="8389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345645" y="5224536"/>
            <a:ext cx="166217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Πεσμαζόγλου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Τύποι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στήλη αποθηκεύει συγκεκριμένο </a:t>
            </a:r>
            <a:r>
              <a:rPr lang="el-GR" b="1" dirty="0" smtClean="0"/>
              <a:t>τύπο</a:t>
            </a:r>
            <a:r>
              <a:rPr lang="el-GR" dirty="0" smtClean="0"/>
              <a:t> δεδόμένων</a:t>
            </a:r>
            <a:endParaRPr lang="en-US" dirty="0" smtClean="0"/>
          </a:p>
          <a:p>
            <a:r>
              <a:rPr lang="el-GR" dirty="0" smtClean="0"/>
              <a:t>Ο τύπος ορίζεται στο σχήμα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</a:t>
            </a:r>
            <a:r>
              <a:rPr lang="el-GR" dirty="0" smtClean="0"/>
              <a:t>Φυσικός αριθμός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</a:t>
            </a:r>
            <a:r>
              <a:rPr lang="el-GR" dirty="0" smtClean="0"/>
              <a:t>Δεκαδικός αριθμός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 smtClean="0"/>
              <a:t>: </a:t>
            </a:r>
            <a:r>
              <a:rPr lang="el-GR" dirty="0" smtClean="0"/>
              <a:t>Αλφαριθμητικό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CHAR( N )</a:t>
            </a:r>
            <a:r>
              <a:rPr lang="en-US" dirty="0" smtClean="0"/>
              <a:t>: </a:t>
            </a:r>
            <a:r>
              <a:rPr lang="el-GR" dirty="0" smtClean="0"/>
              <a:t>Αλφαριθμητικό σταθερού μεγέθους</a:t>
            </a:r>
            <a:r>
              <a:rPr lang="en-US" dirty="0" smtClean="0"/>
              <a:t> N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VARCHAR( N )</a:t>
            </a:r>
            <a:r>
              <a:rPr lang="en-US" dirty="0" smtClean="0"/>
              <a:t>: </a:t>
            </a:r>
            <a:r>
              <a:rPr lang="el-GR" dirty="0" smtClean="0"/>
              <a:t>Αλφαριθμητικό μέγιστου μεγέθους</a:t>
            </a:r>
            <a:r>
              <a:rPr lang="en-US" dirty="0" smtClean="0"/>
              <a:t> N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>: </a:t>
            </a:r>
            <a:r>
              <a:rPr lang="el-GR" dirty="0" smtClean="0"/>
              <a:t>Ημερομηνία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/>
              <a:t>: </a:t>
            </a:r>
            <a:r>
              <a:rPr lang="el-GR" dirty="0" smtClean="0"/>
              <a:t>Ημερομηνία και ώρα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…</a:t>
            </a:r>
            <a:r>
              <a:rPr lang="el-GR" dirty="0" smtClean="0">
                <a:hlinkClick r:id="rId2"/>
              </a:rPr>
              <a:t>και άλλοι</a:t>
            </a:r>
            <a:r>
              <a:rPr lang="el-GR" dirty="0" smtClean="0"/>
              <a:t>, δείτε τους όταν τους χρειαστείτε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Χρησιμοποιούμε το πρόγραμμα </a:t>
            </a:r>
            <a:r>
              <a:rPr lang="en-US" b="1" dirty="0" err="1" smtClean="0"/>
              <a:t>phpMyAdmin</a:t>
            </a:r>
            <a:endParaRPr lang="en-US" b="1" dirty="0" smtClean="0"/>
          </a:p>
          <a:p>
            <a:pPr lvl="1"/>
            <a:r>
              <a:rPr lang="el-GR" dirty="0" smtClean="0"/>
              <a:t>Ή κάποιο άλλο </a:t>
            </a:r>
            <a:r>
              <a:rPr lang="en-US" dirty="0" smtClean="0"/>
              <a:t>MySQL client </a:t>
            </a:r>
            <a:r>
              <a:rPr lang="el-GR" dirty="0" smtClean="0"/>
              <a:t>π.χ. </a:t>
            </a:r>
            <a:r>
              <a:rPr lang="en-US" dirty="0" smtClean="0"/>
              <a:t>CLI client</a:t>
            </a:r>
          </a:p>
          <a:p>
            <a:r>
              <a:rPr lang="el-GR" dirty="0" smtClean="0"/>
              <a:t>Με αυτό δημιουργούμε το σχήμα</a:t>
            </a:r>
            <a:endParaRPr lang="en-US" dirty="0" smtClean="0"/>
          </a:p>
          <a:p>
            <a:r>
              <a:rPr lang="el-GR" b="1" dirty="0" smtClean="0"/>
              <a:t>Το σχήμα δεν αλλάζει κατά τον χρόνο εκτέλεσης</a:t>
            </a:r>
          </a:p>
          <a:p>
            <a:r>
              <a:rPr lang="el-GR" dirty="0" smtClean="0"/>
              <a:t>Μπορεί να αλλάξει από εμάς</a:t>
            </a:r>
            <a:r>
              <a:rPr lang="en-US" dirty="0" smtClean="0"/>
              <a:t> </a:t>
            </a:r>
            <a:r>
              <a:rPr lang="el-GR" dirty="0" smtClean="0"/>
              <a:t>αργότερα</a:t>
            </a:r>
          </a:p>
          <a:p>
            <a:pPr lvl="1"/>
            <a:r>
              <a:rPr lang="el-GR" dirty="0" smtClean="0"/>
              <a:t>π.χ. όταν προσθέτουμε λειτουργίες στην εφαρμογή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7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πρόγραμμα γραμμένο σε </a:t>
            </a:r>
            <a:r>
              <a:rPr lang="en-US" dirty="0" smtClean="0"/>
              <a:t>PHP</a:t>
            </a:r>
          </a:p>
          <a:p>
            <a:r>
              <a:rPr lang="el-GR" dirty="0" smtClean="0"/>
              <a:t>Μας επιτρέπει να δημιουργούμε:</a:t>
            </a:r>
          </a:p>
          <a:p>
            <a:pPr lvl="1"/>
            <a:r>
              <a:rPr lang="el-GR" dirty="0" smtClean="0"/>
              <a:t>Βάσεις δεδομένων</a:t>
            </a:r>
          </a:p>
          <a:p>
            <a:pPr lvl="1"/>
            <a:r>
              <a:rPr lang="el-GR" dirty="0" smtClean="0"/>
              <a:t>Πίνακες</a:t>
            </a:r>
          </a:p>
          <a:p>
            <a:pPr lvl="1"/>
            <a:r>
              <a:rPr lang="el-GR" dirty="0" smtClean="0"/>
              <a:t>Στήλες</a:t>
            </a:r>
            <a:endParaRPr lang="en-US" dirty="0" smtClean="0"/>
          </a:p>
          <a:p>
            <a:pPr lvl="1"/>
            <a:r>
              <a:rPr lang="el-GR" dirty="0" smtClean="0"/>
              <a:t>Εγγραφές</a:t>
            </a:r>
          </a:p>
          <a:p>
            <a:r>
              <a:rPr lang="el-GR" dirty="0" smtClean="0"/>
              <a:t>...και να τα αλλάζουμε.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3360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0481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7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 εξυπηρετητής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MySQL </a:t>
            </a:r>
            <a:r>
              <a:rPr lang="el-GR" dirty="0" smtClean="0"/>
              <a:t>είναι ένα </a:t>
            </a:r>
            <a:r>
              <a:rPr lang="el-GR" b="1" dirty="0" smtClean="0"/>
              <a:t>πρόγραμμα</a:t>
            </a:r>
            <a:r>
              <a:rPr lang="en-US" b="1" dirty="0" smtClean="0"/>
              <a:t> </a:t>
            </a:r>
            <a:r>
              <a:rPr lang="el-GR" b="1" dirty="0" smtClean="0"/>
              <a:t>εξυπηρετητή</a:t>
            </a:r>
          </a:p>
          <a:p>
            <a:r>
              <a:rPr lang="el-GR" dirty="0" smtClean="0"/>
              <a:t>Συχνά τρέχει στον ίδιο υπολογιστή με τον </a:t>
            </a:r>
            <a:r>
              <a:rPr lang="en-US" dirty="0" smtClean="0"/>
              <a:t>Apache</a:t>
            </a:r>
          </a:p>
          <a:p>
            <a:pPr lvl="1"/>
            <a:r>
              <a:rPr lang="el-GR" dirty="0" smtClean="0"/>
              <a:t>Στα μεγάλα </a:t>
            </a:r>
            <a:r>
              <a:rPr lang="en-US" dirty="0" smtClean="0"/>
              <a:t>sites </a:t>
            </a:r>
            <a:r>
              <a:rPr lang="el-GR" dirty="0" smtClean="0"/>
              <a:t>τρέχει αλλού</a:t>
            </a:r>
            <a:endParaRPr lang="en-US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PHP </a:t>
            </a:r>
            <a:r>
              <a:rPr lang="el-GR" dirty="0" smtClean="0"/>
              <a:t>συνδέεται στην </a:t>
            </a:r>
            <a:r>
              <a:rPr lang="en-US" dirty="0" smtClean="0"/>
              <a:t>MySQL</a:t>
            </a:r>
          </a:p>
          <a:p>
            <a:pPr lvl="1"/>
            <a:r>
              <a:rPr lang="el-GR" dirty="0" smtClean="0"/>
              <a:t>Στέλνει </a:t>
            </a:r>
            <a:r>
              <a:rPr lang="el-GR" b="1" dirty="0" smtClean="0"/>
              <a:t>ερωτήματα</a:t>
            </a:r>
          </a:p>
          <a:p>
            <a:pPr lvl="1"/>
            <a:r>
              <a:rPr lang="el-GR" dirty="0" smtClean="0"/>
              <a:t>Δέχεται </a:t>
            </a:r>
            <a:r>
              <a:rPr lang="el-GR" b="1" dirty="0" smtClean="0"/>
              <a:t>απαντήσεις</a:t>
            </a:r>
            <a:endParaRPr lang="en-US" b="1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PHP </a:t>
            </a:r>
            <a:r>
              <a:rPr lang="el-GR" dirty="0" smtClean="0"/>
              <a:t>είναι ένας </a:t>
            </a:r>
            <a:r>
              <a:rPr lang="en-US" b="1" dirty="0" smtClean="0"/>
              <a:t>MySQL client</a:t>
            </a:r>
          </a:p>
          <a:p>
            <a:pPr lvl="1"/>
            <a:r>
              <a:rPr lang="el-GR" dirty="0" smtClean="0"/>
              <a:t>Η </a:t>
            </a:r>
            <a:r>
              <a:rPr lang="en-US" dirty="0" smtClean="0"/>
              <a:t>PHP </a:t>
            </a:r>
            <a:r>
              <a:rPr lang="el-GR" dirty="0" smtClean="0"/>
              <a:t>συνεχίζει να τρέχει στον </a:t>
            </a:r>
            <a:r>
              <a:rPr lang="en-US" dirty="0" smtClean="0"/>
              <a:t>HTTP server</a:t>
            </a:r>
            <a:r>
              <a:rPr lang="el-GR" dirty="0" smtClean="0"/>
              <a:t> (</a:t>
            </a:r>
            <a:r>
              <a:rPr lang="en-US" dirty="0" smtClean="0"/>
              <a:t>Apache)</a:t>
            </a:r>
          </a:p>
          <a:p>
            <a:r>
              <a:rPr lang="el-GR" dirty="0" smtClean="0"/>
              <a:t>Το πρόγραμμα της </a:t>
            </a:r>
            <a:r>
              <a:rPr lang="en-US" dirty="0" smtClean="0"/>
              <a:t>MySQL</a:t>
            </a:r>
            <a:r>
              <a:rPr lang="el-GR" dirty="0" smtClean="0"/>
              <a:t> είναι ο </a:t>
            </a:r>
            <a:r>
              <a:rPr lang="en-US" b="1" dirty="0" smtClean="0"/>
              <a:t>MySQL server</a:t>
            </a:r>
            <a:endParaRPr lang="el-GR" b="1" dirty="0" smtClean="0"/>
          </a:p>
        </p:txBody>
      </p:sp>
    </p:spTree>
    <p:extLst>
      <p:ext uri="{BB962C8B-B14F-4D97-AF65-F5344CB8AC3E}">
        <p14:creationId xmlns:p14="http://schemas.microsoft.com/office/powerpoint/2010/main" val="701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nyziz\Documents\work\kamibu\etc\web-seminar\slides\cartoon_clo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49" y="2276872"/>
            <a:ext cx="1872208" cy="1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ionyziz\Documents\work\kamibu\etc\web-seminar\slides\firef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258"/>
            <a:ext cx="1152128" cy="10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11386" y="2003579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dionyziz\Documents\work\kamibu\etc\web-seminar\slides\apache-http-server-log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163218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52536" y="163424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Δώσε μου τη σελίδα Χ</a:t>
            </a:r>
            <a:endParaRPr lang="en-US" dirty="0"/>
          </a:p>
        </p:txBody>
      </p:sp>
      <p:pic>
        <p:nvPicPr>
          <p:cNvPr id="2050" name="Picture 2" descr="C:\Users\dionyziz\Documents\work\kamibu\etc\web-seminar\slides\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27" y="548680"/>
            <a:ext cx="1391652" cy="7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5544108" y="2596262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6414" y="2188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Φτιάξε μου τη σελίδα Χ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4208" y="3501008"/>
            <a:ext cx="245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Εκτέλεση κώδικα </a:t>
            </a:r>
            <a:r>
              <a:rPr lang="en-US" dirty="0" smtClean="0"/>
              <a:t>PHP</a:t>
            </a:r>
          </a:p>
          <a:p>
            <a:pPr algn="ctr"/>
            <a:r>
              <a:rPr lang="el-GR" dirty="0" smtClean="0"/>
              <a:t>Παραγωγή </a:t>
            </a:r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34118" y="4869160"/>
            <a:ext cx="111612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0465" y="4448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Ορίστε η σελίδα Χ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6414" y="50131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Ορίστε η σελίδα Χ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73778" y="5445224"/>
            <a:ext cx="111612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62418" y="28016"/>
            <a:ext cx="25032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2180" y="72008"/>
            <a:ext cx="0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ionyziz\Documents\work\kamibu\etc\web-seminar\slides\my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7" y="5218361"/>
            <a:ext cx="1803188" cy="10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252536" y="6309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Εμφάνιση σελίδας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nyziz\Documents\work\kamibu\etc\web-seminar\slides\cartoon_clo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24629"/>
            <a:ext cx="1872208" cy="1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ionyziz\Documents\work\kamibu\etc\web-seminar\slides\firef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7" y="407336"/>
            <a:ext cx="1152128" cy="10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37320" y="1793032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dionyziz\Documents\work\kamibu\etc\web-seminar\slides\apache-http-server-log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07" y="371757"/>
            <a:ext cx="163218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ionyziz\Documents\work\kamibu\etc\web-seminar\slides\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17646"/>
            <a:ext cx="1391652" cy="7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617610" y="2662129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63604" y="4077072"/>
            <a:ext cx="120613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27584" y="5461198"/>
            <a:ext cx="142215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75656" y="0"/>
            <a:ext cx="1" cy="6846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11496" y="0"/>
            <a:ext cx="0" cy="69958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2068" y="1788840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HTTP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5490367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HTTP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364088" y="0"/>
            <a:ext cx="0" cy="71844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My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4039"/>
            <a:ext cx="1771436" cy="117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5096425" y="3222268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2409" y="3582308"/>
            <a:ext cx="1548172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92080" y="2729261"/>
            <a:ext cx="2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MySQL </a:t>
            </a:r>
            <a:r>
              <a:rPr lang="el-GR" b="1" dirty="0" smtClean="0">
                <a:solidFill>
                  <a:srgbClr val="00B0F0"/>
                </a:solidFill>
              </a:rPr>
              <a:t>ερώτημα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3711832"/>
            <a:ext cx="2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MySQL </a:t>
            </a:r>
            <a:r>
              <a:rPr lang="el-GR" b="1" dirty="0" smtClean="0">
                <a:solidFill>
                  <a:srgbClr val="7030A0"/>
                </a:solidFill>
              </a:rPr>
              <a:t>απάντηση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49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12" y="28074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/>
          <p:cNvSpPr txBox="1"/>
          <p:nvPr/>
        </p:nvSpPr>
        <p:spPr>
          <a:xfrm>
            <a:off x="6835863" y="2422845"/>
            <a:ext cx="23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Χώρος αποθήκευσης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onyziz\Documents\work\kamibu\etc\web-seminar\slides\cartoon_clo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001"/>
            <a:ext cx="1872208" cy="1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108337" y="116632"/>
            <a:ext cx="0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78267" y="1025206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77099" y="2048366"/>
            <a:ext cx="236950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8692" y="1025206"/>
            <a:ext cx="48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Φέρε μου τις πληροφορίες των μαθητών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605" y="2192382"/>
            <a:ext cx="46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Ορίστε οι πληροφορίες των μαθητών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360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54891" y="2551445"/>
            <a:ext cx="23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Χώρος αποθήκευσης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4180" y="3186022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1" y="3284984"/>
            <a:ext cx="592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Πρόσθεσε τον μαθητή με τις τάδε πληροφορίες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29559" y="4031898"/>
            <a:ext cx="236950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71089" y="4175914"/>
            <a:ext cx="46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OK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6580" y="4842206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61" y="4941168"/>
            <a:ext cx="592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F0"/>
                </a:solidFill>
              </a:rPr>
              <a:t>Διέγραψε τους μαθητές του 2008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01567" y="5805264"/>
            <a:ext cx="236950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3097" y="5949280"/>
            <a:ext cx="46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OK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4" name="Picture 2" descr="C:\Users\dionyziz\Documents\work\kamibu\etc\web-seminar\slides\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6" y="5959002"/>
            <a:ext cx="1391652" cy="7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44161"/>
            <a:ext cx="1771436" cy="117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59632" y="469652"/>
            <a:ext cx="17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MySQL Client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482104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MySQL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64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Κύκλος ζωής μιας εγγραφής</a:t>
            </a:r>
            <a:r>
              <a:rPr lang="en-US" dirty="0" smtClean="0"/>
              <a:t>: CRUD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1342" y="3426691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r>
              <a:rPr lang="en-US" dirty="0" smtClean="0"/>
              <a:t>reate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47864" y="2348879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84862" y="3413744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</a:t>
            </a:r>
            <a:r>
              <a:rPr lang="en-US" dirty="0" smtClean="0"/>
              <a:t>pdate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91880" y="4509119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638779" y="2717606"/>
            <a:ext cx="753776" cy="66439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6"/>
            <a:endCxn id="6" idx="0"/>
          </p:cNvCxnSpPr>
          <p:nvPr/>
        </p:nvCxnSpPr>
        <p:spPr>
          <a:xfrm>
            <a:off x="5652120" y="2672915"/>
            <a:ext cx="784870" cy="740829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7" idx="6"/>
          </p:cNvCxnSpPr>
          <p:nvPr/>
        </p:nvCxnSpPr>
        <p:spPr>
          <a:xfrm rot="5400000">
            <a:off x="5730894" y="4127058"/>
            <a:ext cx="771339" cy="64085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4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</a:t>
            </a:r>
            <a:r>
              <a:rPr lang="el-GR" b="1" dirty="0" smtClean="0"/>
              <a:t>εντολή</a:t>
            </a:r>
            <a:r>
              <a:rPr lang="el-GR" dirty="0" smtClean="0"/>
              <a:t> προς το σύστημα βάσεων δεδομένων</a:t>
            </a:r>
            <a:endParaRPr lang="en-US" dirty="0" smtClean="0"/>
          </a:p>
          <a:p>
            <a:r>
              <a:rPr lang="el-GR" dirty="0" smtClean="0"/>
              <a:t>Ο τρόπος που επικοινωνούμε με το σύστημα</a:t>
            </a:r>
            <a:endParaRPr lang="en-US" dirty="0" smtClean="0"/>
          </a:p>
          <a:p>
            <a:r>
              <a:rPr lang="el-GR" dirty="0" smtClean="0"/>
              <a:t>Ζητάμε...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δημιουργία</a:t>
            </a:r>
            <a:r>
              <a:rPr lang="el-GR" dirty="0" smtClean="0"/>
              <a:t> εγγραφών</a:t>
            </a:r>
            <a:r>
              <a:rPr lang="en-US" dirty="0" smtClean="0"/>
              <a:t> 	(</a:t>
            </a:r>
            <a:r>
              <a:rPr lang="en-US" b="1" dirty="0" smtClean="0">
                <a:solidFill>
                  <a:srgbClr val="7030A0"/>
                </a:solidFill>
              </a:rPr>
              <a:t>C</a:t>
            </a:r>
            <a:r>
              <a:rPr lang="en-US" dirty="0" smtClean="0"/>
              <a:t>reate)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ανάγνωση</a:t>
            </a:r>
            <a:r>
              <a:rPr lang="el-GR" dirty="0" smtClean="0"/>
              <a:t> εγγραφών </a:t>
            </a:r>
            <a:r>
              <a:rPr lang="en-US" dirty="0" smtClean="0"/>
              <a:t>	</a:t>
            </a:r>
            <a:r>
              <a:rPr lang="el-GR" dirty="0" smtClean="0"/>
              <a:t>(</a:t>
            </a:r>
            <a:r>
              <a:rPr lang="en-US" b="1" dirty="0" smtClean="0">
                <a:solidFill>
                  <a:srgbClr val="7030A0"/>
                </a:solidFill>
              </a:rPr>
              <a:t>R</a:t>
            </a:r>
            <a:r>
              <a:rPr lang="en-US" dirty="0" smtClean="0"/>
              <a:t>ead)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ενημέρωση</a:t>
            </a:r>
            <a:r>
              <a:rPr lang="el-GR" dirty="0" smtClean="0"/>
              <a:t> εγγραφών </a:t>
            </a:r>
            <a:r>
              <a:rPr lang="en-US" dirty="0" smtClean="0"/>
              <a:t>	</a:t>
            </a:r>
            <a:r>
              <a:rPr lang="el-GR" dirty="0" smtClean="0"/>
              <a:t>(</a:t>
            </a:r>
            <a:r>
              <a:rPr lang="en-US" b="1" dirty="0" smtClean="0">
                <a:solidFill>
                  <a:srgbClr val="7030A0"/>
                </a:solidFill>
              </a:rPr>
              <a:t>U</a:t>
            </a:r>
            <a:r>
              <a:rPr lang="en-US" dirty="0" smtClean="0"/>
              <a:t>pdate)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διαγραφή</a:t>
            </a:r>
            <a:r>
              <a:rPr lang="el-GR" dirty="0" smtClean="0"/>
              <a:t> εγγραφών </a:t>
            </a:r>
            <a:r>
              <a:rPr lang="en-US" dirty="0" smtClean="0"/>
              <a:t>	(</a:t>
            </a:r>
            <a:r>
              <a:rPr lang="en-US" b="1" dirty="0" smtClean="0">
                <a:solidFill>
                  <a:srgbClr val="7030A0"/>
                </a:solidFill>
              </a:rPr>
              <a:t>D</a:t>
            </a:r>
            <a:r>
              <a:rPr lang="en-US" dirty="0" smtClean="0"/>
              <a:t>elete)</a:t>
            </a:r>
          </a:p>
        </p:txBody>
      </p:sp>
    </p:spTree>
    <p:extLst>
      <p:ext uri="{BB962C8B-B14F-4D97-AF65-F5344CB8AC3E}">
        <p14:creationId xmlns:p14="http://schemas.microsoft.com/office/powerpoint/2010/main" val="169718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Αντίθετα από την δομή που φτιάχνουμε με </a:t>
            </a:r>
            <a:r>
              <a:rPr lang="en-US" dirty="0" err="1" smtClean="0"/>
              <a:t>phpMyAdmin</a:t>
            </a:r>
            <a:r>
              <a:rPr lang="el-GR" dirty="0" smtClean="0"/>
              <a:t>:</a:t>
            </a:r>
          </a:p>
          <a:p>
            <a:r>
              <a:rPr lang="el-GR" dirty="0" smtClean="0"/>
              <a:t>Τα ερωτήματα τρέχουν σε χρόνο εκτέλεσης</a:t>
            </a:r>
          </a:p>
          <a:p>
            <a:r>
              <a:rPr lang="el-GR" dirty="0" smtClean="0"/>
              <a:t>π.χ. όταν τρέξει ένα </a:t>
            </a:r>
            <a:r>
              <a:rPr lang="en-US" dirty="0" smtClean="0"/>
              <a:t>PHP script</a:t>
            </a:r>
          </a:p>
          <a:p>
            <a:endParaRPr lang="en-US" dirty="0"/>
          </a:p>
          <a:p>
            <a:r>
              <a:rPr lang="el-GR" dirty="0" smtClean="0"/>
              <a:t>π.χ.</a:t>
            </a:r>
          </a:p>
          <a:p>
            <a:r>
              <a:rPr lang="el-GR" dirty="0" smtClean="0"/>
              <a:t>Ο χρήστης πατάει το κουμπί δημιουργίας λογαριασμού</a:t>
            </a:r>
          </a:p>
          <a:p>
            <a:r>
              <a:rPr lang="el-GR" dirty="0" smtClean="0">
                <a:sym typeface="Wingdings" pitchFamily="2" charset="2"/>
              </a:rPr>
              <a:t> Καλείται το </a:t>
            </a:r>
            <a:r>
              <a:rPr lang="en-US" dirty="0" smtClean="0">
                <a:sym typeface="Wingdings" pitchFamily="2" charset="2"/>
              </a:rPr>
              <a:t>PHP script </a:t>
            </a:r>
            <a:r>
              <a:rPr lang="en-US" dirty="0" err="1" smtClean="0">
                <a:sym typeface="Wingdings" pitchFamily="2" charset="2"/>
              </a:rPr>
              <a:t>register.php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με </a:t>
            </a:r>
            <a:r>
              <a:rPr lang="en-US" dirty="0" smtClean="0">
                <a:sym typeface="Wingdings" pitchFamily="2" charset="2"/>
              </a:rPr>
              <a:t>HTTP POST</a:t>
            </a:r>
            <a:endParaRPr lang="el-GR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l-GR" dirty="0" smtClean="0">
                <a:sym typeface="Wingdings" pitchFamily="2" charset="2"/>
              </a:rPr>
              <a:t>Τρέχει το ερώτημα προσθήκης μέλους</a:t>
            </a:r>
          </a:p>
          <a:p>
            <a:endParaRPr lang="el-GR" dirty="0">
              <a:sym typeface="Wingdings" pitchFamily="2" charset="2"/>
            </a:endParaRPr>
          </a:p>
          <a:p>
            <a:endParaRPr lang="el-GR" dirty="0" smtClean="0">
              <a:sym typeface="Wingdings" pitchFamily="2" charset="2"/>
            </a:endParaRPr>
          </a:p>
          <a:p>
            <a:endParaRPr lang="el-GR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2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γλώσσα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Χρησιμοποιείται για να γράψουμε </a:t>
            </a:r>
            <a:r>
              <a:rPr lang="el-GR" b="1" dirty="0" smtClean="0"/>
              <a:t>ερωτήματα</a:t>
            </a:r>
          </a:p>
          <a:p>
            <a:r>
              <a:rPr lang="el-GR" dirty="0" smtClean="0"/>
              <a:t>Περιγράφει </a:t>
            </a:r>
            <a:r>
              <a:rPr lang="el-GR" b="1" dirty="0" smtClean="0"/>
              <a:t>τι</a:t>
            </a:r>
            <a:r>
              <a:rPr lang="el-GR" dirty="0" smtClean="0"/>
              <a:t> θέλουμε</a:t>
            </a:r>
            <a:r>
              <a:rPr lang="en-US" dirty="0" smtClean="0"/>
              <a:t> </a:t>
            </a:r>
            <a:r>
              <a:rPr lang="el-GR" dirty="0" smtClean="0"/>
              <a:t>να συμβεί</a:t>
            </a:r>
          </a:p>
          <a:p>
            <a:r>
              <a:rPr lang="el-GR" b="1" dirty="0"/>
              <a:t>Ό</a:t>
            </a:r>
            <a:r>
              <a:rPr lang="el-GR" b="1" dirty="0" smtClean="0"/>
              <a:t>χι πώς </a:t>
            </a:r>
            <a:r>
              <a:rPr lang="el-GR" dirty="0" smtClean="0"/>
              <a:t>θέλουμε να συμβεί</a:t>
            </a:r>
            <a:endParaRPr lang="en-US" dirty="0" smtClean="0"/>
          </a:p>
          <a:p>
            <a:r>
              <a:rPr lang="el-GR" dirty="0" smtClean="0"/>
              <a:t>Κάθε ερώτημα τελειώνει με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Τα κενά δεν παίζουν ρόλο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Απαντήσεις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57071"/>
              </p:ext>
            </p:extLst>
          </p:nvPr>
        </p:nvGraphicFramePr>
        <p:xfrm>
          <a:off x="1475656" y="2708920"/>
          <a:ext cx="648072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43272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Ερώτημα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Απάντηση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Δημιουργία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Εντάξει</a:t>
                      </a:r>
                      <a:r>
                        <a:rPr lang="el-GR" baseline="0" dirty="0" smtClean="0"/>
                        <a:t> ή </a:t>
                      </a:r>
                      <a:r>
                        <a:rPr lang="el-GR" b="1" baseline="0" dirty="0" smtClean="0"/>
                        <a:t>Όχι εντάξει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aseline="0" dirty="0" smtClean="0"/>
                        <a:t>Τιμή πρωτεύοντος κλειδιού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Ανάγνωση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Δεδομένα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Επεξεργασία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Εντάξει</a:t>
                      </a:r>
                      <a:r>
                        <a:rPr lang="el-GR" dirty="0" smtClean="0"/>
                        <a:t> ή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b="1" baseline="0" dirty="0" smtClean="0"/>
                        <a:t>Όχι εντάξει</a:t>
                      </a:r>
                      <a:endParaRPr lang="en-US" b="1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dirty="0" smtClean="0"/>
                        <a:t>Πλήθος</a:t>
                      </a:r>
                      <a:r>
                        <a:rPr lang="el-GR" baseline="0" dirty="0" smtClean="0"/>
                        <a:t> εγγραφών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Διαγραφή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Εντάξει</a:t>
                      </a:r>
                      <a:r>
                        <a:rPr lang="el-GR" dirty="0" smtClean="0"/>
                        <a:t> ή </a:t>
                      </a:r>
                      <a:r>
                        <a:rPr lang="el-GR" b="1" dirty="0" smtClean="0"/>
                        <a:t>Όχι εντάξει</a:t>
                      </a:r>
                      <a:endParaRPr lang="en-US" b="1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dirty="0" smtClean="0"/>
                        <a:t>Πλήθος εγγραφών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84482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αποτέλεσμα ενός ερωτήματος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el-GR" dirty="0" smtClean="0"/>
              <a:t>Σταθερές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Αριθμοί:</a:t>
            </a:r>
            <a:endParaRPr lang="en-US" dirty="0" smtClean="0"/>
          </a:p>
          <a:p>
            <a:pPr lvl="1"/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l-GR" dirty="0"/>
              <a:t>,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l-GR" dirty="0" smtClean="0"/>
              <a:t>,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l-GR" dirty="0" smtClean="0"/>
              <a:t>,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l-GR" dirty="0" smtClean="0"/>
              <a:t>,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l-GR" dirty="0" smtClean="0"/>
              <a:t>,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l-GR" dirty="0"/>
              <a:t>,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16.9999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Αλφαριθμητικά: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Hello, world”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Natsos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“GINOSAJI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r>
              <a:rPr lang="el-GR" dirty="0"/>
              <a:t>Εμπεριέχονται σε ‘μονά’ ή </a:t>
            </a:r>
            <a:r>
              <a:rPr lang="en-US" dirty="0"/>
              <a:t>“</a:t>
            </a:r>
            <a:r>
              <a:rPr lang="el-GR" dirty="0"/>
              <a:t>διπλά</a:t>
            </a:r>
            <a:r>
              <a:rPr lang="en-US" dirty="0"/>
              <a:t>” </a:t>
            </a:r>
            <a:r>
              <a:rPr lang="el-GR" dirty="0" smtClean="0"/>
              <a:t>εισαγωγικά</a:t>
            </a:r>
            <a:endParaRPr lang="en-US" dirty="0" smtClean="0"/>
          </a:p>
          <a:p>
            <a:r>
              <a:rPr lang="el-GR" dirty="0" smtClean="0"/>
              <a:t>Ημερομηνίες</a:t>
            </a:r>
          </a:p>
          <a:p>
            <a:pPr lvl="1"/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1987-30-11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l-GR" sz="21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Στη μορφή </a:t>
            </a:r>
            <a:r>
              <a:rPr lang="en-US" dirty="0" smtClean="0"/>
              <a:t>“YYYY-MM-DD”</a:t>
            </a:r>
          </a:p>
          <a:p>
            <a:pPr lvl="1"/>
            <a:r>
              <a:rPr lang="el-GR" dirty="0" smtClean="0"/>
              <a:t>Έτος-μήνας-μέρα</a:t>
            </a:r>
          </a:p>
          <a:p>
            <a:pPr lvl="1"/>
            <a:r>
              <a:rPr lang="el-GR" dirty="0" smtClean="0"/>
              <a:t>Σε ‘μονά’ ή </a:t>
            </a:r>
            <a:r>
              <a:rPr lang="en-US" dirty="0" smtClean="0"/>
              <a:t>“</a:t>
            </a:r>
            <a:r>
              <a:rPr lang="el-GR" dirty="0" smtClean="0"/>
              <a:t>διπλά</a:t>
            </a:r>
            <a:r>
              <a:rPr lang="en-US" dirty="0" smtClean="0"/>
              <a:t>” </a:t>
            </a:r>
            <a:r>
              <a:rPr lang="el-GR" dirty="0" smtClean="0"/>
              <a:t>εισαγωγικά</a:t>
            </a:r>
          </a:p>
          <a:p>
            <a:r>
              <a:rPr lang="el-GR" dirty="0" smtClean="0"/>
              <a:t>Ημερομηνίες και ώρες</a:t>
            </a:r>
          </a:p>
          <a:p>
            <a:pPr lvl="1"/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1987-30-11 10:24:09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l-GR" sz="21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Στη μορφή </a:t>
            </a:r>
            <a:r>
              <a:rPr lang="en-US" dirty="0" smtClean="0"/>
              <a:t>“YYYY-MM-DD HH:MM:SS”</a:t>
            </a:r>
          </a:p>
          <a:p>
            <a:pPr lvl="1"/>
            <a:r>
              <a:rPr lang="el-GR" dirty="0" smtClean="0"/>
              <a:t>Έτος-μήνας-μέρα ώρα:λεπτά:δευτερόλεπτα</a:t>
            </a:r>
          </a:p>
          <a:p>
            <a:pPr marL="457200" lvl="2"/>
            <a:r>
              <a:rPr lang="el-GR" dirty="0" smtClean="0"/>
              <a:t>Σε </a:t>
            </a:r>
            <a:r>
              <a:rPr lang="el-GR" dirty="0"/>
              <a:t>‘μονά’ ή </a:t>
            </a:r>
            <a:r>
              <a:rPr lang="en-US" dirty="0"/>
              <a:t>“</a:t>
            </a:r>
            <a:r>
              <a:rPr lang="el-GR" dirty="0"/>
              <a:t>διπλά</a:t>
            </a:r>
            <a:r>
              <a:rPr lang="en-US" dirty="0"/>
              <a:t>” </a:t>
            </a:r>
            <a:r>
              <a:rPr lang="el-GR" dirty="0"/>
              <a:t>εισαγωγικά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04664"/>
            <a:ext cx="1403647" cy="157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34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Σύστημα βάσης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</a:t>
            </a:r>
            <a:r>
              <a:rPr lang="el-GR" b="1" dirty="0" smtClean="0"/>
              <a:t>σύστημα</a:t>
            </a:r>
            <a:r>
              <a:rPr lang="el-GR" dirty="0" smtClean="0"/>
              <a:t> που αποθηκεύει δεδομένα</a:t>
            </a:r>
            <a:endParaRPr lang="en-US" dirty="0" smtClean="0"/>
          </a:p>
          <a:p>
            <a:r>
              <a:rPr lang="el-GR" dirty="0" smtClean="0"/>
              <a:t>Θα μπορούσαμε να κάνουμε την ίδια δουλειά μόνοι μας</a:t>
            </a:r>
          </a:p>
          <a:p>
            <a:pPr lvl="1"/>
            <a:r>
              <a:rPr lang="el-GR" dirty="0" smtClean="0"/>
              <a:t>π.χ. σε αρχεία</a:t>
            </a:r>
          </a:p>
          <a:p>
            <a:r>
              <a:rPr lang="el-GR" dirty="0" smtClean="0"/>
              <a:t>Πλεονεκτήματα:</a:t>
            </a:r>
            <a:endParaRPr lang="en-US" dirty="0" smtClean="0"/>
          </a:p>
          <a:p>
            <a:pPr lvl="1"/>
            <a:r>
              <a:rPr lang="el-GR" b="1" dirty="0" smtClean="0"/>
              <a:t>Εύκολος </a:t>
            </a:r>
            <a:r>
              <a:rPr lang="el-GR" dirty="0" smtClean="0"/>
              <a:t>κώδικας</a:t>
            </a:r>
          </a:p>
          <a:p>
            <a:pPr lvl="1"/>
            <a:r>
              <a:rPr lang="el-GR" dirty="0" smtClean="0"/>
              <a:t>Πολύ </a:t>
            </a:r>
            <a:r>
              <a:rPr lang="el-GR" b="1" dirty="0" smtClean="0"/>
              <a:t>γρήγορη </a:t>
            </a:r>
            <a:r>
              <a:rPr lang="el-GR" dirty="0" smtClean="0"/>
              <a:t>ταχύτητα εκτέλεσης</a:t>
            </a:r>
          </a:p>
          <a:p>
            <a:pPr lvl="1"/>
            <a:r>
              <a:rPr lang="el-GR" dirty="0" smtClean="0"/>
              <a:t>Έτοιμες λύσεις σε γνωστά προβλήματα</a:t>
            </a:r>
          </a:p>
          <a:p>
            <a:pPr lvl="2"/>
            <a:r>
              <a:rPr lang="el-GR" dirty="0" smtClean="0"/>
              <a:t>Αλγόριθμοι αναζήτησης/ενημέρωσης</a:t>
            </a:r>
          </a:p>
          <a:p>
            <a:pPr lvl="2"/>
            <a:r>
              <a:rPr lang="el-GR" dirty="0" smtClean="0"/>
              <a:t>Συγχρονισμός</a:t>
            </a:r>
          </a:p>
          <a:p>
            <a:pPr lvl="2"/>
            <a:r>
              <a:rPr lang="el-GR" dirty="0" smtClean="0"/>
              <a:t>Αντίγραφα ασφαλείας</a:t>
            </a:r>
          </a:p>
          <a:p>
            <a:pPr lvl="2"/>
            <a:r>
              <a:rPr lang="el-GR" b="1" dirty="0" smtClean="0"/>
              <a:t>Ταυτόχρονη χρήση</a:t>
            </a:r>
          </a:p>
        </p:txBody>
      </p:sp>
    </p:spTree>
    <p:extLst>
      <p:ext uri="{BB962C8B-B14F-4D97-AF65-F5344CB8AC3E}">
        <p14:creationId xmlns:p14="http://schemas.microsoft.com/office/powerpoint/2010/main" val="6563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Μορφή: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 = τιμή1,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πεδίο2 = τιμή2,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πεδίοΝ = τιμήΝ;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Προσθήκη </a:t>
            </a:r>
            <a:r>
              <a:rPr lang="el-GR" dirty="0"/>
              <a:t>ενός </a:t>
            </a:r>
            <a:r>
              <a:rPr lang="el-GR" dirty="0" smtClean="0"/>
              <a:t>μαθητή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students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Νίκος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surname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Μπεγέτης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am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1000101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467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Παραλείπεται η τιμή για το πεδίο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Όσα πεδία παραληφθούν </a:t>
            </a:r>
            <a:r>
              <a:rPr lang="el-GR" dirty="0" smtClean="0"/>
              <a:t>παίρνουν:</a:t>
            </a:r>
          </a:p>
          <a:p>
            <a:pPr lvl="1"/>
            <a:r>
              <a:rPr lang="el-GR" dirty="0" smtClean="0"/>
              <a:t>Την </a:t>
            </a:r>
            <a:r>
              <a:rPr lang="el-GR" dirty="0"/>
              <a:t>προεπιλεγμένη </a:t>
            </a:r>
            <a:r>
              <a:rPr lang="el-GR" dirty="0" smtClean="0"/>
              <a:t>τιμή</a:t>
            </a:r>
            <a:r>
              <a:rPr lang="en-US" dirty="0" smtClean="0"/>
              <a:t> </a:t>
            </a:r>
            <a:r>
              <a:rPr lang="el-GR" dirty="0" smtClean="0"/>
              <a:t>που ορίζουμε στο σχήμα μας.</a:t>
            </a:r>
          </a:p>
          <a:p>
            <a:pPr lvl="1"/>
            <a:r>
              <a:rPr lang="el-GR" dirty="0" smtClean="0"/>
              <a:t>Την προεπιλεγμένη τιμή σύμφωνα με τον τύπο τους αν δεν έχουμε ορίσει προεπιλεγμένη τιμή στο σχήμα.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14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Εναλλακτική μορφή</a:t>
            </a:r>
            <a:r>
              <a:rPr lang="el-GR" dirty="0"/>
              <a:t>: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(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πεδίο1, πεδίο2, ..., πεδίοΝ 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τιμή1, τιμή2, ..., τιμήΝ );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Μορφή</a:t>
            </a:r>
            <a:r>
              <a:rPr lang="en-US" dirty="0" smtClean="0"/>
              <a:t>:</a:t>
            </a:r>
            <a:endParaRPr lang="el-GR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πεδίο1, πεδίο2, ..., πεδίοΝ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πίνακας;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Επιστρέφει συγκεκριμένα πεδία από όλες τις εγγραφές ενός πίνακα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Ανάγνωση όλων των μικρών ονομάτων και </a:t>
            </a:r>
            <a:r>
              <a:rPr lang="en-US" dirty="0" smtClean="0"/>
              <a:t> </a:t>
            </a:r>
            <a:r>
              <a:rPr lang="el-GR" dirty="0" smtClean="0"/>
              <a:t>εξαμήνων όλων των μαθητών</a:t>
            </a:r>
            <a:r>
              <a:rPr lang="en-US" dirty="0" smtClean="0"/>
              <a:t>: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surname, semester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students;</a:t>
            </a:r>
          </a:p>
        </p:txBody>
      </p:sp>
    </p:spTree>
    <p:extLst>
      <p:ext uri="{BB962C8B-B14F-4D97-AF65-F5344CB8AC3E}">
        <p14:creationId xmlns:p14="http://schemas.microsoft.com/office/powerpoint/2010/main" val="11316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71105"/>
              </p:ext>
            </p:extLst>
          </p:nvPr>
        </p:nvGraphicFramePr>
        <p:xfrm>
          <a:off x="467544" y="1772816"/>
          <a:ext cx="806489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60040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Τελεστές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Λειτουργία</a:t>
                      </a:r>
                      <a:endParaRPr lang="en-US" sz="2000" dirty="0"/>
                    </a:p>
                  </a:txBody>
                  <a:tcPr/>
                </a:tc>
              </a:tr>
              <a:tr h="467856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+, -, *, /</a:t>
                      </a:r>
                      <a:endParaRPr lang="en-US" sz="24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Αριθμητικές πράξεις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OR, AND, NOT</a:t>
                      </a:r>
                      <a:endParaRPr lang="en-US" sz="24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Λογικές πράξεις</a:t>
                      </a:r>
                      <a:r>
                        <a:rPr lang="en-US" sz="2000" dirty="0" smtClean="0"/>
                        <a:t>: </a:t>
                      </a:r>
                      <a:r>
                        <a:rPr lang="el-GR" sz="2000" dirty="0" smtClean="0"/>
                        <a:t>ή, και,</a:t>
                      </a:r>
                      <a:r>
                        <a:rPr lang="el-GR" sz="2000" baseline="0" dirty="0" smtClean="0"/>
                        <a:t> όχι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=, !=, &lt;, &gt;, &lt;=, &gt;=</a:t>
                      </a:r>
                      <a:endParaRPr lang="en-US" sz="24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Σύγκριση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3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Λογικές προτάσεις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Παίρνουν τιμή </a:t>
            </a:r>
            <a:r>
              <a:rPr lang="el-GR" b="1" dirty="0" smtClean="0"/>
              <a:t>αλήθεια (1)</a:t>
            </a:r>
            <a:r>
              <a:rPr lang="el-GR" dirty="0" smtClean="0"/>
              <a:t> ή </a:t>
            </a:r>
            <a:r>
              <a:rPr lang="el-GR" b="1" dirty="0" smtClean="0"/>
              <a:t>ψεύδος (0)</a:t>
            </a:r>
            <a:endParaRPr lang="en-US" b="1" dirty="0" smtClean="0"/>
          </a:p>
          <a:p>
            <a:r>
              <a:rPr lang="el-GR" dirty="0" smtClean="0"/>
              <a:t>Χρησιμοποιούνται για να </a:t>
            </a:r>
            <a:r>
              <a:rPr lang="el-GR" b="1" dirty="0" smtClean="0"/>
              <a:t>φιλτράρουμε</a:t>
            </a:r>
            <a:r>
              <a:rPr lang="el-GR" dirty="0" smtClean="0"/>
              <a:t> εγγραφές</a:t>
            </a:r>
            <a:endParaRPr lang="en-US" dirty="0" smtClean="0"/>
          </a:p>
          <a:p>
            <a:r>
              <a:rPr lang="el-GR" dirty="0" smtClean="0"/>
              <a:t>Μπορούν να περιέχουν </a:t>
            </a:r>
            <a:r>
              <a:rPr lang="el-GR" b="1" dirty="0" smtClean="0"/>
              <a:t>ονόματα πεδίων</a:t>
            </a:r>
            <a:endParaRPr lang="en-US" dirty="0"/>
          </a:p>
          <a:p>
            <a:pPr lvl="1"/>
            <a:r>
              <a:rPr lang="en-US" dirty="0" err="1" smtClean="0"/>
              <a:t>studentid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addressnumber</a:t>
            </a:r>
            <a:endParaRPr lang="en-US" dirty="0" smtClean="0"/>
          </a:p>
          <a:p>
            <a:r>
              <a:rPr lang="en-US" dirty="0" smtClean="0"/>
              <a:t>…</a:t>
            </a:r>
            <a:r>
              <a:rPr lang="el-GR" dirty="0" smtClean="0"/>
              <a:t>ή </a:t>
            </a:r>
            <a:r>
              <a:rPr lang="el-GR" b="1" dirty="0" smtClean="0"/>
              <a:t>σταθερές</a:t>
            </a:r>
            <a:endParaRPr lang="en-US" b="1" dirty="0" smtClean="0"/>
          </a:p>
          <a:p>
            <a:pPr lvl="1"/>
            <a:r>
              <a:rPr lang="en-US" dirty="0" smtClean="0"/>
              <a:t>5</a:t>
            </a:r>
            <a:endParaRPr lang="en-US" b="1" dirty="0" smtClean="0"/>
          </a:p>
          <a:p>
            <a:pPr lvl="1"/>
            <a:r>
              <a:rPr lang="en-US" dirty="0" smtClean="0"/>
              <a:t>“hello”</a:t>
            </a:r>
          </a:p>
          <a:p>
            <a:pPr lvl="1"/>
            <a:r>
              <a:rPr lang="en-US" dirty="0" smtClean="0"/>
              <a:t>“1987-11-30 10:24:09”</a:t>
            </a:r>
          </a:p>
        </p:txBody>
      </p:sp>
    </p:spTree>
    <p:extLst>
      <p:ext uri="{BB962C8B-B14F-4D97-AF65-F5344CB8AC3E}">
        <p14:creationId xmlns:p14="http://schemas.microsoft.com/office/powerpoint/2010/main" val="82337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Λογικές προτάσεις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Αληθεύουν πιθανώς για κάποιες εγγραφές</a:t>
            </a:r>
          </a:p>
          <a:p>
            <a:r>
              <a:rPr lang="el-GR" dirty="0" smtClean="0"/>
              <a:t>Δεν αληθεύουν πιθανώς για άλλες εγγραφές</a:t>
            </a:r>
          </a:p>
          <a:p>
            <a:endParaRPr lang="el-GR" dirty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Νίκος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r>
              <a:rPr lang="el-GR" dirty="0"/>
              <a:t>Αληθεύει για την εγγραφή του μαθητή </a:t>
            </a:r>
            <a:r>
              <a:rPr lang="el-GR" dirty="0" smtClean="0"/>
              <a:t>Νίκου</a:t>
            </a:r>
            <a:endParaRPr lang="el-GR" dirty="0"/>
          </a:p>
          <a:p>
            <a:pPr lvl="1"/>
            <a:r>
              <a:rPr lang="el-GR" dirty="0"/>
              <a:t>Δεν αληθεύει για την εγγραφή του μαθητή </a:t>
            </a:r>
            <a:r>
              <a:rPr lang="el-GR" dirty="0" smtClean="0"/>
              <a:t>Διονύση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 != 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Μπεγέτη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Δεν αληθεύει </a:t>
            </a:r>
            <a:r>
              <a:rPr lang="el-GR" dirty="0"/>
              <a:t>για την εγγραφή του μαθητή </a:t>
            </a:r>
            <a:r>
              <a:rPr lang="el-GR" dirty="0" smtClean="0"/>
              <a:t>Νίκου</a:t>
            </a:r>
            <a:endParaRPr lang="el-GR" dirty="0"/>
          </a:p>
          <a:p>
            <a:pPr lvl="1"/>
            <a:r>
              <a:rPr lang="el-GR" dirty="0" smtClean="0"/>
              <a:t>Αληθεύει </a:t>
            </a:r>
            <a:r>
              <a:rPr lang="el-GR" dirty="0"/>
              <a:t>για την εγγραφή του μαθητή Διονύση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1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Φιλτράρισμα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Όρος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Μορφή: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π.χ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Νίκος’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surname !=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Μπεγέτης’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semester &lt;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name = 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Νίκος’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surname != 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Μπεγέτης’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2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Σχεσιακή βάση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δεδομένα αποθηκεύονται σε </a:t>
            </a:r>
            <a:r>
              <a:rPr lang="el-GR" b="1" dirty="0" smtClean="0">
                <a:solidFill>
                  <a:srgbClr val="FF0000"/>
                </a:solidFill>
              </a:rPr>
              <a:t>πίνακες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l-GR" dirty="0" smtClean="0"/>
              <a:t>Ένας πίνακας αντιπροσωπεύει </a:t>
            </a:r>
            <a:r>
              <a:rPr lang="el-GR" b="1" dirty="0" smtClean="0"/>
              <a:t>μία σχέση</a:t>
            </a:r>
            <a:endParaRPr lang="en-US" b="1" dirty="0" smtClean="0"/>
          </a:p>
          <a:p>
            <a:r>
              <a:rPr lang="el-GR" dirty="0" smtClean="0"/>
              <a:t>Η σχέση αποτελείται από </a:t>
            </a:r>
            <a:r>
              <a:rPr lang="en-US" b="1" dirty="0" smtClean="0"/>
              <a:t>M </a:t>
            </a:r>
            <a:r>
              <a:rPr lang="el-GR" b="1" dirty="0" smtClean="0"/>
              <a:t>στοιχεία</a:t>
            </a:r>
          </a:p>
          <a:p>
            <a:pPr lvl="1"/>
            <a:r>
              <a:rPr lang="en-US" b="1" dirty="0" smtClean="0"/>
              <a:t>M</a:t>
            </a:r>
            <a:r>
              <a:rPr lang="el-GR" b="1" dirty="0" smtClean="0"/>
              <a:t>-μελής</a:t>
            </a:r>
            <a:endParaRPr lang="en-US" b="1" dirty="0" smtClean="0"/>
          </a:p>
          <a:p>
            <a:pPr lvl="1"/>
            <a:r>
              <a:rPr lang="el-GR" dirty="0"/>
              <a:t>Κάθε ένα από τα στοιχεία ανήκει σε κάποιο </a:t>
            </a:r>
            <a:r>
              <a:rPr lang="el-GR" b="1" dirty="0" smtClean="0"/>
              <a:t>σύνολο</a:t>
            </a:r>
          </a:p>
          <a:p>
            <a:r>
              <a:rPr lang="el-GR" b="1" dirty="0" smtClean="0">
                <a:solidFill>
                  <a:srgbClr val="FF0000"/>
                </a:solidFill>
              </a:rPr>
              <a:t>Εγγραφή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l-GR" b="1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Κάθε </a:t>
            </a:r>
            <a:r>
              <a:rPr lang="en-US" b="1" dirty="0" smtClean="0"/>
              <a:t>M</a:t>
            </a:r>
            <a:r>
              <a:rPr lang="el-GR" b="1" dirty="0" smtClean="0"/>
              <a:t>-άδα</a:t>
            </a:r>
            <a:r>
              <a:rPr lang="el-GR" dirty="0" smtClean="0"/>
              <a:t> για την οποία η σχέση αληθεύει</a:t>
            </a:r>
            <a:endParaRPr lang="el-GR" b="1" dirty="0" smtClean="0">
              <a:solidFill>
                <a:srgbClr val="FF0000"/>
              </a:solidFill>
            </a:endParaRPr>
          </a:p>
          <a:p>
            <a:r>
              <a:rPr lang="el-GR" b="1" dirty="0" smtClean="0">
                <a:solidFill>
                  <a:srgbClr val="FF0000"/>
                </a:solidFill>
              </a:rPr>
              <a:t>Στήλη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l-GR" b="1" dirty="0" smtClean="0">
                <a:solidFill>
                  <a:srgbClr val="FF0000"/>
                </a:solidFill>
              </a:rPr>
              <a:t>ή πεδίο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l-GR" b="1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Κάθε ένα από τα στοιχεία της Μ-άδας</a:t>
            </a:r>
            <a:endParaRPr lang="en-US" b="1" dirty="0" smtClean="0"/>
          </a:p>
          <a:p>
            <a:r>
              <a:rPr lang="el-GR" b="1" dirty="0" smtClean="0"/>
              <a:t>Τιμή πεδίου: </a:t>
            </a:r>
            <a:r>
              <a:rPr lang="el-GR" dirty="0" smtClean="0"/>
              <a:t>Η τιμή ενός πεδίου για μία συγκεκριμένη εγγραφ</a:t>
            </a:r>
            <a:r>
              <a:rPr lang="el-GR" dirty="0"/>
              <a:t>ή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1894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Μορφή</a:t>
            </a:r>
            <a:r>
              <a:rPr lang="en-US" dirty="0" smtClean="0"/>
              <a:t>:</a:t>
            </a:r>
            <a:endParaRPr lang="el-GR" dirty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πεδίο1, πεδίο2, ..., πεδίοΝ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6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Ανάγνωση όλων των μικρών ονομάτων και εξαμήνων όλων των μαθητών</a:t>
            </a:r>
            <a:r>
              <a:rPr lang="en-US" dirty="0"/>
              <a:t> </a:t>
            </a:r>
            <a:r>
              <a:rPr lang="el-GR" dirty="0" smtClean="0"/>
              <a:t>1</a:t>
            </a:r>
            <a:r>
              <a:rPr lang="el-GR" baseline="30000" dirty="0" smtClean="0"/>
              <a:t>ου</a:t>
            </a:r>
            <a:r>
              <a:rPr lang="el-GR" dirty="0" smtClean="0"/>
              <a:t> και 2</a:t>
            </a:r>
            <a:r>
              <a:rPr lang="el-GR" baseline="30000" dirty="0" smtClean="0"/>
              <a:t>ου</a:t>
            </a:r>
            <a:r>
              <a:rPr lang="el-GR" dirty="0" smtClean="0"/>
              <a:t> έτους: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surname, semester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&lt; 5;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8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πίνακας που είναι αποθηκευμένος και ο πίνακας που επιστρέφει το ερώτημα μπορεί να είναι διαφορετικοί</a:t>
            </a:r>
          </a:p>
          <a:p>
            <a:r>
              <a:rPr lang="el-GR" dirty="0" smtClean="0"/>
              <a:t>Διαφορετικά πεδία</a:t>
            </a:r>
          </a:p>
          <a:p>
            <a:pPr lvl="1"/>
            <a:r>
              <a:rPr lang="el-GR" dirty="0" smtClean="0"/>
              <a:t>Η απάντηση έχει συνήθως μόνο κάποια πεδία</a:t>
            </a:r>
          </a:p>
          <a:p>
            <a:r>
              <a:rPr lang="el-GR" dirty="0" smtClean="0"/>
              <a:t>Διαφορετικές εγγραφές</a:t>
            </a:r>
          </a:p>
          <a:p>
            <a:pPr lvl="1"/>
            <a:r>
              <a:rPr lang="el-GR" dirty="0" smtClean="0"/>
              <a:t>Η απάντηση συνήθως έχει μόνο κάποιες εγγραφές</a:t>
            </a:r>
            <a:endParaRPr lang="en-US" dirty="0" smtClean="0"/>
          </a:p>
          <a:p>
            <a:r>
              <a:rPr lang="el-GR" dirty="0" smtClean="0"/>
              <a:t>Ο προσωρινός πίνακας που επιστρέφεται ονομάζεται </a:t>
            </a:r>
            <a:r>
              <a:rPr lang="el-GR" b="1" dirty="0" smtClean="0">
                <a:solidFill>
                  <a:srgbClr val="FF0000"/>
                </a:solidFill>
              </a:rPr>
              <a:t>πίνακας αποτελέσματος</a:t>
            </a:r>
            <a:r>
              <a:rPr lang="el-G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73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648"/>
          </a:xfrm>
        </p:spPr>
        <p:txBody>
          <a:bodyPr/>
          <a:lstStyle/>
          <a:p>
            <a:r>
              <a:rPr lang="el-GR" dirty="0" smtClean="0"/>
              <a:t>Αποθηκευμένος πίνακας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80657"/>
              </p:ext>
            </p:extLst>
          </p:nvPr>
        </p:nvGraphicFramePr>
        <p:xfrm>
          <a:off x="611560" y="21328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Νίκος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Μπεγέτης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149080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Πίνακας αποτελέσματος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87512"/>
              </p:ext>
            </p:extLst>
          </p:nvPr>
        </p:nvGraphicFramePr>
        <p:xfrm>
          <a:off x="611560" y="4869160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Νίκος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Μπεγέτης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87824" y="4797152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name, surname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0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Αλλάζει τις </a:t>
            </a:r>
            <a:r>
              <a:rPr lang="el-GR" b="1" dirty="0" smtClean="0"/>
              <a:t>τιμές πεδίων </a:t>
            </a:r>
            <a:r>
              <a:rPr lang="el-GR" dirty="0" smtClean="0"/>
              <a:t>σε εγγραφές που υπάρχουν ήδη</a:t>
            </a:r>
            <a:endParaRPr lang="en-US" dirty="0" smtClean="0"/>
          </a:p>
          <a:p>
            <a:r>
              <a:rPr lang="el-GR" dirty="0" smtClean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Μορφή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 = τιμή1,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πεδίο2 = τιμή2,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πεδίοΝ = τιμήΝ;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Αλλάζει </a:t>
            </a:r>
            <a:r>
              <a:rPr lang="el-GR" b="1" dirty="0" smtClean="0"/>
              <a:t>όλες</a:t>
            </a:r>
            <a:r>
              <a:rPr lang="el-GR" dirty="0" smtClean="0"/>
              <a:t> τις εγγραφές στον πίνακα</a:t>
            </a:r>
            <a:endParaRPr lang="en-US" dirty="0" smtClean="0"/>
          </a:p>
          <a:p>
            <a:r>
              <a:rPr lang="el-GR" dirty="0" smtClean="0"/>
              <a:t>Τα πεδία που </a:t>
            </a:r>
            <a:r>
              <a:rPr lang="el-GR" b="1" dirty="0" smtClean="0"/>
              <a:t>δεν</a:t>
            </a:r>
            <a:r>
              <a:rPr lang="el-GR" dirty="0" smtClean="0"/>
              <a:t> εμφανίζονται </a:t>
            </a:r>
            <a:r>
              <a:rPr lang="el-GR" b="1" dirty="0" smtClean="0"/>
              <a:t>δεν</a:t>
            </a:r>
            <a:r>
              <a:rPr lang="el-GR" dirty="0" smtClean="0"/>
              <a:t> αλλάζουν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Φιλτράρουμε με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l-GR" dirty="0"/>
              <a:t>Μορφή: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 = τιμή1,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πεδίο2 = τιμή2,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πεδίοΝ = </a:t>
            </a:r>
            <a:r>
              <a:rPr lang="el-GR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τιμήΝ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πρόταση;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publishers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postcode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10564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street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Πεσμαζόγλου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Διαγραφή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Μορφή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πίνακας;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Διαγράφει </a:t>
            </a:r>
            <a:r>
              <a:rPr lang="el-GR" b="1" dirty="0" smtClean="0"/>
              <a:t>όλες</a:t>
            </a:r>
            <a:r>
              <a:rPr lang="el-GR" dirty="0" smtClean="0"/>
              <a:t> </a:t>
            </a:r>
            <a:r>
              <a:rPr lang="el-GR" dirty="0"/>
              <a:t>τις εγγραφές στον </a:t>
            </a:r>
            <a:r>
              <a:rPr lang="el-GR" dirty="0" smtClean="0"/>
              <a:t>πίνακα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Διαγραφή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Φιλτράρουμε με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l-GR" dirty="0"/>
              <a:t>Μορφή</a:t>
            </a:r>
            <a:r>
              <a:rPr lang="el-GR" dirty="0" smtClean="0"/>
              <a:t>:</a:t>
            </a:r>
            <a:endParaRPr lang="en-US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πρόταση;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5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επίμαχο ερώτημα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&gt; 100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2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04950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2348880"/>
            <a:ext cx="8280920" cy="2592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6722" y="5013176"/>
            <a:ext cx="0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587621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Πίνακας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88024" y="1454428"/>
            <a:ext cx="352228" cy="3960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0252" y="1840937"/>
            <a:ext cx="13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Τίτλος πίνακα</a:t>
            </a:r>
            <a:endParaRPr lang="en-US" sz="1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51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Συνδυασμός </a:t>
            </a:r>
            <a:r>
              <a:rPr lang="en-US" dirty="0" smtClean="0"/>
              <a:t>PHP </a:t>
            </a:r>
            <a:r>
              <a:rPr lang="el-GR" dirty="0" smtClean="0"/>
              <a:t>και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Απαιτείται η επέκταση </a:t>
            </a:r>
            <a:r>
              <a:rPr lang="en-US" dirty="0" smtClean="0"/>
              <a:t>MySQL </a:t>
            </a:r>
            <a:r>
              <a:rPr lang="el-GR" dirty="0" smtClean="0"/>
              <a:t>της </a:t>
            </a:r>
            <a:r>
              <a:rPr lang="en-US" dirty="0" smtClean="0"/>
              <a:t>PHP</a:t>
            </a:r>
          </a:p>
          <a:p>
            <a:r>
              <a:rPr lang="el-GR" dirty="0" smtClean="0"/>
              <a:t>Απαιτείται εγκατάσταση του προγράμματος </a:t>
            </a:r>
            <a:r>
              <a:rPr lang="en-US" dirty="0" smtClean="0"/>
              <a:t>MySQL</a:t>
            </a:r>
          </a:p>
          <a:p>
            <a:r>
              <a:rPr lang="el-GR" dirty="0" smtClean="0"/>
              <a:t>Αναλυτικές οδηγίες θα υπάρχουν στο </a:t>
            </a:r>
            <a:r>
              <a:rPr lang="en-US" dirty="0" smtClean="0"/>
              <a:t>site</a:t>
            </a:r>
          </a:p>
          <a:p>
            <a:endParaRPr lang="en-US" dirty="0"/>
          </a:p>
          <a:p>
            <a:r>
              <a:rPr lang="el-GR" dirty="0" smtClean="0"/>
              <a:t>Τα </a:t>
            </a:r>
            <a:r>
              <a:rPr lang="en-US" dirty="0" smtClean="0"/>
              <a:t>SQL </a:t>
            </a:r>
            <a:r>
              <a:rPr lang="el-GR" dirty="0" smtClean="0"/>
              <a:t>ερωτήματα για την</a:t>
            </a:r>
            <a:r>
              <a:rPr lang="en-US" dirty="0" smtClean="0"/>
              <a:t> PHP </a:t>
            </a:r>
            <a:r>
              <a:rPr lang="el-GR" dirty="0" smtClean="0"/>
              <a:t>είναι </a:t>
            </a:r>
            <a:r>
              <a:rPr lang="el-GR" b="1" dirty="0" smtClean="0"/>
              <a:t>αλφαριθμητικά</a:t>
            </a:r>
            <a:endParaRPr lang="en-US" b="1" dirty="0" smtClean="0"/>
          </a:p>
          <a:p>
            <a:r>
              <a:rPr lang="el-GR" dirty="0" smtClean="0"/>
              <a:t>Η βιβλιοθήκη </a:t>
            </a:r>
            <a:r>
              <a:rPr lang="en-US" dirty="0" smtClean="0"/>
              <a:t>MySQL </a:t>
            </a:r>
            <a:r>
              <a:rPr lang="el-GR" dirty="0" smtClean="0"/>
              <a:t>για </a:t>
            </a:r>
            <a:r>
              <a:rPr lang="en-US" dirty="0" smtClean="0"/>
              <a:t>PHP </a:t>
            </a:r>
            <a:r>
              <a:rPr lang="el-GR" dirty="0" smtClean="0"/>
              <a:t>περιέχει </a:t>
            </a:r>
            <a:r>
              <a:rPr lang="el-GR" b="1" dirty="0" smtClean="0"/>
              <a:t>συναρτήσεις</a:t>
            </a:r>
            <a:r>
              <a:rPr lang="el-GR" dirty="0" smtClean="0"/>
              <a:t> που τις καλούμε για να πετύχουμε επικοινωνία </a:t>
            </a:r>
            <a:r>
              <a:rPr lang="en-US" dirty="0" smtClean="0"/>
              <a:t>PHP </a:t>
            </a:r>
            <a:r>
              <a:rPr lang="el-GR" dirty="0" smtClean="0"/>
              <a:t>και </a:t>
            </a:r>
            <a:r>
              <a:rPr lang="en-US" dirty="0" smtClean="0"/>
              <a:t>MySQL</a:t>
            </a:r>
            <a:r>
              <a:rPr lang="el-GR" dirty="0" smtClean="0"/>
              <a:t> μέσω των ερωτημάτων.</a:t>
            </a:r>
            <a:endParaRPr lang="en-US" dirty="0" smtClean="0"/>
          </a:p>
          <a:p>
            <a:r>
              <a:rPr lang="el-GR" dirty="0" smtClean="0"/>
              <a:t>Τα ερωτήματα περνούν ως </a:t>
            </a:r>
            <a:r>
              <a:rPr lang="el-GR" b="1" dirty="0" smtClean="0"/>
              <a:t>παράμετροι</a:t>
            </a:r>
            <a:r>
              <a:rPr lang="el-G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4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στη βάση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mysql_connect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διεύθυνση,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χρήστης,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κωδικός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Συνδέεται </a:t>
            </a:r>
            <a:r>
              <a:rPr lang="el-GR" dirty="0"/>
              <a:t>στον εξυπηρετητή </a:t>
            </a:r>
            <a:r>
              <a:rPr lang="en-US" dirty="0" smtClean="0"/>
              <a:t>MySQL</a:t>
            </a:r>
            <a:endParaRPr lang="el-GR" dirty="0" smtClean="0"/>
          </a:p>
          <a:p>
            <a:r>
              <a:rPr lang="el-GR" dirty="0" smtClean="0"/>
              <a:t>Το τρέχουμε συνήθως στην αρχή του κώδικα που περιέχει </a:t>
            </a:r>
            <a:r>
              <a:rPr lang="en-US" dirty="0" smtClean="0"/>
              <a:t>MySQL </a:t>
            </a:r>
            <a:r>
              <a:rPr lang="el-GR" dirty="0" smtClean="0"/>
              <a:t>εντολές</a:t>
            </a:r>
          </a:p>
        </p:txBody>
      </p:sp>
    </p:spTree>
    <p:extLst>
      <p:ext uri="{BB962C8B-B14F-4D97-AF65-F5344CB8AC3E}">
        <p14:creationId xmlns:p14="http://schemas.microsoft.com/office/powerpoint/2010/main" val="56603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</a:t>
            </a:r>
            <a:r>
              <a:rPr lang="el-GR" dirty="0" smtClean="0"/>
              <a:t>ύνδεση στη βάση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Διεύθυνση</a:t>
            </a:r>
            <a:r>
              <a:rPr lang="en-US" dirty="0"/>
              <a:t>:</a:t>
            </a:r>
            <a:endParaRPr lang="el-GR" dirty="0"/>
          </a:p>
          <a:p>
            <a:pPr lvl="1"/>
            <a:r>
              <a:rPr lang="el-GR" dirty="0"/>
              <a:t>Σε ποιον υπολογιστή τρέχει ο εξυπηρετητής </a:t>
            </a:r>
            <a:r>
              <a:rPr lang="en-US" dirty="0"/>
              <a:t>MySQL</a:t>
            </a:r>
            <a:r>
              <a:rPr lang="el-GR" dirty="0"/>
              <a:t>;</a:t>
            </a:r>
          </a:p>
          <a:p>
            <a:pPr lvl="1"/>
            <a:r>
              <a:rPr lang="el-GR" dirty="0"/>
              <a:t>Συνήθως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Χρήστης και κωδικός:</a:t>
            </a:r>
          </a:p>
          <a:p>
            <a:pPr lvl="1"/>
            <a:r>
              <a:rPr lang="el-GR" dirty="0"/>
              <a:t>Απαιτούνται για την πιστοποίηση πρόσβασης</a:t>
            </a:r>
          </a:p>
          <a:p>
            <a:pPr lvl="1"/>
            <a:r>
              <a:rPr lang="el-GR" dirty="0"/>
              <a:t>Ρυθμίζονται κατά την εγκατάσταση της </a:t>
            </a:r>
            <a:r>
              <a:rPr lang="en-US" dirty="0"/>
              <a:t>MySQL </a:t>
            </a:r>
            <a:r>
              <a:rPr lang="el-GR" dirty="0"/>
              <a:t>ή από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l-GR" dirty="0" smtClean="0"/>
              <a:t>Η σύνδεση κλείνει αυτόματα στο τέλος του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στη βάση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mysql_select_db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όνομα_βάσης )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Επιλέγει σε ποια βάση θα τρέξουν τα </a:t>
            </a:r>
            <a:r>
              <a:rPr lang="el-GR" dirty="0" smtClean="0"/>
              <a:t>ερωτήματα</a:t>
            </a:r>
            <a:endParaRPr lang="el-GR" dirty="0"/>
          </a:p>
          <a:p>
            <a:pPr lvl="1"/>
            <a:r>
              <a:rPr lang="el-GR" dirty="0" smtClean="0"/>
              <a:t>Ο εξυπηρετητής μπορεί να αποθηκεύει πολλές βάσεις</a:t>
            </a:r>
            <a:endParaRPr lang="el-GR" dirty="0"/>
          </a:p>
          <a:p>
            <a:pPr lvl="1"/>
            <a:r>
              <a:rPr lang="el-GR" dirty="0" smtClean="0"/>
              <a:t>(συνήθως μία για κάθε </a:t>
            </a:r>
            <a:r>
              <a:rPr lang="en-US" dirty="0" smtClean="0"/>
              <a:t>web </a:t>
            </a:r>
            <a:r>
              <a:rPr lang="el-GR" dirty="0" smtClean="0"/>
              <a:t>εφάρμογή</a:t>
            </a:r>
            <a:r>
              <a:rPr lang="en-US" dirty="0" smtClean="0"/>
              <a:t>)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5602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Εκτέλεση ερωτήματος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απάντηση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ερώτημα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Εκτελεί το ερώτημα και επιστρέφει την απάντηση</a:t>
            </a:r>
          </a:p>
        </p:txBody>
      </p:sp>
    </p:spTree>
    <p:extLst>
      <p:ext uri="{BB962C8B-B14F-4D97-AF65-F5344CB8AC3E}">
        <p14:creationId xmlns:p14="http://schemas.microsoft.com/office/powerpoint/2010/main" val="77503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mysql_connect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(“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localhost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”,“nmpegetis”,“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30/11/1987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”);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mysql_select_db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“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eudoxus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”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 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semester 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 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surname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Μπεγέτης’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AND 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Νίκος’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694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Προσθήκη εγγραφής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mysql_insert_id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();</a:t>
            </a:r>
            <a:endParaRPr lang="el-GR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Επιστρέφει το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dirty="0"/>
              <a:t> </a:t>
            </a:r>
            <a:r>
              <a:rPr lang="el-GR" dirty="0"/>
              <a:t>της εγγραφής που </a:t>
            </a:r>
            <a:r>
              <a:rPr lang="el-GR" dirty="0" smtClean="0"/>
              <a:t>δημιουργήθηκε</a:t>
            </a:r>
          </a:p>
          <a:p>
            <a:r>
              <a:rPr lang="el-GR" dirty="0"/>
              <a:t>Αναφέρεται στο ερώτημα που έτρεξε πιο πρόσφατα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0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database.php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mysql_connect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localhost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nmpegetis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30/11/1987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mysql_select_db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“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eudoxus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” 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include “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Μάκης’,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Δελιγιάννης’,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= 1;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$id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mysql_insert_id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Ο φοιτητής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“. $id .“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καταχωρήθηκε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“;</a:t>
            </a:r>
          </a:p>
        </p:txBody>
      </p:sp>
    </p:spTree>
    <p:extLst>
      <p:ext uri="{BB962C8B-B14F-4D97-AF65-F5344CB8AC3E}">
        <p14:creationId xmlns:p14="http://schemas.microsoft.com/office/powerpoint/2010/main" val="245290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Ενημέρωση/διαγραφή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mysql_affected_rows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Επιστρέφει το πλήθος των γραμμών</a:t>
            </a:r>
            <a:r>
              <a:rPr lang="en-US" dirty="0" smtClean="0"/>
              <a:t> </a:t>
            </a:r>
            <a:r>
              <a:rPr lang="el-GR" dirty="0" smtClean="0"/>
              <a:t>που άλλαξαν</a:t>
            </a:r>
          </a:p>
          <a:p>
            <a:r>
              <a:rPr lang="el-GR" dirty="0" smtClean="0"/>
              <a:t>Αναφέρεται στο πιο πρόσφατο ερώτημα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3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4520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2348880"/>
            <a:ext cx="1368152" cy="2592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43608" y="5013176"/>
            <a:ext cx="0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44524" y="58762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F0"/>
                </a:solidFill>
              </a:rPr>
              <a:t>Στήλη ή πεδίο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66031" y="2179491"/>
            <a:ext cx="352228" cy="31340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8259" y="1862599"/>
            <a:ext cx="13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Τίτλος </a:t>
            </a:r>
            <a:r>
              <a:rPr lang="el-GR" sz="16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στήλης</a:t>
            </a:r>
            <a:endParaRPr lang="en-US" sz="1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845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include “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Μάκης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surname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Δελιγιάννης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mysql_affected_rows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 == 1 )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Ο φοιτητής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διαγράφηκε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&lt;/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&gt;.“;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Χιούστον, έχουμε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πρόβλημα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&lt;/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!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7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Τιμή απάντησης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err="1" smtClean="0"/>
              <a:t>mysql_query</a:t>
            </a:r>
            <a:r>
              <a:rPr lang="en-US" dirty="0" smtClean="0"/>
              <a:t>() </a:t>
            </a:r>
            <a:r>
              <a:rPr lang="el-GR" dirty="0" smtClean="0"/>
              <a:t>επιστρέφει:</a:t>
            </a:r>
          </a:p>
          <a:p>
            <a:pPr lvl="1"/>
            <a:r>
              <a:rPr lang="el-GR" dirty="0" smtClean="0"/>
              <a:t>Σε περίπτωση ερωτημάτων Δημιουργίας, Ενημέρωσης, Διαγραφής:</a:t>
            </a:r>
          </a:p>
          <a:p>
            <a:pPr lvl="2"/>
            <a:r>
              <a:rPr lang="en-US" dirty="0" smtClean="0"/>
              <a:t>true </a:t>
            </a:r>
            <a:r>
              <a:rPr lang="el-GR" dirty="0" smtClean="0"/>
              <a:t>αν το ερώτημα έτρεξε επιτυχώς</a:t>
            </a:r>
          </a:p>
          <a:p>
            <a:pPr lvl="2"/>
            <a:r>
              <a:rPr lang="en-US" dirty="0" smtClean="0"/>
              <a:t>false </a:t>
            </a:r>
            <a:r>
              <a:rPr lang="el-GR" dirty="0" smtClean="0"/>
              <a:t>αν το ερώτημα απέτυχε</a:t>
            </a:r>
            <a:endParaRPr lang="en-US" dirty="0" smtClean="0"/>
          </a:p>
          <a:p>
            <a:pPr lvl="2"/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$success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ερώτημα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);</a:t>
            </a:r>
          </a:p>
          <a:p>
            <a:pPr lvl="1"/>
            <a:r>
              <a:rPr lang="el-GR" dirty="0" smtClean="0"/>
              <a:t>Σε περίπτωση ερωτήματος Ανάγνωσης:</a:t>
            </a:r>
          </a:p>
          <a:p>
            <a:pPr lvl="2"/>
            <a:r>
              <a:rPr lang="el-GR" dirty="0" smtClean="0"/>
              <a:t>ένα </a:t>
            </a:r>
            <a:r>
              <a:rPr lang="en-US" dirty="0" smtClean="0"/>
              <a:t>resource </a:t>
            </a:r>
            <a:r>
              <a:rPr lang="el-GR" dirty="0" smtClean="0"/>
              <a:t>που μπορεί να αξιοποιηθεί αργότερα</a:t>
            </a:r>
          </a:p>
          <a:p>
            <a:pPr lvl="2"/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ερώτημα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);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4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mysql_num_rows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$res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Παίρνει ως παράμετρο το </a:t>
            </a:r>
            <a:r>
              <a:rPr lang="en-US" b="1" dirty="0"/>
              <a:t>resource</a:t>
            </a:r>
            <a:r>
              <a:rPr lang="en-US" dirty="0"/>
              <a:t> </a:t>
            </a:r>
            <a:r>
              <a:rPr lang="el-GR" dirty="0"/>
              <a:t>που επέστρεψε το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Επιστρέφει το πλήθος των εγγραφών του αποτελέσματος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4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 “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n-US" dirty="0"/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3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Έχουμε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.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mysql_num_rows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φοιτητές 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στο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3&lt;sup&gt;o&lt;/sup&gt;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εξάμηνο.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9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Έχουμε 492 φοιτητές στο 3</a:t>
            </a:r>
            <a:r>
              <a:rPr lang="el-GR" baseline="30000" dirty="0" smtClean="0"/>
              <a:t>ο</a:t>
            </a:r>
            <a:r>
              <a:rPr lang="el-GR" dirty="0" smtClean="0"/>
              <a:t> εξάμηνο.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43608" y="369981"/>
            <a:ext cx="0" cy="97664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8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r>
              <a:rPr lang="el-GR" dirty="0" smtClean="0"/>
              <a:t>Παίρνει </a:t>
            </a:r>
            <a:r>
              <a:rPr lang="el-GR" dirty="0"/>
              <a:t>ως παράμετρο το </a:t>
            </a:r>
            <a:r>
              <a:rPr lang="en-US" b="1" dirty="0"/>
              <a:t>resource</a:t>
            </a:r>
            <a:r>
              <a:rPr lang="en-US" dirty="0"/>
              <a:t> </a:t>
            </a:r>
            <a:r>
              <a:rPr lang="el-GR" dirty="0"/>
              <a:t>που επέστρεψε το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Αν ο πίνακας αποτελέσματος έχει </a:t>
            </a:r>
            <a:r>
              <a:rPr lang="el-GR" b="1" dirty="0" smtClean="0"/>
              <a:t>Ν</a:t>
            </a:r>
            <a:r>
              <a:rPr lang="el-GR" dirty="0" smtClean="0"/>
              <a:t> εγγραφές, επιστρέφει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πρώτη</a:t>
            </a:r>
            <a:r>
              <a:rPr lang="el-GR" dirty="0" smtClean="0"/>
              <a:t> φορά που θα κληθεί, ένα λεξικό</a:t>
            </a:r>
          </a:p>
          <a:p>
            <a:pPr lvl="2"/>
            <a:r>
              <a:rPr lang="el-GR" dirty="0" smtClean="0"/>
              <a:t>Αντιπροσωπεύει την </a:t>
            </a:r>
            <a:r>
              <a:rPr lang="el-GR" b="1" dirty="0" smtClean="0"/>
              <a:t>πρώτη </a:t>
            </a:r>
            <a:r>
              <a:rPr lang="el-GR" dirty="0" smtClean="0"/>
              <a:t>εγγραφή του πίνακα αποτελέσματος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δεύτερη </a:t>
            </a:r>
            <a:r>
              <a:rPr lang="el-GR" dirty="0" smtClean="0"/>
              <a:t>φορά που θα κληθεί, ένα λεξικό</a:t>
            </a:r>
          </a:p>
          <a:p>
            <a:pPr lvl="2"/>
            <a:r>
              <a:rPr lang="el-GR" dirty="0"/>
              <a:t>Αντιπροσωπεύει την </a:t>
            </a:r>
            <a:r>
              <a:rPr lang="el-GR" b="1" dirty="0" smtClean="0"/>
              <a:t>δεύτερη </a:t>
            </a:r>
            <a:r>
              <a:rPr lang="el-GR" dirty="0" smtClean="0"/>
              <a:t>εγγραφή </a:t>
            </a:r>
            <a:r>
              <a:rPr lang="el-GR" dirty="0"/>
              <a:t>του πίνακα </a:t>
            </a:r>
            <a:r>
              <a:rPr lang="el-GR" dirty="0" smtClean="0"/>
              <a:t>αποτελέσματος</a:t>
            </a:r>
            <a:endParaRPr lang="en-US" dirty="0"/>
          </a:p>
          <a:p>
            <a:pPr lvl="1"/>
            <a:r>
              <a:rPr lang="en-US" dirty="0" smtClean="0"/>
              <a:t>...</a:t>
            </a:r>
            <a:endParaRPr lang="el-GR" dirty="0"/>
          </a:p>
          <a:p>
            <a:pPr lvl="1"/>
            <a:r>
              <a:rPr lang="el-GR" dirty="0" smtClean="0"/>
              <a:t>Την Ν-οστή φορά που θα κληθεί, ένα λεξικό</a:t>
            </a:r>
            <a:endParaRPr lang="en-US" dirty="0" smtClean="0"/>
          </a:p>
          <a:p>
            <a:pPr lvl="2"/>
            <a:r>
              <a:rPr lang="el-GR" dirty="0" smtClean="0"/>
              <a:t>Αντιπροσωπεύει την τελευταία εγγραφή του πίνακα αποτελέσματος</a:t>
            </a:r>
          </a:p>
          <a:p>
            <a:pPr lvl="1"/>
            <a:r>
              <a:rPr lang="el-GR" dirty="0" smtClean="0"/>
              <a:t>Την (Ν + 1)-οστή φορά που θα κληθεί, </a:t>
            </a: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0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b="1" dirty="0" smtClean="0"/>
              <a:t>πρώτη</a:t>
            </a:r>
            <a:r>
              <a:rPr lang="el-GR" dirty="0" smtClean="0"/>
              <a:t> κλήση της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$res )</a:t>
            </a:r>
            <a:r>
              <a:rPr lang="en-US" dirty="0" smtClean="0"/>
              <a:t> </a:t>
            </a:r>
            <a:r>
              <a:rPr lang="el-GR" dirty="0" smtClean="0"/>
              <a:t>επιστρέφει ένα λεξικό</a:t>
            </a:r>
          </a:p>
          <a:p>
            <a:r>
              <a:rPr lang="el-GR" dirty="0" smtClean="0"/>
              <a:t>Αντιπροσωπεύει την </a:t>
            </a:r>
            <a:r>
              <a:rPr lang="el-GR" b="1" dirty="0" smtClean="0"/>
              <a:t>πρώτη </a:t>
            </a:r>
            <a:r>
              <a:rPr lang="el-GR" dirty="0" smtClean="0"/>
              <a:t>εγγραφή του αποτελέσματος</a:t>
            </a:r>
          </a:p>
          <a:p>
            <a:r>
              <a:rPr lang="el-GR" dirty="0" smtClean="0"/>
              <a:t>Κλειδιά: τα </a:t>
            </a:r>
            <a:r>
              <a:rPr lang="el-GR" b="1" dirty="0" smtClean="0"/>
              <a:t>ονόματα των στηλών</a:t>
            </a:r>
          </a:p>
          <a:p>
            <a:r>
              <a:rPr lang="el-GR" dirty="0" smtClean="0"/>
              <a:t>Τιμές: οι </a:t>
            </a:r>
            <a:r>
              <a:rPr lang="el-GR" b="1" dirty="0" smtClean="0"/>
              <a:t>τιμές </a:t>
            </a:r>
            <a:r>
              <a:rPr lang="el-GR" dirty="0" smtClean="0"/>
              <a:t>των συγκεκριμένων πεδίων για την συγκεκριμένη εγγραφή</a:t>
            </a:r>
            <a:endParaRPr lang="en-US" dirty="0" smtClean="0"/>
          </a:p>
          <a:p>
            <a:r>
              <a:rPr lang="el-GR" dirty="0" smtClean="0"/>
              <a:t>κ.ό.κ. για τις πρώτες Ν κλήσεις</a:t>
            </a:r>
          </a:p>
          <a:p>
            <a:r>
              <a:rPr lang="el-GR" dirty="0" smtClean="0"/>
              <a:t>έως να εξαντληθεί ο πίνακας αποτελέσματος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9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79315"/>
            <a:ext cx="8219256" cy="4390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include ‘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$first 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$second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$third 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$end   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echo $first[ ‘name’ ]    . “&lt;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echo $second[ ‘name’ ]   . “ 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echo $second[ ‘surname’ ] . “&lt;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echo $third[ ‘surname’ ] . “&lt;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29602"/>
              </p:ext>
            </p:extLst>
          </p:nvPr>
        </p:nvGraphicFramePr>
        <p:xfrm>
          <a:off x="539552" y="404664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Ν</a:t>
                      </a:r>
                      <a:r>
                        <a:rPr lang="el-GR" sz="1600" dirty="0" smtClean="0"/>
                        <a:t>ίκος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Μπεγ</a:t>
                      </a:r>
                      <a:r>
                        <a:rPr lang="el-GR" sz="1600" dirty="0" smtClean="0"/>
                        <a:t>έτης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3808" y="332656"/>
            <a:ext cx="61206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name, surname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FROM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students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WHERE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1;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08879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49780"/>
              </p:ext>
            </p:extLst>
          </p:nvPr>
        </p:nvGraphicFramePr>
        <p:xfrm>
          <a:off x="6948264" y="404664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Νίκος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Μπεγέτης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843808" y="1916832"/>
            <a:ext cx="0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54610" y="3645024"/>
            <a:ext cx="254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Νίκος</a:t>
            </a:r>
          </a:p>
          <a:p>
            <a:r>
              <a:rPr lang="el-GR" sz="2400" b="1" dirty="0" smtClean="0"/>
              <a:t>Γιώργος Πάνου</a:t>
            </a:r>
          </a:p>
          <a:p>
            <a:r>
              <a:rPr lang="el-GR" sz="2400" b="1" dirty="0" smtClean="0"/>
              <a:t>Τσιμής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7667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$first[ ‘name’ ]    . “&lt;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$second[ ‘name’ ]   . “ ”;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$second[ ‘surname’ ] . “&lt;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$third[ ‘surname’ ] . “&lt;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όλων των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include ‘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’; 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= ‘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$count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mysql_num_rows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for ( $i = 0; $i &lt; $count; ++$i 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$row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echo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“Row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$i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:”;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 $name = $row[ ‘name’ 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$surname = $row[ ‘surname’ ];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	echo “The name is $surname, $name.”;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?&gt;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6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32208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364" y="3841998"/>
            <a:ext cx="8280920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75656" y="4221088"/>
            <a:ext cx="219844" cy="97675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51978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Εγγραφή</a:t>
            </a:r>
            <a:endParaRPr lang="en-US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9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51630"/>
              </p:ext>
            </p:extLst>
          </p:nvPr>
        </p:nvGraphicFramePr>
        <p:xfrm>
          <a:off x="6948264" y="404664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Ν</a:t>
                      </a:r>
                      <a:r>
                        <a:rPr lang="el-GR" sz="1600" dirty="0" smtClean="0"/>
                        <a:t>ίκος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Μπε</a:t>
                      </a:r>
                      <a:r>
                        <a:rPr lang="el-GR" sz="1600" dirty="0" smtClean="0"/>
                        <a:t>γέτης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187624" y="404664"/>
            <a:ext cx="0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2348880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0:</a:t>
            </a:r>
            <a:r>
              <a:rPr lang="el-GR" sz="2400" dirty="0" smtClean="0"/>
              <a:t> </a:t>
            </a:r>
            <a:r>
              <a:rPr lang="en-US" sz="2400" dirty="0" smtClean="0"/>
              <a:t>The name is </a:t>
            </a:r>
            <a:r>
              <a:rPr lang="el-GR" sz="2400" dirty="0" smtClean="0"/>
              <a:t>Μπεγέτης</a:t>
            </a:r>
            <a:r>
              <a:rPr lang="en-US" sz="2400" dirty="0" smtClean="0"/>
              <a:t>, </a:t>
            </a:r>
            <a:r>
              <a:rPr lang="el-GR" sz="2400" dirty="0" smtClean="0"/>
              <a:t>Νίκος.</a:t>
            </a:r>
          </a:p>
          <a:p>
            <a:r>
              <a:rPr lang="en-US" sz="2400" dirty="0" smtClean="0"/>
              <a:t>Row 1: The name is </a:t>
            </a:r>
            <a:r>
              <a:rPr lang="el-GR" sz="2400" dirty="0" smtClean="0"/>
              <a:t>Πάνου</a:t>
            </a:r>
            <a:r>
              <a:rPr lang="en-US" sz="2400" dirty="0" smtClean="0"/>
              <a:t>, </a:t>
            </a:r>
            <a:r>
              <a:rPr lang="el-GR" sz="2400" dirty="0"/>
              <a:t>Γιώργος</a:t>
            </a:r>
            <a:r>
              <a:rPr lang="el-GR" sz="2400" dirty="0" smtClean="0"/>
              <a:t>.</a:t>
            </a:r>
          </a:p>
          <a:p>
            <a:r>
              <a:rPr lang="en-US" sz="2400" dirty="0" smtClean="0"/>
              <a:t>Row 2: The name is </a:t>
            </a:r>
            <a:r>
              <a:rPr lang="el-GR" sz="2400" dirty="0" smtClean="0"/>
              <a:t>Τσιμής</a:t>
            </a:r>
            <a:r>
              <a:rPr lang="en-US" sz="2400" dirty="0" smtClean="0"/>
              <a:t>, </a:t>
            </a:r>
            <a:r>
              <a:rPr lang="el-GR" sz="2400" dirty="0" smtClean="0"/>
              <a:t>Παύλος.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6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όλων των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Συνηθέστερη μορφή</a:t>
            </a:r>
            <a:r>
              <a:rPr lang="el-GR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include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 $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= ‘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while ( $row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$res ) ){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     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name = $row[ ‘name’ 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$surname = $row[ ‘surname’ 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“The name is $surname, $name.”;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?&gt;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 – Τρ</a:t>
            </a:r>
            <a:r>
              <a:rPr lang="el-GR" dirty="0" smtClean="0"/>
              <a:t>ίτη 08/12/2014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Βάση δεδομένων</a:t>
            </a:r>
            <a:endParaRPr lang="en-US" dirty="0" smtClean="0"/>
          </a:p>
          <a:p>
            <a:r>
              <a:rPr lang="en-US" dirty="0" smtClean="0"/>
              <a:t>SQL</a:t>
            </a:r>
            <a:endParaRPr lang="el-GR" dirty="0"/>
          </a:p>
          <a:p>
            <a:r>
              <a:rPr lang="el-GR" dirty="0"/>
              <a:t>Πίνακες, στήλες, πεδία</a:t>
            </a:r>
          </a:p>
          <a:p>
            <a:r>
              <a:rPr lang="el-GR" dirty="0" smtClean="0"/>
              <a:t>Σχήματα, </a:t>
            </a:r>
            <a:r>
              <a:rPr lang="en-US" dirty="0" err="1" smtClean="0"/>
              <a:t>phpMyAdmin</a:t>
            </a:r>
            <a:endParaRPr lang="en-US" dirty="0"/>
          </a:p>
          <a:p>
            <a:r>
              <a:rPr lang="en-US" dirty="0" smtClean="0"/>
              <a:t>SELECT</a:t>
            </a:r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INTO</a:t>
            </a:r>
          </a:p>
          <a:p>
            <a:r>
              <a:rPr lang="en-US" dirty="0"/>
              <a:t>DELETE</a:t>
            </a:r>
          </a:p>
          <a:p>
            <a:r>
              <a:rPr lang="en-US" dirty="0" smtClean="0"/>
              <a:t>UPDATE</a:t>
            </a:r>
          </a:p>
          <a:p>
            <a:r>
              <a:rPr lang="el-GR" dirty="0" smtClean="0"/>
              <a:t>Συνδυασμός </a:t>
            </a:r>
            <a:r>
              <a:rPr lang="en-US" dirty="0" smtClean="0"/>
              <a:t>PHP/MySQL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14724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Μάθατε </a:t>
            </a:r>
            <a:r>
              <a:rPr lang="el-GR" dirty="0" smtClean="0"/>
              <a:t>τα βασικ</a:t>
            </a:r>
            <a:r>
              <a:rPr lang="el-GR" dirty="0" smtClean="0"/>
              <a:t>ά για τη </a:t>
            </a:r>
            <a:r>
              <a:rPr lang="en-US" dirty="0" smtClean="0"/>
              <a:t>MySQL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l-GR" dirty="0" smtClean="0"/>
              <a:t>Μπορείτε να </a:t>
            </a:r>
            <a:r>
              <a:rPr lang="el-GR" dirty="0" smtClean="0"/>
              <a:t>κάνετε</a:t>
            </a:r>
            <a:r>
              <a:rPr lang="el-GR" b="1" dirty="0" smtClean="0"/>
              <a:t> </a:t>
            </a:r>
            <a:r>
              <a:rPr lang="el-GR" dirty="0" smtClean="0"/>
              <a:t>τη </a:t>
            </a:r>
            <a:r>
              <a:rPr lang="el-GR" b="1" dirty="0" smtClean="0"/>
              <a:t>δυναμική</a:t>
            </a:r>
            <a:r>
              <a:rPr lang="el-GR" dirty="0" smtClean="0"/>
              <a:t>  σελίδα σας να </a:t>
            </a:r>
            <a:r>
              <a:rPr lang="el-GR" b="1" dirty="0" smtClean="0"/>
              <a:t>επικοινων</a:t>
            </a:r>
            <a:r>
              <a:rPr lang="el-GR" b="1" dirty="0" smtClean="0"/>
              <a:t>ήσει</a:t>
            </a:r>
            <a:r>
              <a:rPr lang="el-GR" dirty="0" smtClean="0"/>
              <a:t> </a:t>
            </a:r>
            <a:r>
              <a:rPr lang="el-GR" b="1" dirty="0" smtClean="0"/>
              <a:t>με βάση </a:t>
            </a:r>
            <a:r>
              <a:rPr lang="en-US" dirty="0" smtClean="0"/>
              <a:t>MySQL</a:t>
            </a:r>
            <a:r>
              <a:rPr lang="el-GR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6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Ευχαριστώ </a:t>
            </a:r>
            <a:r>
              <a:rPr lang="el-GR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l-GR" dirty="0" smtClean="0"/>
          </a:p>
          <a:p>
            <a:r>
              <a:rPr lang="el-GR" dirty="0" smtClean="0"/>
              <a:t>Υπεύθυνος </a:t>
            </a:r>
            <a:r>
              <a:rPr lang="el-GR" dirty="0"/>
              <a:t>μαθήματος </a:t>
            </a:r>
          </a:p>
          <a:p>
            <a:pPr lvl="1"/>
            <a:r>
              <a:rPr lang="el-GR" dirty="0"/>
              <a:t>Καθηγητής Ιωάννης </a:t>
            </a:r>
            <a:r>
              <a:rPr lang="el-GR" dirty="0" smtClean="0"/>
              <a:t>Ιωαννίδης</a:t>
            </a:r>
          </a:p>
          <a:p>
            <a:pPr marL="274320" lvl="1" indent="0">
              <a:buNone/>
            </a:pPr>
            <a:endParaRPr lang="el-GR" dirty="0"/>
          </a:p>
          <a:p>
            <a:r>
              <a:rPr lang="el-GR" dirty="0" smtClean="0"/>
              <a:t>Διδάσκων εργαστηρίου</a:t>
            </a:r>
            <a:endParaRPr lang="el-GR" dirty="0"/>
          </a:p>
          <a:p>
            <a:pPr lvl="1"/>
            <a:r>
              <a:rPr lang="el-GR" dirty="0" smtClean="0"/>
              <a:t>Νίκος Μπεγέτης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Επεξεργασία</a:t>
            </a:r>
            <a:r>
              <a:rPr lang="el-GR" dirty="0"/>
              <a:t>/Επιμέλεια φροντιστηριακών </a:t>
            </a:r>
            <a:r>
              <a:rPr lang="el-GR" dirty="0" smtClean="0"/>
              <a:t>σημειώσεων</a:t>
            </a:r>
          </a:p>
          <a:p>
            <a:pPr lvl="1"/>
            <a:r>
              <a:rPr lang="el-GR" dirty="0" smtClean="0"/>
              <a:t>Νικόλαος Μπεγέτης, Δ. Ζήνδρος,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679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51439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33066" y="3841998"/>
            <a:ext cx="1514797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75656" y="4221088"/>
            <a:ext cx="357410" cy="97675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51978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Τιμή πεδίου</a:t>
            </a:r>
            <a:endParaRPr lang="en-US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4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2873</TotalTime>
  <Words>2766</Words>
  <Application>Microsoft Macintosh PowerPoint</Application>
  <PresentationFormat>On-screen Show (4:3)</PresentationFormat>
  <Paragraphs>1092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Clarity</vt:lpstr>
      <vt:lpstr>MySQL</vt:lpstr>
      <vt:lpstr>Στόχος της ώρας</vt:lpstr>
      <vt:lpstr>PowerPoint Presentation</vt:lpstr>
      <vt:lpstr>Σύστημα βάσης δεδομένων</vt:lpstr>
      <vt:lpstr>Σχεσιακή βάση δεδομένων</vt:lpstr>
      <vt:lpstr>Γίγαντες της λογικής</vt:lpstr>
      <vt:lpstr>Γίγαντες της λογικής</vt:lpstr>
      <vt:lpstr>Γίγαντες της λογικής</vt:lpstr>
      <vt:lpstr>Γίγαντες της λογικής</vt:lpstr>
      <vt:lpstr>Ονοματολογία</vt:lpstr>
      <vt:lpstr>Σχήμα</vt:lpstr>
      <vt:lpstr>Δημιουργία σχήματος</vt:lpstr>
      <vt:lpstr>Δημιουργία σχήματος</vt:lpstr>
      <vt:lpstr>Δημιουργία σχήματος</vt:lpstr>
      <vt:lpstr>Μοναδικό αναγνωριστικό</vt:lpstr>
      <vt:lpstr>Μοναδικό αναγνωριστικό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Βάση δεδομένων</vt:lpstr>
      <vt:lpstr>PowerPoint Presentation</vt:lpstr>
      <vt:lpstr>Τύποι</vt:lpstr>
      <vt:lpstr>Δημιουργία σχήματος</vt:lpstr>
      <vt:lpstr>phpMyAdmin</vt:lpstr>
      <vt:lpstr>Ο εξυπηρετητής MySQL</vt:lpstr>
      <vt:lpstr>PowerPoint Presentation</vt:lpstr>
      <vt:lpstr>PowerPoint Presentation</vt:lpstr>
      <vt:lpstr>PowerPoint Presentation</vt:lpstr>
      <vt:lpstr>Κύκλος ζωής μιας εγγραφής: CRUD</vt:lpstr>
      <vt:lpstr>Ερώτημα</vt:lpstr>
      <vt:lpstr>Ερωτήματα</vt:lpstr>
      <vt:lpstr>Η γλώσσα SQL</vt:lpstr>
      <vt:lpstr>Απαντήσεις</vt:lpstr>
      <vt:lpstr>Σταθερές</vt:lpstr>
      <vt:lpstr>Δημιουργία</vt:lpstr>
      <vt:lpstr>Δημιουργία</vt:lpstr>
      <vt:lpstr>Δημιουργία</vt:lpstr>
      <vt:lpstr>Δημιουργία</vt:lpstr>
      <vt:lpstr>Ανάγνωση</vt:lpstr>
      <vt:lpstr>Ανάγνωση</vt:lpstr>
      <vt:lpstr>Τελεστές</vt:lpstr>
      <vt:lpstr>Λογικές προτάσεις</vt:lpstr>
      <vt:lpstr>Λογικές προτάσεις</vt:lpstr>
      <vt:lpstr>Φιλτράρισμα εγγραφών</vt:lpstr>
      <vt:lpstr>Ανάγνωση</vt:lpstr>
      <vt:lpstr>Ανάγνωση</vt:lpstr>
      <vt:lpstr>Ανάγνωση</vt:lpstr>
      <vt:lpstr>Ποιο είναι το ερώτημα;</vt:lpstr>
      <vt:lpstr>Ενημέρωση εγγραφών</vt:lpstr>
      <vt:lpstr>Ενημέρωση εγγραφών</vt:lpstr>
      <vt:lpstr>Ενημέρωση εγγραφών</vt:lpstr>
      <vt:lpstr>Διαγραφή εγγραφών</vt:lpstr>
      <vt:lpstr>Διαγραφή εγγραφών</vt:lpstr>
      <vt:lpstr>Το επίμαχο ερώτημα</vt:lpstr>
      <vt:lpstr>Συνδυασμός PHP και MySQL</vt:lpstr>
      <vt:lpstr>Σύνδεση στη βάση</vt:lpstr>
      <vt:lpstr>Σύνδεση στη βάση</vt:lpstr>
      <vt:lpstr>Σύνδεση στη βάση</vt:lpstr>
      <vt:lpstr>Εκτέλεση ερωτήματος</vt:lpstr>
      <vt:lpstr>Παράδειγμα</vt:lpstr>
      <vt:lpstr>Προσθήκη εγγραφής</vt:lpstr>
      <vt:lpstr>Παράδειγμα</vt:lpstr>
      <vt:lpstr>Παράδειγμα</vt:lpstr>
      <vt:lpstr>Ενημέρωση/διαγραφή</vt:lpstr>
      <vt:lpstr>Παράδειγμα</vt:lpstr>
      <vt:lpstr>Τιμή απάντησης</vt:lpstr>
      <vt:lpstr>Ανάγνωση δεδομένων</vt:lpstr>
      <vt:lpstr>Παράδειγμα</vt:lpstr>
      <vt:lpstr>PowerPoint Presentation</vt:lpstr>
      <vt:lpstr>Ανάγνωση δεδομένων</vt:lpstr>
      <vt:lpstr>Ανάγνωση δεδομένων</vt:lpstr>
      <vt:lpstr>PowerPoint Presentation</vt:lpstr>
      <vt:lpstr>PowerPoint Presentation</vt:lpstr>
      <vt:lpstr>Ανάγνωση όλων των εγγραφών</vt:lpstr>
      <vt:lpstr>PowerPoint Presentation</vt:lpstr>
      <vt:lpstr>Ανάγνωση όλων των εγγραφών</vt:lpstr>
      <vt:lpstr>Μάθαμε – Τρίτη 08/12/2014</vt:lpstr>
      <vt:lpstr>Συγχαρητήρια!</vt:lpstr>
      <vt:lpstr>Ευχαριστώ 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Nikolas Begetis</cp:lastModifiedBy>
  <cp:revision>654</cp:revision>
  <dcterms:created xsi:type="dcterms:W3CDTF">2010-08-24T17:58:17Z</dcterms:created>
  <dcterms:modified xsi:type="dcterms:W3CDTF">2014-12-11T13:43:07Z</dcterms:modified>
</cp:coreProperties>
</file>