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/>
              <a:t>เรื่องร้องเรียนร้องทุกข์ ปีงบ 2563 - ปีงบ 2566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Sheet1!$A$1:$D$1</c:f>
              <c:strCache>
                <c:ptCount val="4"/>
                <c:pt idx="0">
                  <c:v>ปี 2563</c:v>
                </c:pt>
                <c:pt idx="1">
                  <c:v>ปี 2564</c:v>
                </c:pt>
                <c:pt idx="2">
                  <c:v>ปี 2565</c:v>
                </c:pt>
                <c:pt idx="3">
                  <c:v>ปี2566</c:v>
                </c:pt>
              </c:strCache>
            </c:strRef>
          </c:cat>
          <c:val>
            <c:numRef>
              <c:f>Sheet1!$A$2:$D$2</c:f>
              <c:numCache>
                <c:formatCode>_-* #,##0_-;\-* #,##0_-;_-* "-"??_-;_-@_-</c:formatCode>
                <c:ptCount val="4"/>
                <c:pt idx="0">
                  <c:v>34008</c:v>
                </c:pt>
                <c:pt idx="1">
                  <c:v>63356</c:v>
                </c:pt>
                <c:pt idx="2">
                  <c:v>40728</c:v>
                </c:pt>
                <c:pt idx="3">
                  <c:v>42874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30-4F14-99CF-ABD97BE8D3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0145215"/>
        <c:axId val="1300148575"/>
      </c:barChart>
      <c:catAx>
        <c:axId val="130014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148575"/>
        <c:crosses val="autoZero"/>
        <c:auto val="1"/>
        <c:lblAlgn val="ctr"/>
        <c:lblOffset val="100"/>
        <c:noMultiLvlLbl val="0"/>
      </c:catAx>
      <c:valAx>
        <c:axId val="1300148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145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th-TH"/>
              <a:t>3 ประเภท ของการขอความช่วยเหลือสูงสุด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r>
              <a:rPr lang="th-TH" sz="1400" dirty="0"/>
              <a:t>ปีงบ 2563 – ปีงบ 2566</a:t>
            </a:r>
            <a:endParaRPr lang="th-TH" sz="14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Sheet1!$A$28:$A$30</c:f>
              <c:strCache>
                <c:ptCount val="3"/>
                <c:pt idx="0">
                  <c:v>สาธารณูปโภค/โครงสร้างพื้นฐาน</c:v>
                </c:pt>
                <c:pt idx="1">
                  <c:v>ขอที่ดินทำกิน/ที่อยู่อาศัย</c:v>
                </c:pt>
                <c:pt idx="2">
                  <c:v>การต่อสู้คดี/เร่งรัดคดี/ประกันตัว/ช่วยเหลือทางกฎหมาย</c:v>
                </c:pt>
              </c:strCache>
              <c:extLst/>
            </c:strRef>
          </c:cat>
          <c:val>
            <c:numRef>
              <c:f>Sheet1!$B$28:$B$30</c:f>
              <c:numCache>
                <c:formatCode>General</c:formatCode>
                <c:ptCount val="3"/>
                <c:pt idx="0">
                  <c:v>9103</c:v>
                </c:pt>
                <c:pt idx="1">
                  <c:v>2975</c:v>
                </c:pt>
                <c:pt idx="2">
                  <c:v>2793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CDE-4A7F-BA8F-7812085B0E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68863903"/>
        <c:axId val="1368854783"/>
      </c:barChart>
      <c:catAx>
        <c:axId val="1368863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2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854783"/>
        <c:crosses val="autoZero"/>
        <c:auto val="1"/>
        <c:lblAlgn val="ctr"/>
        <c:lblOffset val="100"/>
        <c:noMultiLvlLbl val="0"/>
      </c:catAx>
      <c:valAx>
        <c:axId val="1368854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86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8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5 จังหวัดที่มีเรื่องร้องเรียนร้องทุกข์มากที่สุด </a:t>
            </a:r>
          </a:p>
          <a:p>
            <a:pPr>
              <a:defRPr/>
            </a:pPr>
            <a:r>
              <a:rPr lang="th-TH" sz="18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ปีงบ 2563 - ปีงบ 2566</a:t>
            </a:r>
            <a:endParaRPr lang="en-US" sz="1800" b="0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นนทบุรี</c:v>
                </c:pt>
                <c:pt idx="1">
                  <c:v>กรุงเทพมหานคร</c:v>
                </c:pt>
                <c:pt idx="2">
                  <c:v>นครศรีธรรมราช</c:v>
                </c:pt>
                <c:pt idx="3">
                  <c:v>ตาก</c:v>
                </c:pt>
                <c:pt idx="4">
                  <c:v>สุราษฎร์ธานี</c:v>
                </c:pt>
              </c:strCache>
            </c:strRef>
          </c:cat>
          <c:val>
            <c:numRef>
              <c:f>Sheet1!$B$5:$B$9</c:f>
              <c:numCache>
                <c:formatCode>General</c:formatCode>
                <c:ptCount val="5"/>
                <c:pt idx="0">
                  <c:v>7924</c:v>
                </c:pt>
                <c:pt idx="1">
                  <c:v>5944</c:v>
                </c:pt>
                <c:pt idx="2">
                  <c:v>5779</c:v>
                </c:pt>
                <c:pt idx="3">
                  <c:v>4956</c:v>
                </c:pt>
                <c:pt idx="4">
                  <c:v>4664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0E-48AE-BE16-3F3629EE29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0164895"/>
        <c:axId val="1300139935"/>
      </c:barChart>
      <c:catAx>
        <c:axId val="1300164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139935"/>
        <c:crosses val="autoZero"/>
        <c:auto val="1"/>
        <c:lblAlgn val="ctr"/>
        <c:lblOffset val="100"/>
        <c:noMultiLvlLbl val="0"/>
      </c:catAx>
      <c:valAx>
        <c:axId val="1300139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164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5 ประเภทเรื่องร้องเรียนร้องทุกข์ที่มากที่สุด ระหว่างปีงบ 2563</a:t>
            </a: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-</a:t>
            </a:r>
            <a:r>
              <a:rPr lang="th-TH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ปีงบ 2566</a:t>
            </a:r>
            <a:endParaRPr lang="en-US" sz="1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Sheet1!$A$12:$A$16</c:f>
              <c:strCache>
                <c:ptCount val="5"/>
                <c:pt idx="0">
                  <c:v>ขอความช่วยเหลือ</c:v>
                </c:pt>
                <c:pt idx="1">
                  <c:v>แจ้งเบาะแสการกระทำความผิด</c:v>
                </c:pt>
                <c:pt idx="2">
                  <c:v>ร้องเรียนเจ้าหน้าที่รัฐ</c:v>
                </c:pt>
                <c:pt idx="3">
                  <c:v>ข้อร้องเรียน/พิพาทระหว่างบุคคล</c:v>
                </c:pt>
                <c:pt idx="4">
                  <c:v>ร้องเรียนโครงการรัฐ</c:v>
                </c:pt>
              </c:strCache>
            </c:strRef>
          </c:cat>
          <c:val>
            <c:numRef>
              <c:f>Sheet1!$B$12:$B$16</c:f>
              <c:numCache>
                <c:formatCode>_-* #,##0_-;\-* #,##0_-;_-* "-"??_-;_-@_-</c:formatCode>
                <c:ptCount val="5"/>
                <c:pt idx="0">
                  <c:v>90420</c:v>
                </c:pt>
                <c:pt idx="1">
                  <c:v>21660</c:v>
                </c:pt>
                <c:pt idx="2">
                  <c:v>15582</c:v>
                </c:pt>
                <c:pt idx="3">
                  <c:v>8064</c:v>
                </c:pt>
                <c:pt idx="4">
                  <c:v>1356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D1-456A-BA49-9AF4C30E4E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0258975"/>
        <c:axId val="1300263295"/>
      </c:barChart>
      <c:catAx>
        <c:axId val="1300258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263295"/>
        <c:crosses val="autoZero"/>
        <c:auto val="1"/>
        <c:lblAlgn val="ctr"/>
        <c:lblOffset val="100"/>
        <c:noMultiLvlLbl val="0"/>
      </c:catAx>
      <c:valAx>
        <c:axId val="130026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258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600" dirty="0"/>
              <a:t>5 อันดับ เรื่องร้องเรียนที่เกี่ยวกับอาชญากรรม ระหว่างปีงบ 2563 - ปีงบ 2566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Sheet1!$A$19:$A$23</c:f>
              <c:strCache>
                <c:ptCount val="5"/>
                <c:pt idx="0">
                  <c:v>อุดรธานี</c:v>
                </c:pt>
                <c:pt idx="1">
                  <c:v>นครศรีธรรมราช</c:v>
                </c:pt>
                <c:pt idx="2">
                  <c:v>กรุงเทพมหานคร</c:v>
                </c:pt>
                <c:pt idx="3">
                  <c:v>สงขลา</c:v>
                </c:pt>
                <c:pt idx="4">
                  <c:v>ยโสธร</c:v>
                </c:pt>
              </c:strCache>
            </c:strRef>
          </c:cat>
          <c:val>
            <c:numRef>
              <c:f>Sheet1!$B$19:$B$23</c:f>
              <c:numCache>
                <c:formatCode>_-* #,##0_-;\-* #,##0_-;_-* "-"??_-;_-@_-</c:formatCode>
                <c:ptCount val="5"/>
                <c:pt idx="0">
                  <c:v>438</c:v>
                </c:pt>
                <c:pt idx="1">
                  <c:v>375</c:v>
                </c:pt>
                <c:pt idx="2">
                  <c:v>306</c:v>
                </c:pt>
                <c:pt idx="3">
                  <c:v>257</c:v>
                </c:pt>
                <c:pt idx="4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A5-4AE5-92E3-7224133987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0163455"/>
        <c:axId val="1300154815"/>
      </c:barChart>
      <c:catAx>
        <c:axId val="1300163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154815"/>
        <c:crosses val="autoZero"/>
        <c:auto val="1"/>
        <c:lblAlgn val="ctr"/>
        <c:lblOffset val="100"/>
        <c:noMultiLvlLbl val="0"/>
      </c:catAx>
      <c:valAx>
        <c:axId val="130015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163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D6BF-BDB4-A4D5-6162-955FE0767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57D2F-E980-3537-59BD-25C47B6D9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10BA1-4A66-42AF-8064-BE45F212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8D4-1A75-4C1B-8F9F-2E16627E19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1510-EBDB-13A3-77BD-004D321A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43FA-C0F8-507F-A63B-824D9960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09B3-1B42-4D00-BAEE-D9189AE6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8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6421-CB9E-FE63-2ECC-AAEB9BD7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0939-161B-8EF5-E23A-1EC086EE5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3EB7-9632-64F0-DEB1-F078D26F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8D4-1A75-4C1B-8F9F-2E16627E19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1BFC6-B6FF-190C-49CE-6058669C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6BED3-B446-0F8C-3B99-32880059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09B3-1B42-4D00-BAEE-D9189AE6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9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410F9-1F3F-B0F0-3775-53B8BC871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25501-6DD5-C263-C4DF-BC67C00EE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EC393-5251-C19A-8710-8D41706D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8D4-1A75-4C1B-8F9F-2E16627E19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513C7-CC80-9524-A514-9C1273AD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326A-1A8B-CF75-7D71-765FB5E3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09B3-1B42-4D00-BAEE-D9189AE6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7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EDA6-7F6A-CE15-98F5-FF7FC9D4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9D7D-E2CB-79F8-A537-A600C24D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581D0-39A5-D93F-99C4-49D0FC61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8D4-1A75-4C1B-8F9F-2E16627E19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E162-2F02-8939-A335-F40B0C4F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0980A-0E9F-EB0D-B105-80DA9F7F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09B3-1B42-4D00-BAEE-D9189AE6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3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28A8-CD86-943C-0690-1887112D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296A-428F-402C-51AD-20FCB0C6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D538A-215B-508F-B199-19626725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8D4-1A75-4C1B-8F9F-2E16627E19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AF84-2821-47B5-5B74-B4396557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3D4B-F7DB-B30F-F863-8D897327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09B3-1B42-4D00-BAEE-D9189AE6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3571-0926-2F16-8377-C713F560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F242-E208-41C8-6AA9-FD5397C3B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27D3E-F9A7-A001-2926-5C34E5683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B9C47-10BB-66B4-288A-654BEFF7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8D4-1A75-4C1B-8F9F-2E16627E19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75BD3-067E-FEB1-C307-161352A8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A0F68-B9CA-4972-B169-192FC328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09B3-1B42-4D00-BAEE-D9189AE6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805B-34BF-E00D-5C5D-A535DC0D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9EE58-8E9F-7675-8142-71AC375E3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88503-C94B-4854-1944-F4B087966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21707-2D63-FAEA-F4AE-E825D6DE3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95EFF-91FC-8797-45C5-E944AA711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20DF9-4025-2395-C8BF-542DCC7F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8D4-1A75-4C1B-8F9F-2E16627E19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02C5D-753C-070D-3F50-06F745DC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3342D-093A-9DC6-0606-8CEEEB82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09B3-1B42-4D00-BAEE-D9189AE6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7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0037-C524-74F9-10D2-098B65CF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8A284-82BC-5090-C294-44CE78F2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8D4-1A75-4C1B-8F9F-2E16627E19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0CE5D-8667-1CDE-D964-1CB14D86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3F849-3C67-CAC6-18B0-9A448497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09B3-1B42-4D00-BAEE-D9189AE6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2D3B9-FB5D-52D9-E0FE-7808EF9A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8D4-1A75-4C1B-8F9F-2E16627E19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4040E-2996-B61F-6A22-482F1D99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7444C-B454-62EA-DE9C-195B7E5D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09B3-1B42-4D00-BAEE-D9189AE6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5D1C-6CF4-2B90-555D-99BDE295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EF44-2FEA-C496-EAE4-8B0C106F3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486C7-4E55-D18A-6771-AC7AD647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18998-AA5F-94C9-F8BF-78F46B0F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8D4-1A75-4C1B-8F9F-2E16627E19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5DF90-F814-9B3A-0D17-260A0431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E2058-24E7-0EAD-12E6-6E2BE698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09B3-1B42-4D00-BAEE-D9189AE6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0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13C3-A776-F783-393D-5A66646A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95768-319C-0673-AC32-A0C716F78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4F451-B09A-04E0-4FC7-B876B29A6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EAA0-A1F4-EDDD-D190-43AD5CFB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88D4-1A75-4C1B-8F9F-2E16627E19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2E037-B0D0-716A-BC96-F3B6F8DD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54BE1-72FF-5ADE-9A62-0C676454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09B3-1B42-4D00-BAEE-D9189AE6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A8825-6C7C-9241-CE83-778AB3F7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5AEE-1DAA-F036-2ADB-6416E49D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778D-7C66-94C3-CB9B-8712AC45F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888D4-1A75-4C1B-8F9F-2E16627E19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A60D8-10D3-27CB-62F1-B9A8489C4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4272-27E7-4A3E-BAD0-BD6B69B29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FE09B3-1B42-4D00-BAEE-D9189AE6B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7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DED917-FCEB-B8E7-7B3C-8C20008B4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05529"/>
              </p:ext>
            </p:extLst>
          </p:nvPr>
        </p:nvGraphicFramePr>
        <p:xfrm>
          <a:off x="3586840" y="1423850"/>
          <a:ext cx="5018316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620">
                  <a:extLst>
                    <a:ext uri="{9D8B030D-6E8A-4147-A177-3AD203B41FA5}">
                      <a16:colId xmlns:a16="http://schemas.microsoft.com/office/drawing/2014/main" val="731235415"/>
                    </a:ext>
                  </a:extLst>
                </a:gridCol>
                <a:gridCol w="1342620">
                  <a:extLst>
                    <a:ext uri="{9D8B030D-6E8A-4147-A177-3AD203B41FA5}">
                      <a16:colId xmlns:a16="http://schemas.microsoft.com/office/drawing/2014/main" val="1240760007"/>
                    </a:ext>
                  </a:extLst>
                </a:gridCol>
                <a:gridCol w="1166538">
                  <a:extLst>
                    <a:ext uri="{9D8B030D-6E8A-4147-A177-3AD203B41FA5}">
                      <a16:colId xmlns:a16="http://schemas.microsoft.com/office/drawing/2014/main" val="1556519954"/>
                    </a:ext>
                  </a:extLst>
                </a:gridCol>
                <a:gridCol w="1166538">
                  <a:extLst>
                    <a:ext uri="{9D8B030D-6E8A-4147-A177-3AD203B41FA5}">
                      <a16:colId xmlns:a16="http://schemas.microsoft.com/office/drawing/2014/main" val="1560370730"/>
                    </a:ext>
                  </a:extLst>
                </a:gridCol>
              </a:tblGrid>
              <a:tr h="252243"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</a:rPr>
                        <a:t>ปี 2563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 dirty="0">
                          <a:effectLst/>
                        </a:rPr>
                        <a:t>ปี 2564</a:t>
                      </a:r>
                      <a:endParaRPr lang="th-TH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>
                          <a:effectLst/>
                        </a:rPr>
                        <a:t>ปี 2565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h-TH" sz="2400" u="none" strike="noStrike">
                          <a:effectLst/>
                        </a:rPr>
                        <a:t>ปี2566</a:t>
                      </a:r>
                      <a:endParaRPr lang="th-TH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2184194"/>
                  </a:ext>
                </a:extLst>
              </a:tr>
              <a:tr h="49933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      34,008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      63,356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    40,728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   42,874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384928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0DE351-D816-FF9A-CF14-0CE66F7F3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61183"/>
              </p:ext>
            </p:extLst>
          </p:nvPr>
        </p:nvGraphicFramePr>
        <p:xfrm>
          <a:off x="2725598" y="2807648"/>
          <a:ext cx="6740803" cy="3482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CA7777-8932-213B-415A-FB80441A8D2F}"/>
              </a:ext>
            </a:extLst>
          </p:cNvPr>
          <p:cNvSpPr txBox="1"/>
          <p:nvPr/>
        </p:nvSpPr>
        <p:spPr>
          <a:xfrm>
            <a:off x="3444471" y="567797"/>
            <a:ext cx="5303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dirty="0"/>
              <a:t>เรื่องร้องเรียนร้องทุกข์ ปีงบ 2563 – ปีงบ 2566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682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04D532-CC45-DF10-0030-C3D1CC858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93106"/>
              </p:ext>
            </p:extLst>
          </p:nvPr>
        </p:nvGraphicFramePr>
        <p:xfrm>
          <a:off x="438778" y="1580102"/>
          <a:ext cx="5193030" cy="3658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6515">
                  <a:extLst>
                    <a:ext uri="{9D8B030D-6E8A-4147-A177-3AD203B41FA5}">
                      <a16:colId xmlns:a16="http://schemas.microsoft.com/office/drawing/2014/main" val="3381104993"/>
                    </a:ext>
                  </a:extLst>
                </a:gridCol>
                <a:gridCol w="2596515">
                  <a:extLst>
                    <a:ext uri="{9D8B030D-6E8A-4147-A177-3AD203B41FA5}">
                      <a16:colId xmlns:a16="http://schemas.microsoft.com/office/drawing/2014/main" val="964715013"/>
                    </a:ext>
                  </a:extLst>
                </a:gridCol>
              </a:tblGrid>
              <a:tr h="75166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h-TH" sz="2800" u="none" strike="noStrike" dirty="0">
                          <a:effectLst/>
                        </a:rPr>
                        <a:t>3 ประเภท ของการขอความช่วยเหลือที่มีจำนวนสูงสุด</a:t>
                      </a:r>
                    </a:p>
                    <a:p>
                      <a:pPr algn="ctr" fontAlgn="b"/>
                      <a:r>
                        <a:rPr lang="th-TH" sz="2800" dirty="0"/>
                        <a:t>ปีงบ 2563 - ปีงบ 2566</a:t>
                      </a:r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07419"/>
                  </a:ext>
                </a:extLst>
              </a:tr>
              <a:tr h="751661">
                <a:tc>
                  <a:txBody>
                    <a:bodyPr/>
                    <a:lstStyle/>
                    <a:p>
                      <a:pPr algn="l" fontAlgn="b"/>
                      <a:r>
                        <a:rPr lang="th-TH" sz="2800" u="none" strike="noStrike" dirty="0">
                          <a:effectLst/>
                        </a:rPr>
                        <a:t>สาธารณูปโภค/โครงสร้างพื้นฐาน</a:t>
                      </a:r>
                      <a:endParaRPr lang="th-TH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9103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5944094"/>
                  </a:ext>
                </a:extLst>
              </a:tr>
              <a:tr h="648480">
                <a:tc>
                  <a:txBody>
                    <a:bodyPr/>
                    <a:lstStyle/>
                    <a:p>
                      <a:pPr algn="l" fontAlgn="b"/>
                      <a:r>
                        <a:rPr lang="th-TH" sz="2800" u="none" strike="noStrike">
                          <a:effectLst/>
                        </a:rPr>
                        <a:t>ขอที่ดินทำกิน/ที่อยู่อาศัย</a:t>
                      </a:r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2975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2462899"/>
                  </a:ext>
                </a:extLst>
              </a:tr>
              <a:tr h="1282548">
                <a:tc>
                  <a:txBody>
                    <a:bodyPr/>
                    <a:lstStyle/>
                    <a:p>
                      <a:pPr algn="l" fontAlgn="b"/>
                      <a:r>
                        <a:rPr lang="th-TH" sz="2800" u="none" strike="noStrike">
                          <a:effectLst/>
                        </a:rPr>
                        <a:t>การต่อสู้คดี/เร่งรัดคดี/ประกันตัว/ช่วยเหลือทางกฎหมาย</a:t>
                      </a:r>
                      <a:endParaRPr lang="th-TH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2793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7123155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811D767-903B-301C-44AA-E3FAB4D0F4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758104"/>
              </p:ext>
            </p:extLst>
          </p:nvPr>
        </p:nvGraphicFramePr>
        <p:xfrm>
          <a:off x="6193523" y="1580102"/>
          <a:ext cx="5339715" cy="365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B9E70F-BB15-25E2-9CAB-C2E1769DFC25}"/>
              </a:ext>
            </a:extLst>
          </p:cNvPr>
          <p:cNvSpPr txBox="1"/>
          <p:nvPr/>
        </p:nvSpPr>
        <p:spPr>
          <a:xfrm>
            <a:off x="3145523" y="286435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th-TH" sz="3200" u="none" strike="noStrike" dirty="0">
                <a:effectLst/>
              </a:rPr>
              <a:t>3 ประเภท ของการขอความช่วยเหลือที่มีจำนวนสูงสุด</a:t>
            </a:r>
          </a:p>
          <a:p>
            <a:pPr algn="ctr" fontAlgn="b"/>
            <a:r>
              <a:rPr lang="th-TH" sz="3200" dirty="0"/>
              <a:t>ปีงบ 2563 - ปีงบ 2566</a:t>
            </a:r>
            <a:endParaRPr lang="th-TH" sz="32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43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E0503A-5B18-C683-041F-2445872DA44E}"/>
              </a:ext>
            </a:extLst>
          </p:cNvPr>
          <p:cNvSpPr txBox="1"/>
          <p:nvPr/>
        </p:nvSpPr>
        <p:spPr>
          <a:xfrm>
            <a:off x="1833716" y="561993"/>
            <a:ext cx="8524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th-TH" sz="3200" dirty="0"/>
              <a:t>5 จังหวัดที่มีเรื่องร้องเรียนร้องทุกข์มากที่สุด ปีงบ 2563 - ปีงบ 2566</a:t>
            </a:r>
            <a:endParaRPr lang="en-US" sz="3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F0F15E-F6D3-758C-00AB-FB26CEB9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70015"/>
              </p:ext>
            </p:extLst>
          </p:nvPr>
        </p:nvGraphicFramePr>
        <p:xfrm>
          <a:off x="198692" y="2019300"/>
          <a:ext cx="3694882" cy="35545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441">
                  <a:extLst>
                    <a:ext uri="{9D8B030D-6E8A-4147-A177-3AD203B41FA5}">
                      <a16:colId xmlns:a16="http://schemas.microsoft.com/office/drawing/2014/main" val="1631865335"/>
                    </a:ext>
                  </a:extLst>
                </a:gridCol>
                <a:gridCol w="1847441">
                  <a:extLst>
                    <a:ext uri="{9D8B030D-6E8A-4147-A177-3AD203B41FA5}">
                      <a16:colId xmlns:a16="http://schemas.microsoft.com/office/drawing/2014/main" val="1104189714"/>
                    </a:ext>
                  </a:extLst>
                </a:gridCol>
              </a:tblGrid>
              <a:tr h="81772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h-TH" sz="2600" u="none" strike="noStrike" dirty="0">
                          <a:effectLst/>
                        </a:rPr>
                        <a:t>5 จังหวัดที่มีเรื่องร้องเรียนร้องทุกข์มากที่สุด ปีงบ 2563 - ปีงบ 2566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18059" marR="218059" marT="109029" marB="109029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15853"/>
                  </a:ext>
                </a:extLst>
              </a:tr>
              <a:tr h="508803">
                <a:tc>
                  <a:txBody>
                    <a:bodyPr/>
                    <a:lstStyle/>
                    <a:p>
                      <a:pPr algn="l" fontAlgn="b"/>
                      <a:r>
                        <a:rPr lang="th-TH" sz="2600" u="none" strike="noStrike">
                          <a:effectLst/>
                        </a:rPr>
                        <a:t>นนทบุรี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172" marR="18172" marT="18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dirty="0">
                          <a:effectLst/>
                        </a:rPr>
                        <a:t>7,924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172" marR="18172" marT="18172" marB="0" anchor="b"/>
                </a:tc>
                <a:extLst>
                  <a:ext uri="{0D108BD9-81ED-4DB2-BD59-A6C34878D82A}">
                    <a16:rowId xmlns:a16="http://schemas.microsoft.com/office/drawing/2014/main" val="3865044066"/>
                  </a:ext>
                </a:extLst>
              </a:tr>
              <a:tr h="508803">
                <a:tc>
                  <a:txBody>
                    <a:bodyPr/>
                    <a:lstStyle/>
                    <a:p>
                      <a:pPr algn="l" fontAlgn="b"/>
                      <a:r>
                        <a:rPr lang="th-TH" sz="2600" u="none" strike="noStrike">
                          <a:effectLst/>
                        </a:rPr>
                        <a:t>กรุงเทพมหานคร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172" marR="18172" marT="18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dirty="0">
                          <a:effectLst/>
                        </a:rPr>
                        <a:t>5,944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172" marR="18172" marT="18172" marB="0" anchor="b"/>
                </a:tc>
                <a:extLst>
                  <a:ext uri="{0D108BD9-81ED-4DB2-BD59-A6C34878D82A}">
                    <a16:rowId xmlns:a16="http://schemas.microsoft.com/office/drawing/2014/main" val="3851085632"/>
                  </a:ext>
                </a:extLst>
              </a:tr>
              <a:tr h="508803">
                <a:tc>
                  <a:txBody>
                    <a:bodyPr/>
                    <a:lstStyle/>
                    <a:p>
                      <a:pPr algn="l" fontAlgn="b"/>
                      <a:r>
                        <a:rPr lang="th-TH" sz="2600" u="none" strike="noStrike">
                          <a:effectLst/>
                        </a:rPr>
                        <a:t>นครศรีธรรมราช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172" marR="18172" marT="18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dirty="0">
                          <a:effectLst/>
                        </a:rPr>
                        <a:t>5,779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172" marR="18172" marT="18172" marB="0" anchor="b"/>
                </a:tc>
                <a:extLst>
                  <a:ext uri="{0D108BD9-81ED-4DB2-BD59-A6C34878D82A}">
                    <a16:rowId xmlns:a16="http://schemas.microsoft.com/office/drawing/2014/main" val="1002041267"/>
                  </a:ext>
                </a:extLst>
              </a:tr>
              <a:tr h="508803">
                <a:tc>
                  <a:txBody>
                    <a:bodyPr/>
                    <a:lstStyle/>
                    <a:p>
                      <a:pPr algn="l" fontAlgn="b"/>
                      <a:r>
                        <a:rPr lang="th-TH" sz="2600" u="none" strike="noStrike">
                          <a:effectLst/>
                        </a:rPr>
                        <a:t>ตาก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172" marR="18172" marT="18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dirty="0">
                          <a:effectLst/>
                        </a:rPr>
                        <a:t>4,956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172" marR="18172" marT="18172" marB="0" anchor="b"/>
                </a:tc>
                <a:extLst>
                  <a:ext uri="{0D108BD9-81ED-4DB2-BD59-A6C34878D82A}">
                    <a16:rowId xmlns:a16="http://schemas.microsoft.com/office/drawing/2014/main" val="1812671104"/>
                  </a:ext>
                </a:extLst>
              </a:tr>
              <a:tr h="508803">
                <a:tc>
                  <a:txBody>
                    <a:bodyPr/>
                    <a:lstStyle/>
                    <a:p>
                      <a:pPr algn="l" fontAlgn="b"/>
                      <a:r>
                        <a:rPr lang="th-TH" sz="2600" u="none" strike="noStrike">
                          <a:effectLst/>
                        </a:rPr>
                        <a:t>สุราษฎร์ธานี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172" marR="18172" marT="181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600" u="none" strike="noStrike" dirty="0">
                          <a:effectLst/>
                        </a:rPr>
                        <a:t>4,664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172" marR="18172" marT="18172" marB="0" anchor="b"/>
                </a:tc>
                <a:extLst>
                  <a:ext uri="{0D108BD9-81ED-4DB2-BD59-A6C34878D82A}">
                    <a16:rowId xmlns:a16="http://schemas.microsoft.com/office/drawing/2014/main" val="1202570734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C3EDE0B-F97F-E535-37F7-0FAFBF1C9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603015"/>
              </p:ext>
            </p:extLst>
          </p:nvPr>
        </p:nvGraphicFramePr>
        <p:xfrm>
          <a:off x="5029200" y="2019299"/>
          <a:ext cx="6335662" cy="3801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587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00606A-8790-9FEC-FAA3-AAF55CEB3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7029"/>
              </p:ext>
            </p:extLst>
          </p:nvPr>
        </p:nvGraphicFramePr>
        <p:xfrm>
          <a:off x="432727" y="1191282"/>
          <a:ext cx="4925853" cy="4475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73942">
                  <a:extLst>
                    <a:ext uri="{9D8B030D-6E8A-4147-A177-3AD203B41FA5}">
                      <a16:colId xmlns:a16="http://schemas.microsoft.com/office/drawing/2014/main" val="1529955471"/>
                    </a:ext>
                  </a:extLst>
                </a:gridCol>
                <a:gridCol w="951911">
                  <a:extLst>
                    <a:ext uri="{9D8B030D-6E8A-4147-A177-3AD203B41FA5}">
                      <a16:colId xmlns:a16="http://schemas.microsoft.com/office/drawing/2014/main" val="2791855633"/>
                    </a:ext>
                  </a:extLst>
                </a:gridCol>
              </a:tblGrid>
              <a:tr h="71257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h-TH" sz="2300" u="none" strike="noStrike" dirty="0">
                          <a:effectLst/>
                        </a:rPr>
                        <a:t>5 ประเภทเรื่องร้องเรียนร้องทุกข์ที่มากที่สุด</a:t>
                      </a:r>
                      <a:endParaRPr lang="en-US" sz="23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th-TH" sz="2300" u="none" strike="noStrike" dirty="0">
                          <a:effectLst/>
                        </a:rPr>
                        <a:t> ระหว่างปีงบ 2563 </a:t>
                      </a:r>
                      <a:r>
                        <a:rPr lang="en-US" sz="2300" u="none" strike="noStrike" dirty="0">
                          <a:effectLst/>
                        </a:rPr>
                        <a:t>- </a:t>
                      </a:r>
                      <a:r>
                        <a:rPr lang="th-TH" sz="2300" u="none" strike="noStrike" dirty="0">
                          <a:effectLst/>
                        </a:rPr>
                        <a:t>ปีงบ 2566</a:t>
                      </a:r>
                      <a:endParaRPr lang="th-TH" sz="2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0021" marR="190021" marT="95010" marB="9501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281463"/>
                  </a:ext>
                </a:extLst>
              </a:tr>
              <a:tr h="443382">
                <a:tc>
                  <a:txBody>
                    <a:bodyPr/>
                    <a:lstStyle/>
                    <a:p>
                      <a:pPr algn="l" fontAlgn="b"/>
                      <a:r>
                        <a:rPr lang="th-TH" sz="2300" u="none" strike="noStrike">
                          <a:effectLst/>
                        </a:rPr>
                        <a:t>ขอความช่วยเหลือ</a:t>
                      </a:r>
                      <a:endParaRPr lang="th-TH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835" marR="15835" marT="15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      90,420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835" marR="15835" marT="15835" marB="0" anchor="b"/>
                </a:tc>
                <a:extLst>
                  <a:ext uri="{0D108BD9-81ED-4DB2-BD59-A6C34878D82A}">
                    <a16:rowId xmlns:a16="http://schemas.microsoft.com/office/drawing/2014/main" val="1859573586"/>
                  </a:ext>
                </a:extLst>
              </a:tr>
              <a:tr h="712578">
                <a:tc>
                  <a:txBody>
                    <a:bodyPr/>
                    <a:lstStyle/>
                    <a:p>
                      <a:pPr algn="l" fontAlgn="b"/>
                      <a:r>
                        <a:rPr lang="th-TH" sz="2300" u="none" strike="noStrike">
                          <a:effectLst/>
                        </a:rPr>
                        <a:t>แจ้งเบาะแสการกระทำความผิด</a:t>
                      </a:r>
                      <a:endParaRPr lang="th-TH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835" marR="15835" marT="15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      21,660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835" marR="15835" marT="15835" marB="0" anchor="b"/>
                </a:tc>
                <a:extLst>
                  <a:ext uri="{0D108BD9-81ED-4DB2-BD59-A6C34878D82A}">
                    <a16:rowId xmlns:a16="http://schemas.microsoft.com/office/drawing/2014/main" val="256867024"/>
                  </a:ext>
                </a:extLst>
              </a:tr>
              <a:tr h="712578">
                <a:tc>
                  <a:txBody>
                    <a:bodyPr/>
                    <a:lstStyle/>
                    <a:p>
                      <a:pPr algn="l" fontAlgn="b"/>
                      <a:r>
                        <a:rPr lang="th-TH" sz="2300" u="none" strike="noStrike">
                          <a:effectLst/>
                        </a:rPr>
                        <a:t>ร้องเรียนเจ้าหน้าที่รัฐ</a:t>
                      </a:r>
                      <a:endParaRPr lang="th-TH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835" marR="15835" marT="15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      15,582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835" marR="15835" marT="15835" marB="0" anchor="b"/>
                </a:tc>
                <a:extLst>
                  <a:ext uri="{0D108BD9-81ED-4DB2-BD59-A6C34878D82A}">
                    <a16:rowId xmlns:a16="http://schemas.microsoft.com/office/drawing/2014/main" val="741448402"/>
                  </a:ext>
                </a:extLst>
              </a:tr>
              <a:tr h="712578">
                <a:tc>
                  <a:txBody>
                    <a:bodyPr/>
                    <a:lstStyle/>
                    <a:p>
                      <a:pPr algn="l" fontAlgn="b"/>
                      <a:r>
                        <a:rPr lang="th-TH" sz="2300" u="none" strike="noStrike">
                          <a:effectLst/>
                        </a:rPr>
                        <a:t>ข้อร้องเรียน/พิพาทระหว่างบุคคล</a:t>
                      </a:r>
                      <a:endParaRPr lang="th-TH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835" marR="15835" marT="15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</a:rPr>
                        <a:t>         8,064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835" marR="15835" marT="15835" marB="0" anchor="b"/>
                </a:tc>
                <a:extLst>
                  <a:ext uri="{0D108BD9-81ED-4DB2-BD59-A6C34878D82A}">
                    <a16:rowId xmlns:a16="http://schemas.microsoft.com/office/drawing/2014/main" val="1799835119"/>
                  </a:ext>
                </a:extLst>
              </a:tr>
              <a:tr h="443382">
                <a:tc>
                  <a:txBody>
                    <a:bodyPr/>
                    <a:lstStyle/>
                    <a:p>
                      <a:pPr algn="l" fontAlgn="b"/>
                      <a:r>
                        <a:rPr lang="th-TH" sz="2300" u="none" strike="noStrike">
                          <a:effectLst/>
                        </a:rPr>
                        <a:t>ร้องเรียนโครงการรัฐ</a:t>
                      </a:r>
                      <a:endParaRPr lang="th-TH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835" marR="15835" marT="158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 dirty="0">
                          <a:effectLst/>
                        </a:rPr>
                        <a:t>         1,356 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835" marR="15835" marT="15835" marB="0" anchor="b"/>
                </a:tc>
                <a:extLst>
                  <a:ext uri="{0D108BD9-81ED-4DB2-BD59-A6C34878D82A}">
                    <a16:rowId xmlns:a16="http://schemas.microsoft.com/office/drawing/2014/main" val="2736492046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6F86FF7-DD93-4818-6C4E-C2BC64A051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198641"/>
              </p:ext>
            </p:extLst>
          </p:nvPr>
        </p:nvGraphicFramePr>
        <p:xfrm>
          <a:off x="5525728" y="1191282"/>
          <a:ext cx="6262931" cy="391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646BAB-24FE-6C6F-0955-C9AAB5225506}"/>
              </a:ext>
            </a:extLst>
          </p:cNvPr>
          <p:cNvSpPr txBox="1"/>
          <p:nvPr/>
        </p:nvSpPr>
        <p:spPr>
          <a:xfrm>
            <a:off x="2477728" y="40655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th-TH" sz="2000" dirty="0"/>
              <a:t>5 ประเภทเรื่องร้องเรียนร้องทุกข์ที่มากที่สุด ระหว่างปีงบ 2563 </a:t>
            </a:r>
            <a:r>
              <a:rPr lang="en-US" sz="2000" dirty="0"/>
              <a:t>- </a:t>
            </a:r>
            <a:r>
              <a:rPr lang="th-TH" sz="2000" dirty="0"/>
              <a:t>ปีงบ 2566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178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3E052-9739-918A-6B70-C9F88D18D9CC}"/>
              </a:ext>
            </a:extLst>
          </p:cNvPr>
          <p:cNvSpPr txBox="1"/>
          <p:nvPr/>
        </p:nvSpPr>
        <p:spPr>
          <a:xfrm>
            <a:off x="668594" y="4689987"/>
            <a:ext cx="7239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อุดรธานี		- ขอให้นำตัวผู้เสพสารเสพติดเข้าบำบัดยาเสพติด </a:t>
            </a:r>
          </a:p>
          <a:p>
            <a:r>
              <a:rPr lang="th-TH" dirty="0"/>
              <a:t>นครศรีธรรมราช 	- แจ้งเบาะแสยาเสพติดประเภทยาบ้า</a:t>
            </a:r>
          </a:p>
          <a:p>
            <a:r>
              <a:rPr lang="th-TH" dirty="0"/>
              <a:t>กรุงเทพมหานคร	- ตลาดนัดสัญจรเถื่อนแฝงการพนันและฉ้อโกง</a:t>
            </a:r>
          </a:p>
          <a:p>
            <a:r>
              <a:rPr lang="th-TH" dirty="0"/>
              <a:t>สงขลา		- ขอแจ้งเบาะแสเกี่ยวกับการลักลอบเปิดบ่อนการพนัน</a:t>
            </a:r>
          </a:p>
          <a:p>
            <a:r>
              <a:rPr lang="th-TH" dirty="0"/>
              <a:t>ยโสธร		- ขอความช่วยเหลือกรณีบุตรชายของผู้ร้องถูกทำร้ายร่างกาย และยกอาวุธปืนขึ้นข่มขู่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A51F0-EAB3-F3D8-6FD2-118B6444EF51}"/>
              </a:ext>
            </a:extLst>
          </p:cNvPr>
          <p:cNvSpPr txBox="1"/>
          <p:nvPr/>
        </p:nvSpPr>
        <p:spPr>
          <a:xfrm>
            <a:off x="2148348" y="222677"/>
            <a:ext cx="7895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th-TH" sz="2800" u="none" strike="noStrike" dirty="0">
                <a:effectLst/>
              </a:rPr>
              <a:t>5 อันดับ เรื่องร้องเรียนที่เกี่ยวกับอาชญากรรม ระหว่างปีงบ 2563 - ปีงบ 2566</a:t>
            </a:r>
            <a:endParaRPr lang="th-TH" sz="28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7E9023-3625-15E0-E3B5-0756BFE8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47455"/>
              </p:ext>
            </p:extLst>
          </p:nvPr>
        </p:nvGraphicFramePr>
        <p:xfrm>
          <a:off x="668594" y="1150374"/>
          <a:ext cx="2862008" cy="2834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1004">
                  <a:extLst>
                    <a:ext uri="{9D8B030D-6E8A-4147-A177-3AD203B41FA5}">
                      <a16:colId xmlns:a16="http://schemas.microsoft.com/office/drawing/2014/main" val="3079451780"/>
                    </a:ext>
                  </a:extLst>
                </a:gridCol>
                <a:gridCol w="1431004">
                  <a:extLst>
                    <a:ext uri="{9D8B030D-6E8A-4147-A177-3AD203B41FA5}">
                      <a16:colId xmlns:a16="http://schemas.microsoft.com/office/drawing/2014/main" val="1064492244"/>
                    </a:ext>
                  </a:extLst>
                </a:gridCol>
              </a:tblGrid>
              <a:tr h="91759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h-TH" sz="1800" u="none" strike="noStrike">
                          <a:effectLst/>
                        </a:rPr>
                        <a:t>5 อันดับ เรื่องร้องเรียนที่เกี่ยวกับอาชญากรรม ระหว่างปีงบ 2563 - ปีงบ 2566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858238"/>
                  </a:ext>
                </a:extLst>
              </a:tr>
              <a:tr h="383474"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u="none" strike="noStrike">
                          <a:effectLst/>
                        </a:rPr>
                        <a:t>อุดรธานี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438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9486069"/>
                  </a:ext>
                </a:extLst>
              </a:tr>
              <a:tr h="383474"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u="none" strike="noStrike">
                          <a:effectLst/>
                        </a:rPr>
                        <a:t>นครศรีธรรมราช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375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8313130"/>
                  </a:ext>
                </a:extLst>
              </a:tr>
              <a:tr h="383474"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u="none" strike="noStrike">
                          <a:effectLst/>
                        </a:rPr>
                        <a:t>กรุงเทพมหานคร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306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5725958"/>
                  </a:ext>
                </a:extLst>
              </a:tr>
              <a:tr h="383474"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u="none" strike="noStrike">
                          <a:effectLst/>
                        </a:rPr>
                        <a:t>สงขลา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          257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5936082"/>
                  </a:ext>
                </a:extLst>
              </a:tr>
              <a:tr h="383474">
                <a:tc>
                  <a:txBody>
                    <a:bodyPr/>
                    <a:lstStyle/>
                    <a:p>
                      <a:pPr algn="l" fontAlgn="b"/>
                      <a:r>
                        <a:rPr lang="th-TH" sz="1800" u="none" strike="noStrike">
                          <a:effectLst/>
                        </a:rPr>
                        <a:t>ยโสธร</a:t>
                      </a:r>
                      <a:endParaRPr lang="th-TH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      257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3039207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67FB03E-CA0F-4FEC-A5C5-76AB8960ED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923383"/>
              </p:ext>
            </p:extLst>
          </p:nvPr>
        </p:nvGraphicFramePr>
        <p:xfrm>
          <a:off x="4358453" y="1113164"/>
          <a:ext cx="6270217" cy="3576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849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397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phobthum warahakit</dc:creator>
  <cp:lastModifiedBy>phobthum warahakit</cp:lastModifiedBy>
  <cp:revision>3</cp:revision>
  <dcterms:created xsi:type="dcterms:W3CDTF">2025-05-30T06:10:21Z</dcterms:created>
  <dcterms:modified xsi:type="dcterms:W3CDTF">2025-05-30T08:37:12Z</dcterms:modified>
</cp:coreProperties>
</file>