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072" autoAdjust="0"/>
    <p:restoredTop sz="94660"/>
  </p:normalViewPr>
  <p:slideViewPr>
    <p:cSldViewPr snapToGrid="0">
      <p:cViewPr varScale="1">
        <p:scale>
          <a:sx n="66" d="100"/>
          <a:sy n="66" d="100"/>
        </p:scale>
        <p:origin x="1058" y="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3F15B-B3C7-457E-A379-A324BB082BAC}" type="datetimeFigureOut">
              <a:rPr lang="fr-FR" smtClean="0"/>
              <a:t>20/05/2016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8757F-760D-4C12-8754-967C8152CD8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2995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3F15B-B3C7-457E-A379-A324BB082BAC}" type="datetimeFigureOut">
              <a:rPr lang="fr-FR" smtClean="0"/>
              <a:t>20/05/2016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8757F-760D-4C12-8754-967C8152CD8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7411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3F15B-B3C7-457E-A379-A324BB082BAC}" type="datetimeFigureOut">
              <a:rPr lang="fr-FR" smtClean="0"/>
              <a:t>20/05/2016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8757F-760D-4C12-8754-967C8152CD8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1650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3F15B-B3C7-457E-A379-A324BB082BAC}" type="datetimeFigureOut">
              <a:rPr lang="fr-FR" smtClean="0"/>
              <a:t>20/05/2016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8757F-760D-4C12-8754-967C8152CD8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9596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3F15B-B3C7-457E-A379-A324BB082BAC}" type="datetimeFigureOut">
              <a:rPr lang="fr-FR" smtClean="0"/>
              <a:t>20/05/2016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8757F-760D-4C12-8754-967C8152CD8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7559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3F15B-B3C7-457E-A379-A324BB082BAC}" type="datetimeFigureOut">
              <a:rPr lang="fr-FR" smtClean="0"/>
              <a:t>20/05/2016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8757F-760D-4C12-8754-967C8152CD8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4761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3F15B-B3C7-457E-A379-A324BB082BAC}" type="datetimeFigureOut">
              <a:rPr lang="fr-FR" smtClean="0"/>
              <a:t>20/05/2016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8757F-760D-4C12-8754-967C8152CD8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8349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3F15B-B3C7-457E-A379-A324BB082BAC}" type="datetimeFigureOut">
              <a:rPr lang="fr-FR" smtClean="0"/>
              <a:t>20/05/2016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8757F-760D-4C12-8754-967C8152CD8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1198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3F15B-B3C7-457E-A379-A324BB082BAC}" type="datetimeFigureOut">
              <a:rPr lang="fr-FR" smtClean="0"/>
              <a:t>20/05/2016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8757F-760D-4C12-8754-967C8152CD8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8733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3F15B-B3C7-457E-A379-A324BB082BAC}" type="datetimeFigureOut">
              <a:rPr lang="fr-FR" smtClean="0"/>
              <a:t>20/05/2016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8757F-760D-4C12-8754-967C8152CD8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1840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3F15B-B3C7-457E-A379-A324BB082BAC}" type="datetimeFigureOut">
              <a:rPr lang="fr-FR" smtClean="0"/>
              <a:t>20/05/2016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8757F-760D-4C12-8754-967C8152CD8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5392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B3F15B-B3C7-457E-A379-A324BB082BAC}" type="datetimeFigureOut">
              <a:rPr lang="fr-FR" smtClean="0"/>
              <a:t>20/05/2016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38757F-760D-4C12-8754-967C8152CD8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4653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Groupe 85"/>
          <p:cNvGrpSpPr/>
          <p:nvPr/>
        </p:nvGrpSpPr>
        <p:grpSpPr>
          <a:xfrm>
            <a:off x="12387" y="21881"/>
            <a:ext cx="4489384" cy="3305297"/>
            <a:chOff x="12387" y="21881"/>
            <a:chExt cx="4489384" cy="3305297"/>
          </a:xfrm>
        </p:grpSpPr>
        <p:grpSp>
          <p:nvGrpSpPr>
            <p:cNvPr id="9" name="Groupe 8"/>
            <p:cNvGrpSpPr/>
            <p:nvPr/>
          </p:nvGrpSpPr>
          <p:grpSpPr>
            <a:xfrm>
              <a:off x="12387" y="21881"/>
              <a:ext cx="4489384" cy="3305297"/>
              <a:chOff x="2839" y="0"/>
              <a:chExt cx="1121777" cy="6094071"/>
            </a:xfrm>
          </p:grpSpPr>
          <p:sp>
            <p:nvSpPr>
              <p:cNvPr id="19" name="Rectangle à coins arrondis 18"/>
              <p:cNvSpPr/>
              <p:nvPr/>
            </p:nvSpPr>
            <p:spPr>
              <a:xfrm>
                <a:off x="2839" y="0"/>
                <a:ext cx="1121777" cy="6094071"/>
              </a:xfrm>
              <a:prstGeom prst="roundRect">
                <a:avLst>
                  <a:gd name="adj" fmla="val 10000"/>
                </a:avLst>
              </a:prstGeom>
            </p:spPr>
            <p:style>
              <a:lnRef idx="0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4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20" name="ZoneTexte 19"/>
              <p:cNvSpPr txBox="1"/>
              <p:nvPr/>
            </p:nvSpPr>
            <p:spPr>
              <a:xfrm>
                <a:off x="2839" y="1"/>
                <a:ext cx="1121777" cy="64818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83820" tIns="83820" rIns="83820" bIns="83820" numCol="1" spcCol="1270" anchor="ctr" anchorCtr="0">
                <a:noAutofit/>
              </a:bodyPr>
              <a:lstStyle/>
              <a:p>
                <a:pPr marL="0" lvl="0" indent="0" algn="ctr" defTabSz="9779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fr-FR" sz="2200" kern="1200" dirty="0"/>
                  <a:t>/</a:t>
                </a:r>
                <a:r>
                  <a:rPr lang="fr-FR" sz="2200" kern="1200" dirty="0" err="1"/>
                  <a:t>app</a:t>
                </a:r>
                <a:endParaRPr lang="fr-FR" sz="2200" kern="1200" dirty="0"/>
              </a:p>
            </p:txBody>
          </p:sp>
        </p:grpSp>
        <p:grpSp>
          <p:nvGrpSpPr>
            <p:cNvPr id="10" name="Groupe 9"/>
            <p:cNvGrpSpPr/>
            <p:nvPr/>
          </p:nvGrpSpPr>
          <p:grpSpPr>
            <a:xfrm>
              <a:off x="94309" y="342336"/>
              <a:ext cx="2135572" cy="584877"/>
              <a:chOff x="115017" y="1828742"/>
              <a:chExt cx="897422" cy="1197240"/>
            </a:xfrm>
          </p:grpSpPr>
          <p:sp>
            <p:nvSpPr>
              <p:cNvPr id="17" name="Rectangle à coins arrondis 16"/>
              <p:cNvSpPr/>
              <p:nvPr/>
            </p:nvSpPr>
            <p:spPr>
              <a:xfrm>
                <a:off x="115017" y="1828742"/>
                <a:ext cx="897422" cy="1197240"/>
              </a:xfrm>
              <a:prstGeom prst="roundRect">
                <a:avLst>
                  <a:gd name="adj" fmla="val 10000"/>
                </a:avLst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8" name="ZoneTexte 17"/>
              <p:cNvSpPr txBox="1"/>
              <p:nvPr/>
            </p:nvSpPr>
            <p:spPr>
              <a:xfrm>
                <a:off x="141302" y="1855027"/>
                <a:ext cx="844852" cy="1144670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20320" tIns="15240" rIns="20320" bIns="15240" numCol="1" spcCol="1270" anchor="ctr" anchorCtr="0">
                <a:noAutofit/>
              </a:bodyPr>
              <a:lstStyle/>
              <a:p>
                <a:pPr marL="0" lvl="0" indent="0" algn="ctr" defTabSz="355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fr-FR" sz="1200" kern="1200" dirty="0"/>
                  <a:t>/config/</a:t>
                </a:r>
                <a:r>
                  <a:rPr lang="fr-FR" sz="1200" kern="1200" dirty="0" err="1"/>
                  <a:t>prod.php</a:t>
                </a:r>
                <a:endParaRPr lang="fr-FR" sz="1200" kern="1200" dirty="0"/>
              </a:p>
              <a:p>
                <a:pPr marL="0" lvl="0" indent="0" algn="ctr" defTabSz="355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fr-FR" sz="1200" kern="1200" dirty="0"/>
                  <a:t>Options </a:t>
                </a:r>
                <a:r>
                  <a:rPr lang="fr-FR" sz="1200" kern="1200" dirty="0">
                    <a:solidFill>
                      <a:schemeClr val="bg1"/>
                    </a:solidFill>
                  </a:rPr>
                  <a:t>d’</a:t>
                </a:r>
                <a:r>
                  <a:rPr lang="fr-FR" sz="1200" kern="1200" dirty="0">
                    <a:solidFill>
                      <a:srgbClr val="FF0000"/>
                    </a:solidFill>
                  </a:rPr>
                  <a:t>accès à la BDD</a:t>
                </a:r>
              </a:p>
            </p:txBody>
          </p:sp>
        </p:grpSp>
        <p:grpSp>
          <p:nvGrpSpPr>
            <p:cNvPr id="11" name="Groupe 10"/>
            <p:cNvGrpSpPr/>
            <p:nvPr/>
          </p:nvGrpSpPr>
          <p:grpSpPr>
            <a:xfrm>
              <a:off x="94309" y="1105427"/>
              <a:ext cx="2135572" cy="2165280"/>
              <a:chOff x="115017" y="3210173"/>
              <a:chExt cx="897422" cy="1197240"/>
            </a:xfrm>
          </p:grpSpPr>
          <p:sp>
            <p:nvSpPr>
              <p:cNvPr id="15" name="Rectangle à coins arrondis 14"/>
              <p:cNvSpPr/>
              <p:nvPr/>
            </p:nvSpPr>
            <p:spPr>
              <a:xfrm>
                <a:off x="115017" y="3210173"/>
                <a:ext cx="897422" cy="1197240"/>
              </a:xfrm>
              <a:prstGeom prst="roundRect">
                <a:avLst>
                  <a:gd name="adj" fmla="val 10000"/>
                </a:avLst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6" name="ZoneTexte 15"/>
              <p:cNvSpPr txBox="1"/>
              <p:nvPr/>
            </p:nvSpPr>
            <p:spPr>
              <a:xfrm>
                <a:off x="141302" y="3236458"/>
                <a:ext cx="844852" cy="1144670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20320" tIns="15240" rIns="20320" bIns="15240" numCol="1" spcCol="1270" anchor="ctr" anchorCtr="0">
                <a:noAutofit/>
              </a:bodyPr>
              <a:lstStyle/>
              <a:p>
                <a:pPr marL="0" lvl="0" indent="0" algn="ctr" defTabSz="355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fr-FR" sz="1050" kern="1200" dirty="0" err="1"/>
                  <a:t>app.php</a:t>
                </a:r>
                <a:endParaRPr lang="fr-FR" sz="1050" kern="1200" dirty="0"/>
              </a:p>
              <a:p>
                <a:pPr marL="171450" lvl="0" indent="-171450" defTabSz="355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FontTx/>
                  <a:buChar char="-"/>
                </a:pPr>
                <a:r>
                  <a:rPr lang="fr-FR" sz="1050" dirty="0" err="1"/>
                  <a:t>Register</a:t>
                </a:r>
                <a:r>
                  <a:rPr lang="fr-FR" sz="1050" dirty="0"/>
                  <a:t> </a:t>
                </a:r>
                <a:r>
                  <a:rPr lang="fr-FR" sz="1050" dirty="0">
                    <a:solidFill>
                      <a:srgbClr val="FF0000"/>
                    </a:solidFill>
                  </a:rPr>
                  <a:t>services providers </a:t>
                </a:r>
                <a:r>
                  <a:rPr lang="fr-FR" sz="1050" dirty="0"/>
                  <a:t>: doctrine, </a:t>
                </a:r>
                <a:r>
                  <a:rPr lang="fr-FR" sz="1050" dirty="0" err="1"/>
                  <a:t>twig</a:t>
                </a:r>
                <a:r>
                  <a:rPr lang="fr-FR" sz="1050" dirty="0"/>
                  <a:t>, </a:t>
                </a:r>
                <a:r>
                  <a:rPr lang="fr-FR" sz="1050" dirty="0" err="1"/>
                  <a:t>form</a:t>
                </a:r>
                <a:r>
                  <a:rPr lang="fr-FR" sz="1050" dirty="0"/>
                  <a:t>, session, </a:t>
                </a:r>
                <a:r>
                  <a:rPr lang="fr-FR" sz="1050" dirty="0" err="1"/>
                  <a:t>security</a:t>
                </a:r>
                <a:r>
                  <a:rPr lang="fr-FR" sz="1050" dirty="0"/>
                  <a:t>…</a:t>
                </a:r>
              </a:p>
              <a:p>
                <a:pPr marL="171450" lvl="0" indent="-171450" defTabSz="355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FontTx/>
                  <a:buChar char="-"/>
                </a:pPr>
                <a:r>
                  <a:rPr lang="fr-FR" sz="1050" dirty="0"/>
                  <a:t>Créé le </a:t>
                </a:r>
                <a:r>
                  <a:rPr lang="fr-FR" sz="1050" dirty="0">
                    <a:solidFill>
                      <a:srgbClr val="FF0000"/>
                    </a:solidFill>
                  </a:rPr>
                  <a:t>firewall</a:t>
                </a:r>
                <a:r>
                  <a:rPr lang="fr-FR" sz="1050" dirty="0"/>
                  <a:t> et la hiérarchie des rôles</a:t>
                </a:r>
              </a:p>
              <a:p>
                <a:pPr marL="171450" lvl="0" indent="-171450" defTabSz="355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FontTx/>
                  <a:buChar char="-"/>
                </a:pPr>
                <a:r>
                  <a:rPr lang="fr-FR" sz="1050" kern="1200" dirty="0" err="1"/>
                  <a:t>Resgister</a:t>
                </a:r>
                <a:r>
                  <a:rPr lang="fr-FR" sz="1050" kern="1200" dirty="0"/>
                  <a:t> services : </a:t>
                </a:r>
                <a:r>
                  <a:rPr lang="fr-FR" sz="1050" kern="1200" dirty="0">
                    <a:solidFill>
                      <a:srgbClr val="FF0000"/>
                    </a:solidFill>
                  </a:rPr>
                  <a:t>crée les objets DAO</a:t>
                </a:r>
                <a:r>
                  <a:rPr lang="fr-FR" sz="1050" kern="1200" dirty="0"/>
                  <a:t> et les met en mémoire</a:t>
                </a:r>
              </a:p>
              <a:p>
                <a:pPr marL="628650" lvl="1" indent="-171450" defTabSz="355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FontTx/>
                  <a:buChar char="-"/>
                </a:pPr>
                <a:r>
                  <a:rPr lang="fr-FR" sz="1050" dirty="0" err="1"/>
                  <a:t>ArticleDAO</a:t>
                </a:r>
                <a:endParaRPr lang="fr-FR" sz="1050" dirty="0"/>
              </a:p>
              <a:p>
                <a:pPr marL="628650" lvl="1" indent="-171450" defTabSz="355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FontTx/>
                  <a:buChar char="-"/>
                </a:pPr>
                <a:r>
                  <a:rPr lang="fr-FR" sz="1050" kern="1200" dirty="0" err="1"/>
                  <a:t>CommentDAO</a:t>
                </a:r>
                <a:endParaRPr lang="fr-FR" sz="1050" kern="1200" dirty="0"/>
              </a:p>
              <a:p>
                <a:pPr marL="628650" lvl="1" indent="-171450" defTabSz="355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FontTx/>
                  <a:buChar char="-"/>
                </a:pPr>
                <a:r>
                  <a:rPr lang="fr-FR" sz="1050" dirty="0" err="1"/>
                  <a:t>UserDAO</a:t>
                </a:r>
                <a:endParaRPr lang="fr-FR" sz="1050" kern="1200" dirty="0"/>
              </a:p>
            </p:txBody>
          </p:sp>
        </p:grpSp>
        <p:grpSp>
          <p:nvGrpSpPr>
            <p:cNvPr id="12" name="Groupe 11"/>
            <p:cNvGrpSpPr/>
            <p:nvPr/>
          </p:nvGrpSpPr>
          <p:grpSpPr>
            <a:xfrm>
              <a:off x="2302483" y="1116827"/>
              <a:ext cx="2135572" cy="1622028"/>
              <a:chOff x="115017" y="4591605"/>
              <a:chExt cx="897422" cy="1197240"/>
            </a:xfrm>
          </p:grpSpPr>
          <p:sp>
            <p:nvSpPr>
              <p:cNvPr id="13" name="Rectangle à coins arrondis 12"/>
              <p:cNvSpPr/>
              <p:nvPr/>
            </p:nvSpPr>
            <p:spPr>
              <a:xfrm>
                <a:off x="115017" y="4591605"/>
                <a:ext cx="897422" cy="1197240"/>
              </a:xfrm>
              <a:prstGeom prst="roundRect">
                <a:avLst>
                  <a:gd name="adj" fmla="val 10000"/>
                </a:avLst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4" name="ZoneTexte 13"/>
              <p:cNvSpPr txBox="1"/>
              <p:nvPr/>
            </p:nvSpPr>
            <p:spPr>
              <a:xfrm>
                <a:off x="141302" y="4617890"/>
                <a:ext cx="844852" cy="1144670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20320" tIns="15240" rIns="20320" bIns="15240" numCol="1" spcCol="1270" anchor="ctr" anchorCtr="0">
                <a:noAutofit/>
              </a:bodyPr>
              <a:lstStyle/>
              <a:p>
                <a:pPr marL="0" lvl="0" indent="0" algn="ctr" defTabSz="355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fr-FR" sz="1000" kern="1200" dirty="0" err="1"/>
                  <a:t>routes.php</a:t>
                </a:r>
                <a:endParaRPr lang="fr-FR" sz="1000" kern="1200" dirty="0"/>
              </a:p>
              <a:p>
                <a:pPr marL="171450" lvl="0" indent="-171450" defTabSz="355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FontTx/>
                  <a:buChar char="-"/>
                </a:pPr>
                <a:r>
                  <a:rPr lang="fr-FR" sz="1000" dirty="0"/>
                  <a:t>Call Domain</a:t>
                </a:r>
              </a:p>
              <a:p>
                <a:pPr marL="171450" lvl="0" indent="-171450" defTabSz="355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FontTx/>
                  <a:buChar char="-"/>
                </a:pPr>
                <a:r>
                  <a:rPr lang="fr-FR" sz="1000" kern="1200" dirty="0"/>
                  <a:t>Call </a:t>
                </a:r>
                <a:r>
                  <a:rPr lang="fr-FR" sz="1000" kern="1200" dirty="0" err="1"/>
                  <a:t>Form</a:t>
                </a:r>
                <a:endParaRPr lang="fr-FR" sz="1000" dirty="0"/>
              </a:p>
              <a:p>
                <a:pPr marL="171450" lvl="0" indent="-171450" defTabSz="355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FontTx/>
                  <a:buChar char="-"/>
                </a:pPr>
                <a:r>
                  <a:rPr lang="fr-FR" sz="1000" kern="1200" dirty="0">
                    <a:solidFill>
                      <a:srgbClr val="FF0000"/>
                    </a:solidFill>
                  </a:rPr>
                  <a:t>Intercepte, nomme et renvoi chaque URL</a:t>
                </a:r>
              </a:p>
              <a:p>
                <a:pPr marL="628650" lvl="1" indent="-171450" defTabSz="355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FontTx/>
                  <a:buChar char="-"/>
                </a:pPr>
                <a:r>
                  <a:rPr lang="fr-FR" sz="1000" dirty="0"/>
                  <a:t>Utilise les objets DAO + une méthode</a:t>
                </a:r>
              </a:p>
              <a:p>
                <a:pPr marL="628650" lvl="1" indent="-171450" defTabSz="355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FontTx/>
                  <a:buChar char="-"/>
                </a:pPr>
                <a:r>
                  <a:rPr lang="fr-FR" sz="1000" kern="1200" dirty="0"/>
                  <a:t>Call les pages à afficher</a:t>
                </a:r>
              </a:p>
              <a:p>
                <a:pPr marL="628650" lvl="1" indent="-171450" defTabSz="355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FontTx/>
                  <a:buChar char="-"/>
                </a:pPr>
                <a:r>
                  <a:rPr lang="fr-FR" sz="1000" dirty="0"/>
                  <a:t>Nomme les routes</a:t>
                </a:r>
                <a:endParaRPr lang="fr-FR" sz="1000" kern="1200" dirty="0"/>
              </a:p>
            </p:txBody>
          </p:sp>
        </p:grpSp>
      </p:grpSp>
      <p:grpSp>
        <p:nvGrpSpPr>
          <p:cNvPr id="81" name="Groupe 80"/>
          <p:cNvGrpSpPr/>
          <p:nvPr/>
        </p:nvGrpSpPr>
        <p:grpSpPr>
          <a:xfrm>
            <a:off x="7801985" y="-27359"/>
            <a:ext cx="2840020" cy="4936603"/>
            <a:chOff x="3351303" y="364602"/>
            <a:chExt cx="2840020" cy="4936603"/>
          </a:xfrm>
        </p:grpSpPr>
        <p:grpSp>
          <p:nvGrpSpPr>
            <p:cNvPr id="33" name="Groupe 32"/>
            <p:cNvGrpSpPr/>
            <p:nvPr/>
          </p:nvGrpSpPr>
          <p:grpSpPr>
            <a:xfrm>
              <a:off x="3351303" y="364602"/>
              <a:ext cx="2840020" cy="4936603"/>
              <a:chOff x="2414661" y="0"/>
              <a:chExt cx="1121777" cy="6094071"/>
            </a:xfrm>
          </p:grpSpPr>
          <p:sp>
            <p:nvSpPr>
              <p:cNvPr id="43" name="Rectangle à coins arrondis 42"/>
              <p:cNvSpPr/>
              <p:nvPr/>
            </p:nvSpPr>
            <p:spPr>
              <a:xfrm>
                <a:off x="2414661" y="0"/>
                <a:ext cx="1121777" cy="6094071"/>
              </a:xfrm>
              <a:prstGeom prst="roundRect">
                <a:avLst>
                  <a:gd name="adj" fmla="val 10000"/>
                </a:avLst>
              </a:prstGeom>
            </p:spPr>
            <p:style>
              <a:lnRef idx="0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4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44" name="ZoneTexte 43"/>
              <p:cNvSpPr txBox="1"/>
              <p:nvPr/>
            </p:nvSpPr>
            <p:spPr>
              <a:xfrm>
                <a:off x="2414661" y="1"/>
                <a:ext cx="1121777" cy="595490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83820" tIns="83820" rIns="83820" bIns="83820" numCol="1" spcCol="1270" anchor="ctr" anchorCtr="0">
                <a:noAutofit/>
              </a:bodyPr>
              <a:lstStyle/>
              <a:p>
                <a:pPr marL="0" lvl="0" indent="0" algn="ctr" defTabSz="9779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fr-FR" sz="2200" kern="1200" dirty="0"/>
                  <a:t>/</a:t>
                </a:r>
                <a:r>
                  <a:rPr lang="fr-FR" sz="2200" kern="1200" dirty="0" err="1"/>
                  <a:t>Views</a:t>
                </a:r>
                <a:endParaRPr lang="fr-FR" sz="2200" kern="1200" dirty="0"/>
              </a:p>
            </p:txBody>
          </p:sp>
        </p:grpSp>
        <p:grpSp>
          <p:nvGrpSpPr>
            <p:cNvPr id="34" name="Groupe 33"/>
            <p:cNvGrpSpPr/>
            <p:nvPr/>
          </p:nvGrpSpPr>
          <p:grpSpPr>
            <a:xfrm>
              <a:off x="3437196" y="952527"/>
              <a:ext cx="2685812" cy="1483944"/>
              <a:chOff x="2526839" y="1828742"/>
              <a:chExt cx="897422" cy="1197240"/>
            </a:xfrm>
          </p:grpSpPr>
          <p:sp>
            <p:nvSpPr>
              <p:cNvPr id="41" name="Rectangle à coins arrondis 40"/>
              <p:cNvSpPr/>
              <p:nvPr/>
            </p:nvSpPr>
            <p:spPr>
              <a:xfrm>
                <a:off x="2526839" y="1828742"/>
                <a:ext cx="897422" cy="1197240"/>
              </a:xfrm>
              <a:prstGeom prst="roundRect">
                <a:avLst>
                  <a:gd name="adj" fmla="val 10000"/>
                </a:avLst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42" name="ZoneTexte 41"/>
              <p:cNvSpPr txBox="1"/>
              <p:nvPr/>
            </p:nvSpPr>
            <p:spPr>
              <a:xfrm>
                <a:off x="2553124" y="1855027"/>
                <a:ext cx="844852" cy="1144670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20320" tIns="15240" rIns="20320" bIns="15240" numCol="1" spcCol="1270" anchor="ctr" anchorCtr="0">
                <a:noAutofit/>
              </a:bodyPr>
              <a:lstStyle/>
              <a:p>
                <a:pPr marL="0" lvl="0" indent="0" defTabSz="355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fr-FR" sz="1200" kern="1200" dirty="0" err="1"/>
                  <a:t>Layout.html.twig</a:t>
                </a:r>
                <a:endParaRPr lang="fr-FR" sz="1200" kern="1200" dirty="0"/>
              </a:p>
              <a:p>
                <a:pPr marL="285750" lvl="0" indent="-285750" defTabSz="355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FontTx/>
                  <a:buChar char="-"/>
                </a:pPr>
                <a:r>
                  <a:rPr lang="fr-FR" sz="1200" dirty="0">
                    <a:solidFill>
                      <a:srgbClr val="FF0000"/>
                    </a:solidFill>
                  </a:rPr>
                  <a:t>HTML / TWIG commun</a:t>
                </a:r>
                <a:r>
                  <a:rPr lang="fr-FR" sz="1200" dirty="0"/>
                  <a:t> à tout le site</a:t>
                </a:r>
              </a:p>
              <a:p>
                <a:pPr marL="285750" lvl="0" indent="-285750" defTabSz="355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FontTx/>
                  <a:buChar char="-"/>
                </a:pPr>
                <a:r>
                  <a:rPr lang="fr-FR" sz="1200" dirty="0"/>
                  <a:t>Call CSS</a:t>
                </a:r>
              </a:p>
              <a:p>
                <a:pPr marL="285750" lvl="0" indent="-285750" defTabSz="355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FontTx/>
                  <a:buChar char="-"/>
                </a:pPr>
                <a:r>
                  <a:rPr lang="fr-FR" sz="1200" kern="1200" dirty="0"/>
                  <a:t>Call </a:t>
                </a:r>
                <a:r>
                  <a:rPr lang="fr-FR" sz="1200" kern="1200" dirty="0" err="1"/>
                  <a:t>bootstrap</a:t>
                </a:r>
                <a:r>
                  <a:rPr lang="fr-FR" sz="1200" kern="1200" dirty="0"/>
                  <a:t>, </a:t>
                </a:r>
                <a:r>
                  <a:rPr lang="fr-FR" sz="1200" kern="1200" dirty="0" err="1"/>
                  <a:t>Jquery</a:t>
                </a:r>
                <a:endParaRPr lang="fr-FR" sz="1200" kern="1200" dirty="0"/>
              </a:p>
              <a:p>
                <a:pPr marL="285750" lvl="0" indent="-285750" defTabSz="355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FontTx/>
                  <a:buChar char="-"/>
                </a:pPr>
                <a:r>
                  <a:rPr lang="fr-FR" sz="1200" dirty="0">
                    <a:solidFill>
                      <a:srgbClr val="FF0000"/>
                    </a:solidFill>
                  </a:rPr>
                  <a:t>&lt;META&gt; </a:t>
                </a:r>
                <a:r>
                  <a:rPr lang="fr-FR" sz="1200" dirty="0"/>
                  <a:t>tag</a:t>
                </a:r>
                <a:endParaRPr lang="fr-FR" sz="1200" kern="1200" dirty="0"/>
              </a:p>
            </p:txBody>
          </p:sp>
        </p:grpSp>
        <p:grpSp>
          <p:nvGrpSpPr>
            <p:cNvPr id="35" name="Groupe 34"/>
            <p:cNvGrpSpPr/>
            <p:nvPr/>
          </p:nvGrpSpPr>
          <p:grpSpPr>
            <a:xfrm>
              <a:off x="3452958" y="2561990"/>
              <a:ext cx="2616353" cy="1197240"/>
              <a:chOff x="2526839" y="3210173"/>
              <a:chExt cx="897422" cy="1197240"/>
            </a:xfrm>
          </p:grpSpPr>
          <p:sp>
            <p:nvSpPr>
              <p:cNvPr id="39" name="Rectangle à coins arrondis 38"/>
              <p:cNvSpPr/>
              <p:nvPr/>
            </p:nvSpPr>
            <p:spPr>
              <a:xfrm>
                <a:off x="2526839" y="3210173"/>
                <a:ext cx="897422" cy="1197240"/>
              </a:xfrm>
              <a:prstGeom prst="roundRect">
                <a:avLst>
                  <a:gd name="adj" fmla="val 10000"/>
                </a:avLst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40" name="ZoneTexte 39"/>
              <p:cNvSpPr txBox="1"/>
              <p:nvPr/>
            </p:nvSpPr>
            <p:spPr>
              <a:xfrm>
                <a:off x="2553124" y="3236458"/>
                <a:ext cx="844852" cy="1144670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20320" tIns="15240" rIns="20320" bIns="15240" numCol="1" spcCol="1270" anchor="ctr" anchorCtr="0">
                <a:noAutofit/>
              </a:bodyPr>
              <a:lstStyle/>
              <a:p>
                <a:pPr marL="0" lvl="0" indent="0" algn="ctr" defTabSz="355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fr-FR" sz="1600" kern="1200" dirty="0">
                    <a:solidFill>
                      <a:srgbClr val="FF0000"/>
                    </a:solidFill>
                  </a:rPr>
                  <a:t>Pages HTML du site</a:t>
                </a:r>
              </a:p>
              <a:p>
                <a:pPr marL="0" lvl="0" indent="0" algn="ctr" defTabSz="355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fr-FR" sz="1600" kern="1200" dirty="0" err="1"/>
                  <a:t>Index.html.twig</a:t>
                </a:r>
                <a:endParaRPr lang="fr-FR" sz="1600" kern="1200" dirty="0"/>
              </a:p>
              <a:p>
                <a:pPr marL="0" lvl="0" indent="0" algn="ctr" defTabSz="355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fr-FR" sz="1600" kern="1200" dirty="0" err="1"/>
                  <a:t>Article.html.twig</a:t>
                </a:r>
                <a:endParaRPr lang="fr-FR" sz="1600" kern="1200" dirty="0"/>
              </a:p>
              <a:p>
                <a:pPr marL="0" lvl="0" indent="0" algn="ctr" defTabSz="355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fr-FR" sz="1600" kern="1200" dirty="0" err="1"/>
                  <a:t>Login.html.twig</a:t>
                </a:r>
                <a:endParaRPr lang="fr-FR" sz="1600" kern="1200" dirty="0"/>
              </a:p>
            </p:txBody>
          </p:sp>
        </p:grpSp>
        <p:grpSp>
          <p:nvGrpSpPr>
            <p:cNvPr id="36" name="Groupe 35"/>
            <p:cNvGrpSpPr/>
            <p:nvPr/>
          </p:nvGrpSpPr>
          <p:grpSpPr>
            <a:xfrm>
              <a:off x="3437196" y="3884749"/>
              <a:ext cx="2605830" cy="1197240"/>
              <a:chOff x="2526839" y="4591605"/>
              <a:chExt cx="897422" cy="1197240"/>
            </a:xfrm>
          </p:grpSpPr>
          <p:sp>
            <p:nvSpPr>
              <p:cNvPr id="37" name="Rectangle à coins arrondis 36"/>
              <p:cNvSpPr/>
              <p:nvPr/>
            </p:nvSpPr>
            <p:spPr>
              <a:xfrm>
                <a:off x="2526839" y="4591605"/>
                <a:ext cx="897422" cy="1197240"/>
              </a:xfrm>
              <a:prstGeom prst="roundRect">
                <a:avLst>
                  <a:gd name="adj" fmla="val 10000"/>
                </a:avLst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38" name="ZoneTexte 37"/>
              <p:cNvSpPr txBox="1"/>
              <p:nvPr/>
            </p:nvSpPr>
            <p:spPr>
              <a:xfrm>
                <a:off x="2553124" y="4617890"/>
                <a:ext cx="844852" cy="1144670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20320" tIns="15240" rIns="20320" bIns="15240" numCol="1" spcCol="1270" anchor="ctr" anchorCtr="0">
                <a:noAutofit/>
              </a:bodyPr>
              <a:lstStyle/>
              <a:p>
                <a:pPr marL="0" lvl="0" indent="0" algn="ctr" defTabSz="355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fr-FR" sz="1400" kern="1200" dirty="0">
                    <a:solidFill>
                      <a:srgbClr val="FF0000"/>
                    </a:solidFill>
                  </a:rPr>
                  <a:t>Pages HTML des formulaires</a:t>
                </a:r>
              </a:p>
              <a:p>
                <a:pPr marL="0" lvl="0" indent="0" algn="ctr" defTabSz="355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fr-FR" sz="1400" kern="1200" dirty="0" err="1"/>
                  <a:t>user_form</a:t>
                </a:r>
                <a:endParaRPr lang="fr-FR" sz="1400" kern="1200" dirty="0"/>
              </a:p>
              <a:p>
                <a:pPr marL="0" lvl="0" indent="0" algn="ctr" defTabSz="355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fr-FR" sz="1400" kern="1200" dirty="0" err="1"/>
                  <a:t>article_form</a:t>
                </a:r>
                <a:endParaRPr lang="fr-FR" sz="1400" kern="1200" dirty="0"/>
              </a:p>
              <a:p>
                <a:pPr marL="0" lvl="0" indent="0" algn="ctr" defTabSz="355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fr-FR" sz="1400" kern="1200" dirty="0" err="1"/>
                  <a:t>comment_form</a:t>
                </a:r>
                <a:endParaRPr lang="fr-FR" sz="1400" kern="1200" dirty="0"/>
              </a:p>
            </p:txBody>
          </p:sp>
        </p:grpSp>
      </p:grpSp>
      <p:grpSp>
        <p:nvGrpSpPr>
          <p:cNvPr id="84" name="Groupe 83"/>
          <p:cNvGrpSpPr/>
          <p:nvPr/>
        </p:nvGrpSpPr>
        <p:grpSpPr>
          <a:xfrm>
            <a:off x="6226622" y="4950199"/>
            <a:ext cx="2702788" cy="1907801"/>
            <a:chOff x="8505731" y="4772330"/>
            <a:chExt cx="2702788" cy="1907801"/>
          </a:xfrm>
        </p:grpSpPr>
        <p:grpSp>
          <p:nvGrpSpPr>
            <p:cNvPr id="45" name="Groupe 44"/>
            <p:cNvGrpSpPr/>
            <p:nvPr/>
          </p:nvGrpSpPr>
          <p:grpSpPr>
            <a:xfrm>
              <a:off x="8505731" y="4772330"/>
              <a:ext cx="2702788" cy="1907801"/>
              <a:chOff x="3620573" y="0"/>
              <a:chExt cx="1121777" cy="6094071"/>
            </a:xfrm>
          </p:grpSpPr>
          <p:sp>
            <p:nvSpPr>
              <p:cNvPr id="49" name="Rectangle à coins arrondis 48"/>
              <p:cNvSpPr/>
              <p:nvPr/>
            </p:nvSpPr>
            <p:spPr>
              <a:xfrm>
                <a:off x="3620573" y="180893"/>
                <a:ext cx="1121777" cy="5913178"/>
              </a:xfrm>
              <a:prstGeom prst="roundRect">
                <a:avLst>
                  <a:gd name="adj" fmla="val 10000"/>
                </a:avLst>
              </a:prstGeom>
            </p:spPr>
            <p:style>
              <a:lnRef idx="0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4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50" name="ZoneTexte 49"/>
              <p:cNvSpPr txBox="1"/>
              <p:nvPr/>
            </p:nvSpPr>
            <p:spPr>
              <a:xfrm>
                <a:off x="3620573" y="0"/>
                <a:ext cx="1121777" cy="1828221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83820" tIns="83820" rIns="83820" bIns="83820" numCol="1" spcCol="1270" anchor="ctr" anchorCtr="0">
                <a:noAutofit/>
              </a:bodyPr>
              <a:lstStyle/>
              <a:p>
                <a:pPr marL="0" lvl="0" indent="0" algn="ctr" defTabSz="9779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fr-FR" sz="2200" kern="1200" dirty="0"/>
                  <a:t>/</a:t>
                </a:r>
                <a:r>
                  <a:rPr lang="fr-FR" sz="2200" kern="1200" dirty="0" err="1"/>
                  <a:t>vendor</a:t>
                </a:r>
                <a:endParaRPr lang="fr-FR" sz="2200" kern="1200" dirty="0"/>
              </a:p>
            </p:txBody>
          </p:sp>
        </p:grpSp>
        <p:grpSp>
          <p:nvGrpSpPr>
            <p:cNvPr id="46" name="Groupe 45"/>
            <p:cNvGrpSpPr/>
            <p:nvPr/>
          </p:nvGrpSpPr>
          <p:grpSpPr>
            <a:xfrm>
              <a:off x="8552121" y="5356022"/>
              <a:ext cx="2553766" cy="1074317"/>
              <a:chOff x="3732750" y="1828221"/>
              <a:chExt cx="897422" cy="3961146"/>
            </a:xfrm>
          </p:grpSpPr>
          <p:sp>
            <p:nvSpPr>
              <p:cNvPr id="47" name="Rectangle à coins arrondis 46"/>
              <p:cNvSpPr/>
              <p:nvPr/>
            </p:nvSpPr>
            <p:spPr>
              <a:xfrm>
                <a:off x="3732750" y="1828221"/>
                <a:ext cx="897422" cy="3961146"/>
              </a:xfrm>
              <a:prstGeom prst="roundRect">
                <a:avLst>
                  <a:gd name="adj" fmla="val 10000"/>
                </a:avLst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48" name="ZoneTexte 47"/>
              <p:cNvSpPr txBox="1"/>
              <p:nvPr/>
            </p:nvSpPr>
            <p:spPr>
              <a:xfrm>
                <a:off x="3759035" y="1854505"/>
                <a:ext cx="844852" cy="3908575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20320" tIns="15240" rIns="20320" bIns="15240" numCol="1" spcCol="1270" anchor="ctr" anchorCtr="0">
                <a:noAutofit/>
              </a:bodyPr>
              <a:lstStyle/>
              <a:p>
                <a:pPr marL="0" lvl="0" indent="0" algn="ctr" defTabSz="355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fr-FR" sz="1400" kern="1200" dirty="0"/>
                  <a:t>Se chargent ici toutes les bibliothèques Silex &amp; </a:t>
                </a:r>
                <a:r>
                  <a:rPr lang="fr-FR" sz="1400" kern="1200" dirty="0" err="1"/>
                  <a:t>Symfony</a:t>
                </a:r>
                <a:r>
                  <a:rPr lang="fr-FR" sz="1400" kern="1200" dirty="0"/>
                  <a:t> uploadées via le composer</a:t>
                </a:r>
              </a:p>
              <a:p>
                <a:pPr marL="0" lvl="0" indent="0" algn="ctr" defTabSz="355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fr-FR" sz="1400" dirty="0">
                    <a:solidFill>
                      <a:srgbClr val="FF0000"/>
                    </a:solidFill>
                  </a:rPr>
                  <a:t>Composer update</a:t>
                </a:r>
                <a:endParaRPr lang="fr-FR" sz="1400" kern="1200" dirty="0">
                  <a:solidFill>
                    <a:srgbClr val="FF0000"/>
                  </a:solidFill>
                </a:endParaRPr>
              </a:p>
            </p:txBody>
          </p:sp>
        </p:grpSp>
      </p:grpSp>
      <p:grpSp>
        <p:nvGrpSpPr>
          <p:cNvPr id="51" name="Groupe 50"/>
          <p:cNvGrpSpPr/>
          <p:nvPr/>
        </p:nvGrpSpPr>
        <p:grpSpPr>
          <a:xfrm>
            <a:off x="0" y="3389258"/>
            <a:ext cx="5631799" cy="3465219"/>
            <a:chOff x="4826484" y="0"/>
            <a:chExt cx="1121777" cy="6094071"/>
          </a:xfrm>
        </p:grpSpPr>
        <p:sp>
          <p:nvSpPr>
            <p:cNvPr id="64" name="Rectangle à coins arrondis 63"/>
            <p:cNvSpPr/>
            <p:nvPr/>
          </p:nvSpPr>
          <p:spPr>
            <a:xfrm>
              <a:off x="4826484" y="0"/>
              <a:ext cx="1121777" cy="6094071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5" name="ZoneTexte 64"/>
            <p:cNvSpPr txBox="1"/>
            <p:nvPr/>
          </p:nvSpPr>
          <p:spPr>
            <a:xfrm>
              <a:off x="4826484" y="1"/>
              <a:ext cx="1121777" cy="8275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3820" tIns="83820" rIns="83820" bIns="83820" numCol="1" spcCol="1270" anchor="ctr" anchorCtr="0">
              <a:noAutofit/>
            </a:bodyPr>
            <a:lstStyle/>
            <a:p>
              <a:pPr marL="0" lvl="0" indent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2200" kern="1200" dirty="0"/>
                <a:t>/web </a:t>
              </a:r>
              <a:r>
                <a:rPr lang="fr-FR" sz="1400" kern="1200" dirty="0"/>
                <a:t>(pointé par </a:t>
              </a:r>
              <a:r>
                <a:rPr lang="fr-FR" sz="1400" kern="1200" dirty="0" err="1"/>
                <a:t>virtualHost</a:t>
              </a:r>
              <a:r>
                <a:rPr lang="fr-FR" sz="1400" kern="1200" dirty="0"/>
                <a:t>)</a:t>
              </a:r>
              <a:endParaRPr lang="fr-FR" sz="2200" kern="1200" dirty="0"/>
            </a:p>
          </p:txBody>
        </p:sp>
      </p:grpSp>
      <p:grpSp>
        <p:nvGrpSpPr>
          <p:cNvPr id="52" name="Groupe 51"/>
          <p:cNvGrpSpPr/>
          <p:nvPr/>
        </p:nvGrpSpPr>
        <p:grpSpPr>
          <a:xfrm>
            <a:off x="59418" y="3864514"/>
            <a:ext cx="2610475" cy="1857966"/>
            <a:chOff x="4938662" y="1828370"/>
            <a:chExt cx="897422" cy="887776"/>
          </a:xfrm>
        </p:grpSpPr>
        <p:sp>
          <p:nvSpPr>
            <p:cNvPr id="62" name="Rectangle à coins arrondis 61"/>
            <p:cNvSpPr/>
            <p:nvPr/>
          </p:nvSpPr>
          <p:spPr>
            <a:xfrm>
              <a:off x="4938662" y="1828370"/>
              <a:ext cx="897422" cy="887776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3" name="ZoneTexte 62"/>
            <p:cNvSpPr txBox="1"/>
            <p:nvPr/>
          </p:nvSpPr>
          <p:spPr>
            <a:xfrm>
              <a:off x="4964663" y="1854372"/>
              <a:ext cx="845418" cy="83577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0320" tIns="15240" rIns="20320" bIns="15240" numCol="1" spcCol="1270" anchor="ctr" anchorCtr="0">
              <a:noAutofit/>
            </a:bodyPr>
            <a:lstStyle/>
            <a:p>
              <a:pPr marL="0" lvl="0" indent="0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1200" kern="1200" dirty="0" err="1"/>
                <a:t>Index.php</a:t>
              </a:r>
              <a:endParaRPr lang="fr-FR" sz="1200" kern="1200" dirty="0"/>
            </a:p>
            <a:p>
              <a:pPr marL="285750" lvl="0" indent="-285750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Tx/>
                <a:buChar char="-"/>
              </a:pPr>
              <a:r>
                <a:rPr lang="fr-FR" sz="1200" dirty="0">
                  <a:solidFill>
                    <a:srgbClr val="FF0000"/>
                  </a:solidFill>
                </a:rPr>
                <a:t>Point d’entrée</a:t>
              </a:r>
            </a:p>
            <a:p>
              <a:pPr marL="285750" lvl="0" indent="-285750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Tx/>
                <a:buChar char="-"/>
              </a:pPr>
              <a:r>
                <a:rPr lang="fr-FR" sz="1200" kern="1200" dirty="0"/>
                <a:t>Call </a:t>
              </a:r>
              <a:r>
                <a:rPr lang="fr-FR" sz="1200" kern="1200" dirty="0" err="1"/>
                <a:t>autoload</a:t>
              </a:r>
              <a:endParaRPr lang="fr-FR" sz="1200" kern="1200" dirty="0"/>
            </a:p>
            <a:p>
              <a:pPr marL="285750" lvl="0" indent="-285750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Tx/>
                <a:buChar char="-"/>
              </a:pPr>
              <a:r>
                <a:rPr lang="fr-FR" sz="1200" dirty="0"/>
                <a:t>Créée l’objet application</a:t>
              </a:r>
            </a:p>
            <a:p>
              <a:pPr marL="285750" lvl="0" indent="-285750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Tx/>
                <a:buChar char="-"/>
              </a:pPr>
              <a:r>
                <a:rPr lang="fr-FR" sz="1200" kern="1200" dirty="0"/>
                <a:t>App config/</a:t>
              </a:r>
              <a:r>
                <a:rPr lang="fr-FR" sz="1200" kern="1200" dirty="0" err="1"/>
                <a:t>prod</a:t>
              </a:r>
              <a:r>
                <a:rPr lang="fr-FR" sz="1200" kern="1200" dirty="0"/>
                <a:t> ou / </a:t>
              </a:r>
              <a:r>
                <a:rPr lang="fr-FR" sz="1200" kern="1200" dirty="0" err="1"/>
                <a:t>dev</a:t>
              </a:r>
              <a:endParaRPr lang="fr-FR" sz="1200" kern="1200" dirty="0"/>
            </a:p>
            <a:p>
              <a:pPr marL="285750" lvl="0" indent="-285750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Tx/>
                <a:buChar char="-"/>
              </a:pPr>
              <a:r>
                <a:rPr lang="fr-FR" sz="1200" dirty="0"/>
                <a:t>Call </a:t>
              </a:r>
              <a:r>
                <a:rPr lang="fr-FR" sz="1200" dirty="0" err="1"/>
                <a:t>app</a:t>
              </a:r>
              <a:endParaRPr lang="fr-FR" sz="1200" dirty="0"/>
            </a:p>
            <a:p>
              <a:pPr marL="285750" lvl="0" indent="-285750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Tx/>
                <a:buChar char="-"/>
              </a:pPr>
              <a:r>
                <a:rPr lang="fr-FR" sz="1200" kern="1200" dirty="0"/>
                <a:t>Call routes</a:t>
              </a:r>
            </a:p>
          </p:txBody>
        </p:sp>
      </p:grpSp>
      <p:grpSp>
        <p:nvGrpSpPr>
          <p:cNvPr id="53" name="Groupe 52"/>
          <p:cNvGrpSpPr/>
          <p:nvPr/>
        </p:nvGrpSpPr>
        <p:grpSpPr>
          <a:xfrm>
            <a:off x="59418" y="5859062"/>
            <a:ext cx="2610476" cy="887776"/>
            <a:chOff x="4938662" y="2852727"/>
            <a:chExt cx="897422" cy="887776"/>
          </a:xfrm>
        </p:grpSpPr>
        <p:sp>
          <p:nvSpPr>
            <p:cNvPr id="60" name="Rectangle à coins arrondis 59"/>
            <p:cNvSpPr/>
            <p:nvPr/>
          </p:nvSpPr>
          <p:spPr>
            <a:xfrm>
              <a:off x="4938662" y="2852727"/>
              <a:ext cx="897422" cy="887776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1" name="ZoneTexte 60"/>
            <p:cNvSpPr txBox="1"/>
            <p:nvPr/>
          </p:nvSpPr>
          <p:spPr>
            <a:xfrm>
              <a:off x="4964664" y="2878729"/>
              <a:ext cx="845418" cy="83577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0320" tIns="15240" rIns="20320" bIns="15240" numCol="1" spcCol="1270" anchor="ctr" anchorCtr="0">
              <a:noAutofit/>
            </a:bodyPr>
            <a:lstStyle/>
            <a:p>
              <a:pPr marL="0" lvl="0" indent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1400" kern="1200" dirty="0"/>
                <a:t>.</a:t>
              </a:r>
              <a:r>
                <a:rPr lang="fr-FR" sz="1400" kern="1200" dirty="0" err="1"/>
                <a:t>htaccess</a:t>
              </a:r>
              <a:endParaRPr lang="fr-FR" sz="1400" dirty="0"/>
            </a:p>
            <a:p>
              <a:pPr marL="0" lvl="0" indent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1400" dirty="0" err="1"/>
                <a:t>Redirect</a:t>
              </a:r>
              <a:r>
                <a:rPr lang="fr-FR" sz="1400" dirty="0"/>
                <a:t> </a:t>
              </a:r>
              <a:r>
                <a:rPr lang="fr-FR" sz="1400" dirty="0" err="1">
                  <a:solidFill>
                    <a:srgbClr val="FF0000"/>
                  </a:solidFill>
                </a:rPr>
                <a:t>upcoming</a:t>
              </a:r>
              <a:r>
                <a:rPr lang="fr-FR" sz="1400" dirty="0">
                  <a:solidFill>
                    <a:srgbClr val="FF0000"/>
                  </a:solidFill>
                </a:rPr>
                <a:t> URL </a:t>
              </a:r>
              <a:r>
                <a:rPr lang="fr-FR" sz="1400" dirty="0"/>
                <a:t>to </a:t>
              </a:r>
              <a:r>
                <a:rPr lang="fr-FR" sz="1400" dirty="0" err="1"/>
                <a:t>index.php</a:t>
              </a:r>
              <a:endParaRPr lang="fr-FR" sz="1400" kern="1200" dirty="0"/>
            </a:p>
          </p:txBody>
        </p:sp>
      </p:grpSp>
      <p:grpSp>
        <p:nvGrpSpPr>
          <p:cNvPr id="54" name="Groupe 53"/>
          <p:cNvGrpSpPr/>
          <p:nvPr/>
        </p:nvGrpSpPr>
        <p:grpSpPr>
          <a:xfrm>
            <a:off x="2880464" y="4825285"/>
            <a:ext cx="2610476" cy="887776"/>
            <a:chOff x="4938662" y="3877084"/>
            <a:chExt cx="897422" cy="887776"/>
          </a:xfrm>
        </p:grpSpPr>
        <p:sp>
          <p:nvSpPr>
            <p:cNvPr id="58" name="Rectangle à coins arrondis 57"/>
            <p:cNvSpPr/>
            <p:nvPr/>
          </p:nvSpPr>
          <p:spPr>
            <a:xfrm>
              <a:off x="4938662" y="3877084"/>
              <a:ext cx="897422" cy="887776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9" name="ZoneTexte 58"/>
            <p:cNvSpPr txBox="1"/>
            <p:nvPr/>
          </p:nvSpPr>
          <p:spPr>
            <a:xfrm>
              <a:off x="4964664" y="3903086"/>
              <a:ext cx="845418" cy="83577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0320" tIns="15240" rIns="20320" bIns="15240" numCol="1" spcCol="1270" anchor="ctr" anchorCtr="0">
              <a:noAutofit/>
            </a:bodyPr>
            <a:lstStyle/>
            <a:p>
              <a:pPr marL="0" lvl="0" indent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1400" kern="1200" dirty="0"/>
                <a:t>/</a:t>
              </a:r>
              <a:r>
                <a:rPr lang="fr-FR" sz="1400" kern="1200" dirty="0" err="1"/>
                <a:t>css</a:t>
              </a:r>
              <a:endParaRPr lang="fr-FR" sz="1400" kern="1200" dirty="0"/>
            </a:p>
            <a:p>
              <a:pPr marL="0" lvl="0" indent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1400" dirty="0"/>
                <a:t>Contient les </a:t>
              </a:r>
              <a:r>
                <a:rPr lang="fr-FR" sz="1400" dirty="0">
                  <a:solidFill>
                    <a:srgbClr val="FF0000"/>
                  </a:solidFill>
                </a:rPr>
                <a:t>fichiers CSS </a:t>
              </a:r>
              <a:r>
                <a:rPr lang="fr-FR" sz="1400" dirty="0"/>
                <a:t>personnalisés</a:t>
              </a:r>
              <a:endParaRPr lang="fr-FR" sz="1400" kern="1200" dirty="0"/>
            </a:p>
          </p:txBody>
        </p:sp>
      </p:grpSp>
      <p:grpSp>
        <p:nvGrpSpPr>
          <p:cNvPr id="55" name="Groupe 54"/>
          <p:cNvGrpSpPr/>
          <p:nvPr/>
        </p:nvGrpSpPr>
        <p:grpSpPr>
          <a:xfrm>
            <a:off x="2880464" y="5849643"/>
            <a:ext cx="2610476" cy="887776"/>
            <a:chOff x="4938662" y="4901442"/>
            <a:chExt cx="897422" cy="887776"/>
          </a:xfrm>
        </p:grpSpPr>
        <p:sp>
          <p:nvSpPr>
            <p:cNvPr id="56" name="Rectangle à coins arrondis 55"/>
            <p:cNvSpPr/>
            <p:nvPr/>
          </p:nvSpPr>
          <p:spPr>
            <a:xfrm>
              <a:off x="4938662" y="4901442"/>
              <a:ext cx="897422" cy="887776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7" name="ZoneTexte 56"/>
            <p:cNvSpPr txBox="1"/>
            <p:nvPr/>
          </p:nvSpPr>
          <p:spPr>
            <a:xfrm>
              <a:off x="4964664" y="4927444"/>
              <a:ext cx="845418" cy="83577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0320" tIns="15240" rIns="20320" bIns="15240" numCol="1" spcCol="1270" anchor="ctr" anchorCtr="0">
              <a:noAutofit/>
            </a:bodyPr>
            <a:lstStyle/>
            <a:p>
              <a:pPr marL="0" lvl="0" indent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1400" kern="1200" dirty="0"/>
                <a:t>/lib</a:t>
              </a:r>
            </a:p>
            <a:p>
              <a:pPr marL="171450" lvl="0" indent="-17145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Tx/>
                <a:buChar char="-"/>
              </a:pPr>
              <a:r>
                <a:rPr lang="fr-FR" sz="1400" dirty="0"/>
                <a:t>/</a:t>
              </a:r>
              <a:r>
                <a:rPr lang="fr-FR" sz="1400" dirty="0" err="1">
                  <a:solidFill>
                    <a:srgbClr val="FF0000"/>
                  </a:solidFill>
                </a:rPr>
                <a:t>bootstrap</a:t>
              </a:r>
              <a:r>
                <a:rPr lang="fr-FR" sz="1400" dirty="0"/>
                <a:t> : fichiers </a:t>
              </a:r>
              <a:r>
                <a:rPr lang="fr-FR" sz="1400" dirty="0" err="1"/>
                <a:t>d’install</a:t>
              </a:r>
              <a:endParaRPr lang="fr-FR" sz="1400" dirty="0"/>
            </a:p>
            <a:p>
              <a:pPr marL="171450" lvl="0" indent="-17145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Tx/>
                <a:buChar char="-"/>
              </a:pPr>
              <a:r>
                <a:rPr lang="fr-FR" sz="1400" kern="1200" dirty="0"/>
                <a:t>/</a:t>
              </a:r>
              <a:r>
                <a:rPr lang="fr-FR" sz="1400" kern="1200" dirty="0" err="1">
                  <a:solidFill>
                    <a:srgbClr val="FF0000"/>
                  </a:solidFill>
                </a:rPr>
                <a:t>jquery</a:t>
              </a:r>
              <a:r>
                <a:rPr lang="fr-FR" sz="1400" kern="1200" dirty="0"/>
                <a:t> : fichiers </a:t>
              </a:r>
              <a:r>
                <a:rPr lang="fr-FR" sz="1400" kern="1200" dirty="0" err="1"/>
                <a:t>d’install</a:t>
              </a:r>
              <a:endParaRPr lang="fr-FR" sz="1400" kern="1200" dirty="0"/>
            </a:p>
          </p:txBody>
        </p:sp>
      </p:grpSp>
      <p:grpSp>
        <p:nvGrpSpPr>
          <p:cNvPr id="87" name="Groupe 86"/>
          <p:cNvGrpSpPr/>
          <p:nvPr/>
        </p:nvGrpSpPr>
        <p:grpSpPr>
          <a:xfrm>
            <a:off x="10858500" y="-17254"/>
            <a:ext cx="1333500" cy="4850177"/>
            <a:chOff x="10858500" y="-17254"/>
            <a:chExt cx="1333500" cy="4850177"/>
          </a:xfrm>
        </p:grpSpPr>
        <p:grpSp>
          <p:nvGrpSpPr>
            <p:cNvPr id="66" name="Groupe 65"/>
            <p:cNvGrpSpPr/>
            <p:nvPr/>
          </p:nvGrpSpPr>
          <p:grpSpPr>
            <a:xfrm>
              <a:off x="10858500" y="-17254"/>
              <a:ext cx="1333500" cy="4850177"/>
              <a:chOff x="6032395" y="0"/>
              <a:chExt cx="1121777" cy="6094071"/>
            </a:xfrm>
          </p:grpSpPr>
          <p:sp>
            <p:nvSpPr>
              <p:cNvPr id="76" name="Rectangle à coins arrondis 75"/>
              <p:cNvSpPr/>
              <p:nvPr/>
            </p:nvSpPr>
            <p:spPr>
              <a:xfrm>
                <a:off x="6032395" y="0"/>
                <a:ext cx="1121777" cy="6094071"/>
              </a:xfrm>
              <a:prstGeom prst="roundRect">
                <a:avLst>
                  <a:gd name="adj" fmla="val 10000"/>
                </a:avLst>
              </a:prstGeom>
            </p:spPr>
            <p:style>
              <a:lnRef idx="0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4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77" name="ZoneTexte 76"/>
              <p:cNvSpPr txBox="1"/>
              <p:nvPr/>
            </p:nvSpPr>
            <p:spPr>
              <a:xfrm>
                <a:off x="6032395" y="0"/>
                <a:ext cx="1121777" cy="726478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83820" tIns="83820" rIns="83820" bIns="83820" numCol="1" spcCol="1270" anchor="ctr" anchorCtr="0">
                <a:noAutofit/>
              </a:bodyPr>
              <a:lstStyle/>
              <a:p>
                <a:pPr marL="0" lvl="0" indent="0" algn="ctr" defTabSz="9779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fr-FR" sz="2200" kern="1200" dirty="0"/>
                  <a:t>BDD</a:t>
                </a:r>
              </a:p>
            </p:txBody>
          </p:sp>
        </p:grpSp>
        <p:grpSp>
          <p:nvGrpSpPr>
            <p:cNvPr id="67" name="Groupe 66"/>
            <p:cNvGrpSpPr/>
            <p:nvPr/>
          </p:nvGrpSpPr>
          <p:grpSpPr>
            <a:xfrm>
              <a:off x="11152169" y="687633"/>
              <a:ext cx="897422" cy="1197240"/>
              <a:chOff x="6144573" y="1828742"/>
              <a:chExt cx="897422" cy="1197240"/>
            </a:xfrm>
          </p:grpSpPr>
          <p:sp>
            <p:nvSpPr>
              <p:cNvPr id="74" name="Rectangle à coins arrondis 73"/>
              <p:cNvSpPr/>
              <p:nvPr/>
            </p:nvSpPr>
            <p:spPr>
              <a:xfrm>
                <a:off x="6144573" y="1828742"/>
                <a:ext cx="897422" cy="1197240"/>
              </a:xfrm>
              <a:prstGeom prst="roundRect">
                <a:avLst>
                  <a:gd name="adj" fmla="val 10000"/>
                </a:avLst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75" name="ZoneTexte 74"/>
              <p:cNvSpPr txBox="1"/>
              <p:nvPr/>
            </p:nvSpPr>
            <p:spPr>
              <a:xfrm>
                <a:off x="6170858" y="1855027"/>
                <a:ext cx="844852" cy="1144670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20320" tIns="15240" rIns="20320" bIns="15240" numCol="1" spcCol="1270" anchor="ctr" anchorCtr="0">
                <a:noAutofit/>
              </a:bodyPr>
              <a:lstStyle/>
              <a:p>
                <a:pPr marL="0" lvl="0" indent="0" algn="ctr" defTabSz="355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fr-FR" sz="1400" kern="1200" dirty="0"/>
                  <a:t>Article</a:t>
                </a:r>
              </a:p>
            </p:txBody>
          </p:sp>
        </p:grpSp>
        <p:grpSp>
          <p:nvGrpSpPr>
            <p:cNvPr id="68" name="Groupe 67"/>
            <p:cNvGrpSpPr/>
            <p:nvPr/>
          </p:nvGrpSpPr>
          <p:grpSpPr>
            <a:xfrm>
              <a:off x="11127457" y="2098311"/>
              <a:ext cx="897422" cy="1197240"/>
              <a:chOff x="6144573" y="3210173"/>
              <a:chExt cx="897422" cy="1197240"/>
            </a:xfrm>
          </p:grpSpPr>
          <p:sp>
            <p:nvSpPr>
              <p:cNvPr id="72" name="Rectangle à coins arrondis 71"/>
              <p:cNvSpPr/>
              <p:nvPr/>
            </p:nvSpPr>
            <p:spPr>
              <a:xfrm>
                <a:off x="6144573" y="3210173"/>
                <a:ext cx="897422" cy="1197240"/>
              </a:xfrm>
              <a:prstGeom prst="roundRect">
                <a:avLst>
                  <a:gd name="adj" fmla="val 10000"/>
                </a:avLst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73" name="ZoneTexte 72"/>
              <p:cNvSpPr txBox="1"/>
              <p:nvPr/>
            </p:nvSpPr>
            <p:spPr>
              <a:xfrm>
                <a:off x="6170858" y="3236458"/>
                <a:ext cx="844852" cy="1144670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20320" tIns="15240" rIns="20320" bIns="15240" numCol="1" spcCol="1270" anchor="ctr" anchorCtr="0">
                <a:noAutofit/>
              </a:bodyPr>
              <a:lstStyle/>
              <a:p>
                <a:pPr marL="0" lvl="0" indent="0" algn="ctr" defTabSz="355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fr-FR" sz="1400" kern="1200" dirty="0"/>
                  <a:t>Comment</a:t>
                </a:r>
              </a:p>
              <a:p>
                <a:pPr marL="285750" lvl="0" indent="-285750" algn="ctr" defTabSz="355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FontTx/>
                  <a:buChar char="-"/>
                </a:pPr>
                <a:r>
                  <a:rPr lang="fr-FR" sz="1400" dirty="0" err="1"/>
                  <a:t>art_id</a:t>
                </a:r>
                <a:endParaRPr lang="fr-FR" sz="1400" dirty="0"/>
              </a:p>
              <a:p>
                <a:pPr marL="285750" lvl="0" indent="-285750" algn="ctr" defTabSz="355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FontTx/>
                  <a:buChar char="-"/>
                </a:pPr>
                <a:r>
                  <a:rPr lang="fr-FR" sz="1400" dirty="0" err="1"/>
                  <a:t>u</a:t>
                </a:r>
                <a:r>
                  <a:rPr lang="fr-FR" sz="1400" kern="1200" dirty="0" err="1"/>
                  <a:t>sr</a:t>
                </a:r>
                <a:r>
                  <a:rPr lang="fr-FR" sz="1400" kern="1200" dirty="0"/>
                  <a:t>-id</a:t>
                </a:r>
              </a:p>
            </p:txBody>
          </p:sp>
        </p:grpSp>
        <p:grpSp>
          <p:nvGrpSpPr>
            <p:cNvPr id="69" name="Groupe 68"/>
            <p:cNvGrpSpPr/>
            <p:nvPr/>
          </p:nvGrpSpPr>
          <p:grpSpPr>
            <a:xfrm>
              <a:off x="11135005" y="3482469"/>
              <a:ext cx="897422" cy="1197240"/>
              <a:chOff x="6144573" y="4591605"/>
              <a:chExt cx="897422" cy="1197240"/>
            </a:xfrm>
          </p:grpSpPr>
          <p:sp>
            <p:nvSpPr>
              <p:cNvPr id="70" name="Rectangle à coins arrondis 69"/>
              <p:cNvSpPr/>
              <p:nvPr/>
            </p:nvSpPr>
            <p:spPr>
              <a:xfrm>
                <a:off x="6144573" y="4591605"/>
                <a:ext cx="897422" cy="1197240"/>
              </a:xfrm>
              <a:prstGeom prst="roundRect">
                <a:avLst>
                  <a:gd name="adj" fmla="val 10000"/>
                </a:avLst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71" name="ZoneTexte 70"/>
              <p:cNvSpPr txBox="1"/>
              <p:nvPr/>
            </p:nvSpPr>
            <p:spPr>
              <a:xfrm>
                <a:off x="6170858" y="4617890"/>
                <a:ext cx="844852" cy="1144670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20320" tIns="15240" rIns="20320" bIns="15240" numCol="1" spcCol="1270" anchor="ctr" anchorCtr="0">
                <a:noAutofit/>
              </a:bodyPr>
              <a:lstStyle/>
              <a:p>
                <a:pPr marL="0" lvl="0" indent="0" algn="ctr" defTabSz="355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fr-FR" sz="1400" kern="1200" dirty="0"/>
                  <a:t>User</a:t>
                </a:r>
              </a:p>
              <a:p>
                <a:pPr marL="0" lvl="0" indent="0" algn="ctr" defTabSz="355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fr-FR" sz="1400" dirty="0"/>
                  <a:t>- Rôles</a:t>
                </a:r>
                <a:endParaRPr lang="fr-FR" sz="1400" kern="1200" dirty="0"/>
              </a:p>
            </p:txBody>
          </p:sp>
        </p:grpSp>
      </p:grpSp>
      <p:grpSp>
        <p:nvGrpSpPr>
          <p:cNvPr id="82" name="Groupe 81"/>
          <p:cNvGrpSpPr/>
          <p:nvPr/>
        </p:nvGrpSpPr>
        <p:grpSpPr>
          <a:xfrm>
            <a:off x="4970337" y="-27359"/>
            <a:ext cx="2607679" cy="4820856"/>
            <a:chOff x="1790701" y="364603"/>
            <a:chExt cx="2607679" cy="4820856"/>
          </a:xfrm>
        </p:grpSpPr>
        <p:grpSp>
          <p:nvGrpSpPr>
            <p:cNvPr id="21" name="Groupe 20"/>
            <p:cNvGrpSpPr/>
            <p:nvPr/>
          </p:nvGrpSpPr>
          <p:grpSpPr>
            <a:xfrm>
              <a:off x="1790701" y="364603"/>
              <a:ext cx="2607679" cy="4820856"/>
              <a:chOff x="1208750" y="0"/>
              <a:chExt cx="1121777" cy="6094071"/>
            </a:xfrm>
          </p:grpSpPr>
          <p:sp>
            <p:nvSpPr>
              <p:cNvPr id="31" name="Rectangle à coins arrondis 30"/>
              <p:cNvSpPr/>
              <p:nvPr/>
            </p:nvSpPr>
            <p:spPr>
              <a:xfrm>
                <a:off x="1208750" y="0"/>
                <a:ext cx="1121777" cy="6094071"/>
              </a:xfrm>
              <a:prstGeom prst="roundRect">
                <a:avLst>
                  <a:gd name="adj" fmla="val 10000"/>
                </a:avLst>
              </a:prstGeom>
            </p:spPr>
            <p:style>
              <a:lnRef idx="0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4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32" name="ZoneTexte 31"/>
              <p:cNvSpPr txBox="1"/>
              <p:nvPr/>
            </p:nvSpPr>
            <p:spPr>
              <a:xfrm>
                <a:off x="1208750" y="1"/>
                <a:ext cx="1121777" cy="561640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83820" tIns="83820" rIns="83820" bIns="83820" numCol="1" spcCol="1270" anchor="ctr" anchorCtr="0">
                <a:noAutofit/>
              </a:bodyPr>
              <a:lstStyle/>
              <a:p>
                <a:pPr marL="0" lvl="0" indent="0" algn="ctr" defTabSz="9779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fr-FR" sz="2200" kern="1200" dirty="0"/>
                  <a:t>/</a:t>
                </a:r>
                <a:r>
                  <a:rPr lang="fr-FR" sz="2200" kern="1200" dirty="0" err="1"/>
                  <a:t>src</a:t>
                </a:r>
                <a:endParaRPr lang="fr-FR" sz="2200" kern="1200" dirty="0"/>
              </a:p>
            </p:txBody>
          </p:sp>
        </p:grpSp>
        <p:grpSp>
          <p:nvGrpSpPr>
            <p:cNvPr id="22" name="Groupe 21"/>
            <p:cNvGrpSpPr/>
            <p:nvPr/>
          </p:nvGrpSpPr>
          <p:grpSpPr>
            <a:xfrm>
              <a:off x="1876594" y="995582"/>
              <a:ext cx="2417614" cy="1585571"/>
              <a:chOff x="1320928" y="1828742"/>
              <a:chExt cx="897422" cy="1197240"/>
            </a:xfrm>
          </p:grpSpPr>
          <p:sp>
            <p:nvSpPr>
              <p:cNvPr id="29" name="Rectangle à coins arrondis 28"/>
              <p:cNvSpPr/>
              <p:nvPr/>
            </p:nvSpPr>
            <p:spPr>
              <a:xfrm>
                <a:off x="1320928" y="1828742"/>
                <a:ext cx="897422" cy="1197240"/>
              </a:xfrm>
              <a:prstGeom prst="roundRect">
                <a:avLst>
                  <a:gd name="adj" fmla="val 10000"/>
                </a:avLst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30" name="ZoneTexte 29"/>
              <p:cNvSpPr txBox="1"/>
              <p:nvPr/>
            </p:nvSpPr>
            <p:spPr>
              <a:xfrm>
                <a:off x="1347213" y="1855027"/>
                <a:ext cx="844852" cy="1144670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20320" tIns="15240" rIns="20320" bIns="15240" numCol="1" spcCol="1270" anchor="ctr" anchorCtr="0">
                <a:noAutofit/>
              </a:bodyPr>
              <a:lstStyle/>
              <a:p>
                <a:pPr marL="0" lvl="0" indent="0" algn="ctr" defTabSz="355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fr-FR" sz="1200" kern="1200" dirty="0"/>
                  <a:t>/DAO</a:t>
                </a:r>
                <a:endParaRPr lang="fr-FR" sz="1200" dirty="0"/>
              </a:p>
              <a:p>
                <a:pPr marL="171450" lvl="0" indent="-171450" algn="ctr" defTabSz="355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FontTx/>
                  <a:buChar char="-"/>
                </a:pPr>
                <a:r>
                  <a:rPr lang="fr-FR" sz="1200" kern="1200" dirty="0" err="1"/>
                  <a:t>DAO.php</a:t>
                </a:r>
                <a:r>
                  <a:rPr lang="fr-FR" sz="1200" kern="1200" dirty="0"/>
                  <a:t> : class Doctrine d’accès à la BDD</a:t>
                </a:r>
              </a:p>
              <a:p>
                <a:pPr marL="171450" lvl="0" indent="-171450" algn="ctr" defTabSz="355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FontTx/>
                  <a:buChar char="-"/>
                </a:pPr>
                <a:r>
                  <a:rPr lang="fr-FR" sz="1200" dirty="0" err="1"/>
                  <a:t>ArticleDAO</a:t>
                </a:r>
                <a:r>
                  <a:rPr lang="fr-FR" sz="1200" dirty="0"/>
                  <a:t>, </a:t>
                </a:r>
                <a:r>
                  <a:rPr lang="fr-FR" sz="1200" dirty="0" err="1"/>
                  <a:t>CommentDAO</a:t>
                </a:r>
                <a:r>
                  <a:rPr lang="fr-FR" sz="1200" dirty="0"/>
                  <a:t>, </a:t>
                </a:r>
                <a:r>
                  <a:rPr lang="fr-FR" sz="1200" dirty="0" err="1"/>
                  <a:t>UserDAO</a:t>
                </a:r>
                <a:r>
                  <a:rPr lang="fr-FR" sz="1200" dirty="0"/>
                  <a:t> : class gérant l’échange de données entre les objets et la BDD</a:t>
                </a:r>
              </a:p>
              <a:p>
                <a:pPr lvl="0" algn="ctr" defTabSz="355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fr-FR" sz="1200" kern="1200" dirty="0">
                    <a:solidFill>
                      <a:srgbClr val="FF0000"/>
                    </a:solidFill>
                  </a:rPr>
                  <a:t>Requêtes SQL</a:t>
                </a:r>
              </a:p>
            </p:txBody>
          </p:sp>
        </p:grpSp>
        <p:grpSp>
          <p:nvGrpSpPr>
            <p:cNvPr id="23" name="Groupe 22"/>
            <p:cNvGrpSpPr/>
            <p:nvPr/>
          </p:nvGrpSpPr>
          <p:grpSpPr>
            <a:xfrm>
              <a:off x="1876594" y="2656474"/>
              <a:ext cx="2417614" cy="940086"/>
              <a:chOff x="1320928" y="3210173"/>
              <a:chExt cx="897422" cy="1197240"/>
            </a:xfrm>
          </p:grpSpPr>
          <p:sp>
            <p:nvSpPr>
              <p:cNvPr id="27" name="Rectangle à coins arrondis 26"/>
              <p:cNvSpPr/>
              <p:nvPr/>
            </p:nvSpPr>
            <p:spPr>
              <a:xfrm>
                <a:off x="1320928" y="3210173"/>
                <a:ext cx="897422" cy="1197240"/>
              </a:xfrm>
              <a:prstGeom prst="roundRect">
                <a:avLst>
                  <a:gd name="adj" fmla="val 10000"/>
                </a:avLst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8" name="ZoneTexte 27"/>
              <p:cNvSpPr txBox="1"/>
              <p:nvPr/>
            </p:nvSpPr>
            <p:spPr>
              <a:xfrm>
                <a:off x="1347213" y="3236458"/>
                <a:ext cx="844852" cy="1144670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20320" tIns="15240" rIns="20320" bIns="15240" numCol="1" spcCol="1270" anchor="ctr" anchorCtr="0">
                <a:noAutofit/>
              </a:bodyPr>
              <a:lstStyle/>
              <a:p>
                <a:pPr marL="0" lvl="0" indent="0" algn="ctr" defTabSz="355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fr-FR" sz="1200" kern="1200" dirty="0"/>
                  <a:t>/Domain</a:t>
                </a:r>
              </a:p>
              <a:p>
                <a:pPr marL="171450" lvl="0" indent="-171450" algn="ctr" defTabSz="355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FontTx/>
                  <a:buChar char="-"/>
                </a:pPr>
                <a:r>
                  <a:rPr lang="fr-FR" sz="1200" kern="1200" dirty="0"/>
                  <a:t>Article, Comment, User : class définissant les objets</a:t>
                </a:r>
                <a:endParaRPr lang="fr-FR" sz="1200" dirty="0"/>
              </a:p>
              <a:p>
                <a:pPr lvl="0" algn="ctr" defTabSz="355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fr-FR" sz="1200" kern="1200" dirty="0">
                    <a:solidFill>
                      <a:srgbClr val="FF0000"/>
                    </a:solidFill>
                  </a:rPr>
                  <a:t>Getters / Setters</a:t>
                </a:r>
              </a:p>
            </p:txBody>
          </p:sp>
        </p:grpSp>
        <p:grpSp>
          <p:nvGrpSpPr>
            <p:cNvPr id="24" name="Groupe 23"/>
            <p:cNvGrpSpPr/>
            <p:nvPr/>
          </p:nvGrpSpPr>
          <p:grpSpPr>
            <a:xfrm>
              <a:off x="1909014" y="3695081"/>
              <a:ext cx="2385193" cy="1197240"/>
              <a:chOff x="1320928" y="4591605"/>
              <a:chExt cx="897422" cy="1197240"/>
            </a:xfrm>
          </p:grpSpPr>
          <p:sp>
            <p:nvSpPr>
              <p:cNvPr id="25" name="Rectangle à coins arrondis 24"/>
              <p:cNvSpPr/>
              <p:nvPr/>
            </p:nvSpPr>
            <p:spPr>
              <a:xfrm>
                <a:off x="1320928" y="4591605"/>
                <a:ext cx="897422" cy="1197240"/>
              </a:xfrm>
              <a:prstGeom prst="roundRect">
                <a:avLst>
                  <a:gd name="adj" fmla="val 10000"/>
                </a:avLst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6" name="ZoneTexte 25"/>
              <p:cNvSpPr txBox="1"/>
              <p:nvPr/>
            </p:nvSpPr>
            <p:spPr>
              <a:xfrm>
                <a:off x="1347213" y="4617890"/>
                <a:ext cx="844852" cy="1144670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20320" tIns="15240" rIns="20320" bIns="15240" numCol="1" spcCol="1270" anchor="ctr" anchorCtr="0">
                <a:noAutofit/>
              </a:bodyPr>
              <a:lstStyle/>
              <a:p>
                <a:pPr marL="0" lvl="0" indent="0" algn="ctr" defTabSz="355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fr-FR" sz="1200" kern="1200" dirty="0"/>
                  <a:t>/</a:t>
                </a:r>
                <a:r>
                  <a:rPr lang="fr-FR" sz="1200" kern="1200" dirty="0" err="1"/>
                  <a:t>Form</a:t>
                </a:r>
                <a:r>
                  <a:rPr lang="fr-FR" sz="1200" kern="1200" dirty="0"/>
                  <a:t>/Type</a:t>
                </a:r>
              </a:p>
              <a:p>
                <a:pPr marL="0" lvl="0" indent="0" algn="ctr" defTabSz="355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fr-FR" sz="1200" dirty="0"/>
                  <a:t>- </a:t>
                </a:r>
                <a:r>
                  <a:rPr lang="fr-FR" sz="1200" dirty="0" err="1"/>
                  <a:t>ArticleType</a:t>
                </a:r>
                <a:r>
                  <a:rPr lang="fr-FR" sz="1200" dirty="0"/>
                  <a:t>, </a:t>
                </a:r>
                <a:r>
                  <a:rPr lang="fr-FR" sz="1200" dirty="0" err="1"/>
                  <a:t>ComentType</a:t>
                </a:r>
                <a:r>
                  <a:rPr lang="fr-FR" sz="1200" dirty="0"/>
                  <a:t>, </a:t>
                </a:r>
                <a:r>
                  <a:rPr lang="fr-FR" sz="1200" dirty="0" err="1"/>
                  <a:t>UserType</a:t>
                </a:r>
                <a:r>
                  <a:rPr lang="fr-FR" sz="1200" dirty="0"/>
                  <a:t> : class représentant les </a:t>
                </a:r>
                <a:r>
                  <a:rPr lang="fr-FR" sz="1200" dirty="0">
                    <a:solidFill>
                      <a:srgbClr val="FF0000"/>
                    </a:solidFill>
                  </a:rPr>
                  <a:t>formulaires</a:t>
                </a:r>
                <a:r>
                  <a:rPr lang="fr-FR" sz="1200" dirty="0"/>
                  <a:t> des objets et leurs champs</a:t>
                </a:r>
                <a:endParaRPr lang="fr-FR" sz="1200" kern="1200" dirty="0"/>
              </a:p>
            </p:txBody>
          </p:sp>
        </p:grpSp>
      </p:grpSp>
      <p:sp>
        <p:nvSpPr>
          <p:cNvPr id="2" name="Rectangle à coins arrondis 1"/>
          <p:cNvSpPr/>
          <p:nvPr/>
        </p:nvSpPr>
        <p:spPr>
          <a:xfrm>
            <a:off x="9543327" y="5668062"/>
            <a:ext cx="2262850" cy="8542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/>
              <a:t>Composer.json</a:t>
            </a:r>
            <a:endParaRPr lang="fr-FR" sz="1400" dirty="0"/>
          </a:p>
          <a:p>
            <a:pPr algn="ctr"/>
            <a:r>
              <a:rPr lang="fr-FR" sz="1400" dirty="0"/>
              <a:t>Call les composant de silex/</a:t>
            </a:r>
            <a:r>
              <a:rPr lang="fr-FR" sz="1400" dirty="0" err="1"/>
              <a:t>symfony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386730713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254</Words>
  <Application>Microsoft Office PowerPoint</Application>
  <PresentationFormat>Grand écran</PresentationFormat>
  <Paragraphs>68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Olivia De Charette</dc:creator>
  <cp:lastModifiedBy>Olivia De Charette</cp:lastModifiedBy>
  <cp:revision>18</cp:revision>
  <dcterms:created xsi:type="dcterms:W3CDTF">2016-05-20T14:35:13Z</dcterms:created>
  <dcterms:modified xsi:type="dcterms:W3CDTF">2016-05-20T15:08:44Z</dcterms:modified>
</cp:coreProperties>
</file>