
<file path=[Content_Types].xml><?xml version="1.0" encoding="utf-8"?>
<Types xmlns="http://schemas.openxmlformats.org/package/2006/content-types">
  <Default Extension="rels" ContentType="application/vnd.openxmlformats-package.relationships+xml"/>
  <Override PartName="/ppt/slides/slide14.xml" ContentType="application/vnd.openxmlformats-officedocument.presentationml.slide+xml"/>
  <Override PartName="/ppt/slideMasters/slideMaster2.xml" ContentType="application/vnd.openxmlformats-officedocument.presentationml.slideMaster+xml"/>
  <Override PartName="/ppt/media/audio4.bin" ContentType="audio/unknown"/>
  <Default Extension="xml" ContentType="application/xml"/>
  <Override PartName="/ppt/tableStyles.xml" ContentType="application/vnd.openxmlformats-officedocument.presentationml.tableStyles+xml"/>
  <Override PartName="/ppt/slideLayouts/slideLayout33.xml" ContentType="application/vnd.openxmlformats-officedocument.presentationml.slideLayout+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s/slide21.xml" ContentType="application/vnd.openxmlformats-officedocument.presentationml.slide+xml"/>
  <Override PartName="/ppt/slideLayouts/slideLayout25.xml" ContentType="application/vnd.openxmlformats-officedocument.presentationml.slideLayout+xml"/>
  <Override PartName="/ppt/slides/slide5.xml" ContentType="application/vnd.openxmlformats-officedocument.presentationml.slide+xml"/>
  <Override PartName="/ppt/slideLayouts/slideLayout5.xml" ContentType="application/vnd.openxmlformats-officedocument.presentationml.slideLayout+xml"/>
  <Override PartName="/ppt/slides/slide13.xml" ContentType="application/vnd.openxmlformats-officedocument.presentationml.slide+xml"/>
  <Override PartName="/ppt/slideMasters/slideMaster1.xml" ContentType="application/vnd.openxmlformats-officedocument.presentationml.slideMaster+xml"/>
  <Override PartName="/docProps/core.xml" ContentType="application/vnd.openxmlformats-package.core-properties+xml"/>
  <Override PartName="/ppt/media/audio3.bin" ContentType="audio/unknown"/>
  <Override PartName="/ppt/slideLayouts/slideLayout32.xml" ContentType="application/vnd.openxmlformats-officedocument.presentationml.slideLayout+xml"/>
  <Override PartName="/ppt/handoutMasters/handoutMaster1.xml" ContentType="application/vnd.openxmlformats-officedocument.presentationml.handoutMaster+xml"/>
  <Override PartName="/ppt/slideLayouts/slideLayout15.xml" ContentType="application/vnd.openxmlformats-officedocument.presentationml.slideLayout+xml"/>
  <Override PartName="/ppt/slides/slide27.xml" ContentType="application/vnd.openxmlformats-officedocument.presentationml.slide+xml"/>
  <Override PartName="/ppt/slides/slide20.xml" ContentType="application/vnd.openxmlformats-officedocument.presentationml.slide+xml"/>
  <Override PartName="/ppt/slideLayouts/slideLayout24.xml" ContentType="application/vnd.openxmlformats-officedocument.presentationml.slideLayout+xml"/>
  <Override PartName="/ppt/slides/slide4.xml" ContentType="application/vnd.openxmlformats-officedocument.presentationml.slide+xml"/>
  <Override PartName="/ppt/slides/slide19.xml" ContentType="application/vnd.openxmlformats-officedocument.presentationml.slide+xml"/>
  <Override PartName="/ppt/slideLayouts/slideLayout4.xml" ContentType="application/vnd.openxmlformats-officedocument.presentationml.slideLayout+xml"/>
  <Default Extension="png" ContentType="image/png"/>
  <Override PartName="/ppt/slides/slide12.xml" ContentType="application/vnd.openxmlformats-officedocument.presentationml.slide+xml"/>
  <Override PartName="/ppt/media/audio2.bin" ContentType="audio/unknown"/>
  <Override PartName="/ppt/presProps.xml" ContentType="application/vnd.openxmlformats-officedocument.presentationml.presProps+xml"/>
  <Override PartName="/ppt/slideLayouts/slideLayout31.xml" ContentType="application/vnd.openxmlformats-officedocument.presentationml.slideLayout+xml"/>
  <Override PartName="/ppt/slides/slide26.xml" ContentType="application/vnd.openxmlformats-officedocument.presentationml.slide+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s/slide3.xml" ContentType="application/vnd.openxmlformats-officedocument.presentationml.slide+xml"/>
  <Override PartName="/ppt/slides/slide18.xml" ContentType="application/vnd.openxmlformats-officedocument.presentationml.slide+xml"/>
  <Override PartName="/ppt/slideLayouts/slideLayout3.xml" ContentType="application/vnd.openxmlformats-officedocument.presentationml.slideLayout+xml"/>
  <Override PartName="/ppt/slides/slide11.xml" ContentType="application/vnd.openxmlformats-officedocument.presentationml.slide+xml"/>
  <Override PartName="/ppt/media/audio1.bin" ContentType="audio/unknown"/>
  <Override PartName="/ppt/notesSlides/notesSlide5.xml" ContentType="application/vnd.openxmlformats-officedocument.presentationml.notesSlide+xml"/>
  <Override PartName="/ppt/slideLayouts/slideLayout30.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29.xml" ContentType="application/vnd.openxmlformats-officedocument.presentationml.slideLayout+xml"/>
  <Override PartName="/ppt/slides/slide25.xml" ContentType="application/vnd.openxmlformats-officedocument.presentationml.slide+xml"/>
  <Override PartName="/ppt/slides/slide9.xml" ContentType="application/vnd.openxmlformats-officedocument.presentationml.slide+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s/slide2.xml" ContentType="application/vnd.openxmlformats-officedocument.presentationml.slide+xml"/>
  <Override PartName="/ppt/slideLayouts/slideLayout2.xml" ContentType="application/vnd.openxmlformats-officedocument.presentationml.slideLayout+xml"/>
  <Override PartName="/ppt/slides/slide17.xml" ContentType="application/vnd.openxmlformats-officedocument.presentationml.slide+xml"/>
  <Override PartName="/ppt/slides/slide10.xml" ContentType="application/vnd.openxmlformats-officedocument.presentationml.slide+xml"/>
  <Override PartName="/docProps/app.xml" ContentType="application/vnd.openxmlformats-officedocument.extended-properties+xml"/>
  <Override PartName="/ppt/notesSlides/notesSlide4.xml" ContentType="application/vnd.openxmlformats-officedocument.presentationml.notesSlide+xml"/>
  <Override PartName="/ppt/slideLayouts/slideLayout19.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s/slide24.xml" ContentType="application/vnd.openxmlformats-officedocument.presentationml.slide+xml"/>
  <Override PartName="/ppt/slides/slide8.xml" ContentType="application/vnd.openxmlformats-officedocument.presentationml.slide+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s/slide1.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Default Extension="jpeg" ContentType="image/jpeg"/>
  <Override PartName="/ppt/commentAuthors.xml" ContentType="application/vnd.openxmlformats-officedocument.presentationml.commentAuthors+xml"/>
  <Override PartName="/ppt/viewProps.xml" ContentType="application/vnd.openxmlformats-officedocument.presentationml.viewProps+xml"/>
  <Override PartName="/ppt/notesSlides/notesSlide3.xml" ContentType="application/vnd.openxmlformats-officedocument.presentationml.notesSlide+xml"/>
  <Override PartName="/ppt/slideLayouts/slideLayout18.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27.xml" ContentType="application/vnd.openxmlformats-officedocument.presentationml.slideLayout+xml"/>
  <Override PartName="/ppt/slides/slide23.xml" ContentType="application/vnd.openxmlformats-officedocument.presentationml.slide+xml"/>
  <Override PartName="/ppt/slides/slide7.xml" ContentType="application/vnd.openxmlformats-officedocument.presentationml.slide+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notesMasters/notesMaster1.xml" ContentType="application/vnd.openxmlformats-officedocument.presentationml.notesMaster+xml"/>
  <Override PartName="/ppt/slides/slide15.xml" ContentType="application/vnd.openxmlformats-officedocument.presentationml.slide+xml"/>
  <Override PartName="/ppt/slideLayouts/slideLayout34.xml" ContentType="application/vnd.openxmlformats-officedocument.presentationml.slideLayout+xml"/>
  <Override PartName="/ppt/notesSlides/notesSlide2.xml" ContentType="application/vnd.openxmlformats-officedocument.presentationml.notesSlide+xml"/>
  <Override PartName="/ppt/slideLayouts/slideLayout17.xml" ContentType="application/vnd.openxmlformats-officedocument.presentationml.slideLayout+xml"/>
  <Override PartName="/ppt/theme/theme1.xml" ContentType="application/vnd.openxmlformats-officedocument.theme+xml"/>
  <Override PartName="/ppt/slides/slide22.xml" ContentType="application/vnd.openxmlformats-officedocument.presentationml.slide+xml"/>
  <Override PartName="/ppt/presentation.xml" ContentType="application/vnd.openxmlformats-officedocument.presentationml.presentation.main+xml"/>
  <Override PartName="/ppt/slideLayouts/slideLayout26.xml" ContentType="application/vnd.openxmlformats-officedocument.presentationml.slideLayout+xml"/>
  <Override PartName="/ppt/slides/slide6.xml" ContentType="application/vnd.openxmlformats-officedocument.presentationml.slide+xml"/>
  <Override PartName="/ppt/slideLayouts/slideLayout10.xml" ContentType="application/vnd.openxmlformats-officedocument.presentationml.slideLayout+xml"/>
  <Override PartName="/ppt/slideLayouts/slideLayout6.xml" ContentType="application/vnd.openxmlformats-officedocument.presentationml.slideLayout+xml"/>
  <Default Extension="bin" ContentType="application/vnd.openxmlformats-officedocument.presentationml.printerSettings"/>
  <Default Extension="pdf" ContentType="application/pdf"/>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howSpecialPlsOnTitleSld="0" saveSubsetFonts="1" autoCompressPictures="0">
  <p:sldMasterIdLst>
    <p:sldMasterId id="2147483648" r:id="rId1"/>
    <p:sldMasterId id="2147483678" r:id="rId2"/>
  </p:sldMasterIdLst>
  <p:notesMasterIdLst>
    <p:notesMasterId r:id="rId30"/>
  </p:notesMasterIdLst>
  <p:handoutMasterIdLst>
    <p:handoutMasterId r:id="rId31"/>
  </p:handoutMasterIdLst>
  <p:sldIdLst>
    <p:sldId id="813" r:id="rId3"/>
    <p:sldId id="786" r:id="rId4"/>
    <p:sldId id="800" r:id="rId5"/>
    <p:sldId id="779" r:id="rId6"/>
    <p:sldId id="812" r:id="rId7"/>
    <p:sldId id="801" r:id="rId8"/>
    <p:sldId id="780" r:id="rId9"/>
    <p:sldId id="796" r:id="rId10"/>
    <p:sldId id="781" r:id="rId11"/>
    <p:sldId id="789" r:id="rId12"/>
    <p:sldId id="773" r:id="rId13"/>
    <p:sldId id="802" r:id="rId14"/>
    <p:sldId id="807" r:id="rId15"/>
    <p:sldId id="785" r:id="rId16"/>
    <p:sldId id="806" r:id="rId17"/>
    <p:sldId id="797" r:id="rId18"/>
    <p:sldId id="790" r:id="rId19"/>
    <p:sldId id="778" r:id="rId20"/>
    <p:sldId id="792" r:id="rId21"/>
    <p:sldId id="798" r:id="rId22"/>
    <p:sldId id="809" r:id="rId23"/>
    <p:sldId id="808" r:id="rId24"/>
    <p:sldId id="776" r:id="rId25"/>
    <p:sldId id="811" r:id="rId26"/>
    <p:sldId id="810" r:id="rId27"/>
    <p:sldId id="794" r:id="rId28"/>
    <p:sldId id="783" r:id="rId29"/>
  </p:sldIdLst>
  <p:sldSz cx="9144000" cy="6858000" type="screen4x3"/>
  <p:notesSz cx="7302500" cy="9588500"/>
  <p:defaultTex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457200" rtl="0" eaLnBrk="1" latinLnBrk="0" hangingPunct="1">
      <a:defRPr sz="1400" kern="1200">
        <a:solidFill>
          <a:schemeClr val="tx1"/>
        </a:solidFill>
        <a:latin typeface="Arial" charset="0"/>
        <a:ea typeface="+mn-ea"/>
        <a:cs typeface="+mn-cs"/>
      </a:defRPr>
    </a:lvl6pPr>
    <a:lvl7pPr marL="2743200" algn="l" defTabSz="457200" rtl="0" eaLnBrk="1" latinLnBrk="0" hangingPunct="1">
      <a:defRPr sz="1400" kern="1200">
        <a:solidFill>
          <a:schemeClr val="tx1"/>
        </a:solidFill>
        <a:latin typeface="Arial" charset="0"/>
        <a:ea typeface="+mn-ea"/>
        <a:cs typeface="+mn-cs"/>
      </a:defRPr>
    </a:lvl7pPr>
    <a:lvl8pPr marL="3200400" algn="l" defTabSz="457200" rtl="0" eaLnBrk="1" latinLnBrk="0" hangingPunct="1">
      <a:defRPr sz="1400" kern="1200">
        <a:solidFill>
          <a:schemeClr val="tx1"/>
        </a:solidFill>
        <a:latin typeface="Arial" charset="0"/>
        <a:ea typeface="+mn-ea"/>
        <a:cs typeface="+mn-cs"/>
      </a:defRPr>
    </a:lvl8pPr>
    <a:lvl9pPr marL="3657600" algn="l" defTabSz="457200" rtl="0" eaLnBrk="1" latinLnBrk="0" hangingPunct="1">
      <a:defRPr sz="14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mAuthor id="0" name="Oded Ghitza" initials="OG" lastIdx="0" clrIdx="0"/>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p:showPr showNarration="1" useTimings="0">
    <p:present/>
    <p:sldAll/>
    <p:penClr>
      <a:schemeClr val="tx1"/>
    </p:penClr>
  </p:showPr>
  <p:clrMru>
    <a:srgbClr val="FF8000"/>
    <a:srgbClr val="0080FF"/>
    <a:srgbClr val="00FF00"/>
    <a:srgbClr val="FFCC66"/>
    <a:srgbClr val="CCFFFF"/>
    <a:srgbClr val="8000FF"/>
    <a:srgbClr val="FF00FF"/>
    <a:srgbClr val="FFFF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horzBarState="maximized">
    <p:restoredLeft sz="15620"/>
    <p:restoredTop sz="94660"/>
  </p:normalViewPr>
  <p:slideViewPr>
    <p:cSldViewPr>
      <p:cViewPr>
        <p:scale>
          <a:sx n="150" d="100"/>
          <a:sy n="150" d="100"/>
        </p:scale>
        <p:origin x="-1152" y="-3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notesViewPr>
    <p:cSldViewPr>
      <p:cViewPr varScale="1">
        <p:scale>
          <a:sx n="83" d="100"/>
          <a:sy n="83" d="100"/>
        </p:scale>
        <p:origin x="-1434" y="-84"/>
      </p:cViewPr>
      <p:guideLst>
        <p:guide orient="horz" pos="3020"/>
        <p:guide pos="2300"/>
      </p:guideLst>
    </p:cSldViewPr>
  </p:notesViewPr>
  <p:gridSpacing cx="78028800" cy="780288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commentAuthors" Target="commentAuthors.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3165475" cy="481013"/>
          </a:xfrm>
          <a:prstGeom prst="rect">
            <a:avLst/>
          </a:prstGeom>
          <a:noFill/>
          <a:ln w="9525">
            <a:noFill/>
            <a:miter lim="800000"/>
            <a:headEnd/>
            <a:tailEnd/>
          </a:ln>
          <a:effectLst/>
        </p:spPr>
        <p:txBody>
          <a:bodyPr vert="horz" wrap="square" lIns="95594" tIns="47796" rIns="95594" bIns="47796" numCol="1" anchor="t" anchorCtr="0" compatLnSpc="1">
            <a:prstTxWarp prst="textNoShape">
              <a:avLst/>
            </a:prstTxWarp>
          </a:bodyPr>
          <a:lstStyle>
            <a:lvl1pPr defTabSz="955675">
              <a:defRPr sz="1300"/>
            </a:lvl1pPr>
          </a:lstStyle>
          <a:p>
            <a:pPr>
              <a:defRPr/>
            </a:pPr>
            <a:endParaRPr lang="en-US"/>
          </a:p>
        </p:txBody>
      </p:sp>
      <p:sp>
        <p:nvSpPr>
          <p:cNvPr id="79875" name="Rectangle 3"/>
          <p:cNvSpPr>
            <a:spLocks noGrp="1" noChangeArrowheads="1"/>
          </p:cNvSpPr>
          <p:nvPr>
            <p:ph type="dt" sz="quarter" idx="1"/>
          </p:nvPr>
        </p:nvSpPr>
        <p:spPr bwMode="auto">
          <a:xfrm>
            <a:off x="4135438" y="0"/>
            <a:ext cx="3165475" cy="481013"/>
          </a:xfrm>
          <a:prstGeom prst="rect">
            <a:avLst/>
          </a:prstGeom>
          <a:noFill/>
          <a:ln w="9525">
            <a:noFill/>
            <a:miter lim="800000"/>
            <a:headEnd/>
            <a:tailEnd/>
          </a:ln>
          <a:effectLst/>
        </p:spPr>
        <p:txBody>
          <a:bodyPr vert="horz" wrap="square" lIns="95594" tIns="47796" rIns="95594" bIns="47796" numCol="1" anchor="t" anchorCtr="0" compatLnSpc="1">
            <a:prstTxWarp prst="textNoShape">
              <a:avLst/>
            </a:prstTxWarp>
          </a:bodyPr>
          <a:lstStyle>
            <a:lvl1pPr algn="r" defTabSz="955675">
              <a:defRPr sz="1300"/>
            </a:lvl1pPr>
          </a:lstStyle>
          <a:p>
            <a:pPr>
              <a:defRPr/>
            </a:pPr>
            <a:endParaRPr lang="en-US"/>
          </a:p>
        </p:txBody>
      </p:sp>
      <p:sp>
        <p:nvSpPr>
          <p:cNvPr id="79876" name="Rectangle 4"/>
          <p:cNvSpPr>
            <a:spLocks noGrp="1" noChangeArrowheads="1"/>
          </p:cNvSpPr>
          <p:nvPr>
            <p:ph type="ftr" sz="quarter" idx="2"/>
          </p:nvPr>
        </p:nvSpPr>
        <p:spPr bwMode="auto">
          <a:xfrm>
            <a:off x="0" y="9105900"/>
            <a:ext cx="3165475" cy="481013"/>
          </a:xfrm>
          <a:prstGeom prst="rect">
            <a:avLst/>
          </a:prstGeom>
          <a:noFill/>
          <a:ln w="9525">
            <a:noFill/>
            <a:miter lim="800000"/>
            <a:headEnd/>
            <a:tailEnd/>
          </a:ln>
          <a:effectLst/>
        </p:spPr>
        <p:txBody>
          <a:bodyPr vert="horz" wrap="square" lIns="95594" tIns="47796" rIns="95594" bIns="47796" numCol="1" anchor="b" anchorCtr="0" compatLnSpc="1">
            <a:prstTxWarp prst="textNoShape">
              <a:avLst/>
            </a:prstTxWarp>
          </a:bodyPr>
          <a:lstStyle>
            <a:lvl1pPr defTabSz="955675">
              <a:defRPr sz="1300"/>
            </a:lvl1pPr>
          </a:lstStyle>
          <a:p>
            <a:pPr>
              <a:defRPr/>
            </a:pPr>
            <a:endParaRPr lang="en-US"/>
          </a:p>
        </p:txBody>
      </p:sp>
      <p:sp>
        <p:nvSpPr>
          <p:cNvPr id="79877" name="Rectangle 5"/>
          <p:cNvSpPr>
            <a:spLocks noGrp="1" noChangeArrowheads="1"/>
          </p:cNvSpPr>
          <p:nvPr>
            <p:ph type="sldNum" sz="quarter" idx="3"/>
          </p:nvPr>
        </p:nvSpPr>
        <p:spPr bwMode="auto">
          <a:xfrm>
            <a:off x="4135438" y="9105900"/>
            <a:ext cx="3165475" cy="481013"/>
          </a:xfrm>
          <a:prstGeom prst="rect">
            <a:avLst/>
          </a:prstGeom>
          <a:noFill/>
          <a:ln w="9525">
            <a:noFill/>
            <a:miter lim="800000"/>
            <a:headEnd/>
            <a:tailEnd/>
          </a:ln>
          <a:effectLst/>
        </p:spPr>
        <p:txBody>
          <a:bodyPr vert="horz" wrap="square" lIns="95594" tIns="47796" rIns="95594" bIns="47796" numCol="1" anchor="b" anchorCtr="0" compatLnSpc="1">
            <a:prstTxWarp prst="textNoShape">
              <a:avLst/>
            </a:prstTxWarp>
          </a:bodyPr>
          <a:lstStyle>
            <a:lvl1pPr algn="r" defTabSz="955675">
              <a:defRPr sz="1300"/>
            </a:lvl1pPr>
          </a:lstStyle>
          <a:p>
            <a:pPr>
              <a:defRPr/>
            </a:pPr>
            <a:fld id="{B6E51F07-FE33-524B-A23F-9F4EC5BA94E7}"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165475" cy="481013"/>
          </a:xfrm>
          <a:prstGeom prst="rect">
            <a:avLst/>
          </a:prstGeom>
          <a:noFill/>
          <a:ln w="9525">
            <a:noFill/>
            <a:miter lim="800000"/>
            <a:headEnd/>
            <a:tailEnd/>
          </a:ln>
          <a:effectLst/>
        </p:spPr>
        <p:txBody>
          <a:bodyPr vert="horz" wrap="square" lIns="95594" tIns="47796" rIns="95594" bIns="47796" numCol="1" anchor="t" anchorCtr="0" compatLnSpc="1">
            <a:prstTxWarp prst="textNoShape">
              <a:avLst/>
            </a:prstTxWarp>
          </a:bodyPr>
          <a:lstStyle>
            <a:lvl1pPr defTabSz="955675">
              <a:defRPr sz="1300"/>
            </a:lvl1pPr>
          </a:lstStyle>
          <a:p>
            <a:pPr>
              <a:defRPr/>
            </a:pPr>
            <a:endParaRPr lang="en-US"/>
          </a:p>
        </p:txBody>
      </p:sp>
      <p:sp>
        <p:nvSpPr>
          <p:cNvPr id="9219" name="Rectangle 3"/>
          <p:cNvSpPr>
            <a:spLocks noGrp="1" noChangeArrowheads="1"/>
          </p:cNvSpPr>
          <p:nvPr>
            <p:ph type="dt" idx="1"/>
          </p:nvPr>
        </p:nvSpPr>
        <p:spPr bwMode="auto">
          <a:xfrm>
            <a:off x="4135438" y="0"/>
            <a:ext cx="3165475" cy="481013"/>
          </a:xfrm>
          <a:prstGeom prst="rect">
            <a:avLst/>
          </a:prstGeom>
          <a:noFill/>
          <a:ln w="9525">
            <a:noFill/>
            <a:miter lim="800000"/>
            <a:headEnd/>
            <a:tailEnd/>
          </a:ln>
          <a:effectLst/>
        </p:spPr>
        <p:txBody>
          <a:bodyPr vert="horz" wrap="square" lIns="95594" tIns="47796" rIns="95594" bIns="47796" numCol="1" anchor="t" anchorCtr="0" compatLnSpc="1">
            <a:prstTxWarp prst="textNoShape">
              <a:avLst/>
            </a:prstTxWarp>
          </a:bodyPr>
          <a:lstStyle>
            <a:lvl1pPr algn="r" defTabSz="955675">
              <a:defRPr sz="1300"/>
            </a:lvl1pPr>
          </a:lstStyle>
          <a:p>
            <a:pPr>
              <a:defRPr/>
            </a:pPr>
            <a:endParaRPr lang="en-US"/>
          </a:p>
        </p:txBody>
      </p:sp>
      <p:sp>
        <p:nvSpPr>
          <p:cNvPr id="51204" name="Rectangle 4"/>
          <p:cNvSpPr>
            <a:spLocks noGrp="1" noRot="1" noChangeAspect="1" noChangeArrowheads="1" noTextEdit="1"/>
          </p:cNvSpPr>
          <p:nvPr>
            <p:ph type="sldImg" idx="2"/>
          </p:nvPr>
        </p:nvSpPr>
        <p:spPr bwMode="auto">
          <a:xfrm>
            <a:off x="1254125" y="717550"/>
            <a:ext cx="4794250" cy="3595688"/>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730250" y="4554538"/>
            <a:ext cx="5842000" cy="4316412"/>
          </a:xfrm>
          <a:prstGeom prst="rect">
            <a:avLst/>
          </a:prstGeom>
          <a:noFill/>
          <a:ln w="9525">
            <a:noFill/>
            <a:miter lim="800000"/>
            <a:headEnd/>
            <a:tailEnd/>
          </a:ln>
          <a:effectLst/>
        </p:spPr>
        <p:txBody>
          <a:bodyPr vert="horz" wrap="square" lIns="95594" tIns="47796" rIns="95594" bIns="4779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6"/>
          <p:cNvSpPr>
            <a:spLocks noGrp="1" noChangeArrowheads="1"/>
          </p:cNvSpPr>
          <p:nvPr>
            <p:ph type="ftr" sz="quarter" idx="4"/>
          </p:nvPr>
        </p:nvSpPr>
        <p:spPr bwMode="auto">
          <a:xfrm>
            <a:off x="0" y="9105900"/>
            <a:ext cx="3165475" cy="481013"/>
          </a:xfrm>
          <a:prstGeom prst="rect">
            <a:avLst/>
          </a:prstGeom>
          <a:noFill/>
          <a:ln w="9525">
            <a:noFill/>
            <a:miter lim="800000"/>
            <a:headEnd/>
            <a:tailEnd/>
          </a:ln>
          <a:effectLst/>
        </p:spPr>
        <p:txBody>
          <a:bodyPr vert="horz" wrap="square" lIns="95594" tIns="47796" rIns="95594" bIns="47796" numCol="1" anchor="b" anchorCtr="0" compatLnSpc="1">
            <a:prstTxWarp prst="textNoShape">
              <a:avLst/>
            </a:prstTxWarp>
          </a:bodyPr>
          <a:lstStyle>
            <a:lvl1pPr defTabSz="955675">
              <a:defRPr sz="1300"/>
            </a:lvl1pPr>
          </a:lstStyle>
          <a:p>
            <a:pPr>
              <a:defRPr/>
            </a:pPr>
            <a:endParaRPr lang="en-US"/>
          </a:p>
        </p:txBody>
      </p:sp>
      <p:sp>
        <p:nvSpPr>
          <p:cNvPr id="9223" name="Rectangle 7"/>
          <p:cNvSpPr>
            <a:spLocks noGrp="1" noChangeArrowheads="1"/>
          </p:cNvSpPr>
          <p:nvPr>
            <p:ph type="sldNum" sz="quarter" idx="5"/>
          </p:nvPr>
        </p:nvSpPr>
        <p:spPr bwMode="auto">
          <a:xfrm>
            <a:off x="4135438" y="9105900"/>
            <a:ext cx="3165475" cy="481013"/>
          </a:xfrm>
          <a:prstGeom prst="rect">
            <a:avLst/>
          </a:prstGeom>
          <a:noFill/>
          <a:ln w="9525">
            <a:noFill/>
            <a:miter lim="800000"/>
            <a:headEnd/>
            <a:tailEnd/>
          </a:ln>
          <a:effectLst/>
        </p:spPr>
        <p:txBody>
          <a:bodyPr vert="horz" wrap="square" lIns="95594" tIns="47796" rIns="95594" bIns="47796" numCol="1" anchor="b" anchorCtr="0" compatLnSpc="1">
            <a:prstTxWarp prst="textNoShape">
              <a:avLst/>
            </a:prstTxWarp>
          </a:bodyPr>
          <a:lstStyle>
            <a:lvl1pPr algn="r" defTabSz="955675">
              <a:defRPr sz="1300"/>
            </a:lvl1pPr>
          </a:lstStyle>
          <a:p>
            <a:pPr>
              <a:defRPr/>
            </a:pPr>
            <a:fld id="{20E6120C-ABE3-614A-9B29-4EA40833DD9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Arial"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83FC3478-3A5A-D148-B79D-59BA824215B0}" type="slidenum">
              <a:rPr lang="en-US"/>
              <a:pPr/>
              <a:t>4</a:t>
            </a:fld>
            <a:endParaRPr lang="en-US"/>
          </a:p>
        </p:txBody>
      </p:sp>
      <p:sp>
        <p:nvSpPr>
          <p:cNvPr id="70659" name="Rectangle 2"/>
          <p:cNvSpPr>
            <a:spLocks noGrp="1" noRot="1" noChangeAspect="1" noChangeArrowheads="1" noTextEdit="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lIns="96515" tIns="48257" rIns="96515" bIns="48257"/>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83FC3478-3A5A-D148-B79D-59BA824215B0}" type="slidenum">
              <a:rPr lang="en-US"/>
              <a:pPr/>
              <a:t>7</a:t>
            </a:fld>
            <a:endParaRPr lang="en-US"/>
          </a:p>
        </p:txBody>
      </p:sp>
      <p:sp>
        <p:nvSpPr>
          <p:cNvPr id="70659" name="Rectangle 2"/>
          <p:cNvSpPr>
            <a:spLocks noGrp="1" noRot="1" noChangeAspect="1" noChangeArrowheads="1" noTextEdit="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lIns="96515" tIns="48257" rIns="96515" bIns="48257"/>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0CFB973A-9524-A843-A5A6-E6E7A8653B6A}" type="slidenum">
              <a:rPr lang="en-US"/>
              <a:pPr/>
              <a:t>9</a:t>
            </a:fld>
            <a:endParaRPr lang="en-US"/>
          </a:p>
        </p:txBody>
      </p:sp>
      <p:sp>
        <p:nvSpPr>
          <p:cNvPr id="59395" name="Rectangle 2"/>
          <p:cNvSpPr>
            <a:spLocks noGrp="1" noRot="1" noChangeAspect="1" noChangeArrowheads="1" noTextEdit="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p:spPr>
        <p:txBody>
          <a:bodyPr lIns="96515" tIns="48257" rIns="96515" bIns="48257"/>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4795A59-1C9C-244F-8986-730D35BC120C}" type="slidenum">
              <a:rPr lang="en-US"/>
              <a:pPr/>
              <a:t>11</a:t>
            </a:fld>
            <a:endParaRPr lang="en-US"/>
          </a:p>
        </p:txBody>
      </p:sp>
      <p:sp>
        <p:nvSpPr>
          <p:cNvPr id="64515" name="Rectangle 2"/>
          <p:cNvSpPr>
            <a:spLocks noGrp="1" noRot="1" noChangeAspect="1" noChangeArrowheads="1"/>
          </p:cNvSpPr>
          <p:nvPr>
            <p:ph type="sldImg"/>
          </p:nvPr>
        </p:nvSpPr>
        <p:spPr>
          <a:solidFill>
            <a:srgbClr val="FFFFFF"/>
          </a:solidFill>
          <a:ln/>
        </p:spPr>
      </p:sp>
      <p:sp>
        <p:nvSpPr>
          <p:cNvPr id="645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DFDF1606-1FA6-D843-87BA-33F5F2D4188A}" type="slidenum">
              <a:rPr lang="en-US">
                <a:latin typeface="Arial" pitchFamily="24" charset="0"/>
              </a:rPr>
              <a:pPr/>
              <a:t>20</a:t>
            </a:fld>
            <a:endParaRPr lang="en-US">
              <a:latin typeface="Arial" pitchFamily="24"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a:latin typeface="Arial" pitchFamily="24" charset="0"/>
              <a:ea typeface="Arial" pitchFamily="24" charset="0"/>
              <a:cs typeface="Arial" pitchFamily="2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6" name="Rectangle 6"/>
          <p:cNvSpPr>
            <a:spLocks noGrp="1" noChangeArrowheads="1"/>
          </p:cNvSpPr>
          <p:nvPr>
            <p:ph type="sldNum" sz="quarter" idx="12"/>
          </p:nvPr>
        </p:nvSpPr>
        <p:spPr>
          <a:ln/>
        </p:spPr>
        <p:txBody>
          <a:bodyPr/>
          <a:lstStyle>
            <a:lvl1pPr>
              <a:defRPr/>
            </a:lvl1pPr>
          </a:lstStyle>
          <a:p>
            <a:pPr>
              <a:defRPr/>
            </a:pPr>
            <a:fld id="{0034A012-336E-724B-BF67-1BE569B95A5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6" name="Rectangle 6"/>
          <p:cNvSpPr>
            <a:spLocks noGrp="1" noChangeArrowheads="1"/>
          </p:cNvSpPr>
          <p:nvPr>
            <p:ph type="sldNum" sz="quarter" idx="12"/>
          </p:nvPr>
        </p:nvSpPr>
        <p:spPr>
          <a:ln/>
        </p:spPr>
        <p:txBody>
          <a:bodyPr/>
          <a:lstStyle>
            <a:lvl1pPr>
              <a:defRPr/>
            </a:lvl1pPr>
          </a:lstStyle>
          <a:p>
            <a:pPr>
              <a:defRPr/>
            </a:pPr>
            <a:fld id="{FB85958D-6524-354F-B79F-E1CC6DED043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6" name="Rectangle 6"/>
          <p:cNvSpPr>
            <a:spLocks noGrp="1" noChangeArrowheads="1"/>
          </p:cNvSpPr>
          <p:nvPr>
            <p:ph type="sldNum" sz="quarter" idx="12"/>
          </p:nvPr>
        </p:nvSpPr>
        <p:spPr>
          <a:ln/>
        </p:spPr>
        <p:txBody>
          <a:bodyPr/>
          <a:lstStyle>
            <a:lvl1pPr>
              <a:defRPr/>
            </a:lvl1pPr>
          </a:lstStyle>
          <a:p>
            <a:pPr>
              <a:defRPr/>
            </a:pPr>
            <a:fld id="{6E5ACF22-6CF4-5743-8E99-155A0BCEA2F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7" name="Rectangle 6"/>
          <p:cNvSpPr>
            <a:spLocks noGrp="1" noChangeArrowheads="1"/>
          </p:cNvSpPr>
          <p:nvPr>
            <p:ph type="sldNum" sz="quarter" idx="12"/>
          </p:nvPr>
        </p:nvSpPr>
        <p:spPr>
          <a:ln/>
        </p:spPr>
        <p:txBody>
          <a:bodyPr/>
          <a:lstStyle>
            <a:lvl1pPr>
              <a:defRPr/>
            </a:lvl1pPr>
          </a:lstStyle>
          <a:p>
            <a:pPr>
              <a:defRPr/>
            </a:pPr>
            <a:fld id="{93B4F917-6ED5-F84E-BB20-FE858FAC20A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7" name="Rectangle 6"/>
          <p:cNvSpPr>
            <a:spLocks noGrp="1" noChangeArrowheads="1"/>
          </p:cNvSpPr>
          <p:nvPr>
            <p:ph type="sldNum" sz="quarter" idx="12"/>
          </p:nvPr>
        </p:nvSpPr>
        <p:spPr>
          <a:ln/>
        </p:spPr>
        <p:txBody>
          <a:bodyPr/>
          <a:lstStyle>
            <a:lvl1pPr>
              <a:defRPr/>
            </a:lvl1pPr>
          </a:lstStyle>
          <a:p>
            <a:pPr>
              <a:defRPr/>
            </a:pPr>
            <a:fld id="{2E261076-2518-1647-9EAD-54D243C1DC6F}"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9" name="Rectangle 6"/>
          <p:cNvSpPr>
            <a:spLocks noGrp="1" noChangeArrowheads="1"/>
          </p:cNvSpPr>
          <p:nvPr>
            <p:ph type="sldNum" sz="quarter" idx="12"/>
          </p:nvPr>
        </p:nvSpPr>
        <p:spPr>
          <a:ln/>
        </p:spPr>
        <p:txBody>
          <a:bodyPr/>
          <a:lstStyle>
            <a:lvl1pPr>
              <a:defRPr/>
            </a:lvl1pPr>
          </a:lstStyle>
          <a:p>
            <a:pPr>
              <a:defRPr/>
            </a:pPr>
            <a:fld id="{27E16E34-B85E-C449-B7C1-FBF23EA7AEF1}"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7" name="Rectangle 6"/>
          <p:cNvSpPr>
            <a:spLocks noGrp="1" noChangeArrowheads="1"/>
          </p:cNvSpPr>
          <p:nvPr>
            <p:ph type="sldNum" sz="quarter" idx="12"/>
          </p:nvPr>
        </p:nvSpPr>
        <p:spPr>
          <a:ln/>
        </p:spPr>
        <p:txBody>
          <a:bodyPr/>
          <a:lstStyle>
            <a:lvl1pPr>
              <a:defRPr/>
            </a:lvl1pPr>
          </a:lstStyle>
          <a:p>
            <a:pPr>
              <a:defRPr/>
            </a:pPr>
            <a:fld id="{65C43452-BCD8-FD48-867A-A53E27C6C3CD}"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25963"/>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7" name="Rectangle 6"/>
          <p:cNvSpPr>
            <a:spLocks noGrp="1" noChangeArrowheads="1"/>
          </p:cNvSpPr>
          <p:nvPr>
            <p:ph type="sldNum" sz="quarter" idx="12"/>
          </p:nvPr>
        </p:nvSpPr>
        <p:spPr>
          <a:ln/>
        </p:spPr>
        <p:txBody>
          <a:bodyPr/>
          <a:lstStyle>
            <a:lvl1pPr>
              <a:defRPr/>
            </a:lvl1pPr>
          </a:lstStyle>
          <a:p>
            <a:pPr>
              <a:defRPr/>
            </a:pPr>
            <a:fld id="{35A3C2A2-6A28-6446-84C1-D8B14C793E18}"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5" name="Rectangle 6"/>
          <p:cNvSpPr>
            <a:spLocks noGrp="1" noChangeArrowheads="1"/>
          </p:cNvSpPr>
          <p:nvPr>
            <p:ph type="sldNum" sz="quarter" idx="12"/>
          </p:nvPr>
        </p:nvSpPr>
        <p:spPr>
          <a:ln/>
        </p:spPr>
        <p:txBody>
          <a:bodyPr/>
          <a:lstStyle>
            <a:lvl1pPr>
              <a:defRPr/>
            </a:lvl1pPr>
          </a:lstStyle>
          <a:p>
            <a:pPr>
              <a:defRPr/>
            </a:pPr>
            <a:fld id="{74E15926-F512-5E4E-9CB4-EEC532543179}"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6" name="Rectangle 6"/>
          <p:cNvSpPr>
            <a:spLocks noGrp="1" noChangeArrowheads="1"/>
          </p:cNvSpPr>
          <p:nvPr>
            <p:ph type="sldNum" sz="quarter" idx="12"/>
          </p:nvPr>
        </p:nvSpPr>
        <p:spPr>
          <a:ln/>
        </p:spPr>
        <p:txBody>
          <a:bodyPr/>
          <a:lstStyle>
            <a:lvl1pPr>
              <a:defRPr/>
            </a:lvl1pPr>
          </a:lstStyle>
          <a:p>
            <a:pPr>
              <a:defRPr/>
            </a:pPr>
            <a:fld id="{689F16C5-43F1-B24C-B059-C91026462286}"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6" name="Rectangle 6"/>
          <p:cNvSpPr>
            <a:spLocks noGrp="1" noChangeArrowheads="1"/>
          </p:cNvSpPr>
          <p:nvPr>
            <p:ph type="sldNum" sz="quarter" idx="12"/>
          </p:nvPr>
        </p:nvSpPr>
        <p:spPr>
          <a:ln/>
        </p:spPr>
        <p:txBody>
          <a:bodyPr/>
          <a:lstStyle>
            <a:lvl1pPr>
              <a:defRPr/>
            </a:lvl1pPr>
          </a:lstStyle>
          <a:p>
            <a:pPr>
              <a:defRPr/>
            </a:pPr>
            <a:fld id="{7611C4C5-2348-BD47-A5C4-FE98ABDA27E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6" name="Rectangle 6"/>
          <p:cNvSpPr>
            <a:spLocks noGrp="1" noChangeArrowheads="1"/>
          </p:cNvSpPr>
          <p:nvPr>
            <p:ph type="sldNum" sz="quarter" idx="12"/>
          </p:nvPr>
        </p:nvSpPr>
        <p:spPr>
          <a:ln/>
        </p:spPr>
        <p:txBody>
          <a:bodyPr/>
          <a:lstStyle>
            <a:lvl1pPr>
              <a:defRPr/>
            </a:lvl1pPr>
          </a:lstStyle>
          <a:p>
            <a:pPr>
              <a:defRPr/>
            </a:pPr>
            <a:fld id="{9B7EB5F4-4B1E-C64B-AAC7-D56E3F684572}"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6" name="Rectangle 6"/>
          <p:cNvSpPr>
            <a:spLocks noGrp="1" noChangeArrowheads="1"/>
          </p:cNvSpPr>
          <p:nvPr>
            <p:ph type="sldNum" sz="quarter" idx="12"/>
          </p:nvPr>
        </p:nvSpPr>
        <p:spPr>
          <a:ln/>
        </p:spPr>
        <p:txBody>
          <a:bodyPr/>
          <a:lstStyle>
            <a:lvl1pPr>
              <a:defRPr/>
            </a:lvl1pPr>
          </a:lstStyle>
          <a:p>
            <a:pPr>
              <a:defRPr/>
            </a:pPr>
            <a:fld id="{C02BC542-9150-C041-B694-D126A87F13D8}"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7" name="Rectangle 6"/>
          <p:cNvSpPr>
            <a:spLocks noGrp="1" noChangeArrowheads="1"/>
          </p:cNvSpPr>
          <p:nvPr>
            <p:ph type="sldNum" sz="quarter" idx="12"/>
          </p:nvPr>
        </p:nvSpPr>
        <p:spPr>
          <a:ln/>
        </p:spPr>
        <p:txBody>
          <a:bodyPr/>
          <a:lstStyle>
            <a:lvl1pPr>
              <a:defRPr/>
            </a:lvl1pPr>
          </a:lstStyle>
          <a:p>
            <a:pPr>
              <a:defRPr/>
            </a:pPr>
            <a:fld id="{6236342A-8A08-994C-BCED-603BF6F8FDC3}"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9" name="Rectangle 6"/>
          <p:cNvSpPr>
            <a:spLocks noGrp="1" noChangeArrowheads="1"/>
          </p:cNvSpPr>
          <p:nvPr>
            <p:ph type="sldNum" sz="quarter" idx="12"/>
          </p:nvPr>
        </p:nvSpPr>
        <p:spPr>
          <a:ln/>
        </p:spPr>
        <p:txBody>
          <a:bodyPr/>
          <a:lstStyle>
            <a:lvl1pPr>
              <a:defRPr/>
            </a:lvl1pPr>
          </a:lstStyle>
          <a:p>
            <a:pPr>
              <a:defRPr/>
            </a:pPr>
            <a:fld id="{99163CB5-5818-CF41-A458-3CFD0B0128DA}"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5" name="Rectangle 6"/>
          <p:cNvSpPr>
            <a:spLocks noGrp="1" noChangeArrowheads="1"/>
          </p:cNvSpPr>
          <p:nvPr>
            <p:ph type="sldNum" sz="quarter" idx="12"/>
          </p:nvPr>
        </p:nvSpPr>
        <p:spPr>
          <a:ln/>
        </p:spPr>
        <p:txBody>
          <a:bodyPr/>
          <a:lstStyle>
            <a:lvl1pPr>
              <a:defRPr/>
            </a:lvl1pPr>
          </a:lstStyle>
          <a:p>
            <a:pPr>
              <a:defRPr/>
            </a:pPr>
            <a:fld id="{281F19DF-E129-4049-8C64-AE653683E5EF}"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4" name="Rectangle 6"/>
          <p:cNvSpPr>
            <a:spLocks noGrp="1" noChangeArrowheads="1"/>
          </p:cNvSpPr>
          <p:nvPr>
            <p:ph type="sldNum" sz="quarter" idx="12"/>
          </p:nvPr>
        </p:nvSpPr>
        <p:spPr>
          <a:ln/>
        </p:spPr>
        <p:txBody>
          <a:bodyPr/>
          <a:lstStyle>
            <a:lvl1pPr>
              <a:defRPr/>
            </a:lvl1pPr>
          </a:lstStyle>
          <a:p>
            <a:pPr>
              <a:defRPr/>
            </a:pPr>
            <a:fld id="{433066F9-211D-C546-A99A-5FB32EE79D06}"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7" name="Rectangle 6"/>
          <p:cNvSpPr>
            <a:spLocks noGrp="1" noChangeArrowheads="1"/>
          </p:cNvSpPr>
          <p:nvPr>
            <p:ph type="sldNum" sz="quarter" idx="12"/>
          </p:nvPr>
        </p:nvSpPr>
        <p:spPr>
          <a:ln/>
        </p:spPr>
        <p:txBody>
          <a:bodyPr/>
          <a:lstStyle>
            <a:lvl1pPr>
              <a:defRPr/>
            </a:lvl1pPr>
          </a:lstStyle>
          <a:p>
            <a:pPr>
              <a:defRPr/>
            </a:pPr>
            <a:fld id="{39A31B47-FA5A-9B4D-A55E-8EFD7CA1CBC9}"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7" name="Rectangle 6"/>
          <p:cNvSpPr>
            <a:spLocks noGrp="1" noChangeArrowheads="1"/>
          </p:cNvSpPr>
          <p:nvPr>
            <p:ph type="sldNum" sz="quarter" idx="12"/>
          </p:nvPr>
        </p:nvSpPr>
        <p:spPr>
          <a:ln/>
        </p:spPr>
        <p:txBody>
          <a:bodyPr/>
          <a:lstStyle>
            <a:lvl1pPr>
              <a:defRPr/>
            </a:lvl1pPr>
          </a:lstStyle>
          <a:p>
            <a:pPr>
              <a:defRPr/>
            </a:pPr>
            <a:fld id="{E57B43CB-1532-EE43-9C0A-87A4A84E31E7}"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6" name="Rectangle 6"/>
          <p:cNvSpPr>
            <a:spLocks noGrp="1" noChangeArrowheads="1"/>
          </p:cNvSpPr>
          <p:nvPr>
            <p:ph type="sldNum" sz="quarter" idx="12"/>
          </p:nvPr>
        </p:nvSpPr>
        <p:spPr>
          <a:ln/>
        </p:spPr>
        <p:txBody>
          <a:bodyPr/>
          <a:lstStyle>
            <a:lvl1pPr>
              <a:defRPr/>
            </a:lvl1pPr>
          </a:lstStyle>
          <a:p>
            <a:pPr>
              <a:defRPr/>
            </a:pPr>
            <a:fld id="{BFF46D20-7956-474B-8355-D1B9D1DE68FC}"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6" name="Rectangle 6"/>
          <p:cNvSpPr>
            <a:spLocks noGrp="1" noChangeArrowheads="1"/>
          </p:cNvSpPr>
          <p:nvPr>
            <p:ph type="sldNum" sz="quarter" idx="12"/>
          </p:nvPr>
        </p:nvSpPr>
        <p:spPr>
          <a:ln/>
        </p:spPr>
        <p:txBody>
          <a:bodyPr/>
          <a:lstStyle>
            <a:lvl1pPr>
              <a:defRPr/>
            </a:lvl1pPr>
          </a:lstStyle>
          <a:p>
            <a:pPr>
              <a:defRPr/>
            </a:pPr>
            <a:fld id="{B708D064-A50B-9A4C-A774-6262E3BAEE1F}"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7" name="Rectangle 6"/>
          <p:cNvSpPr>
            <a:spLocks noGrp="1" noChangeArrowheads="1"/>
          </p:cNvSpPr>
          <p:nvPr>
            <p:ph type="sldNum" sz="quarter" idx="12"/>
          </p:nvPr>
        </p:nvSpPr>
        <p:spPr>
          <a:ln/>
        </p:spPr>
        <p:txBody>
          <a:bodyPr/>
          <a:lstStyle>
            <a:lvl1pPr>
              <a:defRPr/>
            </a:lvl1pPr>
          </a:lstStyle>
          <a:p>
            <a:pPr>
              <a:defRPr/>
            </a:pPr>
            <a:fld id="{EA79B971-03F3-E44D-95A2-355866F99F7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6" name="Rectangle 6"/>
          <p:cNvSpPr>
            <a:spLocks noGrp="1" noChangeArrowheads="1"/>
          </p:cNvSpPr>
          <p:nvPr>
            <p:ph type="sldNum" sz="quarter" idx="12"/>
          </p:nvPr>
        </p:nvSpPr>
        <p:spPr>
          <a:ln/>
        </p:spPr>
        <p:txBody>
          <a:bodyPr/>
          <a:lstStyle>
            <a:lvl1pPr>
              <a:defRPr/>
            </a:lvl1pPr>
          </a:lstStyle>
          <a:p>
            <a:pPr>
              <a:defRPr/>
            </a:pPr>
            <a:fld id="{A232EE47-6AA0-144C-B2AC-7E6DD59B5898}"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8229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7" name="Rectangle 6"/>
          <p:cNvSpPr>
            <a:spLocks noGrp="1" noChangeArrowheads="1"/>
          </p:cNvSpPr>
          <p:nvPr>
            <p:ph type="sldNum" sz="quarter" idx="12"/>
          </p:nvPr>
        </p:nvSpPr>
        <p:spPr>
          <a:ln/>
        </p:spPr>
        <p:txBody>
          <a:bodyPr/>
          <a:lstStyle>
            <a:lvl1pPr>
              <a:defRPr/>
            </a:lvl1pPr>
          </a:lstStyle>
          <a:p>
            <a:pPr>
              <a:defRPr/>
            </a:pPr>
            <a:fld id="{ED9BDC50-3BCE-404D-BFDE-5A31463DE6A8}"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9" name="Rectangle 6"/>
          <p:cNvSpPr>
            <a:spLocks noGrp="1" noChangeArrowheads="1"/>
          </p:cNvSpPr>
          <p:nvPr>
            <p:ph type="sldNum" sz="quarter" idx="12"/>
          </p:nvPr>
        </p:nvSpPr>
        <p:spPr>
          <a:ln/>
        </p:spPr>
        <p:txBody>
          <a:bodyPr/>
          <a:lstStyle>
            <a:lvl1pPr>
              <a:defRPr/>
            </a:lvl1pPr>
          </a:lstStyle>
          <a:p>
            <a:pPr>
              <a:defRPr/>
            </a:pPr>
            <a:fld id="{CD562D2F-4AE2-6447-B92B-1FE4DA697F09}"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7" name="Rectangle 6"/>
          <p:cNvSpPr>
            <a:spLocks noGrp="1" noChangeArrowheads="1"/>
          </p:cNvSpPr>
          <p:nvPr>
            <p:ph type="sldNum" sz="quarter" idx="12"/>
          </p:nvPr>
        </p:nvSpPr>
        <p:spPr>
          <a:ln/>
        </p:spPr>
        <p:txBody>
          <a:bodyPr/>
          <a:lstStyle>
            <a:lvl1pPr>
              <a:defRPr/>
            </a:lvl1pPr>
          </a:lstStyle>
          <a:p>
            <a:pPr>
              <a:defRPr/>
            </a:pPr>
            <a:fld id="{29C454FA-404F-8B4B-9859-08B5BF71FB46}"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25963"/>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7" name="Rectangle 6"/>
          <p:cNvSpPr>
            <a:spLocks noGrp="1" noChangeArrowheads="1"/>
          </p:cNvSpPr>
          <p:nvPr>
            <p:ph type="sldNum" sz="quarter" idx="12"/>
          </p:nvPr>
        </p:nvSpPr>
        <p:spPr>
          <a:ln/>
        </p:spPr>
        <p:txBody>
          <a:bodyPr/>
          <a:lstStyle>
            <a:lvl1pPr>
              <a:defRPr/>
            </a:lvl1pPr>
          </a:lstStyle>
          <a:p>
            <a:pPr>
              <a:defRPr/>
            </a:pPr>
            <a:fld id="{05DD74A3-1ABC-C44A-94EA-EFFBA63C7E32}"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5" name="Rectangle 6"/>
          <p:cNvSpPr>
            <a:spLocks noGrp="1" noChangeArrowheads="1"/>
          </p:cNvSpPr>
          <p:nvPr>
            <p:ph type="sldNum" sz="quarter" idx="12"/>
          </p:nvPr>
        </p:nvSpPr>
        <p:spPr>
          <a:ln/>
        </p:spPr>
        <p:txBody>
          <a:bodyPr/>
          <a:lstStyle>
            <a:lvl1pPr>
              <a:defRPr/>
            </a:lvl1pPr>
          </a:lstStyle>
          <a:p>
            <a:pPr>
              <a:defRPr/>
            </a:pPr>
            <a:fld id="{1B6863DA-7F3C-8E46-BF43-4D06CB3B44F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7" name="Rectangle 6"/>
          <p:cNvSpPr>
            <a:spLocks noGrp="1" noChangeArrowheads="1"/>
          </p:cNvSpPr>
          <p:nvPr>
            <p:ph type="sldNum" sz="quarter" idx="12"/>
          </p:nvPr>
        </p:nvSpPr>
        <p:spPr>
          <a:ln/>
        </p:spPr>
        <p:txBody>
          <a:bodyPr/>
          <a:lstStyle>
            <a:lvl1pPr>
              <a:defRPr/>
            </a:lvl1pPr>
          </a:lstStyle>
          <a:p>
            <a:pPr>
              <a:defRPr/>
            </a:pPr>
            <a:fld id="{D04A557E-18AB-1843-89FD-C70469B9782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9" name="Rectangle 6"/>
          <p:cNvSpPr>
            <a:spLocks noGrp="1" noChangeArrowheads="1"/>
          </p:cNvSpPr>
          <p:nvPr>
            <p:ph type="sldNum" sz="quarter" idx="12"/>
          </p:nvPr>
        </p:nvSpPr>
        <p:spPr>
          <a:ln/>
        </p:spPr>
        <p:txBody>
          <a:bodyPr/>
          <a:lstStyle>
            <a:lvl1pPr>
              <a:defRPr/>
            </a:lvl1pPr>
          </a:lstStyle>
          <a:p>
            <a:pPr>
              <a:defRPr/>
            </a:pPr>
            <a:fld id="{A530F994-A9EB-664E-919A-D7AE54AC2D2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5" name="Rectangle 6"/>
          <p:cNvSpPr>
            <a:spLocks noGrp="1" noChangeArrowheads="1"/>
          </p:cNvSpPr>
          <p:nvPr>
            <p:ph type="sldNum" sz="quarter" idx="12"/>
          </p:nvPr>
        </p:nvSpPr>
        <p:spPr>
          <a:ln/>
        </p:spPr>
        <p:txBody>
          <a:bodyPr/>
          <a:lstStyle>
            <a:lvl1pPr>
              <a:defRPr/>
            </a:lvl1pPr>
          </a:lstStyle>
          <a:p>
            <a:pPr>
              <a:defRPr/>
            </a:pPr>
            <a:fld id="{2E6064C2-E03D-FF43-A32A-8C1FDCCDA2E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4" name="Rectangle 6"/>
          <p:cNvSpPr>
            <a:spLocks noGrp="1" noChangeArrowheads="1"/>
          </p:cNvSpPr>
          <p:nvPr>
            <p:ph type="sldNum" sz="quarter" idx="12"/>
          </p:nvPr>
        </p:nvSpPr>
        <p:spPr>
          <a:ln/>
        </p:spPr>
        <p:txBody>
          <a:bodyPr/>
          <a:lstStyle>
            <a:lvl1pPr>
              <a:defRPr/>
            </a:lvl1pPr>
          </a:lstStyle>
          <a:p>
            <a:pPr>
              <a:defRPr/>
            </a:pPr>
            <a:fld id="{E2CDDB83-E355-E84D-8373-3A9A76FFB08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7" name="Rectangle 6"/>
          <p:cNvSpPr>
            <a:spLocks noGrp="1" noChangeArrowheads="1"/>
          </p:cNvSpPr>
          <p:nvPr>
            <p:ph type="sldNum" sz="quarter" idx="12"/>
          </p:nvPr>
        </p:nvSpPr>
        <p:spPr>
          <a:ln/>
        </p:spPr>
        <p:txBody>
          <a:bodyPr/>
          <a:lstStyle>
            <a:lvl1pPr>
              <a:defRPr/>
            </a:lvl1pPr>
          </a:lstStyle>
          <a:p>
            <a:pPr>
              <a:defRPr/>
            </a:pPr>
            <a:fld id="{5309EC0C-AADB-734C-8D06-022FA3B7616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Sensimetrics Corporation</a:t>
            </a:r>
          </a:p>
        </p:txBody>
      </p:sp>
      <p:sp>
        <p:nvSpPr>
          <p:cNvPr id="7" name="Rectangle 6"/>
          <p:cNvSpPr>
            <a:spLocks noGrp="1" noChangeArrowheads="1"/>
          </p:cNvSpPr>
          <p:nvPr>
            <p:ph type="sldNum" sz="quarter" idx="12"/>
          </p:nvPr>
        </p:nvSpPr>
        <p:spPr>
          <a:ln/>
        </p:spPr>
        <p:txBody>
          <a:bodyPr/>
          <a:lstStyle>
            <a:lvl1pPr>
              <a:defRPr/>
            </a:lvl1pPr>
          </a:lstStyle>
          <a:p>
            <a:pPr>
              <a:defRPr/>
            </a:pPr>
            <a:fld id="{5A7DF1B1-E163-8F47-93EA-F502EFA0525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slideLayout" Target="../slideLayouts/slideLayout34.xml"/><Relationship Id="rId18" Type="http://schemas.openxmlformats.org/officeDocument/2006/relationships/theme" Target="../theme/theme2.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a:lvl1pPr>
          </a:lstStyle>
          <a:p>
            <a:pPr>
              <a:defRPr/>
            </a:pPr>
            <a:r>
              <a:rPr lang="en-US"/>
              <a:t>Sensimetrics Corporation</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pPr>
              <a:defRPr/>
            </a:pPr>
            <a:fld id="{25B539A3-6629-A042-A3A9-33D9A13E84B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17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a:latin typeface="Arial" charset="0"/>
              </a:defRPr>
            </a:lvl1pPr>
          </a:lstStyle>
          <a:p>
            <a:pPr>
              <a:defRPr/>
            </a:pPr>
            <a:r>
              <a:rPr lang="en-US"/>
              <a:t>Sensimetrics Corporation</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Arial" charset="0"/>
              </a:defRPr>
            </a:lvl1pPr>
          </a:lstStyle>
          <a:p>
            <a:pPr>
              <a:defRPr/>
            </a:pPr>
            <a:fld id="{01E468FB-41EA-244B-900E-3A6234BBB0E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jpeg"/><Relationship Id="rId3"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image" Target="../media/image9.pdf"/><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0.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1.pdf"/><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audio" Target="../media/audio3.bin"/><Relationship Id="rId4" Type="http://schemas.openxmlformats.org/officeDocument/2006/relationships/audio" Target="../media/audio4.bin"/><Relationship Id="rId5" Type="http://schemas.openxmlformats.org/officeDocument/2006/relationships/slideLayout" Target="../slideLayouts/slideLayout31.xml"/><Relationship Id="rId6" Type="http://schemas.openxmlformats.org/officeDocument/2006/relationships/notesSlide" Target="../notesSlides/notesSlide3.xml"/><Relationship Id="rId7" Type="http://schemas.openxmlformats.org/officeDocument/2006/relationships/image" Target="../media/image3.png"/><Relationship Id="rId8" Type="http://schemas.openxmlformats.org/officeDocument/2006/relationships/image" Target="../media/image4.png"/><Relationship Id="rId9" Type="http://schemas.openxmlformats.org/officeDocument/2006/relationships/image" Target="../media/image5.png"/><Relationship Id="rId10" Type="http://schemas.openxmlformats.org/officeDocument/2006/relationships/image" Target="../media/image6.png"/><Relationship Id="rId11" Type="http://schemas.openxmlformats.org/officeDocument/2006/relationships/image" Target="../media/image7.png"/><Relationship Id="rId1" Type="http://schemas.openxmlformats.org/officeDocument/2006/relationships/audio" Target="../media/audio1.bin"/><Relationship Id="rId2" Type="http://schemas.openxmlformats.org/officeDocument/2006/relationships/audio" Target="../media/audio2.bin"/></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72706" name="Title 3"/>
          <p:cNvSpPr>
            <a:spLocks noGrp="1"/>
          </p:cNvSpPr>
          <p:nvPr>
            <p:ph type="ctrTitle"/>
          </p:nvPr>
        </p:nvSpPr>
        <p:spPr>
          <a:xfrm>
            <a:off x="0" y="609600"/>
            <a:ext cx="9144000" cy="2895600"/>
          </a:xfrm>
          <a:solidFill>
            <a:schemeClr val="accent3">
              <a:lumMod val="20000"/>
              <a:lumOff val="80000"/>
            </a:schemeClr>
          </a:solidFill>
        </p:spPr>
        <p:txBody>
          <a:bodyPr/>
          <a:lstStyle/>
          <a:p>
            <a:pPr eaLnBrk="1" hangingPunct="1">
              <a:lnSpc>
                <a:spcPct val="110000"/>
              </a:lnSpc>
              <a:spcAft>
                <a:spcPts val="1200"/>
              </a:spcAft>
            </a:pPr>
            <a:r>
              <a:rPr lang="en-US" sz="2400" i="1" dirty="0" smtClean="0">
                <a:latin typeface="Helvetica " charset="0"/>
                <a:ea typeface="Helvetica " charset="0"/>
                <a:cs typeface="Helvetica " charset="0"/>
              </a:rPr>
              <a:t>Time-compressed speech &amp; the </a:t>
            </a:r>
            <a:r>
              <a:rPr lang="en-US" sz="2400" i="1" smtClean="0">
                <a:latin typeface="Helvetica " charset="0"/>
                <a:ea typeface="Helvetica " charset="0"/>
                <a:cs typeface="Helvetica " charset="0"/>
              </a:rPr>
              <a:t>Tempo model</a:t>
            </a:r>
            <a:r>
              <a:rPr lang="en-US" sz="2400" i="1" smtClean="0">
                <a:latin typeface="Helvetica Light" pitchFamily="-84" charset="0"/>
                <a:ea typeface="Helvetica Light" pitchFamily="-84" charset="0"/>
                <a:cs typeface="Helvetica Light" pitchFamily="-84" charset="0"/>
              </a:rPr>
              <a:t/>
            </a:r>
            <a:br>
              <a:rPr lang="en-US" sz="2400" i="1" smtClean="0">
                <a:latin typeface="Helvetica Light" pitchFamily="-84" charset="0"/>
                <a:ea typeface="Helvetica Light" pitchFamily="-84" charset="0"/>
                <a:cs typeface="Helvetica Light" pitchFamily="-84" charset="0"/>
              </a:rPr>
            </a:br>
            <a:r>
              <a:rPr lang="en-US" sz="2400" i="1" dirty="0" smtClean="0">
                <a:latin typeface="Helvetica Light" pitchFamily="-84" charset="0"/>
                <a:ea typeface="Helvetica Light" pitchFamily="-84" charset="0"/>
                <a:cs typeface="Helvetica Light" pitchFamily="-84" charset="0"/>
              </a:rPr>
              <a:t/>
            </a:r>
            <a:br>
              <a:rPr lang="en-US" sz="2400" i="1" dirty="0" smtClean="0">
                <a:latin typeface="Helvetica Light" pitchFamily="-84" charset="0"/>
                <a:ea typeface="Helvetica Light" pitchFamily="-84" charset="0"/>
                <a:cs typeface="Helvetica Light" pitchFamily="-84" charset="0"/>
              </a:rPr>
            </a:br>
            <a:r>
              <a:rPr lang="en-US" sz="1800" i="1" dirty="0" smtClean="0">
                <a:latin typeface="Helvetica Light" pitchFamily="-84" charset="0"/>
                <a:ea typeface="Helvetica Light" pitchFamily="-84" charset="0"/>
                <a:cs typeface="Helvetica Light" pitchFamily="-84" charset="0"/>
              </a:rPr>
              <a:t>Oded Ghitza</a:t>
            </a:r>
            <a:br>
              <a:rPr lang="en-US" sz="1800" i="1" dirty="0" smtClean="0">
                <a:latin typeface="Helvetica Light" pitchFamily="-84" charset="0"/>
                <a:ea typeface="Helvetica Light" pitchFamily="-84" charset="0"/>
                <a:cs typeface="Helvetica Light" pitchFamily="-84" charset="0"/>
              </a:rPr>
            </a:br>
            <a:r>
              <a:rPr lang="en-US" sz="1600" i="1" dirty="0" smtClean="0">
                <a:latin typeface="Helvetica Light" pitchFamily="-84" charset="0"/>
                <a:ea typeface="Helvetica Light" pitchFamily="-84" charset="0"/>
                <a:cs typeface="Helvetica Light" pitchFamily="-84" charset="0"/>
              </a:rPr>
              <a:t>Boston University</a:t>
            </a:r>
            <a:endParaRPr lang="en-US" sz="1800" i="1" dirty="0" smtClean="0">
              <a:latin typeface="Helvetica Light" pitchFamily="-84" charset="0"/>
              <a:ea typeface="Helvetica Light" pitchFamily="-84" charset="0"/>
              <a:cs typeface="Helvetica Light" pitchFamily="-84" charset="0"/>
            </a:endParaRPr>
          </a:p>
        </p:txBody>
      </p:sp>
      <p:pic>
        <p:nvPicPr>
          <p:cNvPr id="16387" name="Picture 5" descr="HRClogo.jpg"/>
          <p:cNvPicPr>
            <a:picLocks noChangeAspect="1"/>
          </p:cNvPicPr>
          <p:nvPr/>
        </p:nvPicPr>
        <p:blipFill>
          <a:blip r:embed="rId2"/>
          <a:srcRect/>
          <a:stretch>
            <a:fillRect/>
          </a:stretch>
        </p:blipFill>
        <p:spPr bwMode="auto">
          <a:xfrm>
            <a:off x="6172200" y="5562600"/>
            <a:ext cx="2286000" cy="1041400"/>
          </a:xfrm>
          <a:prstGeom prst="rect">
            <a:avLst/>
          </a:prstGeom>
          <a:noFill/>
          <a:ln w="9525">
            <a:noFill/>
            <a:miter lim="800000"/>
            <a:headEnd/>
            <a:tailEnd/>
          </a:ln>
        </p:spPr>
      </p:pic>
      <p:pic>
        <p:nvPicPr>
          <p:cNvPr id="16389" name="Picture 6" descr="imgres.jpeg"/>
          <p:cNvPicPr>
            <a:picLocks noChangeAspect="1"/>
          </p:cNvPicPr>
          <p:nvPr/>
        </p:nvPicPr>
        <p:blipFill>
          <a:blip r:embed="rId3"/>
          <a:srcRect/>
          <a:stretch>
            <a:fillRect/>
          </a:stretch>
        </p:blipFill>
        <p:spPr bwMode="auto">
          <a:xfrm>
            <a:off x="762000" y="5562600"/>
            <a:ext cx="1219200" cy="1203325"/>
          </a:xfrm>
          <a:prstGeom prst="rect">
            <a:avLst/>
          </a:prstGeom>
          <a:noFill/>
          <a:ln w="9525">
            <a:noFill/>
            <a:miter lim="800000"/>
            <a:headEnd/>
            <a:tailEnd/>
          </a:ln>
        </p:spPr>
      </p:pic>
      <p:sp>
        <p:nvSpPr>
          <p:cNvPr id="6" name="TextBox 5"/>
          <p:cNvSpPr txBox="1"/>
          <p:nvPr/>
        </p:nvSpPr>
        <p:spPr>
          <a:xfrm>
            <a:off x="685800" y="4800600"/>
            <a:ext cx="1371600" cy="738664"/>
          </a:xfrm>
          <a:prstGeom prst="rect">
            <a:avLst/>
          </a:prstGeom>
          <a:noFill/>
        </p:spPr>
        <p:txBody>
          <a:bodyPr wrap="square" rtlCol="0">
            <a:spAutoFit/>
          </a:bodyPr>
          <a:lstStyle/>
          <a:p>
            <a:pPr algn="ctr"/>
            <a:r>
              <a:rPr lang="en-US" i="1" dirty="0" smtClean="0">
                <a:latin typeface="Calibri"/>
                <a:cs typeface="Calibri"/>
              </a:rPr>
              <a:t>Funded by a research grant</a:t>
            </a:r>
          </a:p>
          <a:p>
            <a:pPr algn="ctr"/>
            <a:r>
              <a:rPr lang="en-US" i="1" dirty="0" smtClean="0">
                <a:latin typeface="Calibri"/>
                <a:cs typeface="Calibri"/>
              </a:rPr>
              <a:t>from</a:t>
            </a:r>
            <a:endParaRPr lang="en-US" i="1" dirty="0">
              <a:latin typeface="Calibri"/>
              <a:cs typeface="Calibri"/>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371600"/>
            <a:ext cx="8229600" cy="4525963"/>
          </a:xfrm>
        </p:spPr>
        <p:txBody>
          <a:bodyPr/>
          <a:lstStyle/>
          <a:p>
            <a:pPr marL="164592" indent="-164592"/>
            <a:r>
              <a:rPr lang="en-US" sz="1600" dirty="0" smtClean="0">
                <a:latin typeface="Calibri"/>
                <a:cs typeface="Calibri"/>
              </a:rPr>
              <a:t>The next slide shows word error rate as a function of the gap duration or, equivalently, the packaging rate. Without insertions performance is poor (&gt; 50% word error rate). Surprisingly, inserting gaps improve</a:t>
            </a:r>
            <a:r>
              <a:rPr lang="en-US" sz="1600" i="1" dirty="0" smtClean="0">
                <a:latin typeface="Calibri"/>
                <a:cs typeface="Calibri"/>
              </a:rPr>
              <a:t> </a:t>
            </a:r>
            <a:r>
              <a:rPr lang="en-US" sz="1600" dirty="0" smtClean="0">
                <a:latin typeface="Calibri"/>
                <a:cs typeface="Calibri"/>
              </a:rPr>
              <a:t>performance, resulting in a U-shaped performance curve; intelligibility was restored considerably as long as the gaps were between 20 and 120 ms.  The lowest word error rate (i.e., highest intelligibility) </a:t>
            </a:r>
            <a:r>
              <a:rPr lang="en-US" sz="1600" dirty="0" err="1" smtClean="0">
                <a:latin typeface="Calibri"/>
                <a:cs typeface="Calibri"/>
              </a:rPr>
              <a:t>occured</a:t>
            </a:r>
            <a:r>
              <a:rPr lang="en-US" sz="1600" dirty="0" smtClean="0">
                <a:latin typeface="Calibri"/>
                <a:cs typeface="Calibri"/>
              </a:rPr>
              <a:t> when the gap was 80-ms long (or, equivalently, at the rate of 8.3 packets/sec), down to ≈ 20%. </a:t>
            </a:r>
          </a:p>
        </p:txBody>
      </p:sp>
      <p:sp>
        <p:nvSpPr>
          <p:cNvPr id="4" name="Title 3"/>
          <p:cNvSpPr txBox="1">
            <a:spLocks/>
          </p:cNvSpPr>
          <p:nvPr/>
        </p:nvSpPr>
        <p:spPr bwMode="auto">
          <a:xfrm>
            <a:off x="0" y="0"/>
            <a:ext cx="9144000" cy="990600"/>
          </a:xfrm>
          <a:prstGeom prst="rect">
            <a:avLst/>
          </a:prstGeom>
          <a:solidFill>
            <a:srgbClr val="FFFF00">
              <a:alpha val="20000"/>
            </a:srgbClr>
          </a:solidFill>
          <a:ln w="9525">
            <a:solidFill>
              <a:schemeClr val="tx1"/>
            </a:solidFill>
            <a:miter lim="800000"/>
            <a:headEnd/>
            <a:tailEnd/>
          </a:ln>
        </p:spPr>
        <p:txBody>
          <a:bodyPr anchor="ctr">
            <a:prstTxWarp prst="textNoShape">
              <a:avLst/>
            </a:prstTxWarp>
          </a:bodyPr>
          <a:lstStyle/>
          <a:p>
            <a:pPr algn="ctr" eaLnBrk="0" hangingPunct="0"/>
            <a:r>
              <a:rPr lang="en-US" sz="2400" i="1" dirty="0" smtClean="0">
                <a:latin typeface="Calibri" charset="0"/>
                <a:ea typeface="Calibri" charset="0"/>
                <a:cs typeface="Calibri" charset="0"/>
              </a:rPr>
              <a:t>time-compressed speech with insertion of silent gaps</a:t>
            </a:r>
          </a:p>
          <a:p>
            <a:pPr algn="ctr" eaLnBrk="0" hangingPunct="0"/>
            <a:r>
              <a:rPr lang="en-US" sz="2400" b="1" i="1" dirty="0" smtClean="0">
                <a:latin typeface="Calibri" charset="0"/>
                <a:ea typeface="Calibri" charset="0"/>
                <a:cs typeface="Calibri" charset="0"/>
              </a:rPr>
              <a:t>psychophysics</a:t>
            </a:r>
            <a:endParaRPr lang="en-US" sz="2400" b="1" i="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2" name="Title 3"/>
          <p:cNvSpPr txBox="1">
            <a:spLocks/>
          </p:cNvSpPr>
          <p:nvPr/>
        </p:nvSpPr>
        <p:spPr bwMode="auto">
          <a:xfrm>
            <a:off x="0" y="0"/>
            <a:ext cx="9144000" cy="990600"/>
          </a:xfrm>
          <a:prstGeom prst="rect">
            <a:avLst/>
          </a:prstGeom>
          <a:solidFill>
            <a:srgbClr val="8000FF">
              <a:alpha val="10196"/>
            </a:srgbClr>
          </a:solidFill>
          <a:ln w="9525">
            <a:solidFill>
              <a:schemeClr val="tx1"/>
            </a:solidFill>
            <a:miter lim="800000"/>
            <a:headEnd/>
            <a:tailEnd/>
          </a:ln>
        </p:spPr>
        <p:txBody>
          <a:bodyPr anchor="ctr">
            <a:prstTxWarp prst="textNoShape">
              <a:avLst/>
            </a:prstTxWarp>
          </a:bodyPr>
          <a:lstStyle/>
          <a:p>
            <a:pPr algn="ctr" eaLnBrk="0" hangingPunct="0"/>
            <a:r>
              <a:rPr lang="en-US" sz="2400" i="1" dirty="0" smtClean="0">
                <a:latin typeface="Calibri" charset="0"/>
                <a:ea typeface="Calibri" charset="0"/>
                <a:cs typeface="Calibri" charset="0"/>
              </a:rPr>
              <a:t>time-compressed speech with insertion of silent gaps</a:t>
            </a:r>
          </a:p>
          <a:p>
            <a:pPr algn="ctr" eaLnBrk="0" hangingPunct="0"/>
            <a:r>
              <a:rPr lang="en-US" sz="2400" b="1" i="1" dirty="0" smtClean="0">
                <a:latin typeface="Calibri" charset="0"/>
                <a:ea typeface="Calibri" charset="0"/>
                <a:cs typeface="Calibri" charset="0"/>
              </a:rPr>
              <a:t>psychophysics</a:t>
            </a:r>
            <a:endParaRPr lang="en-US" sz="2400" b="1" i="1" dirty="0">
              <a:latin typeface="Calibri" charset="0"/>
              <a:ea typeface="Calibri" charset="0"/>
              <a:cs typeface="Calibri" charset="0"/>
            </a:endParaRPr>
          </a:p>
        </p:txBody>
      </p:sp>
      <p:pic>
        <p:nvPicPr>
          <p:cNvPr id="28" name="Content Placeholder 27" descr="fig3.jpg"/>
          <p:cNvPicPr>
            <a:picLocks noGrp="1" noChangeAspect="1"/>
          </p:cNvPicPr>
          <p:nvPr>
            <p:ph sz="half" idx="1"/>
          </p:nvPr>
        </p:nvPicPr>
        <p:blipFill>
          <a:blip r:embed="rId3"/>
          <a:srcRect l="-275" r="-275"/>
          <a:stretch>
            <a:fillRect/>
          </a:stretch>
        </p:blipFill>
        <p:spPr>
          <a:xfrm>
            <a:off x="1272590" y="1295400"/>
            <a:ext cx="6598820" cy="5233670"/>
          </a:xfrm>
        </p:spPr>
      </p:pic>
    </p:spTree>
  </p:cSld>
  <p:clrMapOvr>
    <a:masterClrMapping/>
  </p:clrMapOvr>
  <p:transition advTm="3216"/>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lstStyle/>
          <a:p>
            <a:pPr marL="164592" indent="-164592"/>
            <a:r>
              <a:rPr lang="en-US" sz="1600" dirty="0" smtClean="0">
                <a:latin typeface="Calibri"/>
                <a:cs typeface="Calibri"/>
              </a:rPr>
              <a:t>Because the sensory glimpse was kept constant, any change in intelligibility could therefore be attributed to cortical glimpsing (read: decoding time) </a:t>
            </a:r>
            <a:r>
              <a:rPr lang="en-US" sz="1600" i="1" dirty="0" smtClean="0">
                <a:latin typeface="Calibri"/>
                <a:cs typeface="Calibri"/>
              </a:rPr>
              <a:t>per se </a:t>
            </a:r>
            <a:r>
              <a:rPr lang="en-US" sz="1600" dirty="0" smtClean="0">
                <a:latin typeface="Calibri"/>
                <a:cs typeface="Calibri"/>
              </a:rPr>
              <a:t>rather than to the sensory glimpse. This observed variation in intelligibility is hard to explain in terms of the standard models of speech perception. It is not just the information in the acoustic signal that is important, but also the length of the silent gap (which provides “needed” decoding time). This is a factor that the standard models do not address.</a:t>
            </a:r>
          </a:p>
        </p:txBody>
      </p:sp>
      <p:sp>
        <p:nvSpPr>
          <p:cNvPr id="5" name="Title 3"/>
          <p:cNvSpPr txBox="1">
            <a:spLocks/>
          </p:cNvSpPr>
          <p:nvPr/>
        </p:nvSpPr>
        <p:spPr bwMode="auto">
          <a:xfrm>
            <a:off x="0" y="0"/>
            <a:ext cx="9144000" cy="990600"/>
          </a:xfrm>
          <a:prstGeom prst="rect">
            <a:avLst/>
          </a:prstGeom>
          <a:solidFill>
            <a:srgbClr val="FFFF00">
              <a:alpha val="20000"/>
            </a:srgbClr>
          </a:solidFill>
          <a:ln w="9525">
            <a:solidFill>
              <a:schemeClr val="tx1"/>
            </a:solidFill>
            <a:miter lim="800000"/>
            <a:headEnd/>
            <a:tailEnd/>
          </a:ln>
        </p:spPr>
        <p:txBody>
          <a:bodyPr anchor="ctr">
            <a:prstTxWarp prst="textNoShape">
              <a:avLst/>
            </a:prstTxWarp>
          </a:bodyPr>
          <a:lstStyle/>
          <a:p>
            <a:pPr algn="ctr" eaLnBrk="0" hangingPunct="0"/>
            <a:r>
              <a:rPr lang="en-US" sz="2400" i="1" dirty="0" smtClean="0">
                <a:latin typeface="Calibri" charset="0"/>
                <a:ea typeface="Calibri" charset="0"/>
                <a:cs typeface="Calibri" charset="0"/>
              </a:rPr>
              <a:t>time-compressed speech with insertion of silent gaps</a:t>
            </a:r>
          </a:p>
          <a:p>
            <a:pPr algn="ctr" eaLnBrk="0" hangingPunct="0"/>
            <a:r>
              <a:rPr lang="en-US" sz="2400" b="1" i="1" dirty="0" smtClean="0">
                <a:latin typeface="Calibri" charset="0"/>
                <a:ea typeface="Calibri" charset="0"/>
                <a:cs typeface="Calibri" charset="0"/>
              </a:rPr>
              <a:t>psychophysics</a:t>
            </a:r>
            <a:endParaRPr lang="en-US" sz="2400" b="1" i="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648200"/>
          </a:xfrm>
        </p:spPr>
        <p:txBody>
          <a:bodyPr/>
          <a:lstStyle/>
          <a:p>
            <a:pPr marL="164592" indent="-164592"/>
            <a:r>
              <a:rPr lang="en-US" sz="1600" dirty="0" smtClean="0">
                <a:latin typeface="Calibri"/>
                <a:cs typeface="Calibri"/>
              </a:rPr>
              <a:t>In our view, decoding time is governed by cortical oscillations. We hypothesize that neural processes, which underline the decoding of speech (up through the syllable level) have oscillations at their core, operating in the theta, beta and gamma range. Such neural circuitry “prefers” incoming sensory information in the form of temporally constrained packets, with a sufficient time for decoding, compatible for pattern matching. </a:t>
            </a:r>
          </a:p>
          <a:p>
            <a:pPr marL="164592" indent="-164592"/>
            <a:r>
              <a:rPr lang="en-US" sz="1600" dirty="0" smtClean="0">
                <a:latin typeface="Calibri"/>
                <a:cs typeface="Calibri"/>
              </a:rPr>
              <a:t>This hypothesis is formulated in terms of a computational model called </a:t>
            </a:r>
            <a:r>
              <a:rPr lang="en-US" sz="1600" i="1" dirty="0" smtClean="0">
                <a:solidFill>
                  <a:srgbClr val="0000FF"/>
                </a:solidFill>
                <a:latin typeface="Calibri"/>
                <a:cs typeface="Calibri"/>
              </a:rPr>
              <a:t>Tempo.</a:t>
            </a:r>
            <a:endParaRPr lang="en-US" sz="1600" i="1" dirty="0">
              <a:solidFill>
                <a:srgbClr val="0000FF"/>
              </a:solidFill>
              <a:latin typeface="Calibri"/>
              <a:cs typeface="Calibri"/>
            </a:endParaRPr>
          </a:p>
        </p:txBody>
      </p:sp>
      <p:sp>
        <p:nvSpPr>
          <p:cNvPr id="4" name="Title 3"/>
          <p:cNvSpPr txBox="1">
            <a:spLocks/>
          </p:cNvSpPr>
          <p:nvPr/>
        </p:nvSpPr>
        <p:spPr bwMode="auto">
          <a:xfrm>
            <a:off x="0" y="0"/>
            <a:ext cx="9144000" cy="990600"/>
          </a:xfrm>
          <a:prstGeom prst="rect">
            <a:avLst/>
          </a:prstGeom>
          <a:solidFill>
            <a:srgbClr val="FFFF00">
              <a:alpha val="20000"/>
            </a:srgbClr>
          </a:solidFill>
          <a:ln w="9525">
            <a:solidFill>
              <a:schemeClr val="tx1"/>
            </a:solidFill>
            <a:miter lim="800000"/>
            <a:headEnd/>
            <a:tailEnd/>
          </a:ln>
        </p:spPr>
        <p:txBody>
          <a:bodyPr anchor="ctr">
            <a:prstTxWarp prst="textNoShape">
              <a:avLst/>
            </a:prstTxWarp>
          </a:bodyPr>
          <a:lstStyle/>
          <a:p>
            <a:pPr algn="ctr" eaLnBrk="0" hangingPunct="0">
              <a:defRPr/>
            </a:pPr>
            <a:r>
              <a:rPr lang="en-US" sz="2400" i="1" dirty="0" smtClean="0">
                <a:latin typeface="Calibri"/>
                <a:cs typeface="Calibri"/>
              </a:rPr>
              <a:t>cascaded oscillators locked to the input rhythm</a:t>
            </a:r>
          </a:p>
          <a:p>
            <a:pPr algn="ctr" eaLnBrk="0" hangingPunct="0"/>
            <a:r>
              <a:rPr lang="en-US" sz="2400" b="1" i="1" dirty="0" smtClean="0">
                <a:latin typeface="Calibri" charset="0"/>
                <a:ea typeface="Calibri" charset="0"/>
                <a:cs typeface="Calibri" charset="0"/>
              </a:rPr>
              <a:t>computational model – Tempo</a:t>
            </a:r>
            <a:endParaRPr lang="en-US" sz="2400" b="1" i="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66"/>
          <p:cNvGrpSpPr>
            <a:grpSpLocks noChangeAspect="1"/>
          </p:cNvGrpSpPr>
          <p:nvPr/>
        </p:nvGrpSpPr>
        <p:grpSpPr bwMode="auto">
          <a:xfrm>
            <a:off x="1066800" y="1295400"/>
            <a:ext cx="7187185" cy="4968240"/>
            <a:chOff x="1371600" y="914400"/>
            <a:chExt cx="6533804" cy="4516582"/>
          </a:xfrm>
        </p:grpSpPr>
        <p:grpSp>
          <p:nvGrpSpPr>
            <p:cNvPr id="3" name="Group 65"/>
            <p:cNvGrpSpPr>
              <a:grpSpLocks/>
            </p:cNvGrpSpPr>
            <p:nvPr/>
          </p:nvGrpSpPr>
          <p:grpSpPr bwMode="auto">
            <a:xfrm>
              <a:off x="1371600" y="914400"/>
              <a:ext cx="6532417" cy="2058988"/>
              <a:chOff x="1371600" y="990600"/>
              <a:chExt cx="6532417" cy="2058988"/>
            </a:xfrm>
          </p:grpSpPr>
          <p:grpSp>
            <p:nvGrpSpPr>
              <p:cNvPr id="4" name="Group 99"/>
              <p:cNvGrpSpPr>
                <a:grpSpLocks/>
              </p:cNvGrpSpPr>
              <p:nvPr/>
            </p:nvGrpSpPr>
            <p:grpSpPr bwMode="auto">
              <a:xfrm>
                <a:off x="1371600" y="1371600"/>
                <a:ext cx="1905000" cy="928688"/>
                <a:chOff x="533400" y="990600"/>
                <a:chExt cx="1905000" cy="928688"/>
              </a:xfrm>
            </p:grpSpPr>
            <p:sp>
              <p:nvSpPr>
                <p:cNvPr id="75830" name="Line 31"/>
                <p:cNvSpPr>
                  <a:spLocks noChangeShapeType="1"/>
                </p:cNvSpPr>
                <p:nvPr/>
              </p:nvSpPr>
              <p:spPr bwMode="auto">
                <a:xfrm flipV="1">
                  <a:off x="838200" y="1447800"/>
                  <a:ext cx="152400"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75831" name="TextBox 44"/>
                <p:cNvSpPr txBox="1">
                  <a:spLocks noChangeArrowheads="1"/>
                </p:cNvSpPr>
                <p:nvPr/>
              </p:nvSpPr>
              <p:spPr bwMode="auto">
                <a:xfrm>
                  <a:off x="533400" y="1299518"/>
                  <a:ext cx="381000" cy="237827"/>
                </a:xfrm>
                <a:prstGeom prst="rect">
                  <a:avLst/>
                </a:prstGeom>
                <a:noFill/>
                <a:ln w="9525">
                  <a:noFill/>
                  <a:miter lim="800000"/>
                  <a:headEnd/>
                  <a:tailEnd/>
                </a:ln>
              </p:spPr>
              <p:txBody>
                <a:bodyPr anchor="ctr">
                  <a:prstTxWarp prst="textNoShape">
                    <a:avLst/>
                  </a:prstTxWarp>
                  <a:spAutoFit/>
                </a:bodyPr>
                <a:lstStyle/>
                <a:p>
                  <a:pPr algn="ctr"/>
                  <a:r>
                    <a:rPr lang="en-US" sz="1100" b="1" dirty="0" err="1">
                      <a:latin typeface="Calibri" charset="0"/>
                      <a:ea typeface="Calibri" charset="0"/>
                      <a:cs typeface="Calibri" charset="0"/>
                    </a:rPr>
                    <a:t>s(t</a:t>
                  </a:r>
                  <a:r>
                    <a:rPr lang="en-US" sz="1100" b="1" dirty="0">
                      <a:latin typeface="Calibri" charset="0"/>
                      <a:ea typeface="Calibri" charset="0"/>
                      <a:cs typeface="Calibri" charset="0"/>
                    </a:rPr>
                    <a:t>)</a:t>
                  </a:r>
                </a:p>
              </p:txBody>
            </p:sp>
            <p:grpSp>
              <p:nvGrpSpPr>
                <p:cNvPr id="5" name="Group 127"/>
                <p:cNvGrpSpPr>
                  <a:grpSpLocks/>
                </p:cNvGrpSpPr>
                <p:nvPr/>
              </p:nvGrpSpPr>
              <p:grpSpPr bwMode="auto">
                <a:xfrm>
                  <a:off x="990600" y="990600"/>
                  <a:ext cx="1447800" cy="928688"/>
                  <a:chOff x="624" y="1392"/>
                  <a:chExt cx="912" cy="585"/>
                </a:xfrm>
              </p:grpSpPr>
              <p:sp>
                <p:nvSpPr>
                  <p:cNvPr id="75833" name="Rectangle 160"/>
                  <p:cNvSpPr>
                    <a:spLocks noChangeArrowheads="1"/>
                  </p:cNvSpPr>
                  <p:nvPr/>
                </p:nvSpPr>
                <p:spPr bwMode="auto">
                  <a:xfrm>
                    <a:off x="624" y="1392"/>
                    <a:ext cx="614" cy="585"/>
                  </a:xfrm>
                  <a:prstGeom prst="rect">
                    <a:avLst/>
                  </a:prstGeom>
                  <a:noFill/>
                  <a:ln w="9525">
                    <a:solidFill>
                      <a:schemeClr val="tx1"/>
                    </a:solidFill>
                    <a:miter lim="800000"/>
                    <a:headEnd/>
                    <a:tailEnd/>
                  </a:ln>
                </p:spPr>
                <p:txBody>
                  <a:bodyPr wrap="none" anchor="ctr">
                    <a:prstTxWarp prst="textNoShape">
                      <a:avLst/>
                    </a:prstTxWarp>
                  </a:bodyPr>
                  <a:lstStyle/>
                  <a:p>
                    <a:pPr algn="ctr" eaLnBrk="0" hangingPunct="0"/>
                    <a:r>
                      <a:rPr lang="en-US" sz="1600" b="1" dirty="0">
                        <a:solidFill>
                          <a:srgbClr val="0000FF"/>
                        </a:solidFill>
                        <a:latin typeface="Calibri" charset="0"/>
                        <a:ea typeface="Calibri" charset="0"/>
                        <a:cs typeface="Calibri" charset="0"/>
                      </a:rPr>
                      <a:t>Peripheral</a:t>
                    </a:r>
                  </a:p>
                  <a:p>
                    <a:pPr algn="ctr" eaLnBrk="0" hangingPunct="0"/>
                    <a:r>
                      <a:rPr lang="en-US" sz="1600" b="1" dirty="0">
                        <a:solidFill>
                          <a:srgbClr val="0000FF"/>
                        </a:solidFill>
                        <a:latin typeface="Calibri" charset="0"/>
                        <a:ea typeface="Calibri" charset="0"/>
                        <a:cs typeface="Calibri" charset="0"/>
                      </a:rPr>
                      <a:t>Auditory</a:t>
                    </a:r>
                  </a:p>
                  <a:p>
                    <a:pPr algn="ctr" eaLnBrk="0" hangingPunct="0"/>
                    <a:r>
                      <a:rPr lang="en-US" sz="1600" b="1" dirty="0">
                        <a:solidFill>
                          <a:srgbClr val="0000FF"/>
                        </a:solidFill>
                        <a:latin typeface="Calibri" charset="0"/>
                        <a:ea typeface="Calibri" charset="0"/>
                        <a:cs typeface="Calibri" charset="0"/>
                      </a:rPr>
                      <a:t>Model</a:t>
                    </a:r>
                  </a:p>
                </p:txBody>
              </p:sp>
              <p:sp>
                <p:nvSpPr>
                  <p:cNvPr id="75834" name="Rectangle 162"/>
                  <p:cNvSpPr>
                    <a:spLocks noChangeArrowheads="1"/>
                  </p:cNvSpPr>
                  <p:nvPr/>
                </p:nvSpPr>
                <p:spPr bwMode="auto">
                  <a:xfrm>
                    <a:off x="624" y="1392"/>
                    <a:ext cx="614" cy="585"/>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75835" name="Line 31"/>
                  <p:cNvSpPr>
                    <a:spLocks noChangeShapeType="1"/>
                  </p:cNvSpPr>
                  <p:nvPr/>
                </p:nvSpPr>
                <p:spPr bwMode="auto">
                  <a:xfrm>
                    <a:off x="1248" y="1680"/>
                    <a:ext cx="288" cy="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grpSp>
          </p:grpSp>
          <p:grpSp>
            <p:nvGrpSpPr>
              <p:cNvPr id="6" name="Group 97"/>
              <p:cNvGrpSpPr>
                <a:grpSpLocks/>
              </p:cNvGrpSpPr>
              <p:nvPr/>
            </p:nvGrpSpPr>
            <p:grpSpPr bwMode="auto">
              <a:xfrm>
                <a:off x="1752600" y="990600"/>
                <a:ext cx="5392738" cy="1935956"/>
                <a:chOff x="914400" y="609600"/>
                <a:chExt cx="5392738" cy="1935956"/>
              </a:xfrm>
            </p:grpSpPr>
            <p:sp>
              <p:nvSpPr>
                <p:cNvPr id="75815" name="Text Box 4"/>
                <p:cNvSpPr txBox="1">
                  <a:spLocks noChangeArrowheads="1"/>
                </p:cNvSpPr>
                <p:nvPr/>
              </p:nvSpPr>
              <p:spPr bwMode="auto">
                <a:xfrm>
                  <a:off x="914400" y="2209800"/>
                  <a:ext cx="1066800" cy="335756"/>
                </a:xfrm>
                <a:prstGeom prst="rect">
                  <a:avLst/>
                </a:prstGeom>
                <a:solidFill>
                  <a:srgbClr val="FFFF99"/>
                </a:solidFill>
                <a:ln w="9525">
                  <a:solidFill>
                    <a:schemeClr val="tx1"/>
                  </a:solidFill>
                  <a:miter lim="800000"/>
                  <a:headEnd/>
                  <a:tailEnd/>
                </a:ln>
              </p:spPr>
              <p:txBody>
                <a:bodyPr>
                  <a:prstTxWarp prst="textNoShape">
                    <a:avLst/>
                  </a:prstTxWarp>
                  <a:spAutoFit/>
                </a:bodyPr>
                <a:lstStyle/>
                <a:p>
                  <a:pPr algn="ctr"/>
                  <a:r>
                    <a:rPr lang="en-US" sz="1800" b="1" i="1" dirty="0">
                      <a:latin typeface="Calibri" charset="0"/>
                      <a:ea typeface="Calibri" charset="0"/>
                      <a:cs typeface="Calibri" charset="0"/>
                    </a:rPr>
                    <a:t>Decoding</a:t>
                  </a:r>
                  <a:endParaRPr lang="en-US" sz="2000" b="1" i="1" dirty="0">
                    <a:latin typeface="Calibri" charset="0"/>
                    <a:ea typeface="Calibri" charset="0"/>
                    <a:cs typeface="Calibri" charset="0"/>
                  </a:endParaRPr>
                </a:p>
              </p:txBody>
            </p:sp>
            <p:sp>
              <p:nvSpPr>
                <p:cNvPr id="75816" name="Line 35"/>
                <p:cNvSpPr>
                  <a:spLocks noChangeShapeType="1"/>
                </p:cNvSpPr>
                <p:nvPr/>
              </p:nvSpPr>
              <p:spPr bwMode="auto">
                <a:xfrm>
                  <a:off x="4308475" y="1497013"/>
                  <a:ext cx="23495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grpSp>
              <p:nvGrpSpPr>
                <p:cNvPr id="7" name="Group 147"/>
                <p:cNvGrpSpPr>
                  <a:grpSpLocks/>
                </p:cNvGrpSpPr>
                <p:nvPr/>
              </p:nvGrpSpPr>
              <p:grpSpPr bwMode="auto">
                <a:xfrm>
                  <a:off x="4543425" y="611188"/>
                  <a:ext cx="1763713" cy="1444625"/>
                  <a:chOff x="3744" y="624"/>
                  <a:chExt cx="1440" cy="1248"/>
                </a:xfrm>
              </p:grpSpPr>
              <p:sp>
                <p:nvSpPr>
                  <p:cNvPr id="75824" name="Rectangle 154"/>
                  <p:cNvSpPr>
                    <a:spLocks noChangeArrowheads="1"/>
                  </p:cNvSpPr>
                  <p:nvPr/>
                </p:nvSpPr>
                <p:spPr bwMode="auto">
                  <a:xfrm>
                    <a:off x="3744" y="624"/>
                    <a:ext cx="1440" cy="192"/>
                  </a:xfrm>
                  <a:prstGeom prst="rect">
                    <a:avLst/>
                  </a:prstGeom>
                  <a:solidFill>
                    <a:schemeClr val="bg1"/>
                  </a:solidFill>
                  <a:ln w="9525">
                    <a:noFill/>
                    <a:miter lim="800000"/>
                    <a:headEnd/>
                    <a:tailEnd/>
                  </a:ln>
                </p:spPr>
                <p:txBody>
                  <a:bodyPr wrap="none" anchor="ctr">
                    <a:prstTxWarp prst="textNoShape">
                      <a:avLst/>
                    </a:prstTxWarp>
                  </a:bodyPr>
                  <a:lstStyle/>
                  <a:p>
                    <a:pPr algn="ctr" eaLnBrk="0" hangingPunct="0"/>
                    <a:r>
                      <a:rPr lang="en-US" b="1" i="1" dirty="0" smtClean="0">
                        <a:latin typeface="Calibri" charset="0"/>
                        <a:ea typeface="Calibri" charset="0"/>
                        <a:cs typeface="Calibri" charset="0"/>
                      </a:rPr>
                      <a:t>syllables (≈200ms</a:t>
                    </a:r>
                    <a:r>
                      <a:rPr lang="en-US" b="1" i="1" dirty="0">
                        <a:latin typeface="Calibri" charset="0"/>
                        <a:ea typeface="Calibri" charset="0"/>
                        <a:cs typeface="Calibri" charset="0"/>
                      </a:rPr>
                      <a:t>)</a:t>
                    </a:r>
                    <a:endParaRPr lang="en-US" sz="4000" b="1" dirty="0">
                      <a:latin typeface="Calibri" charset="0"/>
                      <a:ea typeface="Calibri" charset="0"/>
                      <a:cs typeface="Calibri" charset="0"/>
                    </a:endParaRPr>
                  </a:p>
                </p:txBody>
              </p:sp>
              <p:grpSp>
                <p:nvGrpSpPr>
                  <p:cNvPr id="8" name="Group 155"/>
                  <p:cNvGrpSpPr>
                    <a:grpSpLocks/>
                  </p:cNvGrpSpPr>
                  <p:nvPr/>
                </p:nvGrpSpPr>
                <p:grpSpPr bwMode="auto">
                  <a:xfrm>
                    <a:off x="3744" y="1104"/>
                    <a:ext cx="1440" cy="768"/>
                    <a:chOff x="3936" y="432"/>
                    <a:chExt cx="1728" cy="1248"/>
                  </a:xfrm>
                </p:grpSpPr>
                <p:sp>
                  <p:nvSpPr>
                    <p:cNvPr id="75828" name="Rectangle 158"/>
                    <p:cNvSpPr>
                      <a:spLocks noChangeArrowheads="1"/>
                    </p:cNvSpPr>
                    <p:nvPr/>
                  </p:nvSpPr>
                  <p:spPr bwMode="auto">
                    <a:xfrm>
                      <a:off x="3936" y="432"/>
                      <a:ext cx="864" cy="124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0" hangingPunct="0"/>
                      <a:r>
                        <a:rPr lang="en-US" sz="1200" b="1" dirty="0">
                          <a:latin typeface="Calibri" charset="0"/>
                          <a:ea typeface="Calibri" charset="0"/>
                          <a:cs typeface="Calibri" charset="0"/>
                        </a:rPr>
                        <a:t>Temporal</a:t>
                      </a:r>
                    </a:p>
                    <a:p>
                      <a:pPr algn="ctr" eaLnBrk="0" hangingPunct="0"/>
                      <a:r>
                        <a:rPr lang="en-US" sz="1200" b="1" dirty="0">
                          <a:latin typeface="Calibri" charset="0"/>
                          <a:ea typeface="Calibri" charset="0"/>
                          <a:cs typeface="Calibri" charset="0"/>
                        </a:rPr>
                        <a:t>Sequence</a:t>
                      </a:r>
                    </a:p>
                    <a:p>
                      <a:pPr algn="ctr" eaLnBrk="0" hangingPunct="0"/>
                      <a:r>
                        <a:rPr lang="en-US" sz="1200" b="1" dirty="0">
                          <a:latin typeface="Calibri" charset="0"/>
                          <a:ea typeface="Calibri" charset="0"/>
                          <a:cs typeface="Calibri" charset="0"/>
                        </a:rPr>
                        <a:t>Match</a:t>
                      </a:r>
                    </a:p>
                    <a:p>
                      <a:pPr algn="ctr" eaLnBrk="0" hangingPunct="0"/>
                      <a:r>
                        <a:rPr lang="en-US" sz="1200" b="1" dirty="0">
                          <a:solidFill>
                            <a:srgbClr val="008000"/>
                          </a:solidFill>
                          <a:latin typeface="Calibri" charset="0"/>
                          <a:ea typeface="Calibri" charset="0"/>
                          <a:cs typeface="Calibri" charset="0"/>
                        </a:rPr>
                        <a:t>(TSM)</a:t>
                      </a:r>
                    </a:p>
                  </p:txBody>
                </p:sp>
                <p:sp>
                  <p:nvSpPr>
                    <p:cNvPr id="116" name="Rectangle 159"/>
                    <p:cNvSpPr>
                      <a:spLocks noChangeArrowheads="1"/>
                    </p:cNvSpPr>
                    <p:nvPr/>
                  </p:nvSpPr>
                  <p:spPr bwMode="auto">
                    <a:xfrm>
                      <a:off x="4801" y="432"/>
                      <a:ext cx="863" cy="1248"/>
                    </a:xfrm>
                    <a:prstGeom prst="rect">
                      <a:avLst/>
                    </a:prstGeom>
                    <a:solidFill>
                      <a:schemeClr val="bg1">
                        <a:alpha val="50195"/>
                      </a:schemeClr>
                    </a:solidFill>
                    <a:ln w="9525">
                      <a:solidFill>
                        <a:schemeClr val="tx1"/>
                      </a:solidFill>
                      <a:miter lim="800000"/>
                      <a:headEnd/>
                      <a:tailEnd/>
                    </a:ln>
                  </p:spPr>
                  <p:txBody>
                    <a:bodyPr wrap="none" anchor="ctr">
                      <a:prstTxWarp prst="textNoShape">
                        <a:avLst/>
                      </a:prstTxWarp>
                    </a:bodyPr>
                    <a:lstStyle/>
                    <a:p>
                      <a:pPr algn="ctr" eaLnBrk="0" hangingPunct="0">
                        <a:defRPr/>
                      </a:pPr>
                      <a:r>
                        <a:rPr lang="en-US" sz="1200" b="1" dirty="0">
                          <a:solidFill>
                            <a:srgbClr val="008000"/>
                          </a:solidFill>
                          <a:latin typeface="Calibri"/>
                          <a:ea typeface="ＭＳ Ｐゴシック" charset="-128"/>
                          <a:cs typeface="Calibri"/>
                        </a:rPr>
                        <a:t>syllable</a:t>
                      </a:r>
                    </a:p>
                    <a:p>
                      <a:pPr algn="ctr" eaLnBrk="0" hangingPunct="0">
                        <a:defRPr/>
                      </a:pPr>
                      <a:r>
                        <a:rPr lang="en-US" sz="1200" b="1" dirty="0">
                          <a:solidFill>
                            <a:srgbClr val="008000"/>
                          </a:solidFill>
                          <a:latin typeface="Calibri"/>
                          <a:ea typeface="ＭＳ Ｐゴシック" charset="-128"/>
                          <a:cs typeface="Calibri"/>
                        </a:rPr>
                        <a:t>neurons</a:t>
                      </a:r>
                    </a:p>
                    <a:p>
                      <a:pPr algn="ctr" eaLnBrk="0" hangingPunct="0">
                        <a:defRPr/>
                      </a:pPr>
                      <a:r>
                        <a:rPr lang="en-US" sz="1200" b="1" i="1" dirty="0">
                          <a:latin typeface="Calibri"/>
                          <a:ea typeface="ＭＳ Ｐゴシック" charset="-128"/>
                          <a:cs typeface="Calibri"/>
                        </a:rPr>
                        <a:t>(coincidence </a:t>
                      </a:r>
                    </a:p>
                    <a:p>
                      <a:pPr algn="ctr" eaLnBrk="0" hangingPunct="0">
                        <a:defRPr/>
                      </a:pPr>
                      <a:r>
                        <a:rPr lang="en-US" sz="1200" b="1" i="1" dirty="0">
                          <a:latin typeface="Calibri"/>
                          <a:ea typeface="ＭＳ Ｐゴシック" charset="-128"/>
                          <a:cs typeface="Calibri"/>
                        </a:rPr>
                        <a:t>across </a:t>
                      </a:r>
                    </a:p>
                    <a:p>
                      <a:pPr algn="ctr" eaLnBrk="0" hangingPunct="0">
                        <a:defRPr/>
                      </a:pPr>
                      <a:r>
                        <a:rPr lang="en-US" sz="1200" b="1" i="1" dirty="0">
                          <a:latin typeface="Calibri"/>
                          <a:ea typeface="ＭＳ Ｐゴシック" charset="-128"/>
                          <a:cs typeface="Calibri"/>
                        </a:rPr>
                        <a:t>time)</a:t>
                      </a:r>
                      <a:endParaRPr lang="en-US" sz="1200" b="1" dirty="0">
                        <a:latin typeface="Calibri"/>
                        <a:ea typeface="ＭＳ Ｐゴシック" charset="-128"/>
                        <a:cs typeface="Calibri"/>
                      </a:endParaRPr>
                    </a:p>
                  </p:txBody>
                </p:sp>
              </p:grpSp>
              <p:sp>
                <p:nvSpPr>
                  <p:cNvPr id="75826" name="Rectangle 156"/>
                  <p:cNvSpPr>
                    <a:spLocks noChangeArrowheads="1"/>
                  </p:cNvSpPr>
                  <p:nvPr/>
                </p:nvSpPr>
                <p:spPr bwMode="auto">
                  <a:xfrm>
                    <a:off x="3744" y="816"/>
                    <a:ext cx="1440" cy="2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0" hangingPunct="0"/>
                    <a:r>
                      <a:rPr lang="en-US" sz="1600" b="1" dirty="0">
                        <a:solidFill>
                          <a:srgbClr val="008000"/>
                        </a:solidFill>
                        <a:latin typeface="Calibri" charset="0"/>
                        <a:ea typeface="Calibri" charset="0"/>
                        <a:cs typeface="Calibri" charset="0"/>
                      </a:rPr>
                      <a:t>Template Matching</a:t>
                    </a:r>
                  </a:p>
                </p:txBody>
              </p:sp>
              <p:sp>
                <p:nvSpPr>
                  <p:cNvPr id="75827" name="Rectangle 157"/>
                  <p:cNvSpPr>
                    <a:spLocks noChangeArrowheads="1"/>
                  </p:cNvSpPr>
                  <p:nvPr/>
                </p:nvSpPr>
                <p:spPr bwMode="auto">
                  <a:xfrm>
                    <a:off x="3744" y="816"/>
                    <a:ext cx="1440" cy="1056"/>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grpSp>
            <p:grpSp>
              <p:nvGrpSpPr>
                <p:cNvPr id="9" name="Group 148"/>
                <p:cNvGrpSpPr>
                  <a:grpSpLocks/>
                </p:cNvGrpSpPr>
                <p:nvPr/>
              </p:nvGrpSpPr>
              <p:grpSpPr bwMode="auto">
                <a:xfrm>
                  <a:off x="2438404" y="609600"/>
                  <a:ext cx="1884364" cy="1441450"/>
                  <a:chOff x="3024" y="624"/>
                  <a:chExt cx="1187" cy="908"/>
                </a:xfrm>
              </p:grpSpPr>
              <p:sp>
                <p:nvSpPr>
                  <p:cNvPr id="75819" name="Rectangle 149"/>
                  <p:cNvSpPr>
                    <a:spLocks noChangeArrowheads="1"/>
                  </p:cNvSpPr>
                  <p:nvPr/>
                </p:nvSpPr>
                <p:spPr bwMode="auto">
                  <a:xfrm>
                    <a:off x="3024" y="624"/>
                    <a:ext cx="1178" cy="140"/>
                  </a:xfrm>
                  <a:prstGeom prst="rect">
                    <a:avLst/>
                  </a:prstGeom>
                  <a:solidFill>
                    <a:schemeClr val="bg1"/>
                  </a:solidFill>
                  <a:ln w="9525">
                    <a:noFill/>
                    <a:miter lim="800000"/>
                    <a:headEnd/>
                    <a:tailEnd/>
                  </a:ln>
                </p:spPr>
                <p:txBody>
                  <a:bodyPr wrap="none" anchor="ctr">
                    <a:prstTxWarp prst="textNoShape">
                      <a:avLst/>
                    </a:prstTxWarp>
                  </a:bodyPr>
                  <a:lstStyle/>
                  <a:p>
                    <a:pPr algn="ctr" eaLnBrk="0" hangingPunct="0"/>
                    <a:r>
                      <a:rPr lang="en-US" b="1" i="1" dirty="0" smtClean="0">
                        <a:latin typeface="Calibri" charset="0"/>
                        <a:ea typeface="Calibri" charset="0"/>
                        <a:cs typeface="Calibri" charset="0"/>
                      </a:rPr>
                      <a:t>dyads (≈50ms</a:t>
                    </a:r>
                    <a:r>
                      <a:rPr lang="en-US" b="1" i="1" dirty="0">
                        <a:latin typeface="Calibri" charset="0"/>
                        <a:ea typeface="Calibri" charset="0"/>
                        <a:cs typeface="Calibri" charset="0"/>
                      </a:rPr>
                      <a:t>)</a:t>
                    </a:r>
                    <a:endParaRPr lang="en-US" sz="2000" b="1" dirty="0">
                      <a:latin typeface="Calibri" charset="0"/>
                      <a:ea typeface="Calibri" charset="0"/>
                      <a:cs typeface="Calibri" charset="0"/>
                    </a:endParaRPr>
                  </a:p>
                </p:txBody>
              </p:sp>
              <p:sp>
                <p:nvSpPr>
                  <p:cNvPr id="75820" name="Rectangle 150"/>
                  <p:cNvSpPr>
                    <a:spLocks noChangeArrowheads="1"/>
                  </p:cNvSpPr>
                  <p:nvPr/>
                </p:nvSpPr>
                <p:spPr bwMode="auto">
                  <a:xfrm>
                    <a:off x="3028" y="973"/>
                    <a:ext cx="622" cy="559"/>
                  </a:xfrm>
                  <a:prstGeom prst="rect">
                    <a:avLst/>
                  </a:prstGeom>
                  <a:solidFill>
                    <a:schemeClr val="bg1">
                      <a:alpha val="50195"/>
                    </a:schemeClr>
                  </a:solidFill>
                  <a:ln w="9525">
                    <a:solidFill>
                      <a:schemeClr val="tx1"/>
                    </a:solidFill>
                    <a:miter lim="800000"/>
                    <a:headEnd/>
                    <a:tailEnd/>
                  </a:ln>
                </p:spPr>
                <p:txBody>
                  <a:bodyPr wrap="none" anchor="ctr">
                    <a:prstTxWarp prst="textNoShape">
                      <a:avLst/>
                    </a:prstTxWarp>
                  </a:bodyPr>
                  <a:lstStyle/>
                  <a:p>
                    <a:pPr algn="ctr" eaLnBrk="0" hangingPunct="0"/>
                    <a:r>
                      <a:rPr lang="en-US" sz="1200" b="1" dirty="0">
                        <a:latin typeface="Calibri" charset="0"/>
                        <a:ea typeface="Calibri" charset="0"/>
                        <a:cs typeface="Calibri" charset="0"/>
                      </a:rPr>
                      <a:t>Time-frequency</a:t>
                    </a:r>
                  </a:p>
                  <a:p>
                    <a:pPr algn="ctr" eaLnBrk="0" hangingPunct="0"/>
                    <a:r>
                      <a:rPr lang="en-US" sz="1200" b="1" dirty="0">
                        <a:latin typeface="Calibri" charset="0"/>
                        <a:ea typeface="Calibri" charset="0"/>
                        <a:cs typeface="Calibri" charset="0"/>
                      </a:rPr>
                      <a:t>Match</a:t>
                    </a:r>
                  </a:p>
                  <a:p>
                    <a:pPr algn="ctr" eaLnBrk="0" hangingPunct="0"/>
                    <a:r>
                      <a:rPr lang="en-US" sz="1200" b="1" dirty="0">
                        <a:solidFill>
                          <a:srgbClr val="3366FF"/>
                        </a:solidFill>
                        <a:latin typeface="Calibri" charset="0"/>
                        <a:ea typeface="Calibri" charset="0"/>
                        <a:cs typeface="Calibri" charset="0"/>
                      </a:rPr>
                      <a:t>(TFM)</a:t>
                    </a:r>
                  </a:p>
                </p:txBody>
              </p:sp>
              <p:sp>
                <p:nvSpPr>
                  <p:cNvPr id="75821" name="Rectangle 151"/>
                  <p:cNvSpPr>
                    <a:spLocks noChangeArrowheads="1"/>
                  </p:cNvSpPr>
                  <p:nvPr/>
                </p:nvSpPr>
                <p:spPr bwMode="auto">
                  <a:xfrm>
                    <a:off x="3647" y="973"/>
                    <a:ext cx="555" cy="559"/>
                  </a:xfrm>
                  <a:prstGeom prst="rect">
                    <a:avLst/>
                  </a:prstGeom>
                  <a:solidFill>
                    <a:schemeClr val="bg1">
                      <a:alpha val="50195"/>
                    </a:schemeClr>
                  </a:solidFill>
                  <a:ln w="9525">
                    <a:solidFill>
                      <a:schemeClr val="tx1"/>
                    </a:solidFill>
                    <a:miter lim="800000"/>
                    <a:headEnd/>
                    <a:tailEnd/>
                  </a:ln>
                </p:spPr>
                <p:txBody>
                  <a:bodyPr wrap="none" anchor="ctr">
                    <a:prstTxWarp prst="textNoShape">
                      <a:avLst/>
                    </a:prstTxWarp>
                  </a:bodyPr>
                  <a:lstStyle/>
                  <a:p>
                    <a:pPr algn="ctr" eaLnBrk="0" hangingPunct="0"/>
                    <a:r>
                      <a:rPr lang="en-US" sz="1200" b="1" dirty="0">
                        <a:solidFill>
                          <a:srgbClr val="0080FF"/>
                        </a:solidFill>
                        <a:latin typeface="Calibri" charset="0"/>
                        <a:ea typeface="Calibri" charset="0"/>
                        <a:cs typeface="Calibri" charset="0"/>
                      </a:rPr>
                      <a:t>dyad</a:t>
                    </a:r>
                  </a:p>
                  <a:p>
                    <a:pPr algn="ctr" eaLnBrk="0" hangingPunct="0"/>
                    <a:r>
                      <a:rPr lang="en-US" sz="1200" b="1" dirty="0">
                        <a:solidFill>
                          <a:srgbClr val="0080FF"/>
                        </a:solidFill>
                        <a:latin typeface="Calibri" charset="0"/>
                        <a:ea typeface="Calibri" charset="0"/>
                        <a:cs typeface="Calibri" charset="0"/>
                      </a:rPr>
                      <a:t>neurons</a:t>
                    </a:r>
                  </a:p>
                  <a:p>
                    <a:pPr algn="ctr" eaLnBrk="0" hangingPunct="0"/>
                    <a:r>
                      <a:rPr lang="en-US" sz="1200" b="1" i="1" dirty="0">
                        <a:latin typeface="Calibri" charset="0"/>
                        <a:ea typeface="Calibri" charset="0"/>
                        <a:cs typeface="Calibri" charset="0"/>
                      </a:rPr>
                      <a:t>(coincidence</a:t>
                    </a:r>
                  </a:p>
                  <a:p>
                    <a:pPr algn="ctr" eaLnBrk="0" hangingPunct="0"/>
                    <a:r>
                      <a:rPr lang="en-US" sz="1200" b="1" i="1" dirty="0">
                        <a:latin typeface="Calibri" charset="0"/>
                        <a:ea typeface="Calibri" charset="0"/>
                        <a:cs typeface="Calibri" charset="0"/>
                      </a:rPr>
                      <a:t>across </a:t>
                    </a:r>
                  </a:p>
                  <a:p>
                    <a:pPr algn="ctr" eaLnBrk="0" hangingPunct="0"/>
                    <a:r>
                      <a:rPr lang="en-US" sz="1200" b="1" i="1" dirty="0">
                        <a:latin typeface="Calibri" charset="0"/>
                        <a:ea typeface="Calibri" charset="0"/>
                        <a:cs typeface="Calibri" charset="0"/>
                      </a:rPr>
                      <a:t>frequency</a:t>
                    </a:r>
                    <a:r>
                      <a:rPr lang="en-US" sz="1200" i="1" dirty="0">
                        <a:latin typeface="Calibri" charset="0"/>
                        <a:ea typeface="Calibri" charset="0"/>
                        <a:cs typeface="Calibri" charset="0"/>
                      </a:rPr>
                      <a:t>)</a:t>
                    </a:r>
                    <a:endParaRPr lang="en-US" sz="1200" dirty="0">
                      <a:latin typeface="Calibri" charset="0"/>
                      <a:ea typeface="Calibri" charset="0"/>
                      <a:cs typeface="Calibri" charset="0"/>
                    </a:endParaRPr>
                  </a:p>
                </p:txBody>
              </p:sp>
              <p:sp>
                <p:nvSpPr>
                  <p:cNvPr id="75822" name="Rectangle 152"/>
                  <p:cNvSpPr>
                    <a:spLocks noChangeArrowheads="1"/>
                  </p:cNvSpPr>
                  <p:nvPr/>
                </p:nvSpPr>
                <p:spPr bwMode="auto">
                  <a:xfrm>
                    <a:off x="3024" y="764"/>
                    <a:ext cx="1178" cy="209"/>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0" hangingPunct="0"/>
                    <a:r>
                      <a:rPr lang="en-US" sz="1600" b="1" dirty="0">
                        <a:solidFill>
                          <a:srgbClr val="0080FF"/>
                        </a:solidFill>
                        <a:latin typeface="Calibri" charset="0"/>
                        <a:ea typeface="Calibri" charset="0"/>
                        <a:cs typeface="Calibri" charset="0"/>
                      </a:rPr>
                      <a:t>Template Matching</a:t>
                    </a:r>
                  </a:p>
                </p:txBody>
              </p:sp>
              <p:sp>
                <p:nvSpPr>
                  <p:cNvPr id="75823" name="Rectangle 153"/>
                  <p:cNvSpPr>
                    <a:spLocks noChangeArrowheads="1"/>
                  </p:cNvSpPr>
                  <p:nvPr/>
                </p:nvSpPr>
                <p:spPr bwMode="auto">
                  <a:xfrm>
                    <a:off x="3024" y="764"/>
                    <a:ext cx="1187" cy="768"/>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grpSp>
          </p:grpSp>
          <p:cxnSp>
            <p:nvCxnSpPr>
              <p:cNvPr id="101" name="Straight Connector 5"/>
              <p:cNvCxnSpPr/>
              <p:nvPr/>
            </p:nvCxnSpPr>
            <p:spPr bwMode="auto">
              <a:xfrm>
                <a:off x="1752600" y="3048000"/>
                <a:ext cx="6151417" cy="1588"/>
              </a:xfrm>
              <a:prstGeom prst="line">
                <a:avLst/>
              </a:prstGeom>
              <a:ln w="28575" cap="flat" cmpd="sng" algn="ctr">
                <a:solidFill>
                  <a:srgbClr val="FF0000"/>
                </a:solidFill>
                <a:prstDash val="sys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10" name="Group 56"/>
            <p:cNvGrpSpPr>
              <a:grpSpLocks/>
            </p:cNvGrpSpPr>
            <p:nvPr/>
          </p:nvGrpSpPr>
          <p:grpSpPr bwMode="auto">
            <a:xfrm>
              <a:off x="1752600" y="1745672"/>
              <a:ext cx="6152804" cy="3685310"/>
              <a:chOff x="1752600" y="1745672"/>
              <a:chExt cx="6152804" cy="3685310"/>
            </a:xfrm>
          </p:grpSpPr>
          <p:sp>
            <p:nvSpPr>
              <p:cNvPr id="75783" name="Text Box 5"/>
              <p:cNvSpPr txBox="1">
                <a:spLocks noChangeArrowheads="1"/>
              </p:cNvSpPr>
              <p:nvPr/>
            </p:nvSpPr>
            <p:spPr bwMode="auto">
              <a:xfrm>
                <a:off x="1752600" y="3124200"/>
                <a:ext cx="1066800" cy="335756"/>
              </a:xfrm>
              <a:prstGeom prst="rect">
                <a:avLst/>
              </a:prstGeom>
              <a:solidFill>
                <a:srgbClr val="FFFF99"/>
              </a:solidFill>
              <a:ln w="9525">
                <a:solidFill>
                  <a:schemeClr val="tx1"/>
                </a:solidFill>
                <a:miter lim="800000"/>
                <a:headEnd/>
                <a:tailEnd/>
              </a:ln>
            </p:spPr>
            <p:txBody>
              <a:bodyPr>
                <a:prstTxWarp prst="textNoShape">
                  <a:avLst/>
                </a:prstTxWarp>
                <a:spAutoFit/>
              </a:bodyPr>
              <a:lstStyle/>
              <a:p>
                <a:pPr algn="ctr"/>
                <a:r>
                  <a:rPr lang="en-US" sz="1800" b="1" i="1" dirty="0">
                    <a:latin typeface="Calibri" charset="0"/>
                    <a:ea typeface="Calibri" charset="0"/>
                    <a:cs typeface="Calibri" charset="0"/>
                  </a:rPr>
                  <a:t>Parsing</a:t>
                </a:r>
                <a:endParaRPr lang="en-US" sz="2000" b="1" i="1" dirty="0">
                  <a:latin typeface="Calibri" charset="0"/>
                  <a:ea typeface="Calibri" charset="0"/>
                  <a:cs typeface="Calibri" charset="0"/>
                </a:endParaRPr>
              </a:p>
            </p:txBody>
          </p:sp>
          <p:grpSp>
            <p:nvGrpSpPr>
              <p:cNvPr id="11" name="Group 54"/>
              <p:cNvGrpSpPr>
                <a:grpSpLocks/>
              </p:cNvGrpSpPr>
              <p:nvPr/>
            </p:nvGrpSpPr>
            <p:grpSpPr bwMode="auto">
              <a:xfrm>
                <a:off x="3402676" y="2362200"/>
                <a:ext cx="4502728" cy="2154381"/>
                <a:chOff x="3402676" y="2362200"/>
                <a:chExt cx="4502728" cy="2154381"/>
              </a:xfrm>
            </p:grpSpPr>
            <p:sp>
              <p:nvSpPr>
                <p:cNvPr id="75799" name="Rectangle 132"/>
                <p:cNvSpPr>
                  <a:spLocks noChangeArrowheads="1"/>
                </p:cNvSpPr>
                <p:nvPr/>
              </p:nvSpPr>
              <p:spPr bwMode="auto">
                <a:xfrm>
                  <a:off x="3402677" y="3131127"/>
                  <a:ext cx="4502727" cy="304800"/>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pPr algn="ctr" eaLnBrk="0" hangingPunct="0"/>
                  <a:r>
                    <a:rPr lang="en-US" b="1" dirty="0" smtClean="0">
                      <a:solidFill>
                        <a:srgbClr val="8000FF"/>
                      </a:solidFill>
                      <a:latin typeface="Calibri" charset="0"/>
                      <a:ea typeface="Calibri" charset="0"/>
                      <a:cs typeface="Calibri" charset="0"/>
                    </a:rPr>
                    <a:t>  Cascaded </a:t>
                  </a:r>
                  <a:r>
                    <a:rPr lang="en-US" sz="1600" b="1" dirty="0">
                      <a:solidFill>
                        <a:srgbClr val="8000FF"/>
                      </a:solidFill>
                      <a:latin typeface="Calibri" charset="0"/>
                      <a:ea typeface="Calibri" charset="0"/>
                      <a:cs typeface="Calibri" charset="0"/>
                    </a:rPr>
                    <a:t>Oscillators</a:t>
                  </a:r>
                </a:p>
              </p:txBody>
            </p:sp>
            <p:sp>
              <p:nvSpPr>
                <p:cNvPr id="75800" name="Rectangle 133"/>
                <p:cNvSpPr>
                  <a:spLocks noChangeArrowheads="1"/>
                </p:cNvSpPr>
                <p:nvPr/>
              </p:nvSpPr>
              <p:spPr bwMode="auto">
                <a:xfrm>
                  <a:off x="3402676" y="3131127"/>
                  <a:ext cx="4502727" cy="1385454"/>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75802" name="Line 20"/>
                <p:cNvSpPr>
                  <a:spLocks noChangeShapeType="1"/>
                </p:cNvSpPr>
                <p:nvPr/>
              </p:nvSpPr>
              <p:spPr bwMode="auto">
                <a:xfrm flipH="1">
                  <a:off x="4114800" y="4114800"/>
                  <a:ext cx="838200" cy="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75803" name="Line 54"/>
                <p:cNvSpPr>
                  <a:spLocks noChangeShapeType="1"/>
                </p:cNvSpPr>
                <p:nvPr/>
              </p:nvSpPr>
              <p:spPr bwMode="auto">
                <a:xfrm flipV="1">
                  <a:off x="3810000" y="2362200"/>
                  <a:ext cx="0" cy="1600200"/>
                </a:xfrm>
                <a:prstGeom prst="line">
                  <a:avLst/>
                </a:prstGeom>
                <a:noFill/>
                <a:ln w="19050">
                  <a:solidFill>
                    <a:srgbClr val="595959"/>
                  </a:solidFill>
                  <a:round/>
                  <a:headEnd/>
                  <a:tailEnd type="triangle" w="med" len="med"/>
                </a:ln>
              </p:spPr>
              <p:txBody>
                <a:bodyPr wrap="none" anchor="ctr">
                  <a:prstTxWarp prst="textNoShape">
                    <a:avLst/>
                  </a:prstTxWarp>
                </a:bodyPr>
                <a:lstStyle/>
                <a:p>
                  <a:endParaRPr lang="en-US"/>
                </a:p>
              </p:txBody>
            </p:sp>
            <p:sp>
              <p:nvSpPr>
                <p:cNvPr id="75804" name="Line 54"/>
                <p:cNvSpPr>
                  <a:spLocks noChangeShapeType="1"/>
                </p:cNvSpPr>
                <p:nvPr/>
              </p:nvSpPr>
              <p:spPr bwMode="auto">
                <a:xfrm flipV="1">
                  <a:off x="4724400" y="2362200"/>
                  <a:ext cx="0" cy="304800"/>
                </a:xfrm>
                <a:prstGeom prst="line">
                  <a:avLst/>
                </a:prstGeom>
                <a:noFill/>
                <a:ln w="19050">
                  <a:solidFill>
                    <a:srgbClr val="0080FF"/>
                  </a:solidFill>
                  <a:round/>
                  <a:headEnd/>
                  <a:tailEnd type="triangle" w="med" len="med"/>
                </a:ln>
              </p:spPr>
              <p:txBody>
                <a:bodyPr wrap="none" anchor="ctr">
                  <a:prstTxWarp prst="textNoShape">
                    <a:avLst/>
                  </a:prstTxWarp>
                </a:bodyPr>
                <a:lstStyle/>
                <a:p>
                  <a:endParaRPr lang="en-US"/>
                </a:p>
              </p:txBody>
            </p:sp>
            <p:sp>
              <p:nvSpPr>
                <p:cNvPr id="75805" name="Line 54"/>
                <p:cNvSpPr>
                  <a:spLocks noChangeShapeType="1"/>
                </p:cNvSpPr>
                <p:nvPr/>
              </p:nvSpPr>
              <p:spPr bwMode="auto">
                <a:xfrm flipV="1">
                  <a:off x="5791200" y="2362200"/>
                  <a:ext cx="0" cy="304800"/>
                </a:xfrm>
                <a:prstGeom prst="line">
                  <a:avLst/>
                </a:prstGeom>
                <a:noFill/>
                <a:ln w="19050">
                  <a:solidFill>
                    <a:srgbClr val="0080FF"/>
                  </a:solidFill>
                  <a:round/>
                  <a:headEnd/>
                  <a:tailEnd type="triangle" w="med" len="med"/>
                </a:ln>
              </p:spPr>
              <p:txBody>
                <a:bodyPr wrap="none" anchor="ctr">
                  <a:prstTxWarp prst="textNoShape">
                    <a:avLst/>
                  </a:prstTxWarp>
                </a:bodyPr>
                <a:lstStyle/>
                <a:p>
                  <a:endParaRPr lang="en-US"/>
                </a:p>
              </p:txBody>
            </p:sp>
            <p:cxnSp>
              <p:nvCxnSpPr>
                <p:cNvPr id="93" name="Straight Connector 92"/>
                <p:cNvCxnSpPr>
                  <a:endCxn id="75805" idx="0"/>
                </p:cNvCxnSpPr>
                <p:nvPr/>
              </p:nvCxnSpPr>
              <p:spPr bwMode="auto">
                <a:xfrm>
                  <a:off x="4724400" y="2667000"/>
                  <a:ext cx="1066800" cy="1588"/>
                </a:xfrm>
                <a:prstGeom prst="line">
                  <a:avLst/>
                </a:prstGeom>
                <a:ln w="19050" cap="flat" cmpd="sng" algn="ctr">
                  <a:solidFill>
                    <a:srgbClr val="0080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5807" name="Line 20"/>
                <p:cNvSpPr>
                  <a:spLocks noChangeShapeType="1"/>
                </p:cNvSpPr>
                <p:nvPr/>
              </p:nvSpPr>
              <p:spPr bwMode="auto">
                <a:xfrm flipV="1">
                  <a:off x="6705600" y="2362200"/>
                  <a:ext cx="0" cy="1738745"/>
                </a:xfrm>
                <a:prstGeom prst="line">
                  <a:avLst/>
                </a:prstGeom>
                <a:noFill/>
                <a:ln w="19050">
                  <a:solidFill>
                    <a:srgbClr val="008000"/>
                  </a:solidFill>
                  <a:round/>
                  <a:headEnd/>
                  <a:tailEnd type="triangle" w="med" len="med"/>
                </a:ln>
              </p:spPr>
              <p:txBody>
                <a:bodyPr wrap="none" anchor="ctr">
                  <a:prstTxWarp prst="textNoShape">
                    <a:avLst/>
                  </a:prstTxWarp>
                </a:bodyPr>
                <a:lstStyle/>
                <a:p>
                  <a:endParaRPr lang="en-US"/>
                </a:p>
              </p:txBody>
            </p:sp>
            <p:cxnSp>
              <p:nvCxnSpPr>
                <p:cNvPr id="95" name="Straight Connector 94"/>
                <p:cNvCxnSpPr/>
                <p:nvPr/>
              </p:nvCxnSpPr>
              <p:spPr bwMode="auto">
                <a:xfrm rot="5400000">
                  <a:off x="4610894" y="3313906"/>
                  <a:ext cx="1295400" cy="1588"/>
                </a:xfrm>
                <a:prstGeom prst="line">
                  <a:avLst/>
                </a:prstGeom>
                <a:ln w="19050" cap="flat" cmpd="sng" algn="ctr">
                  <a:solidFill>
                    <a:srgbClr val="0080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5809" name="Rectangle 140"/>
                <p:cNvSpPr>
                  <a:spLocks noChangeArrowheads="1"/>
                </p:cNvSpPr>
                <p:nvPr/>
              </p:nvSpPr>
              <p:spPr bwMode="auto">
                <a:xfrm>
                  <a:off x="4953000" y="3886200"/>
                  <a:ext cx="609600" cy="457200"/>
                </a:xfrm>
                <a:prstGeom prst="rect">
                  <a:avLst/>
                </a:prstGeom>
                <a:solidFill>
                  <a:schemeClr val="bg1"/>
                </a:solidFill>
                <a:ln w="19050">
                  <a:solidFill>
                    <a:schemeClr val="tx1"/>
                  </a:solidFill>
                  <a:miter lim="800000"/>
                  <a:headEnd/>
                  <a:tailEnd/>
                </a:ln>
              </p:spPr>
              <p:txBody>
                <a:bodyPr wrap="none" anchor="ctr">
                  <a:prstTxWarp prst="textNoShape">
                    <a:avLst/>
                  </a:prstTxWarp>
                </a:bodyPr>
                <a:lstStyle/>
                <a:p>
                  <a:pPr algn="ctr" eaLnBrk="0" hangingPunct="0"/>
                  <a:r>
                    <a:rPr lang="en-US" sz="1600" b="1" dirty="0">
                      <a:solidFill>
                        <a:srgbClr val="0080FF"/>
                      </a:solidFill>
                      <a:latin typeface="Calibri" charset="0"/>
                      <a:ea typeface="Arial" charset="0"/>
                      <a:cs typeface="Arial" charset="0"/>
                      <a:sym typeface="Symbol" charset="2"/>
                    </a:rPr>
                    <a:t>beta</a:t>
                  </a:r>
                </a:p>
              </p:txBody>
            </p:sp>
            <p:sp>
              <p:nvSpPr>
                <p:cNvPr id="98" name="Rectangle 137"/>
                <p:cNvSpPr>
                  <a:spLocks noChangeArrowheads="1"/>
                </p:cNvSpPr>
                <p:nvPr/>
              </p:nvSpPr>
              <p:spPr bwMode="auto">
                <a:xfrm>
                  <a:off x="3505200" y="3886200"/>
                  <a:ext cx="609600" cy="457200"/>
                </a:xfrm>
                <a:prstGeom prst="rect">
                  <a:avLst/>
                </a:prstGeom>
                <a:solidFill>
                  <a:schemeClr val="bg1"/>
                </a:solidFill>
                <a:ln w="19050">
                  <a:solidFill>
                    <a:schemeClr val="tx1"/>
                  </a:solidFill>
                  <a:miter lim="800000"/>
                  <a:headEnd/>
                  <a:tailEnd/>
                </a:ln>
              </p:spPr>
              <p:txBody>
                <a:bodyPr wrap="none" anchor="ctr">
                  <a:prstTxWarp prst="textNoShape">
                    <a:avLst/>
                  </a:prstTxWarp>
                </a:bodyPr>
                <a:lstStyle/>
                <a:p>
                  <a:pPr algn="ctr" eaLnBrk="0" hangingPunct="0">
                    <a:defRPr/>
                  </a:pPr>
                  <a:r>
                    <a:rPr lang="en-US" sz="1600" b="1" dirty="0">
                      <a:solidFill>
                        <a:schemeClr val="tx1">
                          <a:lumMod val="75000"/>
                          <a:lumOff val="25000"/>
                        </a:schemeClr>
                      </a:solidFill>
                      <a:latin typeface="Calibri"/>
                      <a:ea typeface="Arial" charset="0"/>
                      <a:cs typeface="Calibri"/>
                      <a:sym typeface="Symbol" charset="2"/>
                    </a:rPr>
                    <a:t>gamma</a:t>
                  </a:r>
                  <a:endParaRPr lang="en-US" b="1" dirty="0">
                    <a:solidFill>
                      <a:schemeClr val="tx1">
                        <a:lumMod val="75000"/>
                        <a:lumOff val="25000"/>
                      </a:schemeClr>
                    </a:solidFill>
                    <a:latin typeface="Calibri"/>
                    <a:ea typeface="Arial" charset="0"/>
                    <a:cs typeface="Calibri"/>
                    <a:sym typeface="Symbol" charset="2"/>
                  </a:endParaRPr>
                </a:p>
              </p:txBody>
            </p:sp>
          </p:grpSp>
          <p:grpSp>
            <p:nvGrpSpPr>
              <p:cNvPr id="12" name="Group 55"/>
              <p:cNvGrpSpPr>
                <a:grpSpLocks/>
              </p:cNvGrpSpPr>
              <p:nvPr/>
            </p:nvGrpSpPr>
            <p:grpSpPr bwMode="auto">
              <a:xfrm>
                <a:off x="3028603" y="1745672"/>
                <a:ext cx="4771506" cy="3685310"/>
                <a:chOff x="3028603" y="1745672"/>
                <a:chExt cx="4771506" cy="3685310"/>
              </a:xfrm>
            </p:grpSpPr>
            <p:sp>
              <p:nvSpPr>
                <p:cNvPr id="75786" name="Line 22"/>
                <p:cNvSpPr>
                  <a:spLocks noChangeShapeType="1"/>
                </p:cNvSpPr>
                <p:nvPr/>
              </p:nvSpPr>
              <p:spPr bwMode="auto">
                <a:xfrm flipV="1">
                  <a:off x="3034145" y="1745672"/>
                  <a:ext cx="13855" cy="3682538"/>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nvGrpSpPr>
                <p:cNvPr id="14" name="Group 53"/>
                <p:cNvGrpSpPr>
                  <a:grpSpLocks/>
                </p:cNvGrpSpPr>
                <p:nvPr/>
              </p:nvGrpSpPr>
              <p:grpSpPr bwMode="auto">
                <a:xfrm>
                  <a:off x="4724400" y="4724400"/>
                  <a:ext cx="1050925" cy="450850"/>
                  <a:chOff x="4724400" y="4724400"/>
                  <a:chExt cx="1050925" cy="450850"/>
                </a:xfrm>
              </p:grpSpPr>
              <p:sp>
                <p:nvSpPr>
                  <p:cNvPr id="75795" name="Rectangle 162"/>
                  <p:cNvSpPr>
                    <a:spLocks noChangeArrowheads="1"/>
                  </p:cNvSpPr>
                  <p:nvPr/>
                </p:nvSpPr>
                <p:spPr bwMode="auto">
                  <a:xfrm>
                    <a:off x="4724400" y="4724400"/>
                    <a:ext cx="1050925" cy="450850"/>
                  </a:xfrm>
                  <a:prstGeom prst="rect">
                    <a:avLst/>
                  </a:prstGeom>
                  <a:noFill/>
                  <a:ln w="38100">
                    <a:solidFill>
                      <a:schemeClr val="tx1"/>
                    </a:solidFill>
                    <a:miter lim="800000"/>
                    <a:headEnd/>
                    <a:tailEnd/>
                  </a:ln>
                </p:spPr>
                <p:txBody>
                  <a:bodyPr wrap="none" anchor="ctr">
                    <a:prstTxWarp prst="textNoShape">
                      <a:avLst/>
                    </a:prstTxWarp>
                  </a:bodyPr>
                  <a:lstStyle/>
                  <a:p>
                    <a:endParaRPr lang="en-US"/>
                  </a:p>
                </p:txBody>
              </p:sp>
              <p:sp>
                <p:nvSpPr>
                  <p:cNvPr id="75796" name="TextBox 44"/>
                  <p:cNvSpPr txBox="1">
                    <a:spLocks noChangeArrowheads="1"/>
                  </p:cNvSpPr>
                  <p:nvPr/>
                </p:nvSpPr>
                <p:spPr bwMode="auto">
                  <a:xfrm>
                    <a:off x="4765964" y="4743648"/>
                    <a:ext cx="969818" cy="391715"/>
                  </a:xfrm>
                  <a:prstGeom prst="rect">
                    <a:avLst/>
                  </a:prstGeom>
                  <a:noFill/>
                  <a:ln w="9525">
                    <a:noFill/>
                    <a:miter lim="800000"/>
                    <a:headEnd/>
                    <a:tailEnd/>
                  </a:ln>
                </p:spPr>
                <p:txBody>
                  <a:bodyPr wrap="square" anchor="ctr">
                    <a:prstTxWarp prst="textNoShape">
                      <a:avLst/>
                    </a:prstTxWarp>
                    <a:spAutoFit/>
                  </a:bodyPr>
                  <a:lstStyle/>
                  <a:p>
                    <a:pPr algn="ctr"/>
                    <a:r>
                      <a:rPr lang="en-US" sz="1100" b="1" dirty="0">
                        <a:latin typeface="Calibri" charset="0"/>
                        <a:ea typeface="Calibri" charset="0"/>
                        <a:cs typeface="Calibri" charset="0"/>
                      </a:rPr>
                      <a:t>Acoustic-Edge</a:t>
                    </a:r>
                  </a:p>
                  <a:p>
                    <a:pPr algn="ctr"/>
                    <a:r>
                      <a:rPr lang="en-US" sz="1100" b="1" dirty="0">
                        <a:latin typeface="Calibri" charset="0"/>
                        <a:ea typeface="Calibri" charset="0"/>
                        <a:cs typeface="Calibri" charset="0"/>
                      </a:rPr>
                      <a:t> Detector </a:t>
                    </a:r>
                  </a:p>
                </p:txBody>
              </p:sp>
            </p:grpSp>
            <p:sp>
              <p:nvSpPr>
                <p:cNvPr id="75789" name="Line 20"/>
                <p:cNvSpPr>
                  <a:spLocks noChangeShapeType="1"/>
                </p:cNvSpPr>
                <p:nvPr/>
              </p:nvSpPr>
              <p:spPr bwMode="auto">
                <a:xfrm flipV="1">
                  <a:off x="3028603" y="5417127"/>
                  <a:ext cx="4580312" cy="13855"/>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75791" name="Line 20"/>
                <p:cNvSpPr>
                  <a:spLocks noChangeShapeType="1"/>
                </p:cNvSpPr>
                <p:nvPr/>
              </p:nvSpPr>
              <p:spPr bwMode="auto">
                <a:xfrm flipV="1">
                  <a:off x="5257800" y="4343400"/>
                  <a:ext cx="0" cy="381000"/>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75794" name="Line 20"/>
                <p:cNvSpPr>
                  <a:spLocks noChangeShapeType="1"/>
                </p:cNvSpPr>
                <p:nvPr/>
              </p:nvSpPr>
              <p:spPr bwMode="auto">
                <a:xfrm flipV="1">
                  <a:off x="5250873" y="5181600"/>
                  <a:ext cx="6928" cy="235527"/>
                </a:xfrm>
                <a:prstGeom prst="line">
                  <a:avLst/>
                </a:prstGeom>
                <a:noFill/>
                <a:ln w="19050">
                  <a:solidFill>
                    <a:schemeClr val="tx1"/>
                  </a:solidFill>
                  <a:round/>
                  <a:headEnd/>
                  <a:tailEnd type="triangle" w="med" len="med"/>
                </a:ln>
              </p:spPr>
              <p:txBody>
                <a:bodyPr wrap="none" anchor="ctr">
                  <a:prstTxWarp prst="textNoShape">
                    <a:avLst/>
                  </a:prstTxWarp>
                </a:bodyPr>
                <a:lstStyle/>
                <a:p>
                  <a:endParaRPr lang="en-US"/>
                </a:p>
              </p:txBody>
            </p:sp>
            <p:sp>
              <p:nvSpPr>
                <p:cNvPr id="75798" name="Rectangle 162"/>
                <p:cNvSpPr>
                  <a:spLocks noChangeArrowheads="1"/>
                </p:cNvSpPr>
                <p:nvPr/>
              </p:nvSpPr>
              <p:spPr bwMode="auto">
                <a:xfrm>
                  <a:off x="6802582" y="3546764"/>
                  <a:ext cx="997527" cy="1593273"/>
                </a:xfrm>
                <a:prstGeom prst="rect">
                  <a:avLst/>
                </a:prstGeom>
                <a:solidFill>
                  <a:srgbClr val="FFFFFF"/>
                </a:solidFill>
                <a:ln w="38100">
                  <a:solidFill>
                    <a:schemeClr val="tx1"/>
                  </a:solidFill>
                  <a:miter lim="800000"/>
                  <a:headEnd/>
                  <a:tailEnd/>
                </a:ln>
              </p:spPr>
              <p:txBody>
                <a:bodyPr wrap="none" anchor="ctr">
                  <a:prstTxWarp prst="textNoShape">
                    <a:avLst/>
                  </a:prstTxWarp>
                </a:bodyPr>
                <a:lstStyle/>
                <a:p>
                  <a:endParaRPr lang="en-US"/>
                </a:p>
              </p:txBody>
            </p:sp>
          </p:grpSp>
        </p:grpSp>
      </p:grpSp>
      <p:sp>
        <p:nvSpPr>
          <p:cNvPr id="60" name="Rectangle 59"/>
          <p:cNvSpPr/>
          <p:nvPr/>
        </p:nvSpPr>
        <p:spPr>
          <a:xfrm>
            <a:off x="1143000" y="1219200"/>
            <a:ext cx="7239000" cy="51816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Title 3"/>
          <p:cNvSpPr txBox="1">
            <a:spLocks/>
          </p:cNvSpPr>
          <p:nvPr/>
        </p:nvSpPr>
        <p:spPr bwMode="auto">
          <a:xfrm>
            <a:off x="0" y="0"/>
            <a:ext cx="9144000" cy="990600"/>
          </a:xfrm>
          <a:prstGeom prst="rect">
            <a:avLst/>
          </a:prstGeom>
          <a:solidFill>
            <a:srgbClr val="8000FF">
              <a:alpha val="10196"/>
            </a:srgbClr>
          </a:solidFill>
          <a:ln w="9525">
            <a:solidFill>
              <a:schemeClr val="tx1"/>
            </a:solidFill>
            <a:miter lim="800000"/>
            <a:headEnd/>
            <a:tailEnd/>
          </a:ln>
        </p:spPr>
        <p:txBody>
          <a:bodyPr anchor="ctr">
            <a:prstTxWarp prst="textNoShape">
              <a:avLst/>
            </a:prstTxWarp>
          </a:bodyPr>
          <a:lstStyle/>
          <a:p>
            <a:pPr algn="ctr" eaLnBrk="0" hangingPunct="0">
              <a:defRPr/>
            </a:pPr>
            <a:r>
              <a:rPr lang="en-US" sz="2400" i="1" dirty="0" smtClean="0">
                <a:latin typeface="Calibri"/>
                <a:cs typeface="Calibri"/>
              </a:rPr>
              <a:t>cascaded oscillators locked to the input rhythm</a:t>
            </a:r>
          </a:p>
          <a:p>
            <a:pPr algn="ctr" eaLnBrk="0" hangingPunct="0"/>
            <a:r>
              <a:rPr lang="en-US" sz="2400" b="1" i="1" dirty="0" smtClean="0">
                <a:latin typeface="Calibri" charset="0"/>
                <a:ea typeface="Calibri" charset="0"/>
                <a:cs typeface="Calibri" charset="0"/>
              </a:rPr>
              <a:t>computational model – Tempo</a:t>
            </a:r>
            <a:endParaRPr lang="en-US" sz="2400" b="1" i="1" dirty="0">
              <a:latin typeface="Calibri" charset="0"/>
              <a:ea typeface="Calibri" charset="0"/>
              <a:cs typeface="Calibri" charset="0"/>
            </a:endParaRPr>
          </a:p>
        </p:txBody>
      </p:sp>
      <p:grpSp>
        <p:nvGrpSpPr>
          <p:cNvPr id="77" name="Group 76"/>
          <p:cNvGrpSpPr/>
          <p:nvPr/>
        </p:nvGrpSpPr>
        <p:grpSpPr>
          <a:xfrm>
            <a:off x="5669280" y="4267200"/>
            <a:ext cx="2387367" cy="1257300"/>
            <a:chOff x="2346960" y="2438400"/>
            <a:chExt cx="2387367" cy="1257300"/>
          </a:xfrm>
        </p:grpSpPr>
        <p:grpSp>
          <p:nvGrpSpPr>
            <p:cNvPr id="78" name="Group 81"/>
            <p:cNvGrpSpPr/>
            <p:nvPr/>
          </p:nvGrpSpPr>
          <p:grpSpPr>
            <a:xfrm>
              <a:off x="2346960" y="2438400"/>
              <a:ext cx="2377440" cy="1257300"/>
              <a:chOff x="2423160" y="2667000"/>
              <a:chExt cx="2377440" cy="1257300"/>
            </a:xfrm>
          </p:grpSpPr>
          <p:sp>
            <p:nvSpPr>
              <p:cNvPr id="84" name="Oval 83"/>
              <p:cNvSpPr>
                <a:spLocks noChangeAspect="1"/>
              </p:cNvSpPr>
              <p:nvPr/>
            </p:nvSpPr>
            <p:spPr>
              <a:xfrm rot="16200000">
                <a:off x="4572000" y="3695700"/>
                <a:ext cx="228600" cy="228600"/>
              </a:xfrm>
              <a:prstGeom prst="ellipse">
                <a:avLst/>
              </a:prstGeom>
              <a:solidFill>
                <a:srgbClr val="FFFFFF"/>
              </a:solidFill>
              <a:ln w="127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p:cNvSpPr/>
              <p:nvPr/>
            </p:nvSpPr>
            <p:spPr>
              <a:xfrm rot="16200000">
                <a:off x="4457700" y="3124200"/>
                <a:ext cx="457200" cy="228600"/>
              </a:xfrm>
              <a:prstGeom prst="rect">
                <a:avLst/>
              </a:prstGeom>
              <a:solidFill>
                <a:schemeClr val="bg1"/>
              </a:solidFill>
              <a:ln w="1270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6" name="Straight Connector 85"/>
              <p:cNvCxnSpPr>
                <a:cxnSpLocks noChangeAspect="1"/>
              </p:cNvCxnSpPr>
              <p:nvPr/>
            </p:nvCxnSpPr>
            <p:spPr>
              <a:xfrm>
                <a:off x="4191000" y="2667000"/>
                <a:ext cx="493776" cy="1716"/>
              </a:xfrm>
              <a:prstGeom prst="line">
                <a:avLst/>
              </a:prstGeom>
              <a:ln w="12700" cap="flat" cmpd="sng" algn="ctr">
                <a:solidFill>
                  <a:srgbClr val="000000"/>
                </a:solidFill>
                <a:prstDash val="solid"/>
                <a:round/>
                <a:headEnd type="none" w="med" len="med"/>
                <a:tailEnd w="med" len="med"/>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91" idx="2"/>
              </p:cNvCxnSpPr>
              <p:nvPr/>
            </p:nvCxnSpPr>
            <p:spPr>
              <a:xfrm rot="5400000">
                <a:off x="4023360" y="3642360"/>
                <a:ext cx="335280" cy="1588"/>
              </a:xfrm>
              <a:prstGeom prst="line">
                <a:avLst/>
              </a:prstGeom>
              <a:ln w="12700" cap="flat" cmpd="sng" algn="ctr">
                <a:solidFill>
                  <a:srgbClr val="000000"/>
                </a:solidFill>
                <a:prstDash val="solid"/>
                <a:round/>
                <a:headEnd type="none" w="med" len="med"/>
                <a:tailEnd w="med" len="med"/>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rot="5400000" flipV="1">
                <a:off x="4515049" y="2838252"/>
                <a:ext cx="342900" cy="397"/>
              </a:xfrm>
              <a:prstGeom prst="line">
                <a:avLst/>
              </a:prstGeom>
              <a:ln w="12700" cap="flat" cmpd="sng" algn="ctr">
                <a:solidFill>
                  <a:srgbClr val="000000"/>
                </a:solidFill>
                <a:prstDash val="solid"/>
                <a:round/>
                <a:headEnd type="none" w="med" len="med"/>
                <a:tailEnd w="med" len="med"/>
              </a:ln>
              <a:effectLst/>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a:stCxn id="84" idx="6"/>
              </p:cNvCxnSpPr>
              <p:nvPr/>
            </p:nvCxnSpPr>
            <p:spPr>
              <a:xfrm rot="5400000" flipH="1" flipV="1">
                <a:off x="4572397" y="3581003"/>
                <a:ext cx="228600" cy="794"/>
              </a:xfrm>
              <a:prstGeom prst="straightConnector1">
                <a:avLst/>
              </a:prstGeom>
              <a:ln w="12700" cap="flat" cmpd="sng" algn="ctr">
                <a:solidFill>
                  <a:srgbClr val="000000"/>
                </a:solidFill>
                <a:prstDash val="solid"/>
                <a:roun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sp>
            <p:nvSpPr>
              <p:cNvPr id="90" name="Line 20"/>
              <p:cNvSpPr>
                <a:spLocks noChangeShapeType="1"/>
              </p:cNvSpPr>
              <p:nvPr/>
            </p:nvSpPr>
            <p:spPr bwMode="auto">
              <a:xfrm flipH="1">
                <a:off x="2423160" y="3200400"/>
                <a:ext cx="1453896" cy="0"/>
              </a:xfrm>
              <a:prstGeom prst="line">
                <a:avLst/>
              </a:prstGeom>
              <a:noFill/>
              <a:ln w="12700">
                <a:solidFill>
                  <a:schemeClr val="tx1"/>
                </a:solidFill>
                <a:round/>
                <a:headEnd/>
                <a:tailEnd type="triangle" w="med" len="med"/>
              </a:ln>
            </p:spPr>
            <p:txBody>
              <a:bodyPr wrap="none" anchor="ctr">
                <a:prstTxWarp prst="textNoShape">
                  <a:avLst/>
                </a:prstTxWarp>
              </a:bodyPr>
              <a:lstStyle/>
              <a:p>
                <a:endParaRPr lang="en-US"/>
              </a:p>
            </p:txBody>
          </p:sp>
          <p:sp>
            <p:nvSpPr>
              <p:cNvPr id="91" name="Rectangle 140"/>
              <p:cNvSpPr>
                <a:spLocks noChangeArrowheads="1"/>
              </p:cNvSpPr>
              <p:nvPr/>
            </p:nvSpPr>
            <p:spPr bwMode="auto">
              <a:xfrm>
                <a:off x="3886200" y="2971800"/>
                <a:ext cx="609600" cy="502920"/>
              </a:xfrm>
              <a:prstGeom prst="rect">
                <a:avLst/>
              </a:prstGeom>
              <a:solidFill>
                <a:schemeClr val="bg1"/>
              </a:solidFill>
              <a:ln w="19050">
                <a:solidFill>
                  <a:schemeClr val="tx1"/>
                </a:solidFill>
                <a:miter lim="800000"/>
                <a:headEnd/>
                <a:tailEnd/>
              </a:ln>
            </p:spPr>
            <p:txBody>
              <a:bodyPr wrap="none" anchor="ctr">
                <a:prstTxWarp prst="textNoShape">
                  <a:avLst/>
                </a:prstTxWarp>
              </a:bodyPr>
              <a:lstStyle/>
              <a:p>
                <a:pPr algn="ctr" eaLnBrk="0" hangingPunct="0"/>
                <a:r>
                  <a:rPr lang="en-US" sz="1600" b="1" dirty="0" smtClean="0">
                    <a:solidFill>
                      <a:srgbClr val="008000"/>
                    </a:solidFill>
                    <a:latin typeface="Calibri" charset="0"/>
                    <a:ea typeface="Arial" charset="0"/>
                    <a:cs typeface="Arial" charset="0"/>
                    <a:sym typeface="Symbol" charset="2"/>
                  </a:rPr>
                  <a:t>theta</a:t>
                </a:r>
                <a:endParaRPr lang="en-US" sz="1600" b="1" dirty="0">
                  <a:solidFill>
                    <a:srgbClr val="008000"/>
                  </a:solidFill>
                  <a:latin typeface="Calibri" charset="0"/>
                  <a:ea typeface="Arial" charset="0"/>
                  <a:cs typeface="Arial" charset="0"/>
                  <a:sym typeface="Symbol" charset="2"/>
                </a:endParaRPr>
              </a:p>
            </p:txBody>
          </p:sp>
          <p:cxnSp>
            <p:nvCxnSpPr>
              <p:cNvPr id="94" name="Straight Arrow Connector 93"/>
              <p:cNvCxnSpPr/>
              <p:nvPr/>
            </p:nvCxnSpPr>
            <p:spPr>
              <a:xfrm>
                <a:off x="4191000" y="3810000"/>
                <a:ext cx="381000" cy="1588"/>
              </a:xfrm>
              <a:prstGeom prst="straightConnector1">
                <a:avLst/>
              </a:prstGeom>
              <a:ln w="12700" cap="flat" cmpd="sng" algn="ctr">
                <a:solidFill>
                  <a:srgbClr val="000000"/>
                </a:solidFill>
                <a:prstDash val="solid"/>
                <a:roun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endCxn id="91" idx="0"/>
              </p:cNvCxnSpPr>
              <p:nvPr/>
            </p:nvCxnSpPr>
            <p:spPr>
              <a:xfrm rot="5400000">
                <a:off x="4039394" y="2818606"/>
                <a:ext cx="304800" cy="1588"/>
              </a:xfrm>
              <a:prstGeom prst="straightConnector1">
                <a:avLst/>
              </a:prstGeom>
              <a:ln w="12700" cap="flat" cmpd="sng" algn="ctr">
                <a:solidFill>
                  <a:srgbClr val="000000"/>
                </a:solidFill>
                <a:prstDash val="solid"/>
                <a:roun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grpSp>
        <p:sp>
          <p:nvSpPr>
            <p:cNvPr id="83" name="TextBox 82"/>
            <p:cNvSpPr txBox="1"/>
            <p:nvPr/>
          </p:nvSpPr>
          <p:spPr>
            <a:xfrm rot="5400000">
              <a:off x="4413022" y="2879095"/>
              <a:ext cx="381000" cy="261610"/>
            </a:xfrm>
            <a:prstGeom prst="rect">
              <a:avLst/>
            </a:prstGeom>
            <a:noFill/>
          </p:spPr>
          <p:txBody>
            <a:bodyPr wrap="square" rtlCol="0">
              <a:spAutoFit/>
            </a:bodyPr>
            <a:lstStyle/>
            <a:p>
              <a:r>
                <a:rPr lang="en-US" sz="1100" b="1" dirty="0" smtClean="0">
                  <a:latin typeface="Calibri"/>
                  <a:cs typeface="Calibri"/>
                </a:rPr>
                <a:t>LPF</a:t>
              </a:r>
              <a:endParaRPr lang="en-US" sz="1100" b="1" dirty="0">
                <a:latin typeface="Calibri"/>
                <a:cs typeface="Calibri"/>
              </a:endParaRPr>
            </a:p>
          </p:txBody>
        </p:sp>
      </p:grpSp>
      <p:cxnSp>
        <p:nvCxnSpPr>
          <p:cNvPr id="102" name="Straight Arrow Connector 101"/>
          <p:cNvCxnSpPr/>
          <p:nvPr/>
        </p:nvCxnSpPr>
        <p:spPr>
          <a:xfrm rot="5400000" flipH="1" flipV="1">
            <a:off x="7562517" y="5884529"/>
            <a:ext cx="726154" cy="1588"/>
          </a:xfrm>
          <a:prstGeom prst="straightConnector1">
            <a:avLst/>
          </a:prstGeom>
          <a:ln w="15875" cap="flat" cmpd="sng" algn="ctr">
            <a:solidFill>
              <a:srgbClr val="000000"/>
            </a:solidFill>
            <a:prstDash val="solid"/>
            <a:roun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sp>
        <p:nvSpPr>
          <p:cNvPr id="72" name="TextBox 44"/>
          <p:cNvSpPr txBox="1">
            <a:spLocks noChangeArrowheads="1"/>
          </p:cNvSpPr>
          <p:nvPr/>
        </p:nvSpPr>
        <p:spPr bwMode="auto">
          <a:xfrm>
            <a:off x="6995160" y="5486400"/>
            <a:ext cx="990600" cy="430887"/>
          </a:xfrm>
          <a:prstGeom prst="rect">
            <a:avLst/>
          </a:prstGeom>
          <a:noFill/>
          <a:ln w="9525">
            <a:noFill/>
            <a:miter lim="800000"/>
            <a:headEnd/>
            <a:tailEnd/>
          </a:ln>
        </p:spPr>
        <p:txBody>
          <a:bodyPr wrap="square" anchor="ctr">
            <a:prstTxWarp prst="textNoShape">
              <a:avLst/>
            </a:prstTxWarp>
            <a:spAutoFit/>
          </a:bodyPr>
          <a:lstStyle/>
          <a:p>
            <a:pPr algn="ctr"/>
            <a:r>
              <a:rPr lang="en-US" sz="1100" b="1" dirty="0" smtClean="0">
                <a:latin typeface="Calibri" charset="0"/>
                <a:ea typeface="Calibri" charset="0"/>
                <a:cs typeface="Calibri" charset="0"/>
              </a:rPr>
              <a:t>Phase-locked Loop</a:t>
            </a:r>
            <a:endParaRPr lang="en-US" sz="1100" b="1" dirty="0">
              <a:latin typeface="Calibri" charset="0"/>
              <a:ea typeface="Calibri" charset="0"/>
              <a:cs typeface="Calibri" charset="0"/>
            </a:endParaRPr>
          </a:p>
        </p:txBody>
      </p:sp>
      <p:sp>
        <p:nvSpPr>
          <p:cNvPr id="73" name="TextBox 72"/>
          <p:cNvSpPr txBox="1"/>
          <p:nvPr/>
        </p:nvSpPr>
        <p:spPr>
          <a:xfrm>
            <a:off x="7781544" y="5257800"/>
            <a:ext cx="304800" cy="276999"/>
          </a:xfrm>
          <a:prstGeom prst="rect">
            <a:avLst/>
          </a:prstGeom>
          <a:noFill/>
        </p:spPr>
        <p:txBody>
          <a:bodyPr wrap="square" rtlCol="0">
            <a:spAutoFit/>
          </a:bodyPr>
          <a:lstStyle/>
          <a:p>
            <a:pPr algn="ctr"/>
            <a:r>
              <a:rPr lang="en-US" sz="1200" b="1" dirty="0" smtClean="0"/>
              <a:t>×</a:t>
            </a:r>
            <a:endParaRPr lang="en-US" sz="1200" b="1" dirty="0"/>
          </a:p>
        </p:txBody>
      </p:sp>
    </p:spTree>
  </p:cSld>
  <p:clrMapOvr>
    <a:masterClrMapping/>
  </p:clrMapOvr>
  <p:transition advTm="2949"/>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648200"/>
          </a:xfrm>
        </p:spPr>
        <p:txBody>
          <a:bodyPr/>
          <a:lstStyle/>
          <a:p>
            <a:pPr marL="0" indent="0">
              <a:buNone/>
            </a:pPr>
            <a:r>
              <a:rPr lang="en-US" sz="1600" dirty="0" smtClean="0">
                <a:latin typeface="Calibri"/>
                <a:cs typeface="Calibri"/>
              </a:rPr>
              <a:t>Tempo comprises lower and upper paths, which process a sensory stream generated by a model of the auditory periphery. The lower path extracts </a:t>
            </a:r>
            <a:r>
              <a:rPr lang="en-US" sz="1600" i="1" dirty="0" smtClean="0">
                <a:solidFill>
                  <a:srgbClr val="0000FF"/>
                </a:solidFill>
                <a:latin typeface="Calibri"/>
                <a:cs typeface="Calibri"/>
              </a:rPr>
              <a:t>parsing</a:t>
            </a:r>
            <a:r>
              <a:rPr lang="en-US" sz="1600" dirty="0" smtClean="0">
                <a:solidFill>
                  <a:srgbClr val="0000FF"/>
                </a:solidFill>
                <a:latin typeface="Calibri"/>
                <a:cs typeface="Calibri"/>
              </a:rPr>
              <a:t> </a:t>
            </a:r>
            <a:r>
              <a:rPr lang="en-US" sz="1600" dirty="0" smtClean="0">
                <a:latin typeface="Calibri"/>
                <a:cs typeface="Calibri"/>
              </a:rPr>
              <a:t>information, which controls the </a:t>
            </a:r>
            <a:r>
              <a:rPr lang="en-US" sz="1600" i="1" dirty="0" smtClean="0">
                <a:solidFill>
                  <a:srgbClr val="0000FF"/>
                </a:solidFill>
                <a:latin typeface="Calibri"/>
                <a:cs typeface="Calibri"/>
              </a:rPr>
              <a:t>decoding</a:t>
            </a:r>
            <a:r>
              <a:rPr lang="en-US" sz="1600" dirty="0" smtClean="0">
                <a:solidFill>
                  <a:srgbClr val="0000FF"/>
                </a:solidFill>
                <a:latin typeface="Calibri"/>
                <a:cs typeface="Calibri"/>
              </a:rPr>
              <a:t> </a:t>
            </a:r>
            <a:r>
              <a:rPr lang="en-US" sz="1600" dirty="0" smtClean="0">
                <a:latin typeface="Calibri"/>
                <a:cs typeface="Calibri"/>
              </a:rPr>
              <a:t>process performed in the upper path. The parsing is expressed in the form of an </a:t>
            </a:r>
            <a:r>
              <a:rPr lang="en-US" sz="1600" i="1" dirty="0" smtClean="0">
                <a:latin typeface="Calibri"/>
                <a:cs typeface="Calibri"/>
              </a:rPr>
              <a:t>internal clock-like mechanism, </a:t>
            </a:r>
            <a:r>
              <a:rPr lang="en-US" sz="1600" dirty="0" smtClean="0">
                <a:latin typeface="Calibri"/>
                <a:cs typeface="Calibri"/>
              </a:rPr>
              <a:t>realized as an array of cascaded oscillators locked to the input syllabic rhythm; the frequencies and relative phases of the oscillations determine the processing time-frames required for the decoding process. </a:t>
            </a:r>
          </a:p>
          <a:p>
            <a:pPr marL="164592" indent="-164592"/>
            <a:r>
              <a:rPr lang="en-US" sz="1600" dirty="0" smtClean="0">
                <a:latin typeface="Calibri"/>
                <a:cs typeface="Calibri"/>
              </a:rPr>
              <a:t>the </a:t>
            </a:r>
            <a:r>
              <a:rPr lang="en-US" sz="1600" i="1" dirty="0" smtClean="0">
                <a:solidFill>
                  <a:srgbClr val="0000FF"/>
                </a:solidFill>
                <a:latin typeface="Calibri"/>
                <a:cs typeface="Calibri"/>
              </a:rPr>
              <a:t>theta</a:t>
            </a:r>
            <a:r>
              <a:rPr lang="en-US" sz="1600" dirty="0" smtClean="0">
                <a:solidFill>
                  <a:srgbClr val="0000FF"/>
                </a:solidFill>
                <a:latin typeface="Calibri"/>
                <a:cs typeface="Calibri"/>
              </a:rPr>
              <a:t> oscillator </a:t>
            </a:r>
            <a:r>
              <a:rPr lang="en-US" sz="1600" dirty="0" smtClean="0">
                <a:latin typeface="Calibri"/>
                <a:cs typeface="Calibri"/>
              </a:rPr>
              <a:t>is the master in the cascaded array, providing syllabic </a:t>
            </a:r>
            <a:r>
              <a:rPr lang="en-US" sz="1600" dirty="0" err="1" smtClean="0">
                <a:latin typeface="Calibri"/>
                <a:cs typeface="Calibri"/>
              </a:rPr>
              <a:t>parsing</a:t>
            </a:r>
            <a:r>
              <a:rPr lang="en-US" sz="1600" baseline="30000" dirty="0" err="1" smtClean="0">
                <a:latin typeface="Calibri"/>
                <a:cs typeface="Calibri"/>
                <a:sym typeface="Symbol"/>
              </a:rPr>
              <a:t></a:t>
            </a:r>
            <a:r>
              <a:rPr lang="en-US" sz="1600" dirty="0" smtClean="0">
                <a:latin typeface="Calibri"/>
                <a:cs typeface="Calibri"/>
              </a:rPr>
              <a:t>. The theta oscillator is viewed as the VCO (voltage controlled oscillator) in a phase-lock loop (PLL) system locked to the input. In accord with </a:t>
            </a:r>
            <a:r>
              <a:rPr lang="en-US" sz="1600" dirty="0" err="1" smtClean="0">
                <a:latin typeface="Calibri"/>
                <a:cs typeface="Calibri"/>
              </a:rPr>
              <a:t>neurophysiological</a:t>
            </a:r>
            <a:r>
              <a:rPr lang="en-US" sz="1600" dirty="0" smtClean="0">
                <a:latin typeface="Calibri"/>
                <a:cs typeface="Calibri"/>
              </a:rPr>
              <a:t> data, the frequency of the theta oscillator is restricted to a frequency range between 4 and 10 Hz. </a:t>
            </a:r>
          </a:p>
          <a:p>
            <a:pPr marL="164592" indent="-164592"/>
            <a:r>
              <a:rPr lang="en-US" sz="1600" dirty="0" smtClean="0">
                <a:latin typeface="Calibri"/>
                <a:cs typeface="Calibri"/>
              </a:rPr>
              <a:t>The theta oscillator sets the core frequency of </a:t>
            </a:r>
            <a:r>
              <a:rPr lang="en-US" sz="1600" dirty="0" smtClean="0">
                <a:solidFill>
                  <a:srgbClr val="0000FF"/>
                </a:solidFill>
                <a:latin typeface="Calibri"/>
                <a:cs typeface="Calibri"/>
              </a:rPr>
              <a:t>a </a:t>
            </a:r>
            <a:r>
              <a:rPr lang="en-US" sz="1600" i="1" dirty="0" smtClean="0">
                <a:solidFill>
                  <a:srgbClr val="0000FF"/>
                </a:solidFill>
                <a:latin typeface="Calibri"/>
                <a:cs typeface="Calibri"/>
              </a:rPr>
              <a:t>beta</a:t>
            </a:r>
            <a:r>
              <a:rPr lang="en-US" sz="1600" dirty="0" smtClean="0">
                <a:solidFill>
                  <a:srgbClr val="0000FF"/>
                </a:solidFill>
                <a:latin typeface="Calibri"/>
                <a:cs typeface="Calibri"/>
              </a:rPr>
              <a:t> oscillator</a:t>
            </a:r>
            <a:r>
              <a:rPr lang="en-US" sz="1600" dirty="0" smtClean="0">
                <a:latin typeface="Calibri"/>
                <a:cs typeface="Calibri"/>
              </a:rPr>
              <a:t>, to be a multiple of the theta frequency. Here, the multiple was set to 4, hence the frequency of the beta oscillator range between 16 and 40 Hz. The beta oscillator provides finer parsing, on dyad-long information within the syllable (i.e., about 50 ms long). The phase of the beta oscillator is adjusted to best align the beta cycles with the acoustic edges of the dyads within the theta cycle. </a:t>
            </a:r>
          </a:p>
          <a:p>
            <a:pPr marL="164592" indent="-164592"/>
            <a:r>
              <a:rPr lang="en-US" sz="1600" dirty="0" smtClean="0">
                <a:latin typeface="Calibri"/>
                <a:cs typeface="Calibri"/>
              </a:rPr>
              <a:t>A </a:t>
            </a:r>
            <a:r>
              <a:rPr lang="en-US" sz="1600" dirty="0" smtClean="0">
                <a:solidFill>
                  <a:srgbClr val="0000FF"/>
                </a:solidFill>
                <a:latin typeface="Calibri"/>
                <a:cs typeface="Calibri"/>
              </a:rPr>
              <a:t>third oscillator is in the </a:t>
            </a:r>
            <a:r>
              <a:rPr lang="en-US" sz="1600" i="1" dirty="0" smtClean="0">
                <a:solidFill>
                  <a:srgbClr val="0000FF"/>
                </a:solidFill>
                <a:latin typeface="Calibri"/>
                <a:cs typeface="Calibri"/>
              </a:rPr>
              <a:t>gamma</a:t>
            </a:r>
            <a:r>
              <a:rPr lang="en-US" sz="1600" dirty="0" smtClean="0">
                <a:solidFill>
                  <a:srgbClr val="0000FF"/>
                </a:solidFill>
                <a:latin typeface="Calibri"/>
                <a:cs typeface="Calibri"/>
              </a:rPr>
              <a:t> range</a:t>
            </a:r>
            <a:r>
              <a:rPr lang="en-US" sz="1600" dirty="0" smtClean="0">
                <a:latin typeface="Calibri"/>
                <a:cs typeface="Calibri"/>
              </a:rPr>
              <a:t>, with a core frequency set to be a multiple (set to 4 here) of the beta frequency. The span of a gamma cycle commensurate with the rapid </a:t>
            </a:r>
            <a:r>
              <a:rPr lang="en-US" sz="1600" dirty="0" err="1" smtClean="0">
                <a:latin typeface="Calibri"/>
                <a:cs typeface="Calibri"/>
              </a:rPr>
              <a:t>spectro</a:t>
            </a:r>
            <a:r>
              <a:rPr lang="en-US" sz="1600" dirty="0" smtClean="0">
                <a:latin typeface="Calibri"/>
                <a:cs typeface="Calibri"/>
              </a:rPr>
              <a:t>-temporal transitions associated with dyad elements.</a:t>
            </a:r>
          </a:p>
          <a:p>
            <a:pPr marL="164592" indent="-164592">
              <a:buNone/>
            </a:pPr>
            <a:endParaRPr lang="en-US" sz="1000" dirty="0">
              <a:latin typeface="Calibri"/>
              <a:cs typeface="Calibri"/>
            </a:endParaRPr>
          </a:p>
        </p:txBody>
      </p:sp>
      <p:sp>
        <p:nvSpPr>
          <p:cNvPr id="4" name="Title 3"/>
          <p:cNvSpPr txBox="1">
            <a:spLocks/>
          </p:cNvSpPr>
          <p:nvPr/>
        </p:nvSpPr>
        <p:spPr bwMode="auto">
          <a:xfrm>
            <a:off x="0" y="0"/>
            <a:ext cx="9144000" cy="990600"/>
          </a:xfrm>
          <a:prstGeom prst="rect">
            <a:avLst/>
          </a:prstGeom>
          <a:solidFill>
            <a:srgbClr val="FFFF00">
              <a:alpha val="20000"/>
            </a:srgbClr>
          </a:solidFill>
          <a:ln w="9525">
            <a:solidFill>
              <a:schemeClr val="tx1"/>
            </a:solidFill>
            <a:miter lim="800000"/>
            <a:headEnd/>
            <a:tailEnd/>
          </a:ln>
        </p:spPr>
        <p:txBody>
          <a:bodyPr anchor="ctr">
            <a:prstTxWarp prst="textNoShape">
              <a:avLst/>
            </a:prstTxWarp>
          </a:bodyPr>
          <a:lstStyle/>
          <a:p>
            <a:pPr algn="ctr" eaLnBrk="0" hangingPunct="0">
              <a:defRPr/>
            </a:pPr>
            <a:r>
              <a:rPr lang="en-US" sz="2400" i="1" dirty="0" smtClean="0">
                <a:latin typeface="Calibri"/>
                <a:cs typeface="Calibri"/>
              </a:rPr>
              <a:t>cascaded oscillators locked to the input rhythm</a:t>
            </a:r>
          </a:p>
          <a:p>
            <a:pPr algn="ctr" eaLnBrk="0" hangingPunct="0"/>
            <a:r>
              <a:rPr lang="en-US" sz="2400" b="1" i="1" dirty="0" smtClean="0">
                <a:latin typeface="Calibri" charset="0"/>
                <a:ea typeface="Calibri" charset="0"/>
                <a:cs typeface="Calibri" charset="0"/>
              </a:rPr>
              <a:t>Tempo – parsing</a:t>
            </a:r>
            <a:endParaRPr lang="en-US" sz="2400" b="1" i="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lstStyle/>
          <a:p>
            <a:pPr marL="164592" indent="-164592"/>
            <a:r>
              <a:rPr lang="en-US" sz="1600" dirty="0" smtClean="0">
                <a:latin typeface="Calibri"/>
                <a:cs typeface="Calibri"/>
              </a:rPr>
              <a:t>The first component in the decoding path, a </a:t>
            </a:r>
            <a:r>
              <a:rPr lang="en-US" sz="1600" i="1" dirty="0" smtClean="0">
                <a:solidFill>
                  <a:srgbClr val="0000FF"/>
                </a:solidFill>
                <a:latin typeface="Calibri"/>
                <a:cs typeface="Calibri"/>
              </a:rPr>
              <a:t>time-frequency match</a:t>
            </a:r>
            <a:r>
              <a:rPr lang="en-US" sz="1600" dirty="0" smtClean="0">
                <a:solidFill>
                  <a:srgbClr val="0000FF"/>
                </a:solidFill>
                <a:latin typeface="Calibri"/>
                <a:cs typeface="Calibri"/>
              </a:rPr>
              <a:t> component (TFM)</a:t>
            </a:r>
            <a:r>
              <a:rPr lang="en-US" sz="1600" dirty="0" smtClean="0">
                <a:latin typeface="Calibri"/>
                <a:cs typeface="Calibri"/>
              </a:rPr>
              <a:t>, maps beta-cycle long dyads to memory neurons, termed </a:t>
            </a:r>
            <a:r>
              <a:rPr lang="en-US" sz="1600" i="1" dirty="0" smtClean="0">
                <a:latin typeface="Calibri"/>
                <a:cs typeface="Calibri"/>
              </a:rPr>
              <a:t>dyad neurons</a:t>
            </a:r>
            <a:r>
              <a:rPr lang="en-US" sz="1600" dirty="0" smtClean="0">
                <a:latin typeface="Calibri"/>
                <a:cs typeface="Calibri"/>
              </a:rPr>
              <a:t>, by computing coincidence in firing across auditory (i.e., </a:t>
            </a:r>
            <a:r>
              <a:rPr lang="en-US" sz="1600" dirty="0" err="1" smtClean="0">
                <a:latin typeface="Calibri"/>
                <a:cs typeface="Calibri"/>
              </a:rPr>
              <a:t>tonotopic</a:t>
            </a:r>
            <a:r>
              <a:rPr lang="en-US" sz="1600" dirty="0" smtClean="0">
                <a:latin typeface="Calibri"/>
                <a:cs typeface="Calibri"/>
              </a:rPr>
              <a:t>) frequency channels. At this level, time-frequency patterns are matched over relatively short time intervals (about 50 ms) and are often formant transitions associated with such phonetic features as place of articulation, which is important for distinguishing consonants (and hence words). This operation is performed within a beta cycle, and mapping onto a dyad neuron occurs at the end of each beta cycle. One possible realization of the TFM component is an extension of a model suggested by Shamir et al. (2009), described below. It is a model for the representation of time-varying stimuli (e.g. dyads) by a network exhibiting oscillations on a faster time scale (e.g. gamma). An important property of the extended model is the </a:t>
            </a:r>
            <a:r>
              <a:rPr lang="en-US" sz="1600" i="1" dirty="0" smtClean="0">
                <a:latin typeface="Calibri"/>
                <a:cs typeface="Calibri"/>
              </a:rPr>
              <a:t>insensitivity to time-scale variations</a:t>
            </a:r>
            <a:r>
              <a:rPr lang="en-US" sz="1600" dirty="0" smtClean="0">
                <a:latin typeface="Calibri"/>
                <a:cs typeface="Calibri"/>
              </a:rPr>
              <a:t>.</a:t>
            </a:r>
          </a:p>
          <a:p>
            <a:pPr marL="164592" indent="-164592"/>
            <a:r>
              <a:rPr lang="en-US" sz="1600" dirty="0" smtClean="0">
                <a:latin typeface="Calibri"/>
                <a:cs typeface="Calibri"/>
              </a:rPr>
              <a:t>The second pattern-matching component, a </a:t>
            </a:r>
            <a:r>
              <a:rPr lang="en-US" sz="1600" i="1" dirty="0" smtClean="0">
                <a:solidFill>
                  <a:srgbClr val="0000FF"/>
                </a:solidFill>
                <a:latin typeface="Calibri"/>
                <a:cs typeface="Calibri"/>
              </a:rPr>
              <a:t>temporal sequence match</a:t>
            </a:r>
            <a:r>
              <a:rPr lang="en-US" sz="1600" dirty="0" smtClean="0">
                <a:solidFill>
                  <a:srgbClr val="0000FF"/>
                </a:solidFill>
                <a:latin typeface="Calibri"/>
                <a:cs typeface="Calibri"/>
              </a:rPr>
              <a:t> (TSM)</a:t>
            </a:r>
            <a:r>
              <a:rPr lang="en-US" sz="1600" dirty="0" smtClean="0">
                <a:latin typeface="Calibri"/>
                <a:cs typeface="Calibri"/>
              </a:rPr>
              <a:t>, maps syllabic primitives onto memory neurons, termed </a:t>
            </a:r>
            <a:r>
              <a:rPr lang="en-US" sz="1600" i="1" dirty="0" smtClean="0">
                <a:latin typeface="Calibri"/>
                <a:cs typeface="Calibri"/>
              </a:rPr>
              <a:t>syllable neurons</a:t>
            </a:r>
            <a:r>
              <a:rPr lang="en-US" sz="1600" dirty="0" smtClean="0">
                <a:latin typeface="Calibri"/>
                <a:cs typeface="Calibri"/>
              </a:rPr>
              <a:t>, by measuring incidence in firing activity of a sequence of dyad neurons within a theta cycle (about 200 ms). Mapping onto a syllable neuron occurs at the end of each theta cycle. </a:t>
            </a:r>
          </a:p>
          <a:p>
            <a:pPr marL="164592" indent="-164592"/>
            <a:endParaRPr lang="en-US" sz="1600" dirty="0">
              <a:latin typeface="Calibri"/>
              <a:cs typeface="Calibri"/>
            </a:endParaRPr>
          </a:p>
        </p:txBody>
      </p:sp>
      <p:sp>
        <p:nvSpPr>
          <p:cNvPr id="4" name="Title 3"/>
          <p:cNvSpPr txBox="1">
            <a:spLocks/>
          </p:cNvSpPr>
          <p:nvPr/>
        </p:nvSpPr>
        <p:spPr bwMode="auto">
          <a:xfrm>
            <a:off x="0" y="0"/>
            <a:ext cx="9144000" cy="990600"/>
          </a:xfrm>
          <a:prstGeom prst="rect">
            <a:avLst/>
          </a:prstGeom>
          <a:solidFill>
            <a:srgbClr val="FFFF00">
              <a:alpha val="20000"/>
            </a:srgbClr>
          </a:solidFill>
          <a:ln w="9525">
            <a:solidFill>
              <a:schemeClr val="tx1"/>
            </a:solidFill>
            <a:miter lim="800000"/>
            <a:headEnd/>
            <a:tailEnd/>
          </a:ln>
        </p:spPr>
        <p:txBody>
          <a:bodyPr anchor="ctr">
            <a:prstTxWarp prst="textNoShape">
              <a:avLst/>
            </a:prstTxWarp>
          </a:bodyPr>
          <a:lstStyle/>
          <a:p>
            <a:pPr algn="ctr" eaLnBrk="0" hangingPunct="0">
              <a:defRPr/>
            </a:pPr>
            <a:r>
              <a:rPr lang="en-US" sz="2400" i="1" dirty="0" smtClean="0">
                <a:latin typeface="Calibri"/>
                <a:cs typeface="Calibri"/>
              </a:rPr>
              <a:t>cascaded oscillators locked to the input rhythm</a:t>
            </a:r>
          </a:p>
          <a:p>
            <a:pPr algn="ctr" eaLnBrk="0" hangingPunct="0"/>
            <a:r>
              <a:rPr lang="en-US" sz="2400" b="1" i="1" dirty="0" smtClean="0">
                <a:latin typeface="Calibri" charset="0"/>
                <a:ea typeface="Calibri" charset="0"/>
                <a:cs typeface="Calibri" charset="0"/>
              </a:rPr>
              <a:t>Tempo – decoding</a:t>
            </a:r>
            <a:endParaRPr lang="en-US" sz="2400" b="1" i="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1371600"/>
            <a:ext cx="8229600" cy="4525963"/>
          </a:xfrm>
        </p:spPr>
        <p:txBody>
          <a:bodyPr/>
          <a:lstStyle/>
          <a:p>
            <a:pPr marL="164592" indent="-164592"/>
            <a:r>
              <a:rPr lang="en-US" sz="1600" dirty="0" smtClean="0">
                <a:latin typeface="Calibri"/>
                <a:cs typeface="Calibri"/>
              </a:rPr>
              <a:t>The next slide shows cochlear envelopes, low-pass filtered to 50 Hz, at four characteristic frequencies. The envelopes are represented in terms of a simulated Inner Hair Cell response. The input is the sentence “The ripe style heard their spades,” naturally spoken by a male speaker. The rate of the envelope fluctuations is about 5 energy-bumps per second. Low-frequency cochlear channels mainly reflect the presence of vowels; high frequency channels mainly reflect the presence of fricatives and stop-consonants.</a:t>
            </a:r>
          </a:p>
          <a:p>
            <a:pPr marL="164592" indent="-164592"/>
            <a:r>
              <a:rPr lang="en-US" sz="1600" dirty="0" smtClean="0">
                <a:latin typeface="Calibri"/>
                <a:cs typeface="Calibri"/>
              </a:rPr>
              <a:t>In Tempo, the theta oscillator is viewed as the VCO (voltage controlled oscillator) in a phase-lock loop (PLL) system locked to the input. The rhythm of naturally spoken speech slowly changes with time, and the sensory representation of this change is manifested in the cochlear envelope spectra. In Tempo, the PLL locks to some integrated form of these signals. </a:t>
            </a:r>
            <a:endParaRPr lang="en-US" sz="1600" dirty="0">
              <a:latin typeface="Calibri"/>
              <a:cs typeface="Calibri"/>
            </a:endParaRPr>
          </a:p>
        </p:txBody>
      </p:sp>
      <p:sp>
        <p:nvSpPr>
          <p:cNvPr id="4" name="Title 3"/>
          <p:cNvSpPr txBox="1">
            <a:spLocks/>
          </p:cNvSpPr>
          <p:nvPr/>
        </p:nvSpPr>
        <p:spPr bwMode="auto">
          <a:xfrm>
            <a:off x="0" y="0"/>
            <a:ext cx="9144000" cy="990600"/>
          </a:xfrm>
          <a:prstGeom prst="rect">
            <a:avLst/>
          </a:prstGeom>
          <a:solidFill>
            <a:srgbClr val="FFFF00">
              <a:alpha val="20000"/>
            </a:srgbClr>
          </a:solidFill>
          <a:ln w="9525">
            <a:solidFill>
              <a:schemeClr val="tx1"/>
            </a:solidFill>
            <a:miter lim="800000"/>
            <a:headEnd/>
            <a:tailEnd/>
          </a:ln>
        </p:spPr>
        <p:txBody>
          <a:bodyPr anchor="ctr">
            <a:prstTxWarp prst="textNoShape">
              <a:avLst/>
            </a:prstTxWarp>
          </a:bodyPr>
          <a:lstStyle/>
          <a:p>
            <a:pPr algn="ctr" eaLnBrk="0" hangingPunct="0"/>
            <a:r>
              <a:rPr lang="en-US" sz="2400" b="1" i="1" dirty="0" smtClean="0">
                <a:latin typeface="Calibri" charset="0"/>
                <a:ea typeface="Calibri" charset="0"/>
                <a:cs typeface="Calibri" charset="0"/>
              </a:rPr>
              <a:t>cochlear envelopes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34" name="Group 233"/>
          <p:cNvGrpSpPr>
            <a:grpSpLocks noChangeAspect="1"/>
          </p:cNvGrpSpPr>
          <p:nvPr/>
        </p:nvGrpSpPr>
        <p:grpSpPr>
          <a:xfrm>
            <a:off x="1532920" y="1219200"/>
            <a:ext cx="6078160" cy="5303520"/>
            <a:chOff x="1044500" y="76200"/>
            <a:chExt cx="7597696" cy="6629400"/>
          </a:xfrm>
        </p:grpSpPr>
        <p:grpSp>
          <p:nvGrpSpPr>
            <p:cNvPr id="2" name="Group 245"/>
            <p:cNvGrpSpPr/>
            <p:nvPr/>
          </p:nvGrpSpPr>
          <p:grpSpPr>
            <a:xfrm>
              <a:off x="1098396" y="601133"/>
              <a:ext cx="7543800" cy="6064794"/>
              <a:chOff x="1098396" y="753532"/>
              <a:chExt cx="7543800" cy="6064794"/>
            </a:xfrm>
          </p:grpSpPr>
          <p:grpSp>
            <p:nvGrpSpPr>
              <p:cNvPr id="3" name="Group 330"/>
              <p:cNvGrpSpPr/>
              <p:nvPr/>
            </p:nvGrpSpPr>
            <p:grpSpPr>
              <a:xfrm>
                <a:off x="7118197" y="753532"/>
                <a:ext cx="1523999" cy="5042605"/>
                <a:chOff x="5388633" y="1755197"/>
                <a:chExt cx="589471" cy="2578605"/>
              </a:xfrm>
            </p:grpSpPr>
            <p:sp>
              <p:nvSpPr>
                <p:cNvPr id="39" name="TextBox 38"/>
                <p:cNvSpPr txBox="1"/>
                <p:nvPr/>
              </p:nvSpPr>
              <p:spPr bwMode="auto">
                <a:xfrm>
                  <a:off x="5388633" y="1755197"/>
                  <a:ext cx="589471" cy="216405"/>
                </a:xfrm>
                <a:prstGeom prst="rect">
                  <a:avLst/>
                </a:prstGeom>
                <a:noFill/>
                <a:ln w="9525" cap="flat" cmpd="sng" algn="ctr">
                  <a:solidFill>
                    <a:srgbClr val="FFFFFF"/>
                  </a:solidFill>
                  <a:prstDash val="solid"/>
                  <a:round/>
                  <a:headEnd type="none" w="med" len="med"/>
                  <a:tailEnd type="none" w="med" len="med"/>
                </a:ln>
              </p:spPr>
              <p:txBody>
                <a:bodyPr wrap="square">
                  <a:spAutoFit/>
                </a:bodyPr>
                <a:lstStyle/>
                <a:p>
                  <a:pPr>
                    <a:defRPr/>
                  </a:pPr>
                  <a:r>
                    <a:rPr lang="en-US" sz="1600" i="1" dirty="0">
                      <a:latin typeface="Calibri"/>
                      <a:cs typeface="Calibri"/>
                    </a:rPr>
                    <a:t>CF=500 Hz</a:t>
                  </a:r>
                </a:p>
              </p:txBody>
            </p:sp>
            <p:sp>
              <p:nvSpPr>
                <p:cNvPr id="40" name="TextBox 39"/>
                <p:cNvSpPr txBox="1"/>
                <p:nvPr/>
              </p:nvSpPr>
              <p:spPr bwMode="auto">
                <a:xfrm>
                  <a:off x="5388633" y="2517197"/>
                  <a:ext cx="589471" cy="216405"/>
                </a:xfrm>
                <a:prstGeom prst="rect">
                  <a:avLst/>
                </a:prstGeom>
                <a:noFill/>
                <a:ln w="9525" cap="flat" cmpd="sng" algn="ctr">
                  <a:solidFill>
                    <a:srgbClr val="FFFFFF"/>
                  </a:solidFill>
                  <a:prstDash val="solid"/>
                  <a:round/>
                  <a:headEnd type="none" w="med" len="med"/>
                  <a:tailEnd type="none" w="med" len="med"/>
                </a:ln>
              </p:spPr>
              <p:txBody>
                <a:bodyPr wrap="square">
                  <a:spAutoFit/>
                </a:bodyPr>
                <a:lstStyle/>
                <a:p>
                  <a:pPr>
                    <a:defRPr/>
                  </a:pPr>
                  <a:r>
                    <a:rPr lang="en-US" sz="1600" i="1" dirty="0">
                      <a:latin typeface="Calibri"/>
                      <a:cs typeface="Calibri"/>
                    </a:rPr>
                    <a:t>CF=1000 Hz</a:t>
                  </a:r>
                </a:p>
              </p:txBody>
            </p:sp>
            <p:sp>
              <p:nvSpPr>
                <p:cNvPr id="41" name="TextBox 40"/>
                <p:cNvSpPr txBox="1"/>
                <p:nvPr/>
              </p:nvSpPr>
              <p:spPr bwMode="auto">
                <a:xfrm>
                  <a:off x="5388633" y="3279198"/>
                  <a:ext cx="589471" cy="216405"/>
                </a:xfrm>
                <a:prstGeom prst="rect">
                  <a:avLst/>
                </a:prstGeom>
                <a:noFill/>
                <a:ln w="9525" cap="flat" cmpd="sng" algn="ctr">
                  <a:solidFill>
                    <a:srgbClr val="FFFFFF"/>
                  </a:solidFill>
                  <a:prstDash val="solid"/>
                  <a:round/>
                  <a:headEnd type="none" w="med" len="med"/>
                  <a:tailEnd type="none" w="med" len="med"/>
                </a:ln>
              </p:spPr>
              <p:txBody>
                <a:bodyPr wrap="square">
                  <a:spAutoFit/>
                </a:bodyPr>
                <a:lstStyle/>
                <a:p>
                  <a:pPr>
                    <a:defRPr/>
                  </a:pPr>
                  <a:r>
                    <a:rPr lang="en-US" sz="1600" i="1" dirty="0">
                      <a:latin typeface="Calibri"/>
                      <a:cs typeface="Calibri"/>
                    </a:rPr>
                    <a:t>CF=2000 Hz</a:t>
                  </a:r>
                </a:p>
              </p:txBody>
            </p:sp>
            <p:sp>
              <p:nvSpPr>
                <p:cNvPr id="42" name="TextBox 41"/>
                <p:cNvSpPr txBox="1"/>
                <p:nvPr/>
              </p:nvSpPr>
              <p:spPr bwMode="auto">
                <a:xfrm>
                  <a:off x="5388633" y="4117397"/>
                  <a:ext cx="589471" cy="216405"/>
                </a:xfrm>
                <a:prstGeom prst="rect">
                  <a:avLst/>
                </a:prstGeom>
                <a:noFill/>
                <a:ln w="9525" cap="flat" cmpd="sng" algn="ctr">
                  <a:solidFill>
                    <a:srgbClr val="FFFFFF"/>
                  </a:solidFill>
                  <a:prstDash val="solid"/>
                  <a:round/>
                  <a:headEnd type="none" w="med" len="med"/>
                  <a:tailEnd type="none" w="med" len="med"/>
                </a:ln>
              </p:spPr>
              <p:txBody>
                <a:bodyPr wrap="square">
                  <a:spAutoFit/>
                </a:bodyPr>
                <a:lstStyle/>
                <a:p>
                  <a:pPr>
                    <a:defRPr/>
                  </a:pPr>
                  <a:r>
                    <a:rPr lang="en-US" sz="1600" i="1" dirty="0">
                      <a:latin typeface="Calibri"/>
                      <a:cs typeface="Calibri"/>
                    </a:rPr>
                    <a:t>CF=</a:t>
                  </a:r>
                  <a:r>
                    <a:rPr lang="en-US" sz="1600" i="1" dirty="0" smtClean="0">
                      <a:latin typeface="Calibri"/>
                      <a:cs typeface="Calibri"/>
                    </a:rPr>
                    <a:t>3200 Hz</a:t>
                  </a:r>
                  <a:endParaRPr lang="en-US" sz="1600" i="1" dirty="0">
                    <a:latin typeface="Calibri"/>
                    <a:cs typeface="Calibri"/>
                  </a:endParaRPr>
                </a:p>
              </p:txBody>
            </p:sp>
          </p:grpSp>
          <p:grpSp>
            <p:nvGrpSpPr>
              <p:cNvPr id="4" name="Group 241"/>
              <p:cNvGrpSpPr/>
              <p:nvPr/>
            </p:nvGrpSpPr>
            <p:grpSpPr>
              <a:xfrm>
                <a:off x="1098396" y="5618209"/>
                <a:ext cx="1066800" cy="386237"/>
                <a:chOff x="1098396" y="5618209"/>
                <a:chExt cx="1066800" cy="386237"/>
              </a:xfrm>
            </p:grpSpPr>
            <p:sp>
              <p:nvSpPr>
                <p:cNvPr id="89094" name="TextBox 67"/>
                <p:cNvSpPr txBox="1">
                  <a:spLocks noChangeArrowheads="1"/>
                </p:cNvSpPr>
                <p:nvPr/>
              </p:nvSpPr>
              <p:spPr bwMode="auto">
                <a:xfrm>
                  <a:off x="1098396" y="5665893"/>
                  <a:ext cx="1066800" cy="338553"/>
                </a:xfrm>
                <a:prstGeom prst="rect">
                  <a:avLst/>
                </a:prstGeom>
                <a:noFill/>
                <a:ln w="9525" cap="flat" cmpd="sng" algn="ctr">
                  <a:solidFill>
                    <a:srgbClr val="FFFFFF"/>
                  </a:solidFill>
                  <a:prstDash val="solid"/>
                  <a:round/>
                  <a:headEnd type="none" w="med" len="med"/>
                  <a:tailEnd type="none" w="med" len="med"/>
                </a:ln>
              </p:spPr>
              <p:txBody>
                <a:bodyPr wrap="square">
                  <a:prstTxWarp prst="textNoShape">
                    <a:avLst/>
                  </a:prstTxWarp>
                  <a:spAutoFit/>
                </a:bodyPr>
                <a:lstStyle/>
                <a:p>
                  <a:pPr algn="ctr"/>
                  <a:r>
                    <a:rPr lang="en-US" sz="1600" dirty="0" smtClean="0">
                      <a:solidFill>
                        <a:srgbClr val="000000"/>
                      </a:solidFill>
                      <a:latin typeface="Calibri" charset="0"/>
                      <a:ea typeface="Calibri" charset="0"/>
                      <a:cs typeface="Calibri" charset="0"/>
                    </a:rPr>
                    <a:t>200 </a:t>
                  </a:r>
                  <a:r>
                    <a:rPr lang="en-US" sz="1600" dirty="0">
                      <a:solidFill>
                        <a:srgbClr val="000000"/>
                      </a:solidFill>
                      <a:latin typeface="Calibri" charset="0"/>
                      <a:ea typeface="Calibri" charset="0"/>
                      <a:cs typeface="Calibri" charset="0"/>
                    </a:rPr>
                    <a:t>ms</a:t>
                  </a:r>
                </a:p>
              </p:txBody>
            </p:sp>
            <p:grpSp>
              <p:nvGrpSpPr>
                <p:cNvPr id="5" name="Group 68"/>
                <p:cNvGrpSpPr>
                  <a:grpSpLocks/>
                </p:cNvGrpSpPr>
                <p:nvPr/>
              </p:nvGrpSpPr>
              <p:grpSpPr bwMode="auto">
                <a:xfrm>
                  <a:off x="1263805" y="5618209"/>
                  <a:ext cx="709218" cy="178816"/>
                  <a:chOff x="1384298" y="3685024"/>
                  <a:chExt cx="537636" cy="149479"/>
                </a:xfrm>
              </p:grpSpPr>
              <p:cxnSp>
                <p:nvCxnSpPr>
                  <p:cNvPr id="55" name="Straight Connector 54"/>
                  <p:cNvCxnSpPr/>
                  <p:nvPr/>
                </p:nvCxnSpPr>
                <p:spPr>
                  <a:xfrm>
                    <a:off x="1384298" y="3759485"/>
                    <a:ext cx="537636" cy="1585"/>
                  </a:xfrm>
                  <a:prstGeom prst="line">
                    <a:avLst/>
                  </a:prstGeom>
                  <a:ln w="952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6" name="Group 66"/>
                  <p:cNvGrpSpPr>
                    <a:grpSpLocks/>
                  </p:cNvGrpSpPr>
                  <p:nvPr/>
                </p:nvGrpSpPr>
                <p:grpSpPr bwMode="auto">
                  <a:xfrm>
                    <a:off x="1384298" y="3685024"/>
                    <a:ext cx="537636" cy="149479"/>
                    <a:chOff x="1384298" y="3759192"/>
                    <a:chExt cx="537636" cy="149479"/>
                  </a:xfrm>
                </p:grpSpPr>
                <p:cxnSp>
                  <p:nvCxnSpPr>
                    <p:cNvPr id="60" name="Straight Connector 59"/>
                    <p:cNvCxnSpPr/>
                    <p:nvPr/>
                  </p:nvCxnSpPr>
                  <p:spPr>
                    <a:xfrm rot="16200000" flipH="1">
                      <a:off x="1311302" y="3835675"/>
                      <a:ext cx="145992" cy="0"/>
                    </a:xfrm>
                    <a:prstGeom prst="line">
                      <a:avLst/>
                    </a:prstGeom>
                    <a:ln w="952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rot="5400000">
                      <a:off x="1849064" y="3830476"/>
                      <a:ext cx="144154" cy="1586"/>
                    </a:xfrm>
                    <a:prstGeom prst="line">
                      <a:avLst/>
                    </a:prstGeom>
                    <a:ln w="9525"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grpSp>
            <p:nvGrpSpPr>
              <p:cNvPr id="7" name="Group 237"/>
              <p:cNvGrpSpPr/>
              <p:nvPr/>
            </p:nvGrpSpPr>
            <p:grpSpPr>
              <a:xfrm>
                <a:off x="1263805" y="1827310"/>
                <a:ext cx="7092180" cy="4991016"/>
                <a:chOff x="1263805" y="1827310"/>
                <a:chExt cx="7092180" cy="4991016"/>
              </a:xfrm>
            </p:grpSpPr>
            <p:grpSp>
              <p:nvGrpSpPr>
                <p:cNvPr id="8" name="Group 113"/>
                <p:cNvGrpSpPr/>
                <p:nvPr/>
              </p:nvGrpSpPr>
              <p:grpSpPr>
                <a:xfrm>
                  <a:off x="1263805" y="6655342"/>
                  <a:ext cx="7092180" cy="162984"/>
                  <a:chOff x="2514603" y="5257800"/>
                  <a:chExt cx="4427360" cy="166687"/>
                </a:xfrm>
              </p:grpSpPr>
              <p:grpSp>
                <p:nvGrpSpPr>
                  <p:cNvPr id="9" name="Group 86"/>
                  <p:cNvGrpSpPr/>
                  <p:nvPr/>
                </p:nvGrpSpPr>
                <p:grpSpPr>
                  <a:xfrm>
                    <a:off x="2514603" y="5257800"/>
                    <a:ext cx="2217563" cy="166687"/>
                    <a:chOff x="2514600" y="5257800"/>
                    <a:chExt cx="2671763" cy="166687"/>
                  </a:xfrm>
                </p:grpSpPr>
                <p:grpSp>
                  <p:nvGrpSpPr>
                    <p:cNvPr id="10" name="Group 68"/>
                    <p:cNvGrpSpPr>
                      <a:grpSpLocks/>
                    </p:cNvGrpSpPr>
                    <p:nvPr/>
                  </p:nvGrpSpPr>
                  <p:grpSpPr bwMode="auto">
                    <a:xfrm>
                      <a:off x="2514600" y="5257800"/>
                      <a:ext cx="538163" cy="166687"/>
                      <a:chOff x="1384298" y="3685032"/>
                      <a:chExt cx="537636" cy="166332"/>
                    </a:xfrm>
                  </p:grpSpPr>
                  <p:cxnSp>
                    <p:nvCxnSpPr>
                      <p:cNvPr id="28" name="Straight Connector 27"/>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11" name="Group 66"/>
                      <p:cNvGrpSpPr>
                        <a:grpSpLocks/>
                      </p:cNvGrpSpPr>
                      <p:nvPr/>
                    </p:nvGrpSpPr>
                    <p:grpSpPr bwMode="auto">
                      <a:xfrm>
                        <a:off x="1384298" y="3685032"/>
                        <a:ext cx="537636" cy="166332"/>
                        <a:chOff x="1384298" y="3759200"/>
                        <a:chExt cx="537636" cy="166332"/>
                      </a:xfrm>
                    </p:grpSpPr>
                    <p:cxnSp>
                      <p:nvCxnSpPr>
                        <p:cNvPr id="30" name="Straight Connector 29"/>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12" name="Group 68"/>
                    <p:cNvGrpSpPr>
                      <a:grpSpLocks/>
                    </p:cNvGrpSpPr>
                    <p:nvPr/>
                  </p:nvGrpSpPr>
                  <p:grpSpPr bwMode="auto">
                    <a:xfrm>
                      <a:off x="3048000" y="5257800"/>
                      <a:ext cx="538163" cy="166687"/>
                      <a:chOff x="1384298" y="3685032"/>
                      <a:chExt cx="537636" cy="166332"/>
                    </a:xfrm>
                  </p:grpSpPr>
                  <p:cxnSp>
                    <p:nvCxnSpPr>
                      <p:cNvPr id="33" name="Straight Connector 32"/>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13" name="Group 66"/>
                      <p:cNvGrpSpPr>
                        <a:grpSpLocks/>
                      </p:cNvGrpSpPr>
                      <p:nvPr/>
                    </p:nvGrpSpPr>
                    <p:grpSpPr bwMode="auto">
                      <a:xfrm>
                        <a:off x="1384298" y="3685032"/>
                        <a:ext cx="537636" cy="166332"/>
                        <a:chOff x="1384298" y="3759200"/>
                        <a:chExt cx="537636" cy="166332"/>
                      </a:xfrm>
                    </p:grpSpPr>
                    <p:cxnSp>
                      <p:nvCxnSpPr>
                        <p:cNvPr id="35" name="Straight Connector 34"/>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14" name="Group 68"/>
                    <p:cNvGrpSpPr>
                      <a:grpSpLocks/>
                    </p:cNvGrpSpPr>
                    <p:nvPr/>
                  </p:nvGrpSpPr>
                  <p:grpSpPr bwMode="auto">
                    <a:xfrm>
                      <a:off x="3581400" y="5257800"/>
                      <a:ext cx="538163" cy="166687"/>
                      <a:chOff x="1384298" y="3685032"/>
                      <a:chExt cx="537636" cy="166332"/>
                    </a:xfrm>
                  </p:grpSpPr>
                  <p:cxnSp>
                    <p:nvCxnSpPr>
                      <p:cNvPr id="38" name="Straight Connector 37"/>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15" name="Group 66"/>
                      <p:cNvGrpSpPr>
                        <a:grpSpLocks/>
                      </p:cNvGrpSpPr>
                      <p:nvPr/>
                    </p:nvGrpSpPr>
                    <p:grpSpPr bwMode="auto">
                      <a:xfrm>
                        <a:off x="1384298" y="3685032"/>
                        <a:ext cx="537636" cy="166332"/>
                        <a:chOff x="1384298" y="3759200"/>
                        <a:chExt cx="537636" cy="166332"/>
                      </a:xfrm>
                    </p:grpSpPr>
                    <p:cxnSp>
                      <p:nvCxnSpPr>
                        <p:cNvPr id="44" name="Straight Connector 43"/>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16" name="Group 68"/>
                    <p:cNvGrpSpPr>
                      <a:grpSpLocks/>
                    </p:cNvGrpSpPr>
                    <p:nvPr/>
                  </p:nvGrpSpPr>
                  <p:grpSpPr bwMode="auto">
                    <a:xfrm>
                      <a:off x="4114800" y="5257800"/>
                      <a:ext cx="538163" cy="166687"/>
                      <a:chOff x="1384298" y="3685032"/>
                      <a:chExt cx="537636" cy="166332"/>
                    </a:xfrm>
                  </p:grpSpPr>
                  <p:cxnSp>
                    <p:nvCxnSpPr>
                      <p:cNvPr id="47" name="Straight Connector 46"/>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17" name="Group 66"/>
                      <p:cNvGrpSpPr>
                        <a:grpSpLocks/>
                      </p:cNvGrpSpPr>
                      <p:nvPr/>
                    </p:nvGrpSpPr>
                    <p:grpSpPr bwMode="auto">
                      <a:xfrm>
                        <a:off x="1384298" y="3685032"/>
                        <a:ext cx="537636" cy="166332"/>
                        <a:chOff x="1384298" y="3759200"/>
                        <a:chExt cx="537636" cy="166332"/>
                      </a:xfrm>
                    </p:grpSpPr>
                    <p:cxnSp>
                      <p:nvCxnSpPr>
                        <p:cNvPr id="49" name="Straight Connector 48"/>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18" name="Group 68"/>
                    <p:cNvGrpSpPr>
                      <a:grpSpLocks/>
                    </p:cNvGrpSpPr>
                    <p:nvPr/>
                  </p:nvGrpSpPr>
                  <p:grpSpPr bwMode="auto">
                    <a:xfrm>
                      <a:off x="4648200" y="5257800"/>
                      <a:ext cx="538163" cy="166687"/>
                      <a:chOff x="1384298" y="3685032"/>
                      <a:chExt cx="537636" cy="166332"/>
                    </a:xfrm>
                  </p:grpSpPr>
                  <p:cxnSp>
                    <p:nvCxnSpPr>
                      <p:cNvPr id="52" name="Straight Connector 51"/>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19" name="Group 66"/>
                      <p:cNvGrpSpPr>
                        <a:grpSpLocks/>
                      </p:cNvGrpSpPr>
                      <p:nvPr/>
                    </p:nvGrpSpPr>
                    <p:grpSpPr bwMode="auto">
                      <a:xfrm>
                        <a:off x="1384298" y="3685032"/>
                        <a:ext cx="537636" cy="166332"/>
                        <a:chOff x="1384298" y="3759200"/>
                        <a:chExt cx="537636" cy="166332"/>
                      </a:xfrm>
                    </p:grpSpPr>
                    <p:cxnSp>
                      <p:nvCxnSpPr>
                        <p:cNvPr id="54" name="Straight Connector 53"/>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grpSp>
                <p:nvGrpSpPr>
                  <p:cNvPr id="20" name="Group 87"/>
                  <p:cNvGrpSpPr/>
                  <p:nvPr/>
                </p:nvGrpSpPr>
                <p:grpSpPr>
                  <a:xfrm>
                    <a:off x="4724400" y="5257800"/>
                    <a:ext cx="2217563" cy="166687"/>
                    <a:chOff x="2514600" y="5257800"/>
                    <a:chExt cx="2671763" cy="166687"/>
                  </a:xfrm>
                </p:grpSpPr>
                <p:grpSp>
                  <p:nvGrpSpPr>
                    <p:cNvPr id="21" name="Group 68"/>
                    <p:cNvGrpSpPr>
                      <a:grpSpLocks/>
                    </p:cNvGrpSpPr>
                    <p:nvPr/>
                  </p:nvGrpSpPr>
                  <p:grpSpPr bwMode="auto">
                    <a:xfrm>
                      <a:off x="2514600" y="5256914"/>
                      <a:ext cx="538163" cy="166647"/>
                      <a:chOff x="1384298" y="3685032"/>
                      <a:chExt cx="537636" cy="166332"/>
                    </a:xfrm>
                  </p:grpSpPr>
                  <p:cxnSp>
                    <p:nvCxnSpPr>
                      <p:cNvPr id="110" name="Straight Connector 109"/>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22" name="Group 66"/>
                      <p:cNvGrpSpPr>
                        <a:grpSpLocks/>
                      </p:cNvGrpSpPr>
                      <p:nvPr/>
                    </p:nvGrpSpPr>
                    <p:grpSpPr bwMode="auto">
                      <a:xfrm>
                        <a:off x="1384298" y="3685032"/>
                        <a:ext cx="537636" cy="166332"/>
                        <a:chOff x="1384298" y="3759200"/>
                        <a:chExt cx="537636" cy="166332"/>
                      </a:xfrm>
                    </p:grpSpPr>
                    <p:cxnSp>
                      <p:nvCxnSpPr>
                        <p:cNvPr id="112" name="Straight Connector 111"/>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23" name="Group 68"/>
                    <p:cNvGrpSpPr>
                      <a:grpSpLocks/>
                    </p:cNvGrpSpPr>
                    <p:nvPr/>
                  </p:nvGrpSpPr>
                  <p:grpSpPr bwMode="auto">
                    <a:xfrm>
                      <a:off x="3048000" y="5256914"/>
                      <a:ext cx="538163" cy="166647"/>
                      <a:chOff x="1384298" y="3685032"/>
                      <a:chExt cx="537636" cy="166332"/>
                    </a:xfrm>
                  </p:grpSpPr>
                  <p:cxnSp>
                    <p:nvCxnSpPr>
                      <p:cNvPr id="106" name="Straight Connector 105"/>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24" name="Group 66"/>
                      <p:cNvGrpSpPr>
                        <a:grpSpLocks/>
                      </p:cNvGrpSpPr>
                      <p:nvPr/>
                    </p:nvGrpSpPr>
                    <p:grpSpPr bwMode="auto">
                      <a:xfrm>
                        <a:off x="1384298" y="3685032"/>
                        <a:ext cx="537636" cy="166332"/>
                        <a:chOff x="1384298" y="3759200"/>
                        <a:chExt cx="537636" cy="166332"/>
                      </a:xfrm>
                    </p:grpSpPr>
                    <p:cxnSp>
                      <p:nvCxnSpPr>
                        <p:cNvPr id="108" name="Straight Connector 107"/>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25" name="Group 68"/>
                    <p:cNvGrpSpPr>
                      <a:grpSpLocks/>
                    </p:cNvGrpSpPr>
                    <p:nvPr/>
                  </p:nvGrpSpPr>
                  <p:grpSpPr bwMode="auto">
                    <a:xfrm>
                      <a:off x="3581400" y="5256914"/>
                      <a:ext cx="538163" cy="166647"/>
                      <a:chOff x="1384298" y="3685032"/>
                      <a:chExt cx="537636" cy="166332"/>
                    </a:xfrm>
                  </p:grpSpPr>
                  <p:cxnSp>
                    <p:nvCxnSpPr>
                      <p:cNvPr id="102" name="Straight Connector 101"/>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26" name="Group 66"/>
                      <p:cNvGrpSpPr>
                        <a:grpSpLocks/>
                      </p:cNvGrpSpPr>
                      <p:nvPr/>
                    </p:nvGrpSpPr>
                    <p:grpSpPr bwMode="auto">
                      <a:xfrm>
                        <a:off x="1384298" y="3685032"/>
                        <a:ext cx="537636" cy="166332"/>
                        <a:chOff x="1384298" y="3759200"/>
                        <a:chExt cx="537636" cy="166332"/>
                      </a:xfrm>
                    </p:grpSpPr>
                    <p:cxnSp>
                      <p:nvCxnSpPr>
                        <p:cNvPr id="104" name="Straight Connector 103"/>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27" name="Group 68"/>
                    <p:cNvGrpSpPr>
                      <a:grpSpLocks/>
                    </p:cNvGrpSpPr>
                    <p:nvPr/>
                  </p:nvGrpSpPr>
                  <p:grpSpPr bwMode="auto">
                    <a:xfrm>
                      <a:off x="4114800" y="5256914"/>
                      <a:ext cx="538163" cy="166647"/>
                      <a:chOff x="1384298" y="3685032"/>
                      <a:chExt cx="537636" cy="166332"/>
                    </a:xfrm>
                  </p:grpSpPr>
                  <p:cxnSp>
                    <p:nvCxnSpPr>
                      <p:cNvPr id="98" name="Straight Connector 97"/>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29" name="Group 66"/>
                      <p:cNvGrpSpPr>
                        <a:grpSpLocks/>
                      </p:cNvGrpSpPr>
                      <p:nvPr/>
                    </p:nvGrpSpPr>
                    <p:grpSpPr bwMode="auto">
                      <a:xfrm>
                        <a:off x="1384298" y="3685032"/>
                        <a:ext cx="537636" cy="166332"/>
                        <a:chOff x="1384298" y="3759200"/>
                        <a:chExt cx="537636" cy="166332"/>
                      </a:xfrm>
                    </p:grpSpPr>
                    <p:cxnSp>
                      <p:nvCxnSpPr>
                        <p:cNvPr id="100" name="Straight Connector 99"/>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32" name="Group 68"/>
                    <p:cNvGrpSpPr>
                      <a:grpSpLocks/>
                    </p:cNvGrpSpPr>
                    <p:nvPr/>
                  </p:nvGrpSpPr>
                  <p:grpSpPr bwMode="auto">
                    <a:xfrm>
                      <a:off x="4648200" y="5256914"/>
                      <a:ext cx="538163" cy="166647"/>
                      <a:chOff x="1384298" y="3685032"/>
                      <a:chExt cx="537636" cy="166332"/>
                    </a:xfrm>
                  </p:grpSpPr>
                  <p:cxnSp>
                    <p:nvCxnSpPr>
                      <p:cNvPr id="94" name="Straight Connector 93"/>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34" name="Group 66"/>
                      <p:cNvGrpSpPr>
                        <a:grpSpLocks/>
                      </p:cNvGrpSpPr>
                      <p:nvPr/>
                    </p:nvGrpSpPr>
                    <p:grpSpPr bwMode="auto">
                      <a:xfrm>
                        <a:off x="1384298" y="3685032"/>
                        <a:ext cx="537636" cy="166332"/>
                        <a:chOff x="1384298" y="3759200"/>
                        <a:chExt cx="537636" cy="166332"/>
                      </a:xfrm>
                    </p:grpSpPr>
                    <p:cxnSp>
                      <p:nvCxnSpPr>
                        <p:cNvPr id="96" name="Straight Connector 95"/>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grpSp>
            <p:grpSp>
              <p:nvGrpSpPr>
                <p:cNvPr id="37" name="Group 167"/>
                <p:cNvGrpSpPr/>
                <p:nvPr/>
              </p:nvGrpSpPr>
              <p:grpSpPr>
                <a:xfrm>
                  <a:off x="1263805" y="5045998"/>
                  <a:ext cx="7092180" cy="162984"/>
                  <a:chOff x="2514603" y="5257800"/>
                  <a:chExt cx="4427360" cy="166687"/>
                </a:xfrm>
              </p:grpSpPr>
              <p:grpSp>
                <p:nvGrpSpPr>
                  <p:cNvPr id="43" name="Group 86"/>
                  <p:cNvGrpSpPr/>
                  <p:nvPr/>
                </p:nvGrpSpPr>
                <p:grpSpPr>
                  <a:xfrm>
                    <a:off x="2514603" y="5256914"/>
                    <a:ext cx="2217563" cy="166647"/>
                    <a:chOff x="2514600" y="5256914"/>
                    <a:chExt cx="2671763" cy="166647"/>
                  </a:xfrm>
                </p:grpSpPr>
                <p:grpSp>
                  <p:nvGrpSpPr>
                    <p:cNvPr id="46" name="Group 68"/>
                    <p:cNvGrpSpPr>
                      <a:grpSpLocks/>
                    </p:cNvGrpSpPr>
                    <p:nvPr/>
                  </p:nvGrpSpPr>
                  <p:grpSpPr bwMode="auto">
                    <a:xfrm>
                      <a:off x="2514600" y="5256914"/>
                      <a:ext cx="538163" cy="166647"/>
                      <a:chOff x="1384298" y="3685032"/>
                      <a:chExt cx="537636" cy="166332"/>
                    </a:xfrm>
                  </p:grpSpPr>
                  <p:cxnSp>
                    <p:nvCxnSpPr>
                      <p:cNvPr id="217" name="Straight Connector 216"/>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48" name="Group 66"/>
                      <p:cNvGrpSpPr>
                        <a:grpSpLocks/>
                      </p:cNvGrpSpPr>
                      <p:nvPr/>
                    </p:nvGrpSpPr>
                    <p:grpSpPr bwMode="auto">
                      <a:xfrm>
                        <a:off x="1384298" y="3685032"/>
                        <a:ext cx="537636" cy="166332"/>
                        <a:chOff x="1384298" y="3759200"/>
                        <a:chExt cx="537636" cy="166332"/>
                      </a:xfrm>
                    </p:grpSpPr>
                    <p:cxnSp>
                      <p:nvCxnSpPr>
                        <p:cNvPr id="219" name="Straight Connector 29"/>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20" name="Straight Connector 30"/>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51" name="Group 68"/>
                    <p:cNvGrpSpPr>
                      <a:grpSpLocks/>
                    </p:cNvGrpSpPr>
                    <p:nvPr/>
                  </p:nvGrpSpPr>
                  <p:grpSpPr bwMode="auto">
                    <a:xfrm>
                      <a:off x="3048000" y="5256914"/>
                      <a:ext cx="538163" cy="166647"/>
                      <a:chOff x="1384298" y="3685032"/>
                      <a:chExt cx="537636" cy="166332"/>
                    </a:xfrm>
                  </p:grpSpPr>
                  <p:cxnSp>
                    <p:nvCxnSpPr>
                      <p:cNvPr id="213" name="Straight Connector 32"/>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53" name="Group 66"/>
                      <p:cNvGrpSpPr>
                        <a:grpSpLocks/>
                      </p:cNvGrpSpPr>
                      <p:nvPr/>
                    </p:nvGrpSpPr>
                    <p:grpSpPr bwMode="auto">
                      <a:xfrm>
                        <a:off x="1384298" y="3685032"/>
                        <a:ext cx="537636" cy="166332"/>
                        <a:chOff x="1384298" y="3759200"/>
                        <a:chExt cx="537636" cy="166332"/>
                      </a:xfrm>
                    </p:grpSpPr>
                    <p:cxnSp>
                      <p:nvCxnSpPr>
                        <p:cNvPr id="215" name="Straight Connector 214"/>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6" name="Straight Connector 35"/>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57" name="Group 68"/>
                    <p:cNvGrpSpPr>
                      <a:grpSpLocks/>
                    </p:cNvGrpSpPr>
                    <p:nvPr/>
                  </p:nvGrpSpPr>
                  <p:grpSpPr bwMode="auto">
                    <a:xfrm>
                      <a:off x="3581400" y="5256914"/>
                      <a:ext cx="538163" cy="166647"/>
                      <a:chOff x="1384298" y="3685032"/>
                      <a:chExt cx="537636" cy="166332"/>
                    </a:xfrm>
                  </p:grpSpPr>
                  <p:cxnSp>
                    <p:nvCxnSpPr>
                      <p:cNvPr id="209" name="Straight Connector 208"/>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58" name="Group 66"/>
                      <p:cNvGrpSpPr>
                        <a:grpSpLocks/>
                      </p:cNvGrpSpPr>
                      <p:nvPr/>
                    </p:nvGrpSpPr>
                    <p:grpSpPr bwMode="auto">
                      <a:xfrm>
                        <a:off x="1384298" y="3685032"/>
                        <a:ext cx="537636" cy="166332"/>
                        <a:chOff x="1384298" y="3759200"/>
                        <a:chExt cx="537636" cy="166332"/>
                      </a:xfrm>
                    </p:grpSpPr>
                    <p:cxnSp>
                      <p:nvCxnSpPr>
                        <p:cNvPr id="211" name="Straight Connector 43"/>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12" name="Straight Connector 211"/>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59" name="Group 68"/>
                    <p:cNvGrpSpPr>
                      <a:grpSpLocks/>
                    </p:cNvGrpSpPr>
                    <p:nvPr/>
                  </p:nvGrpSpPr>
                  <p:grpSpPr bwMode="auto">
                    <a:xfrm>
                      <a:off x="4114800" y="5256914"/>
                      <a:ext cx="538163" cy="166647"/>
                      <a:chOff x="1384298" y="3685032"/>
                      <a:chExt cx="537636" cy="166332"/>
                    </a:xfrm>
                  </p:grpSpPr>
                  <p:cxnSp>
                    <p:nvCxnSpPr>
                      <p:cNvPr id="205" name="Straight Connector 204"/>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61" name="Group 66"/>
                      <p:cNvGrpSpPr>
                        <a:grpSpLocks/>
                      </p:cNvGrpSpPr>
                      <p:nvPr/>
                    </p:nvGrpSpPr>
                    <p:grpSpPr bwMode="auto">
                      <a:xfrm>
                        <a:off x="1384298" y="3685032"/>
                        <a:ext cx="537636" cy="166332"/>
                        <a:chOff x="1384298" y="3759200"/>
                        <a:chExt cx="537636" cy="166332"/>
                      </a:xfrm>
                    </p:grpSpPr>
                    <p:cxnSp>
                      <p:nvCxnSpPr>
                        <p:cNvPr id="207" name="Straight Connector 206"/>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62" name="Group 68"/>
                    <p:cNvGrpSpPr>
                      <a:grpSpLocks/>
                    </p:cNvGrpSpPr>
                    <p:nvPr/>
                  </p:nvGrpSpPr>
                  <p:grpSpPr bwMode="auto">
                    <a:xfrm>
                      <a:off x="4648200" y="5256914"/>
                      <a:ext cx="538163" cy="166647"/>
                      <a:chOff x="1384298" y="3685032"/>
                      <a:chExt cx="537636" cy="166332"/>
                    </a:xfrm>
                  </p:grpSpPr>
                  <p:cxnSp>
                    <p:nvCxnSpPr>
                      <p:cNvPr id="201" name="Straight Connector 200"/>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89088" name="Group 66"/>
                      <p:cNvGrpSpPr>
                        <a:grpSpLocks/>
                      </p:cNvGrpSpPr>
                      <p:nvPr/>
                    </p:nvGrpSpPr>
                    <p:grpSpPr bwMode="auto">
                      <a:xfrm>
                        <a:off x="1384298" y="3685032"/>
                        <a:ext cx="537636" cy="166332"/>
                        <a:chOff x="1384298" y="3759200"/>
                        <a:chExt cx="537636" cy="166332"/>
                      </a:xfrm>
                    </p:grpSpPr>
                    <p:cxnSp>
                      <p:nvCxnSpPr>
                        <p:cNvPr id="203" name="Straight Connector 202"/>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04" name="Straight Connector 203"/>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grpSp>
                <p:nvGrpSpPr>
                  <p:cNvPr id="89089" name="Group 87"/>
                  <p:cNvGrpSpPr/>
                  <p:nvPr/>
                </p:nvGrpSpPr>
                <p:grpSpPr>
                  <a:xfrm>
                    <a:off x="4724400" y="5256914"/>
                    <a:ext cx="2217563" cy="166647"/>
                    <a:chOff x="2514600" y="5256914"/>
                    <a:chExt cx="2671763" cy="166647"/>
                  </a:xfrm>
                </p:grpSpPr>
                <p:grpSp>
                  <p:nvGrpSpPr>
                    <p:cNvPr id="89090" name="Group 68"/>
                    <p:cNvGrpSpPr>
                      <a:grpSpLocks/>
                    </p:cNvGrpSpPr>
                    <p:nvPr/>
                  </p:nvGrpSpPr>
                  <p:grpSpPr bwMode="auto">
                    <a:xfrm>
                      <a:off x="2514600" y="5256914"/>
                      <a:ext cx="538163" cy="166647"/>
                      <a:chOff x="1384298" y="3685032"/>
                      <a:chExt cx="537636" cy="166332"/>
                    </a:xfrm>
                  </p:grpSpPr>
                  <p:cxnSp>
                    <p:nvCxnSpPr>
                      <p:cNvPr id="192" name="Straight Connector 191"/>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89091" name="Group 66"/>
                      <p:cNvGrpSpPr>
                        <a:grpSpLocks/>
                      </p:cNvGrpSpPr>
                      <p:nvPr/>
                    </p:nvGrpSpPr>
                    <p:grpSpPr bwMode="auto">
                      <a:xfrm>
                        <a:off x="1384298" y="3685032"/>
                        <a:ext cx="537636" cy="166332"/>
                        <a:chOff x="1384298" y="3759200"/>
                        <a:chExt cx="537636" cy="166332"/>
                      </a:xfrm>
                    </p:grpSpPr>
                    <p:cxnSp>
                      <p:nvCxnSpPr>
                        <p:cNvPr id="194" name="Straight Connector 193"/>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5" name="Straight Connector 194"/>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89092" name="Group 68"/>
                    <p:cNvGrpSpPr>
                      <a:grpSpLocks/>
                    </p:cNvGrpSpPr>
                    <p:nvPr/>
                  </p:nvGrpSpPr>
                  <p:grpSpPr bwMode="auto">
                    <a:xfrm>
                      <a:off x="3048000" y="5256914"/>
                      <a:ext cx="538163" cy="166647"/>
                      <a:chOff x="1384298" y="3685032"/>
                      <a:chExt cx="537636" cy="166332"/>
                    </a:xfrm>
                  </p:grpSpPr>
                  <p:cxnSp>
                    <p:nvCxnSpPr>
                      <p:cNvPr id="188" name="Straight Connector 187"/>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89093" name="Group 66"/>
                      <p:cNvGrpSpPr>
                        <a:grpSpLocks/>
                      </p:cNvGrpSpPr>
                      <p:nvPr/>
                    </p:nvGrpSpPr>
                    <p:grpSpPr bwMode="auto">
                      <a:xfrm>
                        <a:off x="1384298" y="3685032"/>
                        <a:ext cx="537636" cy="166332"/>
                        <a:chOff x="1384298" y="3759200"/>
                        <a:chExt cx="537636" cy="166332"/>
                      </a:xfrm>
                    </p:grpSpPr>
                    <p:cxnSp>
                      <p:nvCxnSpPr>
                        <p:cNvPr id="190" name="Straight Connector 189"/>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91" name="Straight Connector 190"/>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89095" name="Group 68"/>
                    <p:cNvGrpSpPr>
                      <a:grpSpLocks/>
                    </p:cNvGrpSpPr>
                    <p:nvPr/>
                  </p:nvGrpSpPr>
                  <p:grpSpPr bwMode="auto">
                    <a:xfrm>
                      <a:off x="3581400" y="5256914"/>
                      <a:ext cx="538163" cy="166647"/>
                      <a:chOff x="1384298" y="3685032"/>
                      <a:chExt cx="537636" cy="166332"/>
                    </a:xfrm>
                  </p:grpSpPr>
                  <p:cxnSp>
                    <p:nvCxnSpPr>
                      <p:cNvPr id="184" name="Straight Connector 183"/>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89096" name="Group 66"/>
                      <p:cNvGrpSpPr>
                        <a:grpSpLocks/>
                      </p:cNvGrpSpPr>
                      <p:nvPr/>
                    </p:nvGrpSpPr>
                    <p:grpSpPr bwMode="auto">
                      <a:xfrm>
                        <a:off x="1384298" y="3685032"/>
                        <a:ext cx="537636" cy="166332"/>
                        <a:chOff x="1384298" y="3759200"/>
                        <a:chExt cx="537636" cy="166332"/>
                      </a:xfrm>
                    </p:grpSpPr>
                    <p:cxnSp>
                      <p:nvCxnSpPr>
                        <p:cNvPr id="186" name="Straight Connector 185"/>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7" name="Straight Connector 186"/>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89097" name="Group 68"/>
                    <p:cNvGrpSpPr>
                      <a:grpSpLocks/>
                    </p:cNvGrpSpPr>
                    <p:nvPr/>
                  </p:nvGrpSpPr>
                  <p:grpSpPr bwMode="auto">
                    <a:xfrm>
                      <a:off x="4114800" y="5256914"/>
                      <a:ext cx="538163" cy="166647"/>
                      <a:chOff x="1384298" y="3685032"/>
                      <a:chExt cx="537636" cy="166332"/>
                    </a:xfrm>
                  </p:grpSpPr>
                  <p:cxnSp>
                    <p:nvCxnSpPr>
                      <p:cNvPr id="180" name="Straight Connector 179"/>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89098" name="Group 66"/>
                      <p:cNvGrpSpPr>
                        <a:grpSpLocks/>
                      </p:cNvGrpSpPr>
                      <p:nvPr/>
                    </p:nvGrpSpPr>
                    <p:grpSpPr bwMode="auto">
                      <a:xfrm>
                        <a:off x="1384298" y="3685032"/>
                        <a:ext cx="537636" cy="166332"/>
                        <a:chOff x="1384298" y="3759200"/>
                        <a:chExt cx="537636" cy="166332"/>
                      </a:xfrm>
                    </p:grpSpPr>
                    <p:cxnSp>
                      <p:nvCxnSpPr>
                        <p:cNvPr id="182" name="Straight Connector 181"/>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3" name="Straight Connector 182"/>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89099" name="Group 68"/>
                    <p:cNvGrpSpPr>
                      <a:grpSpLocks/>
                    </p:cNvGrpSpPr>
                    <p:nvPr/>
                  </p:nvGrpSpPr>
                  <p:grpSpPr bwMode="auto">
                    <a:xfrm>
                      <a:off x="4648200" y="5256914"/>
                      <a:ext cx="538163" cy="166647"/>
                      <a:chOff x="1384298" y="3685032"/>
                      <a:chExt cx="537636" cy="166332"/>
                    </a:xfrm>
                  </p:grpSpPr>
                  <p:cxnSp>
                    <p:nvCxnSpPr>
                      <p:cNvPr id="176" name="Straight Connector 175"/>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89100" name="Group 66"/>
                      <p:cNvGrpSpPr>
                        <a:grpSpLocks/>
                      </p:cNvGrpSpPr>
                      <p:nvPr/>
                    </p:nvGrpSpPr>
                    <p:grpSpPr bwMode="auto">
                      <a:xfrm>
                        <a:off x="1384298" y="3685032"/>
                        <a:ext cx="537636" cy="166332"/>
                        <a:chOff x="1384298" y="3759200"/>
                        <a:chExt cx="537636" cy="166332"/>
                      </a:xfrm>
                    </p:grpSpPr>
                    <p:cxnSp>
                      <p:nvCxnSpPr>
                        <p:cNvPr id="178" name="Straight Connector 177"/>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grpSp>
            <p:grpSp>
              <p:nvGrpSpPr>
                <p:cNvPr id="89101" name="Group 220"/>
                <p:cNvGrpSpPr/>
                <p:nvPr/>
              </p:nvGrpSpPr>
              <p:grpSpPr>
                <a:xfrm>
                  <a:off x="1263805" y="3430693"/>
                  <a:ext cx="7092180" cy="162984"/>
                  <a:chOff x="2514603" y="5257800"/>
                  <a:chExt cx="4427360" cy="166687"/>
                </a:xfrm>
              </p:grpSpPr>
              <p:grpSp>
                <p:nvGrpSpPr>
                  <p:cNvPr id="89102" name="Group 86"/>
                  <p:cNvGrpSpPr/>
                  <p:nvPr/>
                </p:nvGrpSpPr>
                <p:grpSpPr>
                  <a:xfrm>
                    <a:off x="2514603" y="5256914"/>
                    <a:ext cx="2217563" cy="166647"/>
                    <a:chOff x="2514600" y="5256914"/>
                    <a:chExt cx="2671763" cy="166647"/>
                  </a:xfrm>
                </p:grpSpPr>
                <p:grpSp>
                  <p:nvGrpSpPr>
                    <p:cNvPr id="89103" name="Group 68"/>
                    <p:cNvGrpSpPr>
                      <a:grpSpLocks/>
                    </p:cNvGrpSpPr>
                    <p:nvPr/>
                  </p:nvGrpSpPr>
                  <p:grpSpPr bwMode="auto">
                    <a:xfrm>
                      <a:off x="2514600" y="5256914"/>
                      <a:ext cx="538163" cy="166647"/>
                      <a:chOff x="1384298" y="3685032"/>
                      <a:chExt cx="537636" cy="166332"/>
                    </a:xfrm>
                  </p:grpSpPr>
                  <p:cxnSp>
                    <p:nvCxnSpPr>
                      <p:cNvPr id="270" name="Straight Connector 269"/>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89104" name="Group 66"/>
                      <p:cNvGrpSpPr>
                        <a:grpSpLocks/>
                      </p:cNvGrpSpPr>
                      <p:nvPr/>
                    </p:nvGrpSpPr>
                    <p:grpSpPr bwMode="auto">
                      <a:xfrm>
                        <a:off x="1384298" y="3685032"/>
                        <a:ext cx="537636" cy="166332"/>
                        <a:chOff x="1384298" y="3759200"/>
                        <a:chExt cx="537636" cy="166332"/>
                      </a:xfrm>
                    </p:grpSpPr>
                    <p:cxnSp>
                      <p:nvCxnSpPr>
                        <p:cNvPr id="272" name="Straight Connector 29"/>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73" name="Straight Connector 30"/>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89105" name="Group 68"/>
                    <p:cNvGrpSpPr>
                      <a:grpSpLocks/>
                    </p:cNvGrpSpPr>
                    <p:nvPr/>
                  </p:nvGrpSpPr>
                  <p:grpSpPr bwMode="auto">
                    <a:xfrm>
                      <a:off x="3048000" y="5256914"/>
                      <a:ext cx="538163" cy="166647"/>
                      <a:chOff x="1384298" y="3685032"/>
                      <a:chExt cx="537636" cy="166332"/>
                    </a:xfrm>
                  </p:grpSpPr>
                  <p:cxnSp>
                    <p:nvCxnSpPr>
                      <p:cNvPr id="266" name="Straight Connector 32"/>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89106" name="Group 66"/>
                      <p:cNvGrpSpPr>
                        <a:grpSpLocks/>
                      </p:cNvGrpSpPr>
                      <p:nvPr/>
                    </p:nvGrpSpPr>
                    <p:grpSpPr bwMode="auto">
                      <a:xfrm>
                        <a:off x="1384298" y="3685032"/>
                        <a:ext cx="537636" cy="166332"/>
                        <a:chOff x="1384298" y="3759200"/>
                        <a:chExt cx="537636" cy="166332"/>
                      </a:xfrm>
                    </p:grpSpPr>
                    <p:cxnSp>
                      <p:nvCxnSpPr>
                        <p:cNvPr id="268" name="Straight Connector 267"/>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69" name="Straight Connector 35"/>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89107" name="Group 68"/>
                    <p:cNvGrpSpPr>
                      <a:grpSpLocks/>
                    </p:cNvGrpSpPr>
                    <p:nvPr/>
                  </p:nvGrpSpPr>
                  <p:grpSpPr bwMode="auto">
                    <a:xfrm>
                      <a:off x="3581400" y="5256914"/>
                      <a:ext cx="538163" cy="166647"/>
                      <a:chOff x="1384298" y="3685032"/>
                      <a:chExt cx="537636" cy="166332"/>
                    </a:xfrm>
                  </p:grpSpPr>
                  <p:cxnSp>
                    <p:nvCxnSpPr>
                      <p:cNvPr id="262" name="Straight Connector 261"/>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89108" name="Group 66"/>
                      <p:cNvGrpSpPr>
                        <a:grpSpLocks/>
                      </p:cNvGrpSpPr>
                      <p:nvPr/>
                    </p:nvGrpSpPr>
                    <p:grpSpPr bwMode="auto">
                      <a:xfrm>
                        <a:off x="1384298" y="3685032"/>
                        <a:ext cx="537636" cy="166332"/>
                        <a:chOff x="1384298" y="3759200"/>
                        <a:chExt cx="537636" cy="166332"/>
                      </a:xfrm>
                    </p:grpSpPr>
                    <p:cxnSp>
                      <p:nvCxnSpPr>
                        <p:cNvPr id="264" name="Straight Connector 43"/>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65" name="Straight Connector 264"/>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89109" name="Group 68"/>
                    <p:cNvGrpSpPr>
                      <a:grpSpLocks/>
                    </p:cNvGrpSpPr>
                    <p:nvPr/>
                  </p:nvGrpSpPr>
                  <p:grpSpPr bwMode="auto">
                    <a:xfrm>
                      <a:off x="4114800" y="5256914"/>
                      <a:ext cx="538163" cy="166647"/>
                      <a:chOff x="1384298" y="3685032"/>
                      <a:chExt cx="537636" cy="166332"/>
                    </a:xfrm>
                  </p:grpSpPr>
                  <p:cxnSp>
                    <p:nvCxnSpPr>
                      <p:cNvPr id="258" name="Straight Connector 257"/>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89110" name="Group 66"/>
                      <p:cNvGrpSpPr>
                        <a:grpSpLocks/>
                      </p:cNvGrpSpPr>
                      <p:nvPr/>
                    </p:nvGrpSpPr>
                    <p:grpSpPr bwMode="auto">
                      <a:xfrm>
                        <a:off x="1384298" y="3685032"/>
                        <a:ext cx="537636" cy="166332"/>
                        <a:chOff x="1384298" y="3759200"/>
                        <a:chExt cx="537636" cy="166332"/>
                      </a:xfrm>
                    </p:grpSpPr>
                    <p:cxnSp>
                      <p:nvCxnSpPr>
                        <p:cNvPr id="260" name="Straight Connector 259"/>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61" name="Straight Connector 260"/>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89111" name="Group 68"/>
                    <p:cNvGrpSpPr>
                      <a:grpSpLocks/>
                    </p:cNvGrpSpPr>
                    <p:nvPr/>
                  </p:nvGrpSpPr>
                  <p:grpSpPr bwMode="auto">
                    <a:xfrm>
                      <a:off x="4648200" y="5256914"/>
                      <a:ext cx="538163" cy="166647"/>
                      <a:chOff x="1384298" y="3685032"/>
                      <a:chExt cx="537636" cy="166332"/>
                    </a:xfrm>
                  </p:grpSpPr>
                  <p:cxnSp>
                    <p:nvCxnSpPr>
                      <p:cNvPr id="254" name="Straight Connector 253"/>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89112" name="Group 66"/>
                      <p:cNvGrpSpPr>
                        <a:grpSpLocks/>
                      </p:cNvGrpSpPr>
                      <p:nvPr/>
                    </p:nvGrpSpPr>
                    <p:grpSpPr bwMode="auto">
                      <a:xfrm>
                        <a:off x="1384298" y="3685032"/>
                        <a:ext cx="537636" cy="166332"/>
                        <a:chOff x="1384298" y="3759200"/>
                        <a:chExt cx="537636" cy="166332"/>
                      </a:xfrm>
                    </p:grpSpPr>
                    <p:cxnSp>
                      <p:nvCxnSpPr>
                        <p:cNvPr id="256" name="Straight Connector 255"/>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57" name="Straight Connector 256"/>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grpSp>
                <p:nvGrpSpPr>
                  <p:cNvPr id="89113" name="Group 87"/>
                  <p:cNvGrpSpPr/>
                  <p:nvPr/>
                </p:nvGrpSpPr>
                <p:grpSpPr>
                  <a:xfrm>
                    <a:off x="4724400" y="5256914"/>
                    <a:ext cx="2217563" cy="166647"/>
                    <a:chOff x="2514600" y="5256914"/>
                    <a:chExt cx="2671763" cy="166647"/>
                  </a:xfrm>
                </p:grpSpPr>
                <p:grpSp>
                  <p:nvGrpSpPr>
                    <p:cNvPr id="89114" name="Group 68"/>
                    <p:cNvGrpSpPr>
                      <a:grpSpLocks/>
                    </p:cNvGrpSpPr>
                    <p:nvPr/>
                  </p:nvGrpSpPr>
                  <p:grpSpPr bwMode="auto">
                    <a:xfrm>
                      <a:off x="2514600" y="5256914"/>
                      <a:ext cx="538163" cy="166647"/>
                      <a:chOff x="1384298" y="3685032"/>
                      <a:chExt cx="537636" cy="166332"/>
                    </a:xfrm>
                  </p:grpSpPr>
                  <p:cxnSp>
                    <p:nvCxnSpPr>
                      <p:cNvPr id="245" name="Straight Connector 244"/>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89115" name="Group 66"/>
                      <p:cNvGrpSpPr>
                        <a:grpSpLocks/>
                      </p:cNvGrpSpPr>
                      <p:nvPr/>
                    </p:nvGrpSpPr>
                    <p:grpSpPr bwMode="auto">
                      <a:xfrm>
                        <a:off x="1384298" y="3685032"/>
                        <a:ext cx="537636" cy="166332"/>
                        <a:chOff x="1384298" y="3759200"/>
                        <a:chExt cx="537636" cy="166332"/>
                      </a:xfrm>
                    </p:grpSpPr>
                    <p:cxnSp>
                      <p:nvCxnSpPr>
                        <p:cNvPr id="247" name="Straight Connector 246"/>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89116" name="Group 68"/>
                    <p:cNvGrpSpPr>
                      <a:grpSpLocks/>
                    </p:cNvGrpSpPr>
                    <p:nvPr/>
                  </p:nvGrpSpPr>
                  <p:grpSpPr bwMode="auto">
                    <a:xfrm>
                      <a:off x="3048000" y="5256914"/>
                      <a:ext cx="538163" cy="166647"/>
                      <a:chOff x="1384298" y="3685032"/>
                      <a:chExt cx="537636" cy="166332"/>
                    </a:xfrm>
                  </p:grpSpPr>
                  <p:cxnSp>
                    <p:nvCxnSpPr>
                      <p:cNvPr id="241" name="Straight Connector 240"/>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89117" name="Group 66"/>
                      <p:cNvGrpSpPr>
                        <a:grpSpLocks/>
                      </p:cNvGrpSpPr>
                      <p:nvPr/>
                    </p:nvGrpSpPr>
                    <p:grpSpPr bwMode="auto">
                      <a:xfrm>
                        <a:off x="1384298" y="3685032"/>
                        <a:ext cx="537636" cy="166332"/>
                        <a:chOff x="1384298" y="3759200"/>
                        <a:chExt cx="537636" cy="166332"/>
                      </a:xfrm>
                    </p:grpSpPr>
                    <p:cxnSp>
                      <p:nvCxnSpPr>
                        <p:cNvPr id="243" name="Straight Connector 242"/>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4" name="Straight Connector 243"/>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89118" name="Group 68"/>
                    <p:cNvGrpSpPr>
                      <a:grpSpLocks/>
                    </p:cNvGrpSpPr>
                    <p:nvPr/>
                  </p:nvGrpSpPr>
                  <p:grpSpPr bwMode="auto">
                    <a:xfrm>
                      <a:off x="3581400" y="5256914"/>
                      <a:ext cx="538163" cy="166647"/>
                      <a:chOff x="1384298" y="3685032"/>
                      <a:chExt cx="537636" cy="166332"/>
                    </a:xfrm>
                  </p:grpSpPr>
                  <p:cxnSp>
                    <p:nvCxnSpPr>
                      <p:cNvPr id="237" name="Straight Connector 236"/>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89119" name="Group 66"/>
                      <p:cNvGrpSpPr>
                        <a:grpSpLocks/>
                      </p:cNvGrpSpPr>
                      <p:nvPr/>
                    </p:nvGrpSpPr>
                    <p:grpSpPr bwMode="auto">
                      <a:xfrm>
                        <a:off x="1384298" y="3685032"/>
                        <a:ext cx="537636" cy="166332"/>
                        <a:chOff x="1384298" y="3759200"/>
                        <a:chExt cx="537636" cy="166332"/>
                      </a:xfrm>
                    </p:grpSpPr>
                    <p:cxnSp>
                      <p:nvCxnSpPr>
                        <p:cNvPr id="239" name="Straight Connector 238"/>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40" name="Straight Connector 239"/>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64" name="Group 68"/>
                    <p:cNvGrpSpPr>
                      <a:grpSpLocks/>
                    </p:cNvGrpSpPr>
                    <p:nvPr/>
                  </p:nvGrpSpPr>
                  <p:grpSpPr bwMode="auto">
                    <a:xfrm>
                      <a:off x="4114800" y="5256914"/>
                      <a:ext cx="538163" cy="166647"/>
                      <a:chOff x="1384298" y="3685032"/>
                      <a:chExt cx="537636" cy="166332"/>
                    </a:xfrm>
                  </p:grpSpPr>
                  <p:cxnSp>
                    <p:nvCxnSpPr>
                      <p:cNvPr id="233" name="Straight Connector 232"/>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65" name="Group 66"/>
                      <p:cNvGrpSpPr>
                        <a:grpSpLocks/>
                      </p:cNvGrpSpPr>
                      <p:nvPr/>
                    </p:nvGrpSpPr>
                    <p:grpSpPr bwMode="auto">
                      <a:xfrm>
                        <a:off x="1384298" y="3685032"/>
                        <a:ext cx="537636" cy="166332"/>
                        <a:chOff x="1384298" y="3759200"/>
                        <a:chExt cx="537636" cy="166332"/>
                      </a:xfrm>
                    </p:grpSpPr>
                    <p:cxnSp>
                      <p:nvCxnSpPr>
                        <p:cNvPr id="235" name="Straight Connector 234"/>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6" name="Straight Connector 235"/>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66" name="Group 68"/>
                    <p:cNvGrpSpPr>
                      <a:grpSpLocks/>
                    </p:cNvGrpSpPr>
                    <p:nvPr/>
                  </p:nvGrpSpPr>
                  <p:grpSpPr bwMode="auto">
                    <a:xfrm>
                      <a:off x="4648200" y="5256914"/>
                      <a:ext cx="538163" cy="166647"/>
                      <a:chOff x="1384298" y="3685032"/>
                      <a:chExt cx="537636" cy="166332"/>
                    </a:xfrm>
                  </p:grpSpPr>
                  <p:cxnSp>
                    <p:nvCxnSpPr>
                      <p:cNvPr id="229" name="Straight Connector 228"/>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67" name="Group 66"/>
                      <p:cNvGrpSpPr>
                        <a:grpSpLocks/>
                      </p:cNvGrpSpPr>
                      <p:nvPr/>
                    </p:nvGrpSpPr>
                    <p:grpSpPr bwMode="auto">
                      <a:xfrm>
                        <a:off x="1384298" y="3685032"/>
                        <a:ext cx="537636" cy="166332"/>
                        <a:chOff x="1384298" y="3759200"/>
                        <a:chExt cx="537636" cy="166332"/>
                      </a:xfrm>
                    </p:grpSpPr>
                    <p:cxnSp>
                      <p:nvCxnSpPr>
                        <p:cNvPr id="231" name="Straight Connector 230"/>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32" name="Straight Connector 231"/>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grpSp>
            <p:grpSp>
              <p:nvGrpSpPr>
                <p:cNvPr id="68" name="Group 273"/>
                <p:cNvGrpSpPr/>
                <p:nvPr/>
              </p:nvGrpSpPr>
              <p:grpSpPr>
                <a:xfrm>
                  <a:off x="1263805" y="1827310"/>
                  <a:ext cx="7092180" cy="162984"/>
                  <a:chOff x="2514603" y="5257800"/>
                  <a:chExt cx="4427360" cy="166687"/>
                </a:xfrm>
              </p:grpSpPr>
              <p:grpSp>
                <p:nvGrpSpPr>
                  <p:cNvPr id="69" name="Group 86"/>
                  <p:cNvGrpSpPr/>
                  <p:nvPr/>
                </p:nvGrpSpPr>
                <p:grpSpPr>
                  <a:xfrm>
                    <a:off x="2514603" y="5256914"/>
                    <a:ext cx="2217563" cy="166647"/>
                    <a:chOff x="2514600" y="5256914"/>
                    <a:chExt cx="2671763" cy="166647"/>
                  </a:xfrm>
                </p:grpSpPr>
                <p:grpSp>
                  <p:nvGrpSpPr>
                    <p:cNvPr id="70" name="Group 68"/>
                    <p:cNvGrpSpPr>
                      <a:grpSpLocks/>
                    </p:cNvGrpSpPr>
                    <p:nvPr/>
                  </p:nvGrpSpPr>
                  <p:grpSpPr bwMode="auto">
                    <a:xfrm>
                      <a:off x="2514600" y="5256914"/>
                      <a:ext cx="538163" cy="166647"/>
                      <a:chOff x="1384298" y="3685032"/>
                      <a:chExt cx="537636" cy="166332"/>
                    </a:xfrm>
                  </p:grpSpPr>
                  <p:cxnSp>
                    <p:nvCxnSpPr>
                      <p:cNvPr id="323" name="Straight Connector 322"/>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71" name="Group 66"/>
                      <p:cNvGrpSpPr>
                        <a:grpSpLocks/>
                      </p:cNvGrpSpPr>
                      <p:nvPr/>
                    </p:nvGrpSpPr>
                    <p:grpSpPr bwMode="auto">
                      <a:xfrm>
                        <a:off x="1384298" y="3685032"/>
                        <a:ext cx="537636" cy="166332"/>
                        <a:chOff x="1384298" y="3759200"/>
                        <a:chExt cx="537636" cy="166332"/>
                      </a:xfrm>
                    </p:grpSpPr>
                    <p:cxnSp>
                      <p:nvCxnSpPr>
                        <p:cNvPr id="325" name="Straight Connector 29"/>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26" name="Straight Connector 30"/>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72" name="Group 68"/>
                    <p:cNvGrpSpPr>
                      <a:grpSpLocks/>
                    </p:cNvGrpSpPr>
                    <p:nvPr/>
                  </p:nvGrpSpPr>
                  <p:grpSpPr bwMode="auto">
                    <a:xfrm>
                      <a:off x="3048000" y="5256914"/>
                      <a:ext cx="538163" cy="166647"/>
                      <a:chOff x="1384298" y="3685032"/>
                      <a:chExt cx="537636" cy="166332"/>
                    </a:xfrm>
                  </p:grpSpPr>
                  <p:cxnSp>
                    <p:nvCxnSpPr>
                      <p:cNvPr id="319" name="Straight Connector 32"/>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73" name="Group 66"/>
                      <p:cNvGrpSpPr>
                        <a:grpSpLocks/>
                      </p:cNvGrpSpPr>
                      <p:nvPr/>
                    </p:nvGrpSpPr>
                    <p:grpSpPr bwMode="auto">
                      <a:xfrm>
                        <a:off x="1384298" y="3685032"/>
                        <a:ext cx="537636" cy="166332"/>
                        <a:chOff x="1384298" y="3759200"/>
                        <a:chExt cx="537636" cy="166332"/>
                      </a:xfrm>
                    </p:grpSpPr>
                    <p:cxnSp>
                      <p:nvCxnSpPr>
                        <p:cNvPr id="321" name="Straight Connector 320"/>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22" name="Straight Connector 35"/>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74" name="Group 68"/>
                    <p:cNvGrpSpPr>
                      <a:grpSpLocks/>
                    </p:cNvGrpSpPr>
                    <p:nvPr/>
                  </p:nvGrpSpPr>
                  <p:grpSpPr bwMode="auto">
                    <a:xfrm>
                      <a:off x="3581400" y="5256914"/>
                      <a:ext cx="538163" cy="166647"/>
                      <a:chOff x="1384298" y="3685032"/>
                      <a:chExt cx="537636" cy="166332"/>
                    </a:xfrm>
                  </p:grpSpPr>
                  <p:cxnSp>
                    <p:nvCxnSpPr>
                      <p:cNvPr id="315" name="Straight Connector 314"/>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75" name="Group 66"/>
                      <p:cNvGrpSpPr>
                        <a:grpSpLocks/>
                      </p:cNvGrpSpPr>
                      <p:nvPr/>
                    </p:nvGrpSpPr>
                    <p:grpSpPr bwMode="auto">
                      <a:xfrm>
                        <a:off x="1384298" y="3685032"/>
                        <a:ext cx="537636" cy="166332"/>
                        <a:chOff x="1384298" y="3759200"/>
                        <a:chExt cx="537636" cy="166332"/>
                      </a:xfrm>
                    </p:grpSpPr>
                    <p:cxnSp>
                      <p:nvCxnSpPr>
                        <p:cNvPr id="317" name="Straight Connector 43"/>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8" name="Straight Connector 317"/>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76" name="Group 68"/>
                    <p:cNvGrpSpPr>
                      <a:grpSpLocks/>
                    </p:cNvGrpSpPr>
                    <p:nvPr/>
                  </p:nvGrpSpPr>
                  <p:grpSpPr bwMode="auto">
                    <a:xfrm>
                      <a:off x="4114800" y="5256914"/>
                      <a:ext cx="538163" cy="166647"/>
                      <a:chOff x="1384298" y="3685032"/>
                      <a:chExt cx="537636" cy="166332"/>
                    </a:xfrm>
                  </p:grpSpPr>
                  <p:cxnSp>
                    <p:nvCxnSpPr>
                      <p:cNvPr id="311" name="Straight Connector 310"/>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77" name="Group 66"/>
                      <p:cNvGrpSpPr>
                        <a:grpSpLocks/>
                      </p:cNvGrpSpPr>
                      <p:nvPr/>
                    </p:nvGrpSpPr>
                    <p:grpSpPr bwMode="auto">
                      <a:xfrm>
                        <a:off x="1384298" y="3685032"/>
                        <a:ext cx="537636" cy="166332"/>
                        <a:chOff x="1384298" y="3759200"/>
                        <a:chExt cx="537636" cy="166332"/>
                      </a:xfrm>
                    </p:grpSpPr>
                    <p:cxnSp>
                      <p:nvCxnSpPr>
                        <p:cNvPr id="313" name="Straight Connector 312"/>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4" name="Straight Connector 313"/>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78" name="Group 68"/>
                    <p:cNvGrpSpPr>
                      <a:grpSpLocks/>
                    </p:cNvGrpSpPr>
                    <p:nvPr/>
                  </p:nvGrpSpPr>
                  <p:grpSpPr bwMode="auto">
                    <a:xfrm>
                      <a:off x="4648200" y="5256914"/>
                      <a:ext cx="538163" cy="166647"/>
                      <a:chOff x="1384298" y="3685032"/>
                      <a:chExt cx="537636" cy="166332"/>
                    </a:xfrm>
                  </p:grpSpPr>
                  <p:cxnSp>
                    <p:nvCxnSpPr>
                      <p:cNvPr id="307" name="Straight Connector 306"/>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79" name="Group 66"/>
                      <p:cNvGrpSpPr>
                        <a:grpSpLocks/>
                      </p:cNvGrpSpPr>
                      <p:nvPr/>
                    </p:nvGrpSpPr>
                    <p:grpSpPr bwMode="auto">
                      <a:xfrm>
                        <a:off x="1384298" y="3685032"/>
                        <a:ext cx="537636" cy="166332"/>
                        <a:chOff x="1384298" y="3759200"/>
                        <a:chExt cx="537636" cy="166332"/>
                      </a:xfrm>
                    </p:grpSpPr>
                    <p:cxnSp>
                      <p:nvCxnSpPr>
                        <p:cNvPr id="309" name="Straight Connector 308"/>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0" name="Straight Connector 309"/>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grpSp>
                <p:nvGrpSpPr>
                  <p:cNvPr id="80" name="Group 87"/>
                  <p:cNvGrpSpPr/>
                  <p:nvPr/>
                </p:nvGrpSpPr>
                <p:grpSpPr>
                  <a:xfrm>
                    <a:off x="4724400" y="5256914"/>
                    <a:ext cx="2217563" cy="166647"/>
                    <a:chOff x="2514600" y="5256914"/>
                    <a:chExt cx="2671763" cy="166647"/>
                  </a:xfrm>
                </p:grpSpPr>
                <p:grpSp>
                  <p:nvGrpSpPr>
                    <p:cNvPr id="81" name="Group 68"/>
                    <p:cNvGrpSpPr>
                      <a:grpSpLocks/>
                    </p:cNvGrpSpPr>
                    <p:nvPr/>
                  </p:nvGrpSpPr>
                  <p:grpSpPr bwMode="auto">
                    <a:xfrm>
                      <a:off x="2514600" y="5256914"/>
                      <a:ext cx="538163" cy="166647"/>
                      <a:chOff x="1384298" y="3685032"/>
                      <a:chExt cx="537636" cy="166332"/>
                    </a:xfrm>
                  </p:grpSpPr>
                  <p:cxnSp>
                    <p:nvCxnSpPr>
                      <p:cNvPr id="298" name="Straight Connector 297"/>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82" name="Group 66"/>
                      <p:cNvGrpSpPr>
                        <a:grpSpLocks/>
                      </p:cNvGrpSpPr>
                      <p:nvPr/>
                    </p:nvGrpSpPr>
                    <p:grpSpPr bwMode="auto">
                      <a:xfrm>
                        <a:off x="1384298" y="3685032"/>
                        <a:ext cx="537636" cy="166332"/>
                        <a:chOff x="1384298" y="3759200"/>
                        <a:chExt cx="537636" cy="166332"/>
                      </a:xfrm>
                    </p:grpSpPr>
                    <p:cxnSp>
                      <p:nvCxnSpPr>
                        <p:cNvPr id="300" name="Straight Connector 299"/>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01" name="Straight Connector 300"/>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83" name="Group 68"/>
                    <p:cNvGrpSpPr>
                      <a:grpSpLocks/>
                    </p:cNvGrpSpPr>
                    <p:nvPr/>
                  </p:nvGrpSpPr>
                  <p:grpSpPr bwMode="auto">
                    <a:xfrm>
                      <a:off x="3048000" y="5256914"/>
                      <a:ext cx="538163" cy="166647"/>
                      <a:chOff x="1384298" y="3685032"/>
                      <a:chExt cx="537636" cy="166332"/>
                    </a:xfrm>
                  </p:grpSpPr>
                  <p:cxnSp>
                    <p:nvCxnSpPr>
                      <p:cNvPr id="294" name="Straight Connector 293"/>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84" name="Group 66"/>
                      <p:cNvGrpSpPr>
                        <a:grpSpLocks/>
                      </p:cNvGrpSpPr>
                      <p:nvPr/>
                    </p:nvGrpSpPr>
                    <p:grpSpPr bwMode="auto">
                      <a:xfrm>
                        <a:off x="1384298" y="3685032"/>
                        <a:ext cx="537636" cy="166332"/>
                        <a:chOff x="1384298" y="3759200"/>
                        <a:chExt cx="537636" cy="166332"/>
                      </a:xfrm>
                    </p:grpSpPr>
                    <p:cxnSp>
                      <p:nvCxnSpPr>
                        <p:cNvPr id="296" name="Straight Connector 295"/>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97" name="Straight Connector 296"/>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85" name="Group 68"/>
                    <p:cNvGrpSpPr>
                      <a:grpSpLocks/>
                    </p:cNvGrpSpPr>
                    <p:nvPr/>
                  </p:nvGrpSpPr>
                  <p:grpSpPr bwMode="auto">
                    <a:xfrm>
                      <a:off x="3581400" y="5256914"/>
                      <a:ext cx="538163" cy="166647"/>
                      <a:chOff x="1384298" y="3685032"/>
                      <a:chExt cx="537636" cy="166332"/>
                    </a:xfrm>
                  </p:grpSpPr>
                  <p:cxnSp>
                    <p:nvCxnSpPr>
                      <p:cNvPr id="290" name="Straight Connector 289"/>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86" name="Group 66"/>
                      <p:cNvGrpSpPr>
                        <a:grpSpLocks/>
                      </p:cNvGrpSpPr>
                      <p:nvPr/>
                    </p:nvGrpSpPr>
                    <p:grpSpPr bwMode="auto">
                      <a:xfrm>
                        <a:off x="1384298" y="3685032"/>
                        <a:ext cx="537636" cy="166332"/>
                        <a:chOff x="1384298" y="3759200"/>
                        <a:chExt cx="537636" cy="166332"/>
                      </a:xfrm>
                    </p:grpSpPr>
                    <p:cxnSp>
                      <p:nvCxnSpPr>
                        <p:cNvPr id="292" name="Straight Connector 291"/>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93" name="Straight Connector 292"/>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87" name="Group 68"/>
                    <p:cNvGrpSpPr>
                      <a:grpSpLocks/>
                    </p:cNvGrpSpPr>
                    <p:nvPr/>
                  </p:nvGrpSpPr>
                  <p:grpSpPr bwMode="auto">
                    <a:xfrm>
                      <a:off x="4114800" y="5256914"/>
                      <a:ext cx="538163" cy="166647"/>
                      <a:chOff x="1384298" y="3685032"/>
                      <a:chExt cx="537636" cy="166332"/>
                    </a:xfrm>
                  </p:grpSpPr>
                  <p:cxnSp>
                    <p:nvCxnSpPr>
                      <p:cNvPr id="286" name="Straight Connector 285"/>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88" name="Group 66"/>
                      <p:cNvGrpSpPr>
                        <a:grpSpLocks/>
                      </p:cNvGrpSpPr>
                      <p:nvPr/>
                    </p:nvGrpSpPr>
                    <p:grpSpPr bwMode="auto">
                      <a:xfrm>
                        <a:off x="1384298" y="3685032"/>
                        <a:ext cx="537636" cy="166332"/>
                        <a:chOff x="1384298" y="3759200"/>
                        <a:chExt cx="537636" cy="166332"/>
                      </a:xfrm>
                    </p:grpSpPr>
                    <p:cxnSp>
                      <p:nvCxnSpPr>
                        <p:cNvPr id="288" name="Straight Connector 287"/>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9" name="Straight Connector 288"/>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89" name="Group 68"/>
                    <p:cNvGrpSpPr>
                      <a:grpSpLocks/>
                    </p:cNvGrpSpPr>
                    <p:nvPr/>
                  </p:nvGrpSpPr>
                  <p:grpSpPr bwMode="auto">
                    <a:xfrm>
                      <a:off x="4648200" y="5256914"/>
                      <a:ext cx="538163" cy="166647"/>
                      <a:chOff x="1384298" y="3685032"/>
                      <a:chExt cx="537636" cy="166332"/>
                    </a:xfrm>
                  </p:grpSpPr>
                  <p:cxnSp>
                    <p:nvCxnSpPr>
                      <p:cNvPr id="282" name="Straight Connector 281"/>
                      <p:cNvCxnSpPr/>
                      <p:nvPr/>
                    </p:nvCxnSpPr>
                    <p:spPr>
                      <a:xfrm>
                        <a:off x="1384298" y="3759485"/>
                        <a:ext cx="537636" cy="1585"/>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nvGrpSpPr>
                      <p:cNvPr id="90" name="Group 66"/>
                      <p:cNvGrpSpPr>
                        <a:grpSpLocks/>
                      </p:cNvGrpSpPr>
                      <p:nvPr/>
                    </p:nvGrpSpPr>
                    <p:grpSpPr bwMode="auto">
                      <a:xfrm>
                        <a:off x="1384298" y="3685032"/>
                        <a:ext cx="537636" cy="166332"/>
                        <a:chOff x="1384298" y="3759200"/>
                        <a:chExt cx="537636" cy="166332"/>
                      </a:xfrm>
                    </p:grpSpPr>
                    <p:cxnSp>
                      <p:nvCxnSpPr>
                        <p:cNvPr id="284" name="Straight Connector 283"/>
                        <p:cNvCxnSpPr/>
                        <p:nvPr/>
                      </p:nvCxnSpPr>
                      <p:spPr>
                        <a:xfrm rot="16200000" flipH="1">
                          <a:off x="1301132" y="3842366"/>
                          <a:ext cx="166332" cy="0"/>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285" name="Straight Connector 284"/>
                        <p:cNvCxnSpPr/>
                        <p:nvPr/>
                      </p:nvCxnSpPr>
                      <p:spPr>
                        <a:xfrm rot="5400000">
                          <a:off x="1849064" y="3830484"/>
                          <a:ext cx="144154" cy="1586"/>
                        </a:xfrm>
                        <a:prstGeom prst="line">
                          <a:avLst/>
                        </a:prstGeom>
                        <a:ln w="952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grpSp>
          </p:grpSp>
        </p:grpSp>
        <p:pic>
          <p:nvPicPr>
            <p:cNvPr id="329" name="Picture 328" descr="praat.eps"/>
            <p:cNvPicPr>
              <a:picLocks noChangeAspect="1"/>
            </p:cNvPicPr>
            <p:nvPr/>
          </p:nvPicPr>
          <mc:AlternateContent xmlns:ma="http://schemas.microsoft.com/office/mac/drawingml/2008/main">
            <mc:Choice Requires="ma">
              <p:blipFill>
                <a:blip r:embed="rId2"/>
                <a:srcRect l="12000" t="7968" r="11608" b="5814"/>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rcRect l="12000" t="7968" r="11608" b="5814"/>
                <a:stretch>
                  <a:fillRect/>
                </a:stretch>
              </p:blipFill>
            </mc:Fallback>
          </mc:AlternateContent>
          <p:spPr>
            <a:xfrm>
              <a:off x="1044500" y="76200"/>
              <a:ext cx="7524747" cy="6629400"/>
            </a:xfrm>
            <a:prstGeom prst="rect">
              <a:avLst/>
            </a:prstGeom>
            <a:noFill/>
            <a:ln w="9525" cap="flat" cmpd="sng" algn="ctr">
              <a:solidFill>
                <a:schemeClr val="tx1"/>
              </a:solidFill>
              <a:prstDash val="solid"/>
              <a:round/>
              <a:headEnd type="none" w="med" len="med"/>
              <a:tailEnd type="none" w="med" len="med"/>
            </a:ln>
          </p:spPr>
        </p:pic>
      </p:grpSp>
      <p:sp>
        <p:nvSpPr>
          <p:cNvPr id="230" name="Title 3"/>
          <p:cNvSpPr txBox="1">
            <a:spLocks/>
          </p:cNvSpPr>
          <p:nvPr/>
        </p:nvSpPr>
        <p:spPr bwMode="auto">
          <a:xfrm>
            <a:off x="0" y="0"/>
            <a:ext cx="9144000" cy="990600"/>
          </a:xfrm>
          <a:prstGeom prst="rect">
            <a:avLst/>
          </a:prstGeom>
          <a:solidFill>
            <a:srgbClr val="8000FF">
              <a:alpha val="10196"/>
            </a:srgbClr>
          </a:solidFill>
          <a:ln w="9525">
            <a:solidFill>
              <a:schemeClr val="tx1"/>
            </a:solidFill>
            <a:miter lim="800000"/>
            <a:headEnd/>
            <a:tailEnd/>
          </a:ln>
        </p:spPr>
        <p:txBody>
          <a:bodyPr anchor="ctr">
            <a:prstTxWarp prst="textNoShape">
              <a:avLst/>
            </a:prstTxWarp>
          </a:bodyPr>
          <a:lstStyle/>
          <a:p>
            <a:pPr algn="ctr" eaLnBrk="0" hangingPunct="0"/>
            <a:r>
              <a:rPr lang="en-US" sz="2400" b="1" i="1" dirty="0" smtClean="0">
                <a:latin typeface="Calibri" charset="0"/>
                <a:ea typeface="Calibri" charset="0"/>
                <a:cs typeface="Calibri" charset="0"/>
              </a:rPr>
              <a:t>cochlear envelopes</a:t>
            </a:r>
            <a:endParaRPr lang="en-US" sz="2400" b="1" i="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371600"/>
            <a:ext cx="8229600" cy="4525963"/>
          </a:xfrm>
        </p:spPr>
        <p:txBody>
          <a:bodyPr/>
          <a:lstStyle/>
          <a:p>
            <a:pPr marL="0" indent="0">
              <a:buNone/>
            </a:pPr>
            <a:r>
              <a:rPr lang="en-US" sz="1600" dirty="0" smtClean="0">
                <a:latin typeface="Calibri"/>
                <a:cs typeface="Calibri"/>
              </a:rPr>
              <a:t>The next slide shows a model for representing time-varying stimuli by a network exhibiting oscillations on a faster time scale (Shamir et al</a:t>
            </a:r>
            <a:r>
              <a:rPr lang="en-US" sz="1600" i="1" dirty="0" smtClean="0">
                <a:latin typeface="Calibri"/>
                <a:cs typeface="Calibri"/>
              </a:rPr>
              <a:t>.</a:t>
            </a:r>
            <a:r>
              <a:rPr lang="en-US" sz="1600" dirty="0" smtClean="0">
                <a:latin typeface="Calibri"/>
                <a:cs typeface="Calibri"/>
              </a:rPr>
              <a:t>, 2009). The time varying stimuli considered was a temporally smoothed envelope of a cochlear-channel response to speech dyad (i.e., a consonant-vowel or a vowel-consonant segment, lasting 30–50 ms), and the network oscillations – cortical oscillations in the gamma band. </a:t>
            </a:r>
          </a:p>
          <a:p>
            <a:pPr marL="287338" indent="-287338">
              <a:buAutoNum type="alphaLcParenBoth"/>
            </a:pPr>
            <a:r>
              <a:rPr lang="en-US" sz="1600" dirty="0" smtClean="0">
                <a:latin typeface="Calibri"/>
                <a:cs typeface="Calibri"/>
              </a:rPr>
              <a:t>a cartoon illustration of the model. The abscissa represents time and the ordinate represents neurons ID</a:t>
            </a:r>
            <a:r>
              <a:rPr lang="en-US" sz="1600" i="1" dirty="0" smtClean="0">
                <a:latin typeface="Calibri"/>
                <a:cs typeface="Calibri"/>
              </a:rPr>
              <a:t>, </a:t>
            </a:r>
            <a:r>
              <a:rPr lang="en-US" sz="1600" dirty="0" smtClean="0">
                <a:latin typeface="Calibri"/>
                <a:cs typeface="Calibri"/>
              </a:rPr>
              <a:t>each horizontal trace represents cartoon firings of one neuron. The population firings are represented as a vertical thick line. See text for details. </a:t>
            </a:r>
          </a:p>
          <a:p>
            <a:pPr marL="287338" indent="-287338">
              <a:buAutoNum type="alphaLcParenBoth"/>
            </a:pPr>
            <a:r>
              <a:rPr lang="en-US" sz="1600" dirty="0" smtClean="0">
                <a:latin typeface="Calibri"/>
                <a:cs typeface="Calibri"/>
              </a:rPr>
              <a:t>illustration of the coding neurons spiking patterns for five </a:t>
            </a:r>
            <a:r>
              <a:rPr lang="en-US" sz="1600" dirty="0" err="1" smtClean="0">
                <a:latin typeface="Calibri"/>
                <a:cs typeface="Calibri"/>
              </a:rPr>
              <a:t>sawtooth</a:t>
            </a:r>
            <a:r>
              <a:rPr lang="en-US" sz="1600" dirty="0" smtClean="0">
                <a:latin typeface="Calibri"/>
                <a:cs typeface="Calibri"/>
              </a:rPr>
              <a:t>-shaped signals with different asymmetries. The coding window coincides with the </a:t>
            </a:r>
            <a:r>
              <a:rPr lang="en-US" sz="1600" dirty="0" err="1" smtClean="0">
                <a:latin typeface="Calibri"/>
                <a:cs typeface="Calibri"/>
              </a:rPr>
              <a:t>sawtooth</a:t>
            </a:r>
            <a:r>
              <a:rPr lang="en-US" sz="1600" dirty="0" smtClean="0">
                <a:latin typeface="Calibri"/>
                <a:cs typeface="Calibri"/>
              </a:rPr>
              <a:t> period, and the phase of the gamma oscillations is synchronized with the coding window. The amplitude of the </a:t>
            </a:r>
            <a:r>
              <a:rPr lang="en-US" sz="1600" dirty="0" err="1" smtClean="0">
                <a:latin typeface="Calibri"/>
                <a:cs typeface="Calibri"/>
              </a:rPr>
              <a:t>sawtooth</a:t>
            </a:r>
            <a:r>
              <a:rPr lang="en-US" sz="1600" dirty="0" smtClean="0">
                <a:latin typeface="Calibri"/>
                <a:cs typeface="Calibri"/>
              </a:rPr>
              <a:t> at the instant of a gamma firing-burst determines the number of coding neurons spiking at that time (the length of the blue thick line).  In Tempo an extended version of Shamir et al</a:t>
            </a:r>
            <a:r>
              <a:rPr lang="en-US" sz="1600" i="1" dirty="0" smtClean="0">
                <a:latin typeface="Calibri"/>
                <a:cs typeface="Calibri"/>
              </a:rPr>
              <a:t>.</a:t>
            </a:r>
            <a:r>
              <a:rPr lang="en-US" sz="1600" dirty="0" smtClean="0">
                <a:latin typeface="Calibri"/>
                <a:cs typeface="Calibri"/>
              </a:rPr>
              <a:t> is exploited, where the coding window is the beta cycle; the onset pulse is the acoustic edge, therefore the signal to be coded is a cochlear-channel response to a dyad segment of beta-cycle duration. The extended model is </a:t>
            </a:r>
            <a:r>
              <a:rPr lang="en-US" sz="1600" i="1" dirty="0" smtClean="0">
                <a:latin typeface="Calibri"/>
                <a:cs typeface="Calibri"/>
              </a:rPr>
              <a:t>insensitive to time-scale variations</a:t>
            </a:r>
            <a:r>
              <a:rPr lang="en-US" sz="1600" dirty="0" smtClean="0">
                <a:latin typeface="Calibri"/>
                <a:cs typeface="Calibri"/>
              </a:rPr>
              <a:t>: as long as the coding window, and the phase of the gamma oscillations within the window, are synchronized with the time-compressed </a:t>
            </a:r>
            <a:r>
              <a:rPr lang="en-US" sz="1600" dirty="0" err="1" smtClean="0">
                <a:latin typeface="Calibri"/>
                <a:cs typeface="Calibri"/>
              </a:rPr>
              <a:t>sawtooth</a:t>
            </a:r>
            <a:r>
              <a:rPr lang="en-US" sz="1600" dirty="0" smtClean="0">
                <a:latin typeface="Calibri"/>
                <a:cs typeface="Calibri"/>
              </a:rPr>
              <a:t> the population code remains unchanged. </a:t>
            </a:r>
            <a:endParaRPr lang="en-US" sz="1600" dirty="0">
              <a:latin typeface="Calibri"/>
              <a:cs typeface="Calibri"/>
            </a:endParaRPr>
          </a:p>
        </p:txBody>
      </p:sp>
      <p:sp>
        <p:nvSpPr>
          <p:cNvPr id="6" name="Title 3"/>
          <p:cNvSpPr txBox="1">
            <a:spLocks/>
          </p:cNvSpPr>
          <p:nvPr/>
        </p:nvSpPr>
        <p:spPr bwMode="auto">
          <a:xfrm>
            <a:off x="0" y="0"/>
            <a:ext cx="9144000" cy="990600"/>
          </a:xfrm>
          <a:prstGeom prst="rect">
            <a:avLst/>
          </a:prstGeom>
          <a:solidFill>
            <a:srgbClr val="FFFF00">
              <a:alpha val="20000"/>
            </a:srgbClr>
          </a:solidFill>
          <a:ln w="9525">
            <a:solidFill>
              <a:schemeClr val="tx1"/>
            </a:solidFill>
            <a:miter lim="800000"/>
            <a:headEnd/>
            <a:tailEnd/>
          </a:ln>
        </p:spPr>
        <p:txBody>
          <a:bodyPr anchor="ctr">
            <a:prstTxWarp prst="textNoShape">
              <a:avLst/>
            </a:prstTxWarp>
          </a:bodyPr>
          <a:lstStyle/>
          <a:p>
            <a:pPr algn="ctr" eaLnBrk="0" hangingPunct="0">
              <a:defRPr/>
            </a:pPr>
            <a:r>
              <a:rPr lang="en-US" sz="2400" i="1" dirty="0" smtClean="0">
                <a:latin typeface="Calibri"/>
                <a:cs typeface="Calibri"/>
              </a:rPr>
              <a:t>cascaded oscillators locked to the input rhythm</a:t>
            </a:r>
          </a:p>
          <a:p>
            <a:pPr algn="ctr" eaLnBrk="0" hangingPunct="0">
              <a:defRPr/>
            </a:pPr>
            <a:r>
              <a:rPr lang="en-US" sz="2400" b="1" i="1" dirty="0" smtClean="0">
                <a:latin typeface="Calibri" charset="0"/>
                <a:ea typeface="Calibri" charset="0"/>
                <a:cs typeface="Calibri" charset="0"/>
              </a:rPr>
              <a:t>TFM module</a:t>
            </a:r>
            <a:endParaRPr lang="en-US" sz="2400" b="1" i="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371600"/>
            <a:ext cx="8267700" cy="4525963"/>
          </a:xfrm>
        </p:spPr>
        <p:txBody>
          <a:bodyPr/>
          <a:lstStyle/>
          <a:p>
            <a:pPr marL="169863" indent="-169863"/>
            <a:r>
              <a:rPr lang="en-US" sz="1600" dirty="0" smtClean="0">
                <a:latin typeface="Calibri"/>
                <a:cs typeface="Calibri"/>
              </a:rPr>
              <a:t>Listening to time-compressed speech provides </a:t>
            </a:r>
            <a:r>
              <a:rPr lang="en-US" sz="1600" smtClean="0">
                <a:latin typeface="Calibri"/>
                <a:cs typeface="Calibri"/>
              </a:rPr>
              <a:t>useful insight </a:t>
            </a:r>
            <a:r>
              <a:rPr lang="en-US" sz="1600" dirty="0" smtClean="0">
                <a:latin typeface="Calibri"/>
                <a:cs typeface="Calibri"/>
              </a:rPr>
              <a:t>into how the brain decodes spoken language. There is a body of work on the effects of time-compression of speech on intelligibility showing, for example, high word error rates (greater than 50%) under a compression factor of 3. We measured word error-rate of time-compressed speech with </a:t>
            </a:r>
            <a:r>
              <a:rPr lang="en-US" sz="1600" i="1" dirty="0" smtClean="0">
                <a:solidFill>
                  <a:srgbClr val="0000FF"/>
                </a:solidFill>
                <a:latin typeface="Calibri"/>
                <a:cs typeface="Calibri"/>
              </a:rPr>
              <a:t>insertions of silent gaps </a:t>
            </a:r>
            <a:r>
              <a:rPr lang="en-US" sz="1600" dirty="0" smtClean="0">
                <a:latin typeface="Calibri"/>
                <a:cs typeface="Calibri"/>
              </a:rPr>
              <a:t>(Ghitza and Greenberg, 2009) . The experimental corpus comprised </a:t>
            </a:r>
            <a:r>
              <a:rPr lang="en-US" sz="1600" i="1" dirty="0" smtClean="0">
                <a:latin typeface="Calibri"/>
                <a:cs typeface="Calibri"/>
              </a:rPr>
              <a:t>semantically unpredictable sentences </a:t>
            </a:r>
            <a:r>
              <a:rPr lang="en-US" sz="1600" dirty="0" smtClean="0">
                <a:latin typeface="Calibri"/>
                <a:cs typeface="Calibri"/>
              </a:rPr>
              <a:t>(e.g., “Where does the cost feel the low night?” and “The vast trade dealt the task”), to eliminate the role of semantic context. </a:t>
            </a:r>
          </a:p>
        </p:txBody>
      </p:sp>
      <p:sp>
        <p:nvSpPr>
          <p:cNvPr id="4" name="Title 3"/>
          <p:cNvSpPr txBox="1">
            <a:spLocks/>
          </p:cNvSpPr>
          <p:nvPr/>
        </p:nvSpPr>
        <p:spPr bwMode="auto">
          <a:xfrm>
            <a:off x="0" y="0"/>
            <a:ext cx="9144000" cy="990600"/>
          </a:xfrm>
          <a:prstGeom prst="rect">
            <a:avLst/>
          </a:prstGeom>
          <a:solidFill>
            <a:srgbClr val="FFFF00">
              <a:alpha val="20000"/>
            </a:srgbClr>
          </a:solidFill>
          <a:ln w="9525">
            <a:solidFill>
              <a:schemeClr val="tx1"/>
            </a:solidFill>
            <a:miter lim="800000"/>
            <a:headEnd/>
            <a:tailEnd/>
          </a:ln>
        </p:spPr>
        <p:txBody>
          <a:bodyPr anchor="ctr">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457200" rtl="0" eaLnBrk="1" latinLnBrk="0" hangingPunct="1">
              <a:defRPr sz="1400" kern="1200">
                <a:solidFill>
                  <a:schemeClr val="tx1"/>
                </a:solidFill>
                <a:latin typeface="Arial" charset="0"/>
                <a:ea typeface="+mn-ea"/>
                <a:cs typeface="+mn-cs"/>
              </a:defRPr>
            </a:lvl6pPr>
            <a:lvl7pPr marL="2743200" algn="l" defTabSz="457200" rtl="0" eaLnBrk="1" latinLnBrk="0" hangingPunct="1">
              <a:defRPr sz="1400" kern="1200">
                <a:solidFill>
                  <a:schemeClr val="tx1"/>
                </a:solidFill>
                <a:latin typeface="Arial" charset="0"/>
                <a:ea typeface="+mn-ea"/>
                <a:cs typeface="+mn-cs"/>
              </a:defRPr>
            </a:lvl7pPr>
            <a:lvl8pPr marL="3200400" algn="l" defTabSz="457200" rtl="0" eaLnBrk="1" latinLnBrk="0" hangingPunct="1">
              <a:defRPr sz="1400" kern="1200">
                <a:solidFill>
                  <a:schemeClr val="tx1"/>
                </a:solidFill>
                <a:latin typeface="Arial" charset="0"/>
                <a:ea typeface="+mn-ea"/>
                <a:cs typeface="+mn-cs"/>
              </a:defRPr>
            </a:lvl8pPr>
            <a:lvl9pPr marL="3657600" algn="l" defTabSz="457200" rtl="0" eaLnBrk="1" latinLnBrk="0" hangingPunct="1">
              <a:defRPr sz="1400" kern="1200">
                <a:solidFill>
                  <a:schemeClr val="tx1"/>
                </a:solidFill>
                <a:latin typeface="Arial" charset="0"/>
                <a:ea typeface="+mn-ea"/>
                <a:cs typeface="+mn-cs"/>
              </a:defRPr>
            </a:lvl9pPr>
          </a:lstStyle>
          <a:p>
            <a:pPr algn="ctr" eaLnBrk="0" hangingPunct="0"/>
            <a:r>
              <a:rPr lang="en-US" sz="2400" i="1" dirty="0" smtClean="0">
                <a:latin typeface="Calibri" charset="0"/>
                <a:ea typeface="Calibri" charset="0"/>
                <a:cs typeface="Calibri" charset="0"/>
              </a:rPr>
              <a:t>time-compressed speech with insertion of silent gaps</a:t>
            </a:r>
          </a:p>
          <a:p>
            <a:pPr algn="ctr" eaLnBrk="0" hangingPunct="0"/>
            <a:r>
              <a:rPr lang="en-US" sz="2400" b="1" i="1" dirty="0" smtClean="0">
                <a:latin typeface="Calibri" charset="0"/>
                <a:ea typeface="Calibri" charset="0"/>
                <a:cs typeface="Calibri" charset="0"/>
              </a:rPr>
              <a:t>introduction</a:t>
            </a:r>
            <a:endParaRPr lang="en-US" sz="2400" b="1" i="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150"/>
          <p:cNvGrpSpPr/>
          <p:nvPr/>
        </p:nvGrpSpPr>
        <p:grpSpPr>
          <a:xfrm>
            <a:off x="1524000" y="1097280"/>
            <a:ext cx="6324600" cy="5687162"/>
            <a:chOff x="1524000" y="457200"/>
            <a:chExt cx="6324600" cy="5687162"/>
          </a:xfrm>
        </p:grpSpPr>
        <p:grpSp>
          <p:nvGrpSpPr>
            <p:cNvPr id="3" name="Group 83"/>
            <p:cNvGrpSpPr>
              <a:grpSpLocks noChangeAspect="1"/>
            </p:cNvGrpSpPr>
            <p:nvPr/>
          </p:nvGrpSpPr>
          <p:grpSpPr bwMode="auto">
            <a:xfrm>
              <a:off x="1524000" y="4038601"/>
              <a:ext cx="6218238" cy="2105761"/>
              <a:chOff x="1514488" y="2133600"/>
              <a:chExt cx="7172314" cy="2011876"/>
            </a:xfrm>
          </p:grpSpPr>
          <p:grpSp>
            <p:nvGrpSpPr>
              <p:cNvPr id="4" name="Group 46"/>
              <p:cNvGrpSpPr>
                <a:grpSpLocks/>
              </p:cNvGrpSpPr>
              <p:nvPr/>
            </p:nvGrpSpPr>
            <p:grpSpPr bwMode="auto">
              <a:xfrm>
                <a:off x="2057400" y="2133600"/>
                <a:ext cx="6629400" cy="457200"/>
                <a:chOff x="1152" y="3072"/>
                <a:chExt cx="4176" cy="288"/>
              </a:xfrm>
            </p:grpSpPr>
            <p:grpSp>
              <p:nvGrpSpPr>
                <p:cNvPr id="5" name="Group 47"/>
                <p:cNvGrpSpPr>
                  <a:grpSpLocks/>
                </p:cNvGrpSpPr>
                <p:nvPr/>
              </p:nvGrpSpPr>
              <p:grpSpPr bwMode="auto">
                <a:xfrm>
                  <a:off x="1152" y="3072"/>
                  <a:ext cx="4176" cy="288"/>
                  <a:chOff x="1152" y="3072"/>
                  <a:chExt cx="4176" cy="288"/>
                </a:xfrm>
              </p:grpSpPr>
              <p:sp>
                <p:nvSpPr>
                  <p:cNvPr id="23696" name="Rectangle 48"/>
                  <p:cNvSpPr>
                    <a:spLocks noChangeArrowheads="1"/>
                  </p:cNvSpPr>
                  <p:nvPr/>
                </p:nvSpPr>
                <p:spPr bwMode="auto">
                  <a:xfrm>
                    <a:off x="1152" y="3072"/>
                    <a:ext cx="720" cy="2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23697" name="Rectangle 49"/>
                  <p:cNvSpPr>
                    <a:spLocks noChangeArrowheads="1"/>
                  </p:cNvSpPr>
                  <p:nvPr/>
                </p:nvSpPr>
                <p:spPr bwMode="auto">
                  <a:xfrm>
                    <a:off x="2016" y="3072"/>
                    <a:ext cx="720" cy="2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23698" name="Rectangle 50"/>
                  <p:cNvSpPr>
                    <a:spLocks noChangeArrowheads="1"/>
                  </p:cNvSpPr>
                  <p:nvPr/>
                </p:nvSpPr>
                <p:spPr bwMode="auto">
                  <a:xfrm>
                    <a:off x="2880" y="3072"/>
                    <a:ext cx="720" cy="2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23699" name="Rectangle 51"/>
                  <p:cNvSpPr>
                    <a:spLocks noChangeArrowheads="1"/>
                  </p:cNvSpPr>
                  <p:nvPr/>
                </p:nvSpPr>
                <p:spPr bwMode="auto">
                  <a:xfrm>
                    <a:off x="3744" y="3072"/>
                    <a:ext cx="720" cy="2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23700" name="Rectangle 52"/>
                  <p:cNvSpPr>
                    <a:spLocks noChangeArrowheads="1"/>
                  </p:cNvSpPr>
                  <p:nvPr/>
                </p:nvSpPr>
                <p:spPr bwMode="auto">
                  <a:xfrm>
                    <a:off x="4608" y="3072"/>
                    <a:ext cx="720" cy="28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6" name="Group 53"/>
                <p:cNvGrpSpPr>
                  <a:grpSpLocks/>
                </p:cNvGrpSpPr>
                <p:nvPr/>
              </p:nvGrpSpPr>
              <p:grpSpPr bwMode="auto">
                <a:xfrm>
                  <a:off x="1152" y="3072"/>
                  <a:ext cx="4176" cy="288"/>
                  <a:chOff x="1152" y="3072"/>
                  <a:chExt cx="4176" cy="288"/>
                </a:xfrm>
              </p:grpSpPr>
              <p:grpSp>
                <p:nvGrpSpPr>
                  <p:cNvPr id="7" name="Group 54"/>
                  <p:cNvGrpSpPr>
                    <a:grpSpLocks/>
                  </p:cNvGrpSpPr>
                  <p:nvPr/>
                </p:nvGrpSpPr>
                <p:grpSpPr bwMode="auto">
                  <a:xfrm>
                    <a:off x="2016" y="3072"/>
                    <a:ext cx="720" cy="288"/>
                    <a:chOff x="2016" y="3072"/>
                    <a:chExt cx="720" cy="288"/>
                  </a:xfrm>
                </p:grpSpPr>
                <p:sp>
                  <p:nvSpPr>
                    <p:cNvPr id="23694" name="Line 55"/>
                    <p:cNvSpPr>
                      <a:spLocks noChangeShapeType="1"/>
                    </p:cNvSpPr>
                    <p:nvPr/>
                  </p:nvSpPr>
                  <p:spPr bwMode="auto">
                    <a:xfrm flipV="1">
                      <a:off x="2016" y="3072"/>
                      <a:ext cx="192" cy="288"/>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23695" name="Line 56"/>
                    <p:cNvSpPr>
                      <a:spLocks noChangeShapeType="1"/>
                    </p:cNvSpPr>
                    <p:nvPr/>
                  </p:nvSpPr>
                  <p:spPr bwMode="auto">
                    <a:xfrm>
                      <a:off x="2208" y="3072"/>
                      <a:ext cx="528" cy="288"/>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grpSp>
                <p:nvGrpSpPr>
                  <p:cNvPr id="8" name="Group 57"/>
                  <p:cNvGrpSpPr>
                    <a:grpSpLocks/>
                  </p:cNvGrpSpPr>
                  <p:nvPr/>
                </p:nvGrpSpPr>
                <p:grpSpPr bwMode="auto">
                  <a:xfrm>
                    <a:off x="2880" y="3072"/>
                    <a:ext cx="720" cy="288"/>
                    <a:chOff x="2880" y="3072"/>
                    <a:chExt cx="720" cy="288"/>
                  </a:xfrm>
                </p:grpSpPr>
                <p:sp>
                  <p:nvSpPr>
                    <p:cNvPr id="23692" name="Line 58"/>
                    <p:cNvSpPr>
                      <a:spLocks noChangeShapeType="1"/>
                    </p:cNvSpPr>
                    <p:nvPr/>
                  </p:nvSpPr>
                  <p:spPr bwMode="auto">
                    <a:xfrm flipV="1">
                      <a:off x="2880" y="3072"/>
                      <a:ext cx="336" cy="288"/>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23693" name="Line 59"/>
                    <p:cNvSpPr>
                      <a:spLocks noChangeShapeType="1"/>
                    </p:cNvSpPr>
                    <p:nvPr/>
                  </p:nvSpPr>
                  <p:spPr bwMode="auto">
                    <a:xfrm>
                      <a:off x="3216" y="3072"/>
                      <a:ext cx="384" cy="288"/>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grpSp>
                <p:nvGrpSpPr>
                  <p:cNvPr id="9" name="Group 60"/>
                  <p:cNvGrpSpPr>
                    <a:grpSpLocks/>
                  </p:cNvGrpSpPr>
                  <p:nvPr/>
                </p:nvGrpSpPr>
                <p:grpSpPr bwMode="auto">
                  <a:xfrm>
                    <a:off x="3744" y="3072"/>
                    <a:ext cx="720" cy="288"/>
                    <a:chOff x="3744" y="3072"/>
                    <a:chExt cx="720" cy="288"/>
                  </a:xfrm>
                </p:grpSpPr>
                <p:sp>
                  <p:nvSpPr>
                    <p:cNvPr id="23690" name="Line 61"/>
                    <p:cNvSpPr>
                      <a:spLocks noChangeShapeType="1"/>
                    </p:cNvSpPr>
                    <p:nvPr/>
                  </p:nvSpPr>
                  <p:spPr bwMode="auto">
                    <a:xfrm flipV="1">
                      <a:off x="3744" y="3072"/>
                      <a:ext cx="528" cy="288"/>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23691" name="Line 62"/>
                    <p:cNvSpPr>
                      <a:spLocks noChangeShapeType="1"/>
                    </p:cNvSpPr>
                    <p:nvPr/>
                  </p:nvSpPr>
                  <p:spPr bwMode="auto">
                    <a:xfrm>
                      <a:off x="4272" y="3072"/>
                      <a:ext cx="192" cy="288"/>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grpSp>
                <p:nvGrpSpPr>
                  <p:cNvPr id="10" name="Group 63"/>
                  <p:cNvGrpSpPr>
                    <a:grpSpLocks/>
                  </p:cNvGrpSpPr>
                  <p:nvPr/>
                </p:nvGrpSpPr>
                <p:grpSpPr bwMode="auto">
                  <a:xfrm>
                    <a:off x="1152" y="3072"/>
                    <a:ext cx="720" cy="288"/>
                    <a:chOff x="1152" y="3072"/>
                    <a:chExt cx="720" cy="288"/>
                  </a:xfrm>
                </p:grpSpPr>
                <p:sp>
                  <p:nvSpPr>
                    <p:cNvPr id="23688" name="Line 64"/>
                    <p:cNvSpPr>
                      <a:spLocks noChangeShapeType="1"/>
                    </p:cNvSpPr>
                    <p:nvPr/>
                  </p:nvSpPr>
                  <p:spPr bwMode="auto">
                    <a:xfrm>
                      <a:off x="1152" y="3072"/>
                      <a:ext cx="720" cy="288"/>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23689" name="Line 65"/>
                    <p:cNvSpPr>
                      <a:spLocks noChangeShapeType="1"/>
                    </p:cNvSpPr>
                    <p:nvPr/>
                  </p:nvSpPr>
                  <p:spPr bwMode="auto">
                    <a:xfrm>
                      <a:off x="1152" y="3072"/>
                      <a:ext cx="0" cy="288"/>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grpSp>
                <p:nvGrpSpPr>
                  <p:cNvPr id="11" name="Group 66"/>
                  <p:cNvGrpSpPr>
                    <a:grpSpLocks/>
                  </p:cNvGrpSpPr>
                  <p:nvPr/>
                </p:nvGrpSpPr>
                <p:grpSpPr bwMode="auto">
                  <a:xfrm>
                    <a:off x="4608" y="3072"/>
                    <a:ext cx="720" cy="288"/>
                    <a:chOff x="4608" y="3072"/>
                    <a:chExt cx="720" cy="288"/>
                  </a:xfrm>
                </p:grpSpPr>
                <p:sp>
                  <p:nvSpPr>
                    <p:cNvPr id="23686" name="Line 67"/>
                    <p:cNvSpPr>
                      <a:spLocks noChangeShapeType="1"/>
                    </p:cNvSpPr>
                    <p:nvPr/>
                  </p:nvSpPr>
                  <p:spPr bwMode="auto">
                    <a:xfrm flipV="1">
                      <a:off x="4608" y="3072"/>
                      <a:ext cx="720" cy="288"/>
                    </a:xfrm>
                    <a:prstGeom prst="line">
                      <a:avLst/>
                    </a:prstGeom>
                    <a:noFill/>
                    <a:ln w="19050">
                      <a:solidFill>
                        <a:schemeClr val="tx1"/>
                      </a:solidFill>
                      <a:round/>
                      <a:headEnd/>
                      <a:tailEnd/>
                    </a:ln>
                  </p:spPr>
                  <p:txBody>
                    <a:bodyPr wrap="none" anchor="ctr">
                      <a:prstTxWarp prst="textNoShape">
                        <a:avLst/>
                      </a:prstTxWarp>
                    </a:bodyPr>
                    <a:lstStyle/>
                    <a:p>
                      <a:endParaRPr lang="en-US"/>
                    </a:p>
                  </p:txBody>
                </p:sp>
                <p:sp>
                  <p:nvSpPr>
                    <p:cNvPr id="23687" name="Line 68"/>
                    <p:cNvSpPr>
                      <a:spLocks noChangeShapeType="1"/>
                    </p:cNvSpPr>
                    <p:nvPr/>
                  </p:nvSpPr>
                  <p:spPr bwMode="auto">
                    <a:xfrm>
                      <a:off x="5328" y="3072"/>
                      <a:ext cx="0" cy="288"/>
                    </a:xfrm>
                    <a:prstGeom prst="line">
                      <a:avLst/>
                    </a:prstGeom>
                    <a:noFill/>
                    <a:ln w="19050">
                      <a:solidFill>
                        <a:schemeClr val="tx1"/>
                      </a:solidFill>
                      <a:round/>
                      <a:headEnd/>
                      <a:tailEnd/>
                    </a:ln>
                  </p:spPr>
                  <p:txBody>
                    <a:bodyPr wrap="none" anchor="ctr">
                      <a:prstTxWarp prst="textNoShape">
                        <a:avLst/>
                      </a:prstTxWarp>
                    </a:bodyPr>
                    <a:lstStyle/>
                    <a:p>
                      <a:endParaRPr lang="en-US"/>
                    </a:p>
                  </p:txBody>
                </p:sp>
              </p:grpSp>
            </p:grpSp>
          </p:grpSp>
          <p:grpSp>
            <p:nvGrpSpPr>
              <p:cNvPr id="12" name="Group 69"/>
              <p:cNvGrpSpPr>
                <a:grpSpLocks/>
              </p:cNvGrpSpPr>
              <p:nvPr/>
            </p:nvGrpSpPr>
            <p:grpSpPr bwMode="auto">
              <a:xfrm>
                <a:off x="1514488" y="2209803"/>
                <a:ext cx="609601" cy="935038"/>
                <a:chOff x="5226" y="3216"/>
                <a:chExt cx="384" cy="589"/>
              </a:xfrm>
            </p:grpSpPr>
            <p:sp>
              <p:nvSpPr>
                <p:cNvPr id="23677" name="Text Box 70"/>
                <p:cNvSpPr txBox="1">
                  <a:spLocks noChangeArrowheads="1"/>
                </p:cNvSpPr>
                <p:nvPr/>
              </p:nvSpPr>
              <p:spPr bwMode="auto">
                <a:xfrm>
                  <a:off x="5226" y="3216"/>
                  <a:ext cx="361" cy="157"/>
                </a:xfrm>
                <a:prstGeom prst="rect">
                  <a:avLst/>
                </a:prstGeom>
                <a:noFill/>
                <a:ln w="9525">
                  <a:noFill/>
                  <a:miter lim="800000"/>
                  <a:headEnd/>
                  <a:tailEnd/>
                </a:ln>
              </p:spPr>
              <p:txBody>
                <a:bodyPr>
                  <a:prstTxWarp prst="textNoShape">
                    <a:avLst/>
                  </a:prstTxWarp>
                  <a:spAutoFit/>
                </a:bodyPr>
                <a:lstStyle/>
                <a:p>
                  <a:pPr>
                    <a:spcBef>
                      <a:spcPct val="50000"/>
                    </a:spcBef>
                  </a:pPr>
                  <a:r>
                    <a:rPr lang="en-US" sz="1100" b="1" dirty="0">
                      <a:latin typeface="Calibri"/>
                      <a:ea typeface="Arial" pitchFamily="24" charset="0"/>
                      <a:cs typeface="Calibri"/>
                    </a:rPr>
                    <a:t>Input</a:t>
                  </a:r>
                </a:p>
              </p:txBody>
            </p:sp>
            <p:sp>
              <p:nvSpPr>
                <p:cNvPr id="23678" name="Text Box 71"/>
                <p:cNvSpPr txBox="1">
                  <a:spLocks noChangeArrowheads="1"/>
                </p:cNvSpPr>
                <p:nvPr/>
              </p:nvSpPr>
              <p:spPr bwMode="auto">
                <a:xfrm>
                  <a:off x="5226" y="3648"/>
                  <a:ext cx="384" cy="157"/>
                </a:xfrm>
                <a:prstGeom prst="rect">
                  <a:avLst/>
                </a:prstGeom>
                <a:noFill/>
                <a:ln w="9525">
                  <a:noFill/>
                  <a:miter lim="800000"/>
                  <a:headEnd/>
                  <a:tailEnd/>
                </a:ln>
              </p:spPr>
              <p:txBody>
                <a:bodyPr>
                  <a:prstTxWarp prst="textNoShape">
                    <a:avLst/>
                  </a:prstTxWarp>
                  <a:spAutoFit/>
                </a:bodyPr>
                <a:lstStyle/>
                <a:p>
                  <a:pPr>
                    <a:spcBef>
                      <a:spcPct val="50000"/>
                    </a:spcBef>
                  </a:pPr>
                  <a:r>
                    <a:rPr lang="en-US" sz="1100" b="1" dirty="0">
                      <a:latin typeface="Calibri"/>
                      <a:ea typeface="Arial" pitchFamily="24" charset="0"/>
                      <a:cs typeface="Calibri"/>
                    </a:rPr>
                    <a:t>Code</a:t>
                  </a:r>
                </a:p>
              </p:txBody>
            </p:sp>
          </p:grpSp>
          <p:grpSp>
            <p:nvGrpSpPr>
              <p:cNvPr id="13" name="Group 82"/>
              <p:cNvGrpSpPr>
                <a:grpSpLocks/>
              </p:cNvGrpSpPr>
              <p:nvPr/>
            </p:nvGrpSpPr>
            <p:grpSpPr bwMode="auto">
              <a:xfrm>
                <a:off x="3392951" y="3505200"/>
                <a:ext cx="1195386" cy="640276"/>
                <a:chOff x="3392951" y="3505200"/>
                <a:chExt cx="1195386" cy="640276"/>
              </a:xfrm>
            </p:grpSpPr>
            <p:sp>
              <p:nvSpPr>
                <p:cNvPr id="23673" name="Line 77"/>
                <p:cNvSpPr>
                  <a:spLocks noChangeShapeType="1"/>
                </p:cNvSpPr>
                <p:nvPr/>
              </p:nvSpPr>
              <p:spPr bwMode="auto">
                <a:xfrm>
                  <a:off x="3429000" y="3733800"/>
                  <a:ext cx="1143000" cy="0"/>
                </a:xfrm>
                <a:prstGeom prst="line">
                  <a:avLst/>
                </a:prstGeom>
                <a:noFill/>
                <a:ln w="9525">
                  <a:solidFill>
                    <a:schemeClr val="tx1"/>
                  </a:solidFill>
                  <a:round/>
                  <a:headEnd type="triangle" w="sm" len="sm"/>
                  <a:tailEnd type="triangle" w="sm" len="sm"/>
                </a:ln>
              </p:spPr>
              <p:txBody>
                <a:bodyPr wrap="none" anchor="ctr">
                  <a:prstTxWarp prst="textNoShape">
                    <a:avLst/>
                  </a:prstTxWarp>
                </a:bodyPr>
                <a:lstStyle/>
                <a:p>
                  <a:endParaRPr lang="en-US"/>
                </a:p>
              </p:txBody>
            </p:sp>
            <p:sp>
              <p:nvSpPr>
                <p:cNvPr id="23674" name="Line 79"/>
                <p:cNvSpPr>
                  <a:spLocks noChangeShapeType="1"/>
                </p:cNvSpPr>
                <p:nvPr/>
              </p:nvSpPr>
              <p:spPr bwMode="auto">
                <a:xfrm>
                  <a:off x="3429000" y="3505200"/>
                  <a:ext cx="0" cy="367393"/>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3675" name="Line 80"/>
                <p:cNvSpPr>
                  <a:spLocks noChangeShapeType="1"/>
                </p:cNvSpPr>
                <p:nvPr/>
              </p:nvSpPr>
              <p:spPr bwMode="auto">
                <a:xfrm>
                  <a:off x="4572000" y="3505200"/>
                  <a:ext cx="0" cy="367393"/>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3676" name="Rectangle 81"/>
                <p:cNvSpPr>
                  <a:spLocks noChangeArrowheads="1"/>
                </p:cNvSpPr>
                <p:nvPr/>
              </p:nvSpPr>
              <p:spPr bwMode="auto">
                <a:xfrm>
                  <a:off x="3392951" y="3733800"/>
                  <a:ext cx="1195386" cy="411676"/>
                </a:xfrm>
                <a:prstGeom prst="rect">
                  <a:avLst/>
                </a:prstGeom>
                <a:noFill/>
                <a:ln w="9525">
                  <a:noFill/>
                  <a:miter lim="800000"/>
                  <a:headEnd/>
                  <a:tailEnd/>
                </a:ln>
              </p:spPr>
              <p:txBody>
                <a:bodyPr>
                  <a:prstTxWarp prst="textNoShape">
                    <a:avLst/>
                  </a:prstTxWarp>
                  <a:spAutoFit/>
                </a:bodyPr>
                <a:lstStyle/>
                <a:p>
                  <a:pPr algn="ctr">
                    <a:spcAft>
                      <a:spcPts val="0"/>
                    </a:spcAft>
                  </a:pPr>
                  <a:r>
                    <a:rPr lang="en-US" sz="1100" b="1" dirty="0">
                      <a:latin typeface="Calibri"/>
                      <a:cs typeface="Calibri"/>
                    </a:rPr>
                    <a:t>code window</a:t>
                  </a:r>
                </a:p>
                <a:p>
                  <a:pPr algn="ctr">
                    <a:spcAft>
                      <a:spcPts val="0"/>
                    </a:spcAft>
                  </a:pPr>
                  <a:r>
                    <a:rPr lang="en-US" sz="1100" b="1" dirty="0">
                      <a:latin typeface="Calibri"/>
                      <a:cs typeface="Calibri"/>
                    </a:rPr>
                    <a:t>(beta cycle)</a:t>
                  </a:r>
                </a:p>
              </p:txBody>
            </p:sp>
          </p:grpSp>
          <p:grpSp>
            <p:nvGrpSpPr>
              <p:cNvPr id="14" name="Group 81"/>
              <p:cNvGrpSpPr>
                <a:grpSpLocks/>
              </p:cNvGrpSpPr>
              <p:nvPr/>
            </p:nvGrpSpPr>
            <p:grpSpPr bwMode="auto">
              <a:xfrm>
                <a:off x="2057401" y="2590800"/>
                <a:ext cx="6629401" cy="922338"/>
                <a:chOff x="2057401" y="2590800"/>
                <a:chExt cx="6629401" cy="922338"/>
              </a:xfrm>
            </p:grpSpPr>
            <p:grpSp>
              <p:nvGrpSpPr>
                <p:cNvPr id="15" name="Group 7"/>
                <p:cNvGrpSpPr>
                  <a:grpSpLocks/>
                </p:cNvGrpSpPr>
                <p:nvPr/>
              </p:nvGrpSpPr>
              <p:grpSpPr bwMode="auto">
                <a:xfrm>
                  <a:off x="2057401" y="2590800"/>
                  <a:ext cx="6629401" cy="922338"/>
                  <a:chOff x="384" y="3456"/>
                  <a:chExt cx="4176" cy="581"/>
                </a:xfrm>
              </p:grpSpPr>
              <p:grpSp>
                <p:nvGrpSpPr>
                  <p:cNvPr id="16" name="Group 8"/>
                  <p:cNvGrpSpPr>
                    <a:grpSpLocks/>
                  </p:cNvGrpSpPr>
                  <p:nvPr/>
                </p:nvGrpSpPr>
                <p:grpSpPr bwMode="auto">
                  <a:xfrm>
                    <a:off x="384" y="3461"/>
                    <a:ext cx="720" cy="576"/>
                    <a:chOff x="336" y="3360"/>
                    <a:chExt cx="720" cy="576"/>
                  </a:xfrm>
                </p:grpSpPr>
                <p:sp>
                  <p:nvSpPr>
                    <p:cNvPr id="23668" name="Rectangle 9"/>
                    <p:cNvSpPr>
                      <a:spLocks noChangeArrowheads="1"/>
                    </p:cNvSpPr>
                    <p:nvPr/>
                  </p:nvSpPr>
                  <p:spPr bwMode="auto">
                    <a:xfrm>
                      <a:off x="336" y="3360"/>
                      <a:ext cx="720" cy="576"/>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grpSp>
                  <p:nvGrpSpPr>
                    <p:cNvPr id="17" name="Group 10"/>
                    <p:cNvGrpSpPr>
                      <a:grpSpLocks/>
                    </p:cNvGrpSpPr>
                    <p:nvPr/>
                  </p:nvGrpSpPr>
                  <p:grpSpPr bwMode="auto">
                    <a:xfrm>
                      <a:off x="480" y="3360"/>
                      <a:ext cx="480" cy="576"/>
                      <a:chOff x="2352" y="288"/>
                      <a:chExt cx="480" cy="576"/>
                    </a:xfrm>
                  </p:grpSpPr>
                  <p:sp>
                    <p:nvSpPr>
                      <p:cNvPr id="23670" name="Line 11"/>
                      <p:cNvSpPr>
                        <a:spLocks noChangeShapeType="1"/>
                      </p:cNvSpPr>
                      <p:nvPr/>
                    </p:nvSpPr>
                    <p:spPr bwMode="auto">
                      <a:xfrm>
                        <a:off x="2352" y="288"/>
                        <a:ext cx="0" cy="5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3671" name="Line 12"/>
                      <p:cNvSpPr>
                        <a:spLocks noChangeShapeType="1"/>
                      </p:cNvSpPr>
                      <p:nvPr/>
                    </p:nvSpPr>
                    <p:spPr bwMode="auto">
                      <a:xfrm>
                        <a:off x="2592" y="288"/>
                        <a:ext cx="0" cy="5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3672" name="Line 13"/>
                      <p:cNvSpPr>
                        <a:spLocks noChangeShapeType="1"/>
                      </p:cNvSpPr>
                      <p:nvPr/>
                    </p:nvSpPr>
                    <p:spPr bwMode="auto">
                      <a:xfrm>
                        <a:off x="2832" y="288"/>
                        <a:ext cx="0" cy="576"/>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grpSp>
                <p:nvGrpSpPr>
                  <p:cNvPr id="18" name="Group 14"/>
                  <p:cNvGrpSpPr>
                    <a:grpSpLocks/>
                  </p:cNvGrpSpPr>
                  <p:nvPr/>
                </p:nvGrpSpPr>
                <p:grpSpPr bwMode="auto">
                  <a:xfrm>
                    <a:off x="1248" y="3456"/>
                    <a:ext cx="720" cy="576"/>
                    <a:chOff x="336" y="3360"/>
                    <a:chExt cx="720" cy="576"/>
                  </a:xfrm>
                </p:grpSpPr>
                <p:sp>
                  <p:nvSpPr>
                    <p:cNvPr id="23663" name="Rectangle 15"/>
                    <p:cNvSpPr>
                      <a:spLocks noChangeArrowheads="1"/>
                    </p:cNvSpPr>
                    <p:nvPr/>
                  </p:nvSpPr>
                  <p:spPr bwMode="auto">
                    <a:xfrm>
                      <a:off x="336" y="3360"/>
                      <a:ext cx="720" cy="576"/>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grpSp>
                  <p:nvGrpSpPr>
                    <p:cNvPr id="19" name="Group 16"/>
                    <p:cNvGrpSpPr>
                      <a:grpSpLocks/>
                    </p:cNvGrpSpPr>
                    <p:nvPr/>
                  </p:nvGrpSpPr>
                  <p:grpSpPr bwMode="auto">
                    <a:xfrm>
                      <a:off x="480" y="3360"/>
                      <a:ext cx="480" cy="576"/>
                      <a:chOff x="2352" y="288"/>
                      <a:chExt cx="480" cy="576"/>
                    </a:xfrm>
                  </p:grpSpPr>
                  <p:sp>
                    <p:nvSpPr>
                      <p:cNvPr id="23665" name="Line 17"/>
                      <p:cNvSpPr>
                        <a:spLocks noChangeShapeType="1"/>
                      </p:cNvSpPr>
                      <p:nvPr/>
                    </p:nvSpPr>
                    <p:spPr bwMode="auto">
                      <a:xfrm>
                        <a:off x="2352" y="288"/>
                        <a:ext cx="0" cy="5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3666" name="Line 18"/>
                      <p:cNvSpPr>
                        <a:spLocks noChangeShapeType="1"/>
                      </p:cNvSpPr>
                      <p:nvPr/>
                    </p:nvSpPr>
                    <p:spPr bwMode="auto">
                      <a:xfrm>
                        <a:off x="2592" y="288"/>
                        <a:ext cx="0" cy="5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3667" name="Line 19"/>
                      <p:cNvSpPr>
                        <a:spLocks noChangeShapeType="1"/>
                      </p:cNvSpPr>
                      <p:nvPr/>
                    </p:nvSpPr>
                    <p:spPr bwMode="auto">
                      <a:xfrm>
                        <a:off x="2832" y="288"/>
                        <a:ext cx="0" cy="576"/>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grpSp>
                <p:nvGrpSpPr>
                  <p:cNvPr id="20" name="Group 20"/>
                  <p:cNvGrpSpPr>
                    <a:grpSpLocks/>
                  </p:cNvGrpSpPr>
                  <p:nvPr/>
                </p:nvGrpSpPr>
                <p:grpSpPr bwMode="auto">
                  <a:xfrm>
                    <a:off x="2112" y="3461"/>
                    <a:ext cx="720" cy="576"/>
                    <a:chOff x="336" y="3360"/>
                    <a:chExt cx="720" cy="576"/>
                  </a:xfrm>
                </p:grpSpPr>
                <p:sp>
                  <p:nvSpPr>
                    <p:cNvPr id="23658" name="Rectangle 21"/>
                    <p:cNvSpPr>
                      <a:spLocks noChangeArrowheads="1"/>
                    </p:cNvSpPr>
                    <p:nvPr/>
                  </p:nvSpPr>
                  <p:spPr bwMode="auto">
                    <a:xfrm>
                      <a:off x="336" y="3360"/>
                      <a:ext cx="720" cy="576"/>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grpSp>
                  <p:nvGrpSpPr>
                    <p:cNvPr id="21" name="Group 22"/>
                    <p:cNvGrpSpPr>
                      <a:grpSpLocks/>
                    </p:cNvGrpSpPr>
                    <p:nvPr/>
                  </p:nvGrpSpPr>
                  <p:grpSpPr bwMode="auto">
                    <a:xfrm>
                      <a:off x="480" y="3360"/>
                      <a:ext cx="480" cy="576"/>
                      <a:chOff x="2352" y="288"/>
                      <a:chExt cx="480" cy="576"/>
                    </a:xfrm>
                  </p:grpSpPr>
                  <p:sp>
                    <p:nvSpPr>
                      <p:cNvPr id="23660" name="Line 23"/>
                      <p:cNvSpPr>
                        <a:spLocks noChangeShapeType="1"/>
                      </p:cNvSpPr>
                      <p:nvPr/>
                    </p:nvSpPr>
                    <p:spPr bwMode="auto">
                      <a:xfrm>
                        <a:off x="2352" y="288"/>
                        <a:ext cx="0" cy="5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3661" name="Line 24"/>
                      <p:cNvSpPr>
                        <a:spLocks noChangeShapeType="1"/>
                      </p:cNvSpPr>
                      <p:nvPr/>
                    </p:nvSpPr>
                    <p:spPr bwMode="auto">
                      <a:xfrm>
                        <a:off x="2592" y="288"/>
                        <a:ext cx="0" cy="5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3662" name="Line 25"/>
                      <p:cNvSpPr>
                        <a:spLocks noChangeShapeType="1"/>
                      </p:cNvSpPr>
                      <p:nvPr/>
                    </p:nvSpPr>
                    <p:spPr bwMode="auto">
                      <a:xfrm>
                        <a:off x="2832" y="288"/>
                        <a:ext cx="0" cy="576"/>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grpSp>
                <p:nvGrpSpPr>
                  <p:cNvPr id="22" name="Group 26"/>
                  <p:cNvGrpSpPr>
                    <a:grpSpLocks/>
                  </p:cNvGrpSpPr>
                  <p:nvPr/>
                </p:nvGrpSpPr>
                <p:grpSpPr bwMode="auto">
                  <a:xfrm>
                    <a:off x="3840" y="3456"/>
                    <a:ext cx="720" cy="576"/>
                    <a:chOff x="336" y="3360"/>
                    <a:chExt cx="720" cy="576"/>
                  </a:xfrm>
                </p:grpSpPr>
                <p:sp>
                  <p:nvSpPr>
                    <p:cNvPr id="23653" name="Rectangle 27"/>
                    <p:cNvSpPr>
                      <a:spLocks noChangeArrowheads="1"/>
                    </p:cNvSpPr>
                    <p:nvPr/>
                  </p:nvSpPr>
                  <p:spPr bwMode="auto">
                    <a:xfrm>
                      <a:off x="336" y="3360"/>
                      <a:ext cx="720" cy="576"/>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grpSp>
                  <p:nvGrpSpPr>
                    <p:cNvPr id="23" name="Group 146"/>
                    <p:cNvGrpSpPr>
                      <a:grpSpLocks/>
                    </p:cNvGrpSpPr>
                    <p:nvPr/>
                  </p:nvGrpSpPr>
                  <p:grpSpPr bwMode="auto">
                    <a:xfrm>
                      <a:off x="480" y="3360"/>
                      <a:ext cx="480" cy="576"/>
                      <a:chOff x="2352" y="288"/>
                      <a:chExt cx="480" cy="576"/>
                    </a:xfrm>
                  </p:grpSpPr>
                  <p:sp>
                    <p:nvSpPr>
                      <p:cNvPr id="23655" name="Line 29"/>
                      <p:cNvSpPr>
                        <a:spLocks noChangeShapeType="1"/>
                      </p:cNvSpPr>
                      <p:nvPr/>
                    </p:nvSpPr>
                    <p:spPr bwMode="auto">
                      <a:xfrm>
                        <a:off x="2352" y="288"/>
                        <a:ext cx="0" cy="5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3656" name="Line 30"/>
                      <p:cNvSpPr>
                        <a:spLocks noChangeShapeType="1"/>
                      </p:cNvSpPr>
                      <p:nvPr/>
                    </p:nvSpPr>
                    <p:spPr bwMode="auto">
                      <a:xfrm>
                        <a:off x="2592" y="288"/>
                        <a:ext cx="0" cy="5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3657" name="Line 31"/>
                      <p:cNvSpPr>
                        <a:spLocks noChangeShapeType="1"/>
                      </p:cNvSpPr>
                      <p:nvPr/>
                    </p:nvSpPr>
                    <p:spPr bwMode="auto">
                      <a:xfrm>
                        <a:off x="2832" y="288"/>
                        <a:ext cx="0" cy="576"/>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grpSp>
                <p:nvGrpSpPr>
                  <p:cNvPr id="24" name="Group 32"/>
                  <p:cNvGrpSpPr>
                    <a:grpSpLocks/>
                  </p:cNvGrpSpPr>
                  <p:nvPr/>
                </p:nvGrpSpPr>
                <p:grpSpPr bwMode="auto">
                  <a:xfrm>
                    <a:off x="2976" y="3456"/>
                    <a:ext cx="720" cy="576"/>
                    <a:chOff x="336" y="3360"/>
                    <a:chExt cx="720" cy="576"/>
                  </a:xfrm>
                </p:grpSpPr>
                <p:sp>
                  <p:nvSpPr>
                    <p:cNvPr id="23648" name="Rectangle 33"/>
                    <p:cNvSpPr>
                      <a:spLocks noChangeArrowheads="1"/>
                    </p:cNvSpPr>
                    <p:nvPr/>
                  </p:nvSpPr>
                  <p:spPr bwMode="auto">
                    <a:xfrm>
                      <a:off x="336" y="3360"/>
                      <a:ext cx="720" cy="576"/>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grpSp>
                  <p:nvGrpSpPr>
                    <p:cNvPr id="25" name="Group 34"/>
                    <p:cNvGrpSpPr>
                      <a:grpSpLocks/>
                    </p:cNvGrpSpPr>
                    <p:nvPr/>
                  </p:nvGrpSpPr>
                  <p:grpSpPr bwMode="auto">
                    <a:xfrm>
                      <a:off x="480" y="3360"/>
                      <a:ext cx="480" cy="576"/>
                      <a:chOff x="2352" y="288"/>
                      <a:chExt cx="480" cy="576"/>
                    </a:xfrm>
                  </p:grpSpPr>
                  <p:sp>
                    <p:nvSpPr>
                      <p:cNvPr id="23650" name="Line 35"/>
                      <p:cNvSpPr>
                        <a:spLocks noChangeShapeType="1"/>
                      </p:cNvSpPr>
                      <p:nvPr/>
                    </p:nvSpPr>
                    <p:spPr bwMode="auto">
                      <a:xfrm>
                        <a:off x="2352" y="288"/>
                        <a:ext cx="0" cy="5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3651" name="Line 36"/>
                      <p:cNvSpPr>
                        <a:spLocks noChangeShapeType="1"/>
                      </p:cNvSpPr>
                      <p:nvPr/>
                    </p:nvSpPr>
                    <p:spPr bwMode="auto">
                      <a:xfrm>
                        <a:off x="2592" y="288"/>
                        <a:ext cx="0" cy="5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3652" name="Line 37"/>
                      <p:cNvSpPr>
                        <a:spLocks noChangeShapeType="1"/>
                      </p:cNvSpPr>
                      <p:nvPr/>
                    </p:nvSpPr>
                    <p:spPr bwMode="auto">
                      <a:xfrm>
                        <a:off x="2832" y="288"/>
                        <a:ext cx="0" cy="576"/>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grpSp>
            <p:sp>
              <p:nvSpPr>
                <p:cNvPr id="23633" name="Line 38"/>
                <p:cNvSpPr>
                  <a:spLocks noChangeShapeType="1"/>
                </p:cNvSpPr>
                <p:nvPr/>
              </p:nvSpPr>
              <p:spPr bwMode="auto">
                <a:xfrm>
                  <a:off x="3657600" y="2819400"/>
                  <a:ext cx="0" cy="685800"/>
                </a:xfrm>
                <a:prstGeom prst="line">
                  <a:avLst/>
                </a:prstGeom>
                <a:noFill/>
                <a:ln w="38100">
                  <a:solidFill>
                    <a:srgbClr val="0000FF"/>
                  </a:solidFill>
                  <a:round/>
                  <a:headEnd/>
                  <a:tailEnd/>
                </a:ln>
              </p:spPr>
              <p:txBody>
                <a:bodyPr wrap="none" anchor="ctr">
                  <a:prstTxWarp prst="textNoShape">
                    <a:avLst/>
                  </a:prstTxWarp>
                </a:bodyPr>
                <a:lstStyle/>
                <a:p>
                  <a:endParaRPr lang="en-US"/>
                </a:p>
              </p:txBody>
            </p:sp>
            <p:sp>
              <p:nvSpPr>
                <p:cNvPr id="23634" name="Line 39"/>
                <p:cNvSpPr>
                  <a:spLocks noChangeShapeType="1"/>
                </p:cNvSpPr>
                <p:nvPr/>
              </p:nvSpPr>
              <p:spPr bwMode="auto">
                <a:xfrm>
                  <a:off x="2286000" y="2743200"/>
                  <a:ext cx="0" cy="762000"/>
                </a:xfrm>
                <a:prstGeom prst="line">
                  <a:avLst/>
                </a:prstGeom>
                <a:noFill/>
                <a:ln w="38100">
                  <a:solidFill>
                    <a:srgbClr val="0000FF"/>
                  </a:solidFill>
                  <a:round/>
                  <a:headEnd/>
                  <a:tailEnd/>
                </a:ln>
              </p:spPr>
              <p:txBody>
                <a:bodyPr wrap="none" anchor="ctr">
                  <a:prstTxWarp prst="textNoShape">
                    <a:avLst/>
                  </a:prstTxWarp>
                </a:bodyPr>
                <a:lstStyle/>
                <a:p>
                  <a:endParaRPr lang="en-US"/>
                </a:p>
              </p:txBody>
            </p:sp>
            <p:sp>
              <p:nvSpPr>
                <p:cNvPr id="23635" name="Line 40"/>
                <p:cNvSpPr>
                  <a:spLocks noChangeShapeType="1"/>
                </p:cNvSpPr>
                <p:nvPr/>
              </p:nvSpPr>
              <p:spPr bwMode="auto">
                <a:xfrm>
                  <a:off x="8534400" y="2743200"/>
                  <a:ext cx="0" cy="762000"/>
                </a:xfrm>
                <a:prstGeom prst="line">
                  <a:avLst/>
                </a:prstGeom>
                <a:noFill/>
                <a:ln w="38100">
                  <a:solidFill>
                    <a:srgbClr val="0000FF"/>
                  </a:solidFill>
                  <a:round/>
                  <a:headEnd/>
                  <a:tailEnd/>
                </a:ln>
              </p:spPr>
              <p:txBody>
                <a:bodyPr wrap="none" anchor="ctr">
                  <a:prstTxWarp prst="textNoShape">
                    <a:avLst/>
                  </a:prstTxWarp>
                </a:bodyPr>
                <a:lstStyle/>
                <a:p>
                  <a:endParaRPr lang="en-US"/>
                </a:p>
              </p:txBody>
            </p:sp>
            <p:sp>
              <p:nvSpPr>
                <p:cNvPr id="23636" name="Line 41"/>
                <p:cNvSpPr>
                  <a:spLocks noChangeShapeType="1"/>
                </p:cNvSpPr>
                <p:nvPr/>
              </p:nvSpPr>
              <p:spPr bwMode="auto">
                <a:xfrm>
                  <a:off x="4038600" y="3124200"/>
                  <a:ext cx="0" cy="381000"/>
                </a:xfrm>
                <a:prstGeom prst="line">
                  <a:avLst/>
                </a:prstGeom>
                <a:noFill/>
                <a:ln w="38100">
                  <a:solidFill>
                    <a:srgbClr val="0000FF"/>
                  </a:solidFill>
                  <a:round/>
                  <a:headEnd/>
                  <a:tailEnd/>
                </a:ln>
              </p:spPr>
              <p:txBody>
                <a:bodyPr wrap="none" anchor="ctr">
                  <a:prstTxWarp prst="textNoShape">
                    <a:avLst/>
                  </a:prstTxWarp>
                </a:bodyPr>
                <a:lstStyle/>
                <a:p>
                  <a:endParaRPr lang="en-US"/>
                </a:p>
              </p:txBody>
            </p:sp>
            <p:sp>
              <p:nvSpPr>
                <p:cNvPr id="23637" name="Line 42"/>
                <p:cNvSpPr>
                  <a:spLocks noChangeShapeType="1"/>
                </p:cNvSpPr>
                <p:nvPr/>
              </p:nvSpPr>
              <p:spPr bwMode="auto">
                <a:xfrm>
                  <a:off x="5029200" y="3200400"/>
                  <a:ext cx="0" cy="304800"/>
                </a:xfrm>
                <a:prstGeom prst="line">
                  <a:avLst/>
                </a:prstGeom>
                <a:noFill/>
                <a:ln w="38100">
                  <a:solidFill>
                    <a:srgbClr val="0000FF"/>
                  </a:solidFill>
                  <a:round/>
                  <a:headEnd/>
                  <a:tailEnd/>
                </a:ln>
              </p:spPr>
              <p:txBody>
                <a:bodyPr wrap="none" anchor="ctr">
                  <a:prstTxWarp prst="textNoShape">
                    <a:avLst/>
                  </a:prstTxWarp>
                </a:bodyPr>
                <a:lstStyle/>
                <a:p>
                  <a:endParaRPr lang="en-US"/>
                </a:p>
              </p:txBody>
            </p:sp>
            <p:sp>
              <p:nvSpPr>
                <p:cNvPr id="23638" name="Line 43"/>
                <p:cNvSpPr>
                  <a:spLocks noChangeShapeType="1"/>
                </p:cNvSpPr>
                <p:nvPr/>
              </p:nvSpPr>
              <p:spPr bwMode="auto">
                <a:xfrm>
                  <a:off x="5410200" y="2743200"/>
                  <a:ext cx="0" cy="762000"/>
                </a:xfrm>
                <a:prstGeom prst="line">
                  <a:avLst/>
                </a:prstGeom>
                <a:noFill/>
                <a:ln w="38100">
                  <a:solidFill>
                    <a:srgbClr val="0000FF"/>
                  </a:solidFill>
                  <a:round/>
                  <a:headEnd/>
                  <a:tailEnd/>
                </a:ln>
              </p:spPr>
              <p:txBody>
                <a:bodyPr wrap="none" anchor="ctr">
                  <a:prstTxWarp prst="textNoShape">
                    <a:avLst/>
                  </a:prstTxWarp>
                </a:bodyPr>
                <a:lstStyle/>
                <a:p>
                  <a:endParaRPr lang="en-US"/>
                </a:p>
              </p:txBody>
            </p:sp>
            <p:sp>
              <p:nvSpPr>
                <p:cNvPr id="23639" name="Line 44"/>
                <p:cNvSpPr>
                  <a:spLocks noChangeShapeType="1"/>
                </p:cNvSpPr>
                <p:nvPr/>
              </p:nvSpPr>
              <p:spPr bwMode="auto">
                <a:xfrm>
                  <a:off x="6781800" y="2971800"/>
                  <a:ext cx="0" cy="533400"/>
                </a:xfrm>
                <a:prstGeom prst="line">
                  <a:avLst/>
                </a:prstGeom>
                <a:noFill/>
                <a:ln w="38100">
                  <a:solidFill>
                    <a:srgbClr val="0000FF"/>
                  </a:solidFill>
                  <a:round/>
                  <a:headEnd/>
                  <a:tailEnd/>
                </a:ln>
              </p:spPr>
              <p:txBody>
                <a:bodyPr wrap="none" anchor="ctr">
                  <a:prstTxWarp prst="textNoShape">
                    <a:avLst/>
                  </a:prstTxWarp>
                </a:bodyPr>
                <a:lstStyle/>
                <a:p>
                  <a:endParaRPr lang="en-US"/>
                </a:p>
              </p:txBody>
            </p:sp>
            <p:sp>
              <p:nvSpPr>
                <p:cNvPr id="23640" name="Line 45"/>
                <p:cNvSpPr>
                  <a:spLocks noChangeShapeType="1"/>
                </p:cNvSpPr>
                <p:nvPr/>
              </p:nvSpPr>
              <p:spPr bwMode="auto">
                <a:xfrm>
                  <a:off x="7162800" y="3124200"/>
                  <a:ext cx="0" cy="381000"/>
                </a:xfrm>
                <a:prstGeom prst="line">
                  <a:avLst/>
                </a:prstGeom>
                <a:noFill/>
                <a:ln w="38100">
                  <a:solidFill>
                    <a:srgbClr val="0000FF"/>
                  </a:solidFill>
                  <a:round/>
                  <a:headEnd/>
                  <a:tailEnd/>
                </a:ln>
              </p:spPr>
              <p:txBody>
                <a:bodyPr wrap="none" anchor="ctr">
                  <a:prstTxWarp prst="textNoShape">
                    <a:avLst/>
                  </a:prstTxWarp>
                </a:bodyPr>
                <a:lstStyle/>
                <a:p>
                  <a:endParaRPr lang="en-US"/>
                </a:p>
              </p:txBody>
            </p:sp>
            <p:sp>
              <p:nvSpPr>
                <p:cNvPr id="23641" name="Line 42"/>
                <p:cNvSpPr>
                  <a:spLocks noChangeShapeType="1"/>
                </p:cNvSpPr>
                <p:nvPr/>
              </p:nvSpPr>
              <p:spPr bwMode="auto">
                <a:xfrm>
                  <a:off x="5791200" y="3352800"/>
                  <a:ext cx="0" cy="152400"/>
                </a:xfrm>
                <a:prstGeom prst="line">
                  <a:avLst/>
                </a:prstGeom>
                <a:noFill/>
                <a:ln w="38100">
                  <a:solidFill>
                    <a:srgbClr val="0000FF"/>
                  </a:solidFill>
                  <a:round/>
                  <a:headEnd/>
                  <a:tailEnd/>
                </a:ln>
              </p:spPr>
              <p:txBody>
                <a:bodyPr wrap="none" anchor="ctr">
                  <a:prstTxWarp prst="textNoShape">
                    <a:avLst/>
                  </a:prstTxWarp>
                </a:bodyPr>
                <a:lstStyle/>
                <a:p>
                  <a:endParaRPr lang="en-US"/>
                </a:p>
              </p:txBody>
            </p:sp>
            <p:sp>
              <p:nvSpPr>
                <p:cNvPr id="23642" name="Line 42"/>
                <p:cNvSpPr>
                  <a:spLocks noChangeShapeType="1"/>
                </p:cNvSpPr>
                <p:nvPr/>
              </p:nvSpPr>
              <p:spPr bwMode="auto">
                <a:xfrm>
                  <a:off x="6400800" y="3352800"/>
                  <a:ext cx="0" cy="152400"/>
                </a:xfrm>
                <a:prstGeom prst="line">
                  <a:avLst/>
                </a:prstGeom>
                <a:noFill/>
                <a:ln w="38100">
                  <a:solidFill>
                    <a:srgbClr val="0000FF"/>
                  </a:solidFill>
                  <a:round/>
                  <a:headEnd/>
                  <a:tailEnd/>
                </a:ln>
              </p:spPr>
              <p:txBody>
                <a:bodyPr wrap="none" anchor="ctr">
                  <a:prstTxWarp prst="textNoShape">
                    <a:avLst/>
                  </a:prstTxWarp>
                </a:bodyPr>
                <a:lstStyle/>
                <a:p>
                  <a:endParaRPr lang="en-US"/>
                </a:p>
              </p:txBody>
            </p:sp>
          </p:grpSp>
        </p:grpSp>
        <p:grpSp>
          <p:nvGrpSpPr>
            <p:cNvPr id="26" name="Group 149"/>
            <p:cNvGrpSpPr/>
            <p:nvPr/>
          </p:nvGrpSpPr>
          <p:grpSpPr>
            <a:xfrm>
              <a:off x="1524000" y="457200"/>
              <a:ext cx="6324600" cy="5666161"/>
              <a:chOff x="1524000" y="457200"/>
              <a:chExt cx="6324600" cy="5666161"/>
            </a:xfrm>
          </p:grpSpPr>
          <p:grpSp>
            <p:nvGrpSpPr>
              <p:cNvPr id="27" name="Group 148"/>
              <p:cNvGrpSpPr>
                <a:grpSpLocks/>
              </p:cNvGrpSpPr>
              <p:nvPr/>
            </p:nvGrpSpPr>
            <p:grpSpPr bwMode="auto">
              <a:xfrm>
                <a:off x="1524000" y="3275013"/>
                <a:ext cx="6324600" cy="307975"/>
                <a:chOff x="1600200" y="3427413"/>
                <a:chExt cx="6324600" cy="307778"/>
              </a:xfrm>
            </p:grpSpPr>
            <p:cxnSp>
              <p:nvCxnSpPr>
                <p:cNvPr id="126" name="Straight Connector 125"/>
                <p:cNvCxnSpPr/>
                <p:nvPr/>
              </p:nvCxnSpPr>
              <p:spPr>
                <a:xfrm>
                  <a:off x="1600200" y="3733604"/>
                  <a:ext cx="6324600" cy="1587"/>
                </a:xfrm>
                <a:prstGeom prst="line">
                  <a:avLst/>
                </a:prstGeom>
                <a:ln>
                  <a:solidFill>
                    <a:schemeClr val="tx1">
                      <a:lumMod val="75000"/>
                      <a:lumOff val="25000"/>
                    </a:schemeClr>
                  </a:solidFill>
                </a:ln>
                <a:effectLst/>
              </p:spPr>
              <p:style>
                <a:lnRef idx="2">
                  <a:schemeClr val="accent1"/>
                </a:lnRef>
                <a:fillRef idx="0">
                  <a:schemeClr val="accent1"/>
                </a:fillRef>
                <a:effectRef idx="1">
                  <a:schemeClr val="accent1"/>
                </a:effectRef>
                <a:fontRef idx="minor">
                  <a:schemeClr val="tx1"/>
                </a:fontRef>
              </p:style>
            </p:cxnSp>
            <p:sp>
              <p:nvSpPr>
                <p:cNvPr id="23564" name="TextBox 142"/>
                <p:cNvSpPr txBox="1">
                  <a:spLocks noChangeArrowheads="1"/>
                </p:cNvSpPr>
                <p:nvPr/>
              </p:nvSpPr>
              <p:spPr bwMode="auto">
                <a:xfrm>
                  <a:off x="1600200" y="3427413"/>
                  <a:ext cx="385154" cy="307580"/>
                </a:xfrm>
                <a:prstGeom prst="rect">
                  <a:avLst/>
                </a:prstGeom>
                <a:noFill/>
                <a:ln w="9525">
                  <a:noFill/>
                  <a:miter lim="800000"/>
                  <a:headEnd/>
                  <a:tailEnd/>
                </a:ln>
              </p:spPr>
              <p:txBody>
                <a:bodyPr wrap="none">
                  <a:prstTxWarp prst="textNoShape">
                    <a:avLst/>
                  </a:prstTxWarp>
                  <a:spAutoFit/>
                </a:bodyPr>
                <a:lstStyle/>
                <a:p>
                  <a:r>
                    <a:rPr lang="en-US" b="1" dirty="0">
                      <a:latin typeface="Calibri" pitchFamily="24" charset="0"/>
                      <a:ea typeface="Calibri" pitchFamily="24" charset="0"/>
                      <a:cs typeface="Calibri" pitchFamily="24" charset="0"/>
                    </a:rPr>
                    <a:t>(a)</a:t>
                  </a:r>
                </a:p>
              </p:txBody>
            </p:sp>
          </p:grpSp>
          <p:sp>
            <p:nvSpPr>
              <p:cNvPr id="23558" name="TextBox 142"/>
              <p:cNvSpPr txBox="1">
                <a:spLocks noChangeArrowheads="1"/>
              </p:cNvSpPr>
              <p:nvPr/>
            </p:nvSpPr>
            <p:spPr bwMode="auto">
              <a:xfrm>
                <a:off x="1524000" y="5815584"/>
                <a:ext cx="392868" cy="307777"/>
              </a:xfrm>
              <a:prstGeom prst="rect">
                <a:avLst/>
              </a:prstGeom>
              <a:noFill/>
              <a:ln w="9525">
                <a:noFill/>
                <a:miter lim="800000"/>
                <a:headEnd/>
                <a:tailEnd/>
              </a:ln>
            </p:spPr>
            <p:txBody>
              <a:bodyPr wrap="none">
                <a:prstTxWarp prst="textNoShape">
                  <a:avLst/>
                </a:prstTxWarp>
                <a:spAutoFit/>
              </a:bodyPr>
              <a:lstStyle/>
              <a:p>
                <a:r>
                  <a:rPr lang="en-US" b="1" dirty="0">
                    <a:latin typeface="Calibri" pitchFamily="24" charset="0"/>
                    <a:ea typeface="Calibri" pitchFamily="24" charset="0"/>
                    <a:cs typeface="Calibri" pitchFamily="24" charset="0"/>
                  </a:rPr>
                  <a:t>(</a:t>
                </a:r>
                <a:r>
                  <a:rPr lang="en-US" b="1" dirty="0" err="1">
                    <a:latin typeface="Calibri" pitchFamily="24" charset="0"/>
                    <a:ea typeface="Calibri" pitchFamily="24" charset="0"/>
                    <a:cs typeface="Calibri" pitchFamily="24" charset="0"/>
                  </a:rPr>
                  <a:t>b</a:t>
                </a:r>
                <a:r>
                  <a:rPr lang="en-US" b="1" dirty="0">
                    <a:latin typeface="Calibri" pitchFamily="24" charset="0"/>
                    <a:ea typeface="Calibri" pitchFamily="24" charset="0"/>
                    <a:cs typeface="Calibri" pitchFamily="24" charset="0"/>
                  </a:rPr>
                  <a:t>)</a:t>
                </a:r>
              </a:p>
            </p:txBody>
          </p:sp>
          <p:sp>
            <p:nvSpPr>
              <p:cNvPr id="154" name="Rectangle 153"/>
              <p:cNvSpPr/>
              <p:nvPr/>
            </p:nvSpPr>
            <p:spPr>
              <a:xfrm>
                <a:off x="1524000" y="457200"/>
                <a:ext cx="6324600" cy="56631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nvGrpSpPr>
            <p:cNvPr id="28" name="Group 148"/>
            <p:cNvGrpSpPr/>
            <p:nvPr/>
          </p:nvGrpSpPr>
          <p:grpSpPr>
            <a:xfrm>
              <a:off x="1600200" y="533400"/>
              <a:ext cx="6172777" cy="3005138"/>
              <a:chOff x="1475651" y="533400"/>
              <a:chExt cx="6172777" cy="3005138"/>
            </a:xfrm>
          </p:grpSpPr>
          <p:grpSp>
            <p:nvGrpSpPr>
              <p:cNvPr id="29" name="Group 142"/>
              <p:cNvGrpSpPr>
                <a:grpSpLocks/>
              </p:cNvGrpSpPr>
              <p:nvPr/>
            </p:nvGrpSpPr>
            <p:grpSpPr bwMode="auto">
              <a:xfrm>
                <a:off x="1475651" y="533400"/>
                <a:ext cx="6172777" cy="3005138"/>
                <a:chOff x="1236663" y="1295400"/>
                <a:chExt cx="6485715" cy="3005138"/>
              </a:xfrm>
            </p:grpSpPr>
            <p:grpSp>
              <p:nvGrpSpPr>
                <p:cNvPr id="30" name="Group 153"/>
                <p:cNvGrpSpPr>
                  <a:grpSpLocks/>
                </p:cNvGrpSpPr>
                <p:nvPr/>
              </p:nvGrpSpPr>
              <p:grpSpPr bwMode="auto">
                <a:xfrm>
                  <a:off x="1236663" y="1295400"/>
                  <a:ext cx="6485715" cy="3005138"/>
                  <a:chOff x="1389063" y="1295400"/>
                  <a:chExt cx="6485715" cy="3005138"/>
                </a:xfrm>
              </p:grpSpPr>
              <p:grpSp>
                <p:nvGrpSpPr>
                  <p:cNvPr id="31" name="Group 123"/>
                  <p:cNvGrpSpPr>
                    <a:grpSpLocks/>
                  </p:cNvGrpSpPr>
                  <p:nvPr/>
                </p:nvGrpSpPr>
                <p:grpSpPr bwMode="auto">
                  <a:xfrm>
                    <a:off x="3581400" y="1295400"/>
                    <a:ext cx="4293378" cy="3005138"/>
                    <a:chOff x="2590800" y="381000"/>
                    <a:chExt cx="4293378" cy="3005138"/>
                  </a:xfrm>
                </p:grpSpPr>
                <p:grpSp>
                  <p:nvGrpSpPr>
                    <p:cNvPr id="23552" name="Group 75"/>
                    <p:cNvGrpSpPr>
                      <a:grpSpLocks/>
                    </p:cNvGrpSpPr>
                    <p:nvPr/>
                  </p:nvGrpSpPr>
                  <p:grpSpPr bwMode="auto">
                    <a:xfrm>
                      <a:off x="2590800" y="381000"/>
                      <a:ext cx="4214813" cy="3005138"/>
                      <a:chOff x="1536" y="912"/>
                      <a:chExt cx="2655" cy="1893"/>
                    </a:xfrm>
                  </p:grpSpPr>
                  <p:grpSp>
                    <p:nvGrpSpPr>
                      <p:cNvPr id="23553" name="Group 76"/>
                      <p:cNvGrpSpPr>
                        <a:grpSpLocks/>
                      </p:cNvGrpSpPr>
                      <p:nvPr/>
                    </p:nvGrpSpPr>
                    <p:grpSpPr bwMode="auto">
                      <a:xfrm>
                        <a:off x="1536" y="912"/>
                        <a:ext cx="2112" cy="1728"/>
                        <a:chOff x="1536" y="912"/>
                        <a:chExt cx="2112" cy="1728"/>
                      </a:xfrm>
                    </p:grpSpPr>
                    <p:grpSp>
                      <p:nvGrpSpPr>
                        <p:cNvPr id="23554" name="Group 77"/>
                        <p:cNvGrpSpPr>
                          <a:grpSpLocks/>
                        </p:cNvGrpSpPr>
                        <p:nvPr/>
                      </p:nvGrpSpPr>
                      <p:grpSpPr bwMode="auto">
                        <a:xfrm>
                          <a:off x="1536" y="912"/>
                          <a:ext cx="2112" cy="1728"/>
                          <a:chOff x="1536" y="912"/>
                          <a:chExt cx="2112" cy="1728"/>
                        </a:xfrm>
                      </p:grpSpPr>
                      <p:sp>
                        <p:nvSpPr>
                          <p:cNvPr id="23618" name="Rectangle 78"/>
                          <p:cNvSpPr>
                            <a:spLocks noChangeArrowheads="1"/>
                          </p:cNvSpPr>
                          <p:nvPr/>
                        </p:nvSpPr>
                        <p:spPr bwMode="auto">
                          <a:xfrm>
                            <a:off x="1536" y="912"/>
                            <a:ext cx="2112" cy="1728"/>
                          </a:xfrm>
                          <a:prstGeom prst="rect">
                            <a:avLst/>
                          </a:prstGeom>
                          <a:solidFill>
                            <a:schemeClr val="bg1"/>
                          </a:solidFill>
                          <a:ln w="9525">
                            <a:solidFill>
                              <a:schemeClr val="tx1"/>
                            </a:solidFill>
                            <a:miter lim="800000"/>
                            <a:headEnd/>
                            <a:tailEnd/>
                          </a:ln>
                        </p:spPr>
                        <p:txBody>
                          <a:bodyPr wrap="none" anchor="ctr">
                            <a:prstTxWarp prst="textNoShape">
                              <a:avLst/>
                            </a:prstTxWarp>
                          </a:bodyPr>
                          <a:lstStyle/>
                          <a:p>
                            <a:endParaRPr lang="en-US"/>
                          </a:p>
                        </p:txBody>
                      </p:sp>
                      <p:sp>
                        <p:nvSpPr>
                          <p:cNvPr id="23619" name="Line 79"/>
                          <p:cNvSpPr>
                            <a:spLocks noChangeShapeType="1"/>
                          </p:cNvSpPr>
                          <p:nvPr/>
                        </p:nvSpPr>
                        <p:spPr bwMode="auto">
                          <a:xfrm>
                            <a:off x="2880" y="912"/>
                            <a:ext cx="0" cy="288"/>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3620" name="Line 80"/>
                          <p:cNvSpPr>
                            <a:spLocks noChangeShapeType="1"/>
                          </p:cNvSpPr>
                          <p:nvPr/>
                        </p:nvSpPr>
                        <p:spPr bwMode="auto">
                          <a:xfrm>
                            <a:off x="2448" y="912"/>
                            <a:ext cx="0" cy="288"/>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3621" name="Line 81"/>
                          <p:cNvSpPr>
                            <a:spLocks noChangeShapeType="1"/>
                          </p:cNvSpPr>
                          <p:nvPr/>
                        </p:nvSpPr>
                        <p:spPr bwMode="auto">
                          <a:xfrm>
                            <a:off x="1728" y="912"/>
                            <a:ext cx="0" cy="288"/>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3622" name="Line 82"/>
                          <p:cNvSpPr>
                            <a:spLocks noChangeShapeType="1"/>
                          </p:cNvSpPr>
                          <p:nvPr/>
                        </p:nvSpPr>
                        <p:spPr bwMode="auto">
                          <a:xfrm>
                            <a:off x="1968" y="912"/>
                            <a:ext cx="0" cy="288"/>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3623" name="Line 83"/>
                          <p:cNvSpPr>
                            <a:spLocks noChangeShapeType="1"/>
                          </p:cNvSpPr>
                          <p:nvPr/>
                        </p:nvSpPr>
                        <p:spPr bwMode="auto">
                          <a:xfrm>
                            <a:off x="2208" y="912"/>
                            <a:ext cx="0" cy="288"/>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3624" name="Line 84"/>
                          <p:cNvSpPr>
                            <a:spLocks noChangeShapeType="1"/>
                          </p:cNvSpPr>
                          <p:nvPr/>
                        </p:nvSpPr>
                        <p:spPr bwMode="auto">
                          <a:xfrm>
                            <a:off x="3120" y="912"/>
                            <a:ext cx="0" cy="288"/>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3625" name="Line 85"/>
                          <p:cNvSpPr>
                            <a:spLocks noChangeShapeType="1"/>
                          </p:cNvSpPr>
                          <p:nvPr/>
                        </p:nvSpPr>
                        <p:spPr bwMode="auto">
                          <a:xfrm>
                            <a:off x="3600" y="912"/>
                            <a:ext cx="0" cy="288"/>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3626" name="Line 86"/>
                          <p:cNvSpPr>
                            <a:spLocks noChangeShapeType="1"/>
                          </p:cNvSpPr>
                          <p:nvPr/>
                        </p:nvSpPr>
                        <p:spPr bwMode="auto">
                          <a:xfrm>
                            <a:off x="3360" y="912"/>
                            <a:ext cx="0" cy="288"/>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3627" name="Line 87"/>
                          <p:cNvSpPr>
                            <a:spLocks noChangeShapeType="1"/>
                          </p:cNvSpPr>
                          <p:nvPr/>
                        </p:nvSpPr>
                        <p:spPr bwMode="auto">
                          <a:xfrm>
                            <a:off x="2640" y="912"/>
                            <a:ext cx="0" cy="288"/>
                          </a:xfrm>
                          <a:prstGeom prst="line">
                            <a:avLst/>
                          </a:prstGeom>
                          <a:noFill/>
                          <a:ln w="38100">
                            <a:solidFill>
                              <a:schemeClr val="tx1"/>
                            </a:solidFill>
                            <a:round/>
                            <a:headEnd/>
                            <a:tailEnd/>
                          </a:ln>
                        </p:spPr>
                        <p:txBody>
                          <a:bodyPr wrap="none" anchor="ctr">
                            <a:prstTxWarp prst="textNoShape">
                              <a:avLst/>
                            </a:prstTxWarp>
                          </a:bodyPr>
                          <a:lstStyle/>
                          <a:p>
                            <a:endParaRPr lang="en-US"/>
                          </a:p>
                        </p:txBody>
                      </p:sp>
                    </p:grpSp>
                    <p:sp>
                      <p:nvSpPr>
                        <p:cNvPr id="23599" name="Line 88"/>
                        <p:cNvSpPr>
                          <a:spLocks noChangeShapeType="1"/>
                        </p:cNvSpPr>
                        <p:nvPr/>
                      </p:nvSpPr>
                      <p:spPr bwMode="auto">
                        <a:xfrm>
                          <a:off x="2640" y="1776"/>
                          <a:ext cx="0" cy="240"/>
                        </a:xfrm>
                        <a:prstGeom prst="line">
                          <a:avLst/>
                        </a:prstGeom>
                        <a:noFill/>
                        <a:ln w="38100">
                          <a:solidFill>
                            <a:srgbClr val="FF0000"/>
                          </a:solidFill>
                          <a:round/>
                          <a:headEnd/>
                          <a:tailEnd/>
                        </a:ln>
                      </p:spPr>
                      <p:txBody>
                        <a:bodyPr wrap="none" anchor="ctr">
                          <a:prstTxWarp prst="textNoShape">
                            <a:avLst/>
                          </a:prstTxWarp>
                        </a:bodyPr>
                        <a:lstStyle/>
                        <a:p>
                          <a:endParaRPr lang="en-US"/>
                        </a:p>
                      </p:txBody>
                    </p:sp>
                    <p:grpSp>
                      <p:nvGrpSpPr>
                        <p:cNvPr id="23555" name="Group 89"/>
                        <p:cNvGrpSpPr>
                          <a:grpSpLocks/>
                        </p:cNvGrpSpPr>
                        <p:nvPr/>
                      </p:nvGrpSpPr>
                      <p:grpSpPr bwMode="auto">
                        <a:xfrm>
                          <a:off x="1632" y="2016"/>
                          <a:ext cx="1872" cy="624"/>
                          <a:chOff x="1632" y="2112"/>
                          <a:chExt cx="1872" cy="624"/>
                        </a:xfrm>
                      </p:grpSpPr>
                      <p:sp>
                        <p:nvSpPr>
                          <p:cNvPr id="23610" name="Line 90"/>
                          <p:cNvSpPr>
                            <a:spLocks noChangeShapeType="1"/>
                          </p:cNvSpPr>
                          <p:nvPr/>
                        </p:nvSpPr>
                        <p:spPr bwMode="auto">
                          <a:xfrm>
                            <a:off x="2784" y="2112"/>
                            <a:ext cx="0" cy="624"/>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3611" name="Line 91"/>
                          <p:cNvSpPr>
                            <a:spLocks noChangeShapeType="1"/>
                          </p:cNvSpPr>
                          <p:nvPr/>
                        </p:nvSpPr>
                        <p:spPr bwMode="auto">
                          <a:xfrm>
                            <a:off x="2352" y="2112"/>
                            <a:ext cx="0" cy="624"/>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3612" name="Line 92"/>
                          <p:cNvSpPr>
                            <a:spLocks noChangeShapeType="1"/>
                          </p:cNvSpPr>
                          <p:nvPr/>
                        </p:nvSpPr>
                        <p:spPr bwMode="auto">
                          <a:xfrm>
                            <a:off x="1632" y="2112"/>
                            <a:ext cx="0" cy="624"/>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3613" name="Line 93"/>
                          <p:cNvSpPr>
                            <a:spLocks noChangeShapeType="1"/>
                          </p:cNvSpPr>
                          <p:nvPr/>
                        </p:nvSpPr>
                        <p:spPr bwMode="auto">
                          <a:xfrm>
                            <a:off x="1872" y="2112"/>
                            <a:ext cx="0" cy="624"/>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3614" name="Line 94"/>
                          <p:cNvSpPr>
                            <a:spLocks noChangeShapeType="1"/>
                          </p:cNvSpPr>
                          <p:nvPr/>
                        </p:nvSpPr>
                        <p:spPr bwMode="auto">
                          <a:xfrm>
                            <a:off x="2112" y="2112"/>
                            <a:ext cx="0" cy="624"/>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3615" name="Line 95"/>
                          <p:cNvSpPr>
                            <a:spLocks noChangeShapeType="1"/>
                          </p:cNvSpPr>
                          <p:nvPr/>
                        </p:nvSpPr>
                        <p:spPr bwMode="auto">
                          <a:xfrm>
                            <a:off x="3024" y="2112"/>
                            <a:ext cx="0" cy="624"/>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3616" name="Line 96"/>
                          <p:cNvSpPr>
                            <a:spLocks noChangeShapeType="1"/>
                          </p:cNvSpPr>
                          <p:nvPr/>
                        </p:nvSpPr>
                        <p:spPr bwMode="auto">
                          <a:xfrm>
                            <a:off x="3504" y="2112"/>
                            <a:ext cx="0" cy="624"/>
                          </a:xfrm>
                          <a:prstGeom prst="line">
                            <a:avLst/>
                          </a:prstGeom>
                          <a:noFill/>
                          <a:ln w="38100">
                            <a:solidFill>
                              <a:schemeClr val="tx1"/>
                            </a:solidFill>
                            <a:round/>
                            <a:headEnd/>
                            <a:tailEnd/>
                          </a:ln>
                        </p:spPr>
                        <p:txBody>
                          <a:bodyPr wrap="none" anchor="ctr">
                            <a:prstTxWarp prst="textNoShape">
                              <a:avLst/>
                            </a:prstTxWarp>
                          </a:bodyPr>
                          <a:lstStyle/>
                          <a:p>
                            <a:endParaRPr lang="en-US"/>
                          </a:p>
                        </p:txBody>
                      </p:sp>
                      <p:sp>
                        <p:nvSpPr>
                          <p:cNvPr id="23617" name="Line 97"/>
                          <p:cNvSpPr>
                            <a:spLocks noChangeShapeType="1"/>
                          </p:cNvSpPr>
                          <p:nvPr/>
                        </p:nvSpPr>
                        <p:spPr bwMode="auto">
                          <a:xfrm>
                            <a:off x="3264" y="2112"/>
                            <a:ext cx="0" cy="624"/>
                          </a:xfrm>
                          <a:prstGeom prst="line">
                            <a:avLst/>
                          </a:prstGeom>
                          <a:noFill/>
                          <a:ln w="38100">
                            <a:solidFill>
                              <a:schemeClr val="tx1"/>
                            </a:solidFill>
                            <a:round/>
                            <a:headEnd/>
                            <a:tailEnd/>
                          </a:ln>
                        </p:spPr>
                        <p:txBody>
                          <a:bodyPr wrap="none" anchor="ctr">
                            <a:prstTxWarp prst="textNoShape">
                              <a:avLst/>
                            </a:prstTxWarp>
                          </a:bodyPr>
                          <a:lstStyle/>
                          <a:p>
                            <a:endParaRPr lang="en-US"/>
                          </a:p>
                        </p:txBody>
                      </p:sp>
                    </p:grpSp>
                    <p:grpSp>
                      <p:nvGrpSpPr>
                        <p:cNvPr id="23556" name="Group 98"/>
                        <p:cNvGrpSpPr>
                          <a:grpSpLocks/>
                        </p:cNvGrpSpPr>
                        <p:nvPr/>
                      </p:nvGrpSpPr>
                      <p:grpSpPr bwMode="auto">
                        <a:xfrm>
                          <a:off x="2640" y="1200"/>
                          <a:ext cx="720" cy="576"/>
                          <a:chOff x="2640" y="1200"/>
                          <a:chExt cx="720" cy="576"/>
                        </a:xfrm>
                      </p:grpSpPr>
                      <p:sp>
                        <p:nvSpPr>
                          <p:cNvPr id="23602" name="Rectangle 99"/>
                          <p:cNvSpPr>
                            <a:spLocks noChangeArrowheads="1"/>
                          </p:cNvSpPr>
                          <p:nvPr/>
                        </p:nvSpPr>
                        <p:spPr bwMode="auto">
                          <a:xfrm>
                            <a:off x="2640" y="1200"/>
                            <a:ext cx="720" cy="576"/>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grpSp>
                        <p:nvGrpSpPr>
                          <p:cNvPr id="23557" name="Group 100"/>
                          <p:cNvGrpSpPr>
                            <a:grpSpLocks/>
                          </p:cNvGrpSpPr>
                          <p:nvPr/>
                        </p:nvGrpSpPr>
                        <p:grpSpPr bwMode="auto">
                          <a:xfrm>
                            <a:off x="2784" y="1200"/>
                            <a:ext cx="480" cy="576"/>
                            <a:chOff x="2784" y="1296"/>
                            <a:chExt cx="480" cy="576"/>
                          </a:xfrm>
                        </p:grpSpPr>
                        <p:sp>
                          <p:nvSpPr>
                            <p:cNvPr id="23604" name="Line 101"/>
                            <p:cNvSpPr>
                              <a:spLocks noChangeShapeType="1"/>
                            </p:cNvSpPr>
                            <p:nvPr/>
                          </p:nvSpPr>
                          <p:spPr bwMode="auto">
                            <a:xfrm>
                              <a:off x="2784" y="1296"/>
                              <a:ext cx="0" cy="5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3605" name="Line 102"/>
                            <p:cNvSpPr>
                              <a:spLocks noChangeShapeType="1"/>
                            </p:cNvSpPr>
                            <p:nvPr/>
                          </p:nvSpPr>
                          <p:spPr bwMode="auto">
                            <a:xfrm>
                              <a:off x="3024" y="1296"/>
                              <a:ext cx="0" cy="576"/>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3606" name="Line 103"/>
                            <p:cNvSpPr>
                              <a:spLocks noChangeShapeType="1"/>
                            </p:cNvSpPr>
                            <p:nvPr/>
                          </p:nvSpPr>
                          <p:spPr bwMode="auto">
                            <a:xfrm>
                              <a:off x="3264" y="1296"/>
                              <a:ext cx="0" cy="576"/>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nvGrpSpPr>
                            <p:cNvPr id="23559" name="Group 104"/>
                            <p:cNvGrpSpPr>
                              <a:grpSpLocks/>
                            </p:cNvGrpSpPr>
                            <p:nvPr/>
                          </p:nvGrpSpPr>
                          <p:grpSpPr bwMode="auto">
                            <a:xfrm>
                              <a:off x="2784" y="1488"/>
                              <a:ext cx="240" cy="384"/>
                              <a:chOff x="1632" y="2352"/>
                              <a:chExt cx="240" cy="384"/>
                            </a:xfrm>
                          </p:grpSpPr>
                          <p:sp>
                            <p:nvSpPr>
                              <p:cNvPr id="23608" name="Line 105"/>
                              <p:cNvSpPr>
                                <a:spLocks noChangeShapeType="1"/>
                              </p:cNvSpPr>
                              <p:nvPr/>
                            </p:nvSpPr>
                            <p:spPr bwMode="auto">
                              <a:xfrm>
                                <a:off x="1632" y="2544"/>
                                <a:ext cx="0" cy="192"/>
                              </a:xfrm>
                              <a:prstGeom prst="line">
                                <a:avLst/>
                              </a:prstGeom>
                              <a:noFill/>
                              <a:ln w="38100">
                                <a:solidFill>
                                  <a:srgbClr val="0000FF"/>
                                </a:solidFill>
                                <a:round/>
                                <a:headEnd/>
                                <a:tailEnd/>
                              </a:ln>
                            </p:spPr>
                            <p:txBody>
                              <a:bodyPr wrap="none" anchor="ctr">
                                <a:prstTxWarp prst="textNoShape">
                                  <a:avLst/>
                                </a:prstTxWarp>
                              </a:bodyPr>
                              <a:lstStyle/>
                              <a:p>
                                <a:endParaRPr lang="en-US"/>
                              </a:p>
                            </p:txBody>
                          </p:sp>
                          <p:sp>
                            <p:nvSpPr>
                              <p:cNvPr id="23609" name="Line 106"/>
                              <p:cNvSpPr>
                                <a:spLocks noChangeShapeType="1"/>
                              </p:cNvSpPr>
                              <p:nvPr/>
                            </p:nvSpPr>
                            <p:spPr bwMode="auto">
                              <a:xfrm>
                                <a:off x="1872" y="2352"/>
                                <a:ext cx="0" cy="384"/>
                              </a:xfrm>
                              <a:prstGeom prst="line">
                                <a:avLst/>
                              </a:prstGeom>
                              <a:noFill/>
                              <a:ln w="38100">
                                <a:solidFill>
                                  <a:srgbClr val="0000FF"/>
                                </a:solidFill>
                                <a:round/>
                                <a:headEnd/>
                                <a:tailEnd/>
                              </a:ln>
                            </p:spPr>
                            <p:txBody>
                              <a:bodyPr wrap="none" anchor="ctr">
                                <a:prstTxWarp prst="textNoShape">
                                  <a:avLst/>
                                </a:prstTxWarp>
                              </a:bodyPr>
                              <a:lstStyle/>
                              <a:p>
                                <a:endParaRPr lang="en-US"/>
                              </a:p>
                            </p:txBody>
                          </p:sp>
                        </p:grpSp>
                      </p:grpSp>
                    </p:grpSp>
                  </p:grpSp>
                  <p:grpSp>
                    <p:nvGrpSpPr>
                      <p:cNvPr id="23561" name="Group 107"/>
                      <p:cNvGrpSpPr>
                        <a:grpSpLocks/>
                      </p:cNvGrpSpPr>
                      <p:nvPr/>
                    </p:nvGrpSpPr>
                    <p:grpSpPr bwMode="auto">
                      <a:xfrm>
                        <a:off x="1536" y="960"/>
                        <a:ext cx="2655" cy="1845"/>
                        <a:chOff x="1536" y="960"/>
                        <a:chExt cx="2655" cy="1845"/>
                      </a:xfrm>
                    </p:grpSpPr>
                    <p:sp>
                      <p:nvSpPr>
                        <p:cNvPr id="23589" name="Text Box 108"/>
                        <p:cNvSpPr txBox="1">
                          <a:spLocks noChangeArrowheads="1"/>
                        </p:cNvSpPr>
                        <p:nvPr/>
                      </p:nvSpPr>
                      <p:spPr bwMode="auto">
                        <a:xfrm>
                          <a:off x="2352" y="2640"/>
                          <a:ext cx="768" cy="165"/>
                        </a:xfrm>
                        <a:prstGeom prst="rect">
                          <a:avLst/>
                        </a:prstGeom>
                        <a:noFill/>
                        <a:ln w="9525">
                          <a:noFill/>
                          <a:miter lim="800000"/>
                          <a:headEnd/>
                          <a:tailEnd/>
                        </a:ln>
                      </p:spPr>
                      <p:txBody>
                        <a:bodyPr>
                          <a:prstTxWarp prst="textNoShape">
                            <a:avLst/>
                          </a:prstTxWarp>
                          <a:spAutoFit/>
                        </a:bodyPr>
                        <a:lstStyle/>
                        <a:p>
                          <a:pPr>
                            <a:spcBef>
                              <a:spcPct val="50000"/>
                            </a:spcBef>
                          </a:pPr>
                          <a:r>
                            <a:rPr lang="en-US" sz="1100" b="1" dirty="0">
                              <a:latin typeface="Calibri"/>
                              <a:ea typeface="Arial" pitchFamily="24" charset="0"/>
                              <a:cs typeface="Calibri"/>
                            </a:rPr>
                            <a:t>Time, ms</a:t>
                          </a:r>
                        </a:p>
                      </p:txBody>
                    </p:sp>
                    <p:grpSp>
                      <p:nvGrpSpPr>
                        <p:cNvPr id="23562" name="Group 110"/>
                        <p:cNvGrpSpPr>
                          <a:grpSpLocks/>
                        </p:cNvGrpSpPr>
                        <p:nvPr/>
                      </p:nvGrpSpPr>
                      <p:grpSpPr bwMode="auto">
                        <a:xfrm>
                          <a:off x="1536" y="960"/>
                          <a:ext cx="2655" cy="1680"/>
                          <a:chOff x="1536" y="960"/>
                          <a:chExt cx="2655" cy="1680"/>
                        </a:xfrm>
                      </p:grpSpPr>
                      <p:sp>
                        <p:nvSpPr>
                          <p:cNvPr id="23591" name="Text Box 111"/>
                          <p:cNvSpPr txBox="1">
                            <a:spLocks noChangeArrowheads="1"/>
                          </p:cNvSpPr>
                          <p:nvPr/>
                        </p:nvSpPr>
                        <p:spPr bwMode="auto">
                          <a:xfrm>
                            <a:off x="3616" y="1488"/>
                            <a:ext cx="432" cy="147"/>
                          </a:xfrm>
                          <a:prstGeom prst="rect">
                            <a:avLst/>
                          </a:prstGeom>
                          <a:noFill/>
                          <a:ln w="9525">
                            <a:noFill/>
                            <a:miter lim="800000"/>
                            <a:headEnd/>
                            <a:tailEnd/>
                          </a:ln>
                        </p:spPr>
                        <p:txBody>
                          <a:bodyPr>
                            <a:prstTxWarp prst="textNoShape">
                              <a:avLst/>
                            </a:prstTxWarp>
                            <a:spAutoFit/>
                          </a:bodyPr>
                          <a:lstStyle/>
                          <a:p>
                            <a:pPr>
                              <a:lnSpc>
                                <a:spcPct val="80000"/>
                              </a:lnSpc>
                              <a:spcBef>
                                <a:spcPct val="50000"/>
                              </a:spcBef>
                            </a:pPr>
                            <a:r>
                              <a:rPr lang="en-US" sz="1100" b="1" i="1" dirty="0">
                                <a:solidFill>
                                  <a:srgbClr val="0000FF"/>
                                </a:solidFill>
                                <a:latin typeface="Calibri"/>
                                <a:ea typeface="Arial" pitchFamily="24" charset="0"/>
                                <a:cs typeface="Calibri"/>
                              </a:rPr>
                              <a:t>Coding</a:t>
                            </a:r>
                          </a:p>
                        </p:txBody>
                      </p:sp>
                      <p:sp>
                        <p:nvSpPr>
                          <p:cNvPr id="23592" name="Text Box 112"/>
                          <p:cNvSpPr txBox="1">
                            <a:spLocks noChangeArrowheads="1"/>
                          </p:cNvSpPr>
                          <p:nvPr/>
                        </p:nvSpPr>
                        <p:spPr bwMode="auto">
                          <a:xfrm>
                            <a:off x="3667" y="960"/>
                            <a:ext cx="524" cy="165"/>
                          </a:xfrm>
                          <a:prstGeom prst="rect">
                            <a:avLst/>
                          </a:prstGeom>
                          <a:noFill/>
                          <a:ln w="9525">
                            <a:noFill/>
                            <a:miter lim="800000"/>
                            <a:headEnd/>
                            <a:tailEnd/>
                          </a:ln>
                        </p:spPr>
                        <p:txBody>
                          <a:bodyPr>
                            <a:prstTxWarp prst="textNoShape">
                              <a:avLst/>
                            </a:prstTxWarp>
                            <a:spAutoFit/>
                          </a:bodyPr>
                          <a:lstStyle/>
                          <a:p>
                            <a:pPr>
                              <a:spcBef>
                                <a:spcPct val="50000"/>
                              </a:spcBef>
                            </a:pPr>
                            <a:r>
                              <a:rPr lang="en-US" sz="1100" b="1" u="sng" dirty="0">
                                <a:latin typeface="Calibri"/>
                                <a:cs typeface="Calibri"/>
                              </a:rPr>
                              <a:t>Inhibitory</a:t>
                            </a:r>
                          </a:p>
                        </p:txBody>
                      </p:sp>
                      <p:grpSp>
                        <p:nvGrpSpPr>
                          <p:cNvPr id="23563" name="Group 113"/>
                          <p:cNvGrpSpPr>
                            <a:grpSpLocks/>
                          </p:cNvGrpSpPr>
                          <p:nvPr/>
                        </p:nvGrpSpPr>
                        <p:grpSpPr bwMode="auto">
                          <a:xfrm>
                            <a:off x="1536" y="1200"/>
                            <a:ext cx="2112" cy="1440"/>
                            <a:chOff x="384" y="2160"/>
                            <a:chExt cx="2043" cy="1440"/>
                          </a:xfrm>
                        </p:grpSpPr>
                        <p:sp>
                          <p:nvSpPr>
                            <p:cNvPr id="23594" name="Line 114"/>
                            <p:cNvSpPr>
                              <a:spLocks noChangeShapeType="1"/>
                            </p:cNvSpPr>
                            <p:nvPr/>
                          </p:nvSpPr>
                          <p:spPr bwMode="auto">
                            <a:xfrm>
                              <a:off x="384" y="2160"/>
                              <a:ext cx="2043"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3595" name="Line 115"/>
                            <p:cNvSpPr>
                              <a:spLocks noChangeShapeType="1"/>
                            </p:cNvSpPr>
                            <p:nvPr/>
                          </p:nvSpPr>
                          <p:spPr bwMode="auto">
                            <a:xfrm>
                              <a:off x="384" y="2736"/>
                              <a:ext cx="2043"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3596" name="Line 116"/>
                            <p:cNvSpPr>
                              <a:spLocks noChangeShapeType="1"/>
                            </p:cNvSpPr>
                            <p:nvPr/>
                          </p:nvSpPr>
                          <p:spPr bwMode="auto">
                            <a:xfrm>
                              <a:off x="384" y="2976"/>
                              <a:ext cx="2043"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23597" name="Line 117"/>
                            <p:cNvSpPr>
                              <a:spLocks noChangeShapeType="1"/>
                            </p:cNvSpPr>
                            <p:nvPr/>
                          </p:nvSpPr>
                          <p:spPr bwMode="auto">
                            <a:xfrm>
                              <a:off x="384" y="3600"/>
                              <a:ext cx="2043" cy="0"/>
                            </a:xfrm>
                            <a:prstGeom prst="line">
                              <a:avLst/>
                            </a:prstGeom>
                            <a:noFill/>
                            <a:ln w="9525">
                              <a:solidFill>
                                <a:schemeClr val="tx1"/>
                              </a:solidFill>
                              <a:round/>
                              <a:headEnd/>
                              <a:tailEnd/>
                            </a:ln>
                          </p:spPr>
                          <p:txBody>
                            <a:bodyPr wrap="none" anchor="ctr">
                              <a:prstTxWarp prst="textNoShape">
                                <a:avLst/>
                              </a:prstTxWarp>
                            </a:bodyPr>
                            <a:lstStyle/>
                            <a:p>
                              <a:endParaRPr lang="en-US"/>
                            </a:p>
                          </p:txBody>
                        </p:sp>
                      </p:grpSp>
                    </p:grpSp>
                  </p:grpSp>
                </p:grpSp>
                <p:sp>
                  <p:nvSpPr>
                    <p:cNvPr id="23585" name="Text Box 111"/>
                    <p:cNvSpPr txBox="1">
                      <a:spLocks noChangeArrowheads="1"/>
                    </p:cNvSpPr>
                    <p:nvPr/>
                  </p:nvSpPr>
                  <p:spPr bwMode="auto">
                    <a:xfrm>
                      <a:off x="5893552" y="1828800"/>
                      <a:ext cx="609616" cy="233397"/>
                    </a:xfrm>
                    <a:prstGeom prst="rect">
                      <a:avLst/>
                    </a:prstGeom>
                    <a:noFill/>
                    <a:ln w="9525">
                      <a:noFill/>
                      <a:miter lim="800000"/>
                      <a:headEnd/>
                      <a:tailEnd/>
                    </a:ln>
                  </p:spPr>
                  <p:txBody>
                    <a:bodyPr>
                      <a:prstTxWarp prst="textNoShape">
                        <a:avLst/>
                      </a:prstTxWarp>
                      <a:spAutoFit/>
                    </a:bodyPr>
                    <a:lstStyle/>
                    <a:p>
                      <a:pPr>
                        <a:lnSpc>
                          <a:spcPct val="80000"/>
                        </a:lnSpc>
                        <a:spcBef>
                          <a:spcPct val="50000"/>
                        </a:spcBef>
                      </a:pPr>
                      <a:r>
                        <a:rPr lang="en-US" sz="1100" b="1" i="1" dirty="0">
                          <a:solidFill>
                            <a:srgbClr val="0000FF"/>
                          </a:solidFill>
                          <a:latin typeface="Calibri"/>
                          <a:ea typeface="Arial" pitchFamily="24" charset="0"/>
                          <a:cs typeface="Calibri"/>
                        </a:rPr>
                        <a:t>Onset</a:t>
                      </a:r>
                    </a:p>
                  </p:txBody>
                </p:sp>
                <p:sp>
                  <p:nvSpPr>
                    <p:cNvPr id="23586" name="Text Box 111"/>
                    <p:cNvSpPr txBox="1">
                      <a:spLocks noChangeArrowheads="1"/>
                    </p:cNvSpPr>
                    <p:nvPr/>
                  </p:nvSpPr>
                  <p:spPr bwMode="auto">
                    <a:xfrm>
                      <a:off x="5893552" y="2514600"/>
                      <a:ext cx="990626" cy="233397"/>
                    </a:xfrm>
                    <a:prstGeom prst="rect">
                      <a:avLst/>
                    </a:prstGeom>
                    <a:noFill/>
                    <a:ln w="9525">
                      <a:noFill/>
                      <a:miter lim="800000"/>
                      <a:headEnd/>
                      <a:tailEnd/>
                    </a:ln>
                  </p:spPr>
                  <p:txBody>
                    <a:bodyPr>
                      <a:prstTxWarp prst="textNoShape">
                        <a:avLst/>
                      </a:prstTxWarp>
                      <a:spAutoFit/>
                    </a:bodyPr>
                    <a:lstStyle/>
                    <a:p>
                      <a:pPr>
                        <a:lnSpc>
                          <a:spcPct val="80000"/>
                        </a:lnSpc>
                      </a:pPr>
                      <a:r>
                        <a:rPr lang="en-US" sz="1100" b="1" i="1" dirty="0">
                          <a:solidFill>
                            <a:srgbClr val="0000FF"/>
                          </a:solidFill>
                          <a:latin typeface="Calibri"/>
                          <a:ea typeface="Arial" pitchFamily="24" charset="0"/>
                          <a:cs typeface="Calibri"/>
                        </a:rPr>
                        <a:t>Background</a:t>
                      </a:r>
                      <a:endParaRPr lang="en-US" sz="1100" b="1" i="1" dirty="0">
                        <a:latin typeface="Calibri"/>
                        <a:ea typeface="Arial" pitchFamily="24" charset="0"/>
                        <a:cs typeface="Calibri"/>
                      </a:endParaRPr>
                    </a:p>
                  </p:txBody>
                </p:sp>
              </p:grpSp>
              <p:grpSp>
                <p:nvGrpSpPr>
                  <p:cNvPr id="23565" name="Group 149"/>
                  <p:cNvGrpSpPr>
                    <a:grpSpLocks/>
                  </p:cNvGrpSpPr>
                  <p:nvPr/>
                </p:nvGrpSpPr>
                <p:grpSpPr bwMode="auto">
                  <a:xfrm>
                    <a:off x="1389063" y="1676404"/>
                    <a:ext cx="2039938" cy="1371594"/>
                    <a:chOff x="550863" y="1752604"/>
                    <a:chExt cx="2039938" cy="1371594"/>
                  </a:xfrm>
                </p:grpSpPr>
                <p:grpSp>
                  <p:nvGrpSpPr>
                    <p:cNvPr id="23566" name="Group 43"/>
                    <p:cNvGrpSpPr>
                      <a:grpSpLocks/>
                    </p:cNvGrpSpPr>
                    <p:nvPr/>
                  </p:nvGrpSpPr>
                  <p:grpSpPr bwMode="auto">
                    <a:xfrm>
                      <a:off x="550863" y="1752604"/>
                      <a:ext cx="2039938" cy="1176339"/>
                      <a:chOff x="491" y="2400"/>
                      <a:chExt cx="1285" cy="741"/>
                    </a:xfrm>
                  </p:grpSpPr>
                  <p:sp>
                    <p:nvSpPr>
                      <p:cNvPr id="23574" name="Line 24"/>
                      <p:cNvSpPr>
                        <a:spLocks noChangeShapeType="1"/>
                      </p:cNvSpPr>
                      <p:nvPr/>
                    </p:nvSpPr>
                    <p:spPr bwMode="auto">
                      <a:xfrm>
                        <a:off x="960" y="2544"/>
                        <a:ext cx="720" cy="240"/>
                      </a:xfrm>
                      <a:prstGeom prst="line">
                        <a:avLst/>
                      </a:prstGeom>
                      <a:noFill/>
                      <a:ln w="38100" cap="flat" cmpd="sng" algn="ctr">
                        <a:solidFill>
                          <a:srgbClr val="000000"/>
                        </a:solidFill>
                        <a:prstDash val="solid"/>
                        <a:round/>
                        <a:headEnd type="none" w="med" len="med"/>
                        <a:tailEnd type="none" w="med" len="med"/>
                      </a:ln>
                    </p:spPr>
                    <p:txBody>
                      <a:bodyPr wrap="none" anchor="ctr">
                        <a:prstTxWarp prst="textNoShape">
                          <a:avLst/>
                        </a:prstTxWarp>
                      </a:bodyPr>
                      <a:lstStyle/>
                      <a:p>
                        <a:endParaRPr lang="en-US"/>
                      </a:p>
                    </p:txBody>
                  </p:sp>
                  <p:sp>
                    <p:nvSpPr>
                      <p:cNvPr id="23575" name="Rectangle 22"/>
                      <p:cNvSpPr>
                        <a:spLocks noChangeArrowheads="1"/>
                      </p:cNvSpPr>
                      <p:nvPr/>
                    </p:nvSpPr>
                    <p:spPr bwMode="auto">
                      <a:xfrm>
                        <a:off x="1104" y="2784"/>
                        <a:ext cx="300" cy="165"/>
                      </a:xfrm>
                      <a:prstGeom prst="rect">
                        <a:avLst/>
                      </a:prstGeom>
                      <a:noFill/>
                      <a:ln w="9525">
                        <a:noFill/>
                        <a:miter lim="800000"/>
                        <a:headEnd/>
                        <a:tailEnd/>
                      </a:ln>
                    </p:spPr>
                    <p:txBody>
                      <a:bodyPr wrap="none">
                        <a:prstTxWarp prst="textNoShape">
                          <a:avLst/>
                        </a:prstTxWarp>
                        <a:spAutoFit/>
                      </a:bodyPr>
                      <a:lstStyle/>
                      <a:p>
                        <a:pPr eaLnBrk="0" hangingPunct="0"/>
                        <a:r>
                          <a:rPr lang="en-US" sz="1100" b="1" dirty="0">
                            <a:latin typeface="Calibri"/>
                            <a:ea typeface="ＭＳ Ｐゴシック" pitchFamily="24" charset="-128"/>
                            <a:cs typeface="Calibri"/>
                          </a:rPr>
                          <a:t>time</a:t>
                        </a:r>
                      </a:p>
                    </p:txBody>
                  </p:sp>
                  <p:sp>
                    <p:nvSpPr>
                      <p:cNvPr id="23576" name="Line 23"/>
                      <p:cNvSpPr>
                        <a:spLocks noChangeShapeType="1"/>
                      </p:cNvSpPr>
                      <p:nvPr/>
                    </p:nvSpPr>
                    <p:spPr bwMode="auto">
                      <a:xfrm flipV="1">
                        <a:off x="816" y="2544"/>
                        <a:ext cx="144" cy="240"/>
                      </a:xfrm>
                      <a:prstGeom prst="line">
                        <a:avLst/>
                      </a:prstGeom>
                      <a:noFill/>
                      <a:ln w="38100" cap="flat" cmpd="sng" algn="ctr">
                        <a:solidFill>
                          <a:srgbClr val="000000"/>
                        </a:solidFill>
                        <a:prstDash val="solid"/>
                        <a:round/>
                        <a:headEnd type="none" w="med" len="med"/>
                        <a:tailEnd type="none" w="med" len="med"/>
                      </a:ln>
                    </p:spPr>
                    <p:txBody>
                      <a:bodyPr wrap="none" anchor="ctr">
                        <a:prstTxWarp prst="textNoShape">
                          <a:avLst/>
                        </a:prstTxWarp>
                      </a:bodyPr>
                      <a:lstStyle/>
                      <a:p>
                        <a:endParaRPr lang="en-US"/>
                      </a:p>
                    </p:txBody>
                  </p:sp>
                  <p:sp>
                    <p:nvSpPr>
                      <p:cNvPr id="23577" name="Line 25"/>
                      <p:cNvSpPr>
                        <a:spLocks noChangeShapeType="1"/>
                      </p:cNvSpPr>
                      <p:nvPr/>
                    </p:nvSpPr>
                    <p:spPr bwMode="auto">
                      <a:xfrm>
                        <a:off x="720" y="2784"/>
                        <a:ext cx="1056" cy="0"/>
                      </a:xfrm>
                      <a:prstGeom prst="line">
                        <a:avLst/>
                      </a:prstGeom>
                      <a:noFill/>
                      <a:ln w="9525">
                        <a:solidFill>
                          <a:schemeClr val="tx1"/>
                        </a:solidFill>
                        <a:round/>
                        <a:headEnd/>
                        <a:tailEnd type="triangle" w="sm" len="med"/>
                      </a:ln>
                    </p:spPr>
                    <p:txBody>
                      <a:bodyPr wrap="none" anchor="ctr">
                        <a:prstTxWarp prst="textNoShape">
                          <a:avLst/>
                        </a:prstTxWarp>
                      </a:bodyPr>
                      <a:lstStyle/>
                      <a:p>
                        <a:endParaRPr lang="en-US"/>
                      </a:p>
                    </p:txBody>
                  </p:sp>
                  <p:sp>
                    <p:nvSpPr>
                      <p:cNvPr id="23578" name="Line 26"/>
                      <p:cNvSpPr>
                        <a:spLocks noChangeShapeType="1"/>
                      </p:cNvSpPr>
                      <p:nvPr/>
                    </p:nvSpPr>
                    <p:spPr bwMode="auto">
                      <a:xfrm flipV="1">
                        <a:off x="720" y="2400"/>
                        <a:ext cx="0" cy="384"/>
                      </a:xfrm>
                      <a:prstGeom prst="line">
                        <a:avLst/>
                      </a:prstGeom>
                      <a:noFill/>
                      <a:ln w="9525">
                        <a:solidFill>
                          <a:schemeClr val="tx1"/>
                        </a:solidFill>
                        <a:round/>
                        <a:headEnd/>
                        <a:tailEnd type="triangle" w="sm" len="med"/>
                      </a:ln>
                    </p:spPr>
                    <p:txBody>
                      <a:bodyPr wrap="none" anchor="ctr">
                        <a:prstTxWarp prst="textNoShape">
                          <a:avLst/>
                        </a:prstTxWarp>
                      </a:bodyPr>
                      <a:lstStyle/>
                      <a:p>
                        <a:endParaRPr lang="en-US"/>
                      </a:p>
                    </p:txBody>
                  </p:sp>
                  <p:sp>
                    <p:nvSpPr>
                      <p:cNvPr id="23579" name="Line 28"/>
                      <p:cNvSpPr>
                        <a:spLocks noChangeShapeType="1"/>
                      </p:cNvSpPr>
                      <p:nvPr/>
                    </p:nvSpPr>
                    <p:spPr bwMode="auto">
                      <a:xfrm>
                        <a:off x="816" y="2784"/>
                        <a:ext cx="0" cy="240"/>
                      </a:xfrm>
                      <a:prstGeom prst="line">
                        <a:avLst/>
                      </a:prstGeom>
                      <a:noFill/>
                      <a:ln w="3175">
                        <a:solidFill>
                          <a:schemeClr val="tx1"/>
                        </a:solidFill>
                        <a:round/>
                        <a:headEnd/>
                        <a:tailEnd/>
                      </a:ln>
                    </p:spPr>
                    <p:txBody>
                      <a:bodyPr wrap="none" anchor="ctr">
                        <a:prstTxWarp prst="textNoShape">
                          <a:avLst/>
                        </a:prstTxWarp>
                      </a:bodyPr>
                      <a:lstStyle/>
                      <a:p>
                        <a:endParaRPr lang="en-US"/>
                      </a:p>
                    </p:txBody>
                  </p:sp>
                  <p:sp>
                    <p:nvSpPr>
                      <p:cNvPr id="23580" name="Line 29"/>
                      <p:cNvSpPr>
                        <a:spLocks noChangeShapeType="1"/>
                      </p:cNvSpPr>
                      <p:nvPr/>
                    </p:nvSpPr>
                    <p:spPr bwMode="auto">
                      <a:xfrm>
                        <a:off x="1680" y="2784"/>
                        <a:ext cx="0" cy="240"/>
                      </a:xfrm>
                      <a:prstGeom prst="line">
                        <a:avLst/>
                      </a:prstGeom>
                      <a:noFill/>
                      <a:ln w="3175">
                        <a:solidFill>
                          <a:schemeClr val="tx1"/>
                        </a:solidFill>
                        <a:round/>
                        <a:headEnd/>
                        <a:tailEnd/>
                      </a:ln>
                    </p:spPr>
                    <p:txBody>
                      <a:bodyPr wrap="none" anchor="ctr">
                        <a:prstTxWarp prst="textNoShape">
                          <a:avLst/>
                        </a:prstTxWarp>
                      </a:bodyPr>
                      <a:lstStyle/>
                      <a:p>
                        <a:endParaRPr lang="en-US"/>
                      </a:p>
                    </p:txBody>
                  </p:sp>
                  <p:sp>
                    <p:nvSpPr>
                      <p:cNvPr id="23581" name="Line 30"/>
                      <p:cNvSpPr>
                        <a:spLocks noChangeShapeType="1"/>
                      </p:cNvSpPr>
                      <p:nvPr/>
                    </p:nvSpPr>
                    <p:spPr bwMode="auto">
                      <a:xfrm>
                        <a:off x="816" y="2976"/>
                        <a:ext cx="864" cy="0"/>
                      </a:xfrm>
                      <a:prstGeom prst="line">
                        <a:avLst/>
                      </a:prstGeom>
                      <a:noFill/>
                      <a:ln w="3175">
                        <a:solidFill>
                          <a:schemeClr val="tx1"/>
                        </a:solidFill>
                        <a:round/>
                        <a:headEnd type="triangle" w="sm" len="sm"/>
                        <a:tailEnd type="triangle" w="sm" len="sm"/>
                      </a:ln>
                    </p:spPr>
                    <p:txBody>
                      <a:bodyPr wrap="none" anchor="ctr">
                        <a:prstTxWarp prst="textNoShape">
                          <a:avLst/>
                        </a:prstTxWarp>
                      </a:bodyPr>
                      <a:lstStyle/>
                      <a:p>
                        <a:endParaRPr lang="en-US"/>
                      </a:p>
                    </p:txBody>
                  </p:sp>
                  <p:sp>
                    <p:nvSpPr>
                      <p:cNvPr id="23582" name="Rectangle 31"/>
                      <p:cNvSpPr>
                        <a:spLocks noChangeArrowheads="1"/>
                      </p:cNvSpPr>
                      <p:nvPr/>
                    </p:nvSpPr>
                    <p:spPr bwMode="auto">
                      <a:xfrm>
                        <a:off x="912" y="2976"/>
                        <a:ext cx="672" cy="165"/>
                      </a:xfrm>
                      <a:prstGeom prst="rect">
                        <a:avLst/>
                      </a:prstGeom>
                      <a:noFill/>
                      <a:ln w="9525">
                        <a:noFill/>
                        <a:miter lim="800000"/>
                        <a:headEnd/>
                        <a:tailEnd/>
                      </a:ln>
                    </p:spPr>
                    <p:txBody>
                      <a:bodyPr>
                        <a:prstTxWarp prst="textNoShape">
                          <a:avLst/>
                        </a:prstTxWarp>
                        <a:spAutoFit/>
                      </a:bodyPr>
                      <a:lstStyle/>
                      <a:p>
                        <a:pPr algn="ctr" eaLnBrk="0" hangingPunct="0"/>
                        <a:r>
                          <a:rPr lang="en-US" sz="1100" b="1" dirty="0">
                            <a:latin typeface="Calibri"/>
                            <a:ea typeface="ＭＳ Ｐゴシック" pitchFamily="24" charset="-128"/>
                            <a:cs typeface="Calibri"/>
                          </a:rPr>
                          <a:t>(dyad length)</a:t>
                        </a:r>
                      </a:p>
                    </p:txBody>
                  </p:sp>
                  <p:sp>
                    <p:nvSpPr>
                      <p:cNvPr id="82969" name="Rectangle 39"/>
                      <p:cNvSpPr>
                        <a:spLocks noChangeArrowheads="1"/>
                      </p:cNvSpPr>
                      <p:nvPr/>
                    </p:nvSpPr>
                    <p:spPr bwMode="auto">
                      <a:xfrm rot="16200000">
                        <a:off x="325" y="2796"/>
                        <a:ext cx="505" cy="173"/>
                      </a:xfrm>
                      <a:prstGeom prst="rect">
                        <a:avLst/>
                      </a:prstGeom>
                      <a:noFill/>
                      <a:ln w="9525">
                        <a:noFill/>
                        <a:miter lim="800000"/>
                        <a:headEnd/>
                        <a:tailEnd/>
                      </a:ln>
                    </p:spPr>
                    <p:txBody>
                      <a:bodyPr wrap="none">
                        <a:prstTxWarp prst="textNoShape">
                          <a:avLst/>
                        </a:prstTxWarp>
                        <a:spAutoFit/>
                      </a:bodyPr>
                      <a:lstStyle/>
                      <a:p>
                        <a:pPr eaLnBrk="0" hangingPunct="0">
                          <a:defRPr/>
                        </a:pPr>
                        <a:r>
                          <a:rPr lang="en-US" sz="1100" b="1" dirty="0">
                            <a:latin typeface="Calibri"/>
                            <a:ea typeface="ＭＳ Ｐゴシック" charset="-128"/>
                            <a:cs typeface="Calibri"/>
                          </a:rPr>
                          <a:t>Amplitude</a:t>
                        </a:r>
                        <a:endParaRPr lang="en-US" sz="1050" b="1" dirty="0">
                          <a:latin typeface="Calibri"/>
                          <a:ea typeface="ＭＳ Ｐゴシック" charset="-128"/>
                          <a:cs typeface="Calibri"/>
                        </a:endParaRPr>
                      </a:p>
                    </p:txBody>
                  </p:sp>
                </p:grpSp>
                <p:grpSp>
                  <p:nvGrpSpPr>
                    <p:cNvPr id="23567" name="Group 42"/>
                    <p:cNvGrpSpPr>
                      <a:grpSpLocks/>
                    </p:cNvGrpSpPr>
                    <p:nvPr/>
                  </p:nvGrpSpPr>
                  <p:grpSpPr bwMode="auto">
                    <a:xfrm>
                      <a:off x="914400" y="2743198"/>
                      <a:ext cx="1676400" cy="381000"/>
                      <a:chOff x="720" y="1584"/>
                      <a:chExt cx="1056" cy="240"/>
                    </a:xfrm>
                  </p:grpSpPr>
                  <p:sp>
                    <p:nvSpPr>
                      <p:cNvPr id="23571" name="Line 20"/>
                      <p:cNvSpPr>
                        <a:spLocks noChangeShapeType="1"/>
                      </p:cNvSpPr>
                      <p:nvPr/>
                    </p:nvSpPr>
                    <p:spPr bwMode="auto">
                      <a:xfrm flipV="1">
                        <a:off x="816" y="1680"/>
                        <a:ext cx="0" cy="144"/>
                      </a:xfrm>
                      <a:prstGeom prst="line">
                        <a:avLst/>
                      </a:prstGeom>
                      <a:noFill/>
                      <a:ln w="38100" cap="flat" cmpd="sng" algn="ctr">
                        <a:solidFill>
                          <a:srgbClr val="FF0000"/>
                        </a:solidFill>
                        <a:prstDash val="solid"/>
                        <a:round/>
                        <a:headEnd type="none" w="med" len="med"/>
                        <a:tailEnd type="none" w="med" len="med"/>
                      </a:ln>
                    </p:spPr>
                    <p:txBody>
                      <a:bodyPr wrap="none" anchor="ctr">
                        <a:prstTxWarp prst="textNoShape">
                          <a:avLst/>
                        </a:prstTxWarp>
                      </a:bodyPr>
                      <a:lstStyle/>
                      <a:p>
                        <a:endParaRPr lang="en-US"/>
                      </a:p>
                    </p:txBody>
                  </p:sp>
                  <p:sp>
                    <p:nvSpPr>
                      <p:cNvPr id="23572" name="Line 21"/>
                      <p:cNvSpPr>
                        <a:spLocks noChangeShapeType="1"/>
                      </p:cNvSpPr>
                      <p:nvPr/>
                    </p:nvSpPr>
                    <p:spPr bwMode="auto">
                      <a:xfrm>
                        <a:off x="720" y="1824"/>
                        <a:ext cx="1056" cy="0"/>
                      </a:xfrm>
                      <a:prstGeom prst="line">
                        <a:avLst/>
                      </a:prstGeom>
                      <a:noFill/>
                      <a:ln w="9525">
                        <a:solidFill>
                          <a:schemeClr val="tx1"/>
                        </a:solidFill>
                        <a:round/>
                        <a:headEnd/>
                        <a:tailEnd type="triangle" w="sm" len="med"/>
                      </a:ln>
                    </p:spPr>
                    <p:txBody>
                      <a:bodyPr wrap="none" anchor="ctr">
                        <a:prstTxWarp prst="textNoShape">
                          <a:avLst/>
                        </a:prstTxWarp>
                      </a:bodyPr>
                      <a:lstStyle/>
                      <a:p>
                        <a:endParaRPr lang="en-US"/>
                      </a:p>
                    </p:txBody>
                  </p:sp>
                  <p:sp>
                    <p:nvSpPr>
                      <p:cNvPr id="23573" name="Line 27"/>
                      <p:cNvSpPr>
                        <a:spLocks noChangeShapeType="1"/>
                      </p:cNvSpPr>
                      <p:nvPr/>
                    </p:nvSpPr>
                    <p:spPr bwMode="auto">
                      <a:xfrm flipV="1">
                        <a:off x="720" y="1584"/>
                        <a:ext cx="0" cy="240"/>
                      </a:xfrm>
                      <a:prstGeom prst="line">
                        <a:avLst/>
                      </a:prstGeom>
                      <a:noFill/>
                      <a:ln w="9525">
                        <a:solidFill>
                          <a:schemeClr val="tx1"/>
                        </a:solidFill>
                        <a:round/>
                        <a:headEnd/>
                        <a:tailEnd type="triangle" w="sm" len="med"/>
                      </a:ln>
                    </p:spPr>
                    <p:txBody>
                      <a:bodyPr wrap="none" anchor="ctr">
                        <a:prstTxWarp prst="textNoShape">
                          <a:avLst/>
                        </a:prstTxWarp>
                      </a:bodyPr>
                      <a:lstStyle/>
                      <a:p>
                        <a:endParaRPr lang="en-US"/>
                      </a:p>
                    </p:txBody>
                  </p:sp>
                </p:grpSp>
              </p:grpSp>
            </p:grpSp>
            <p:sp>
              <p:nvSpPr>
                <p:cNvPr id="141" name="TextBox 140"/>
                <p:cNvSpPr txBox="1"/>
                <p:nvPr/>
              </p:nvSpPr>
              <p:spPr>
                <a:xfrm>
                  <a:off x="2968788" y="1295400"/>
                  <a:ext cx="371887" cy="722232"/>
                </a:xfrm>
                <a:prstGeom prst="rect">
                  <a:avLst/>
                </a:prstGeom>
                <a:noFill/>
                <a:ln>
                  <a:solidFill>
                    <a:schemeClr val="tx1"/>
                  </a:solidFill>
                </a:ln>
              </p:spPr>
              <p:txBody>
                <a:bodyPr vert="vert270" wrap="none">
                  <a:spAutoFit/>
                </a:bodyPr>
                <a:lstStyle/>
                <a:p>
                  <a:pPr>
                    <a:defRPr/>
                  </a:pPr>
                  <a:r>
                    <a:rPr lang="en-US" sz="1100" b="1" dirty="0">
                      <a:latin typeface="Calibri"/>
                      <a:cs typeface="Calibri"/>
                    </a:rPr>
                    <a:t>Neuron</a:t>
                  </a:r>
                  <a:r>
                    <a:rPr lang="en-US" sz="1100" b="1" dirty="0" smtClean="0">
                      <a:latin typeface="Calibri"/>
                      <a:cs typeface="Calibri"/>
                    </a:rPr>
                    <a:t>  ID</a:t>
                  </a:r>
                  <a:endParaRPr lang="en-US" sz="1100" b="1" dirty="0">
                    <a:latin typeface="Calibri"/>
                    <a:cs typeface="Calibri"/>
                  </a:endParaRPr>
                </a:p>
              </p:txBody>
            </p:sp>
          </p:grpSp>
          <p:sp>
            <p:nvSpPr>
              <p:cNvPr id="23560" name="Text Box 111"/>
              <p:cNvSpPr txBox="1">
                <a:spLocks noChangeArrowheads="1"/>
              </p:cNvSpPr>
              <p:nvPr/>
            </p:nvSpPr>
            <p:spPr bwMode="auto">
              <a:xfrm>
                <a:off x="6705600" y="1066800"/>
                <a:ext cx="914400" cy="233363"/>
              </a:xfrm>
              <a:prstGeom prst="rect">
                <a:avLst/>
              </a:prstGeom>
              <a:noFill/>
              <a:ln w="9525">
                <a:noFill/>
                <a:miter lim="800000"/>
                <a:headEnd/>
                <a:tailEnd/>
              </a:ln>
            </p:spPr>
            <p:txBody>
              <a:bodyPr>
                <a:prstTxWarp prst="textNoShape">
                  <a:avLst/>
                </a:prstTxWarp>
                <a:spAutoFit/>
              </a:bodyPr>
              <a:lstStyle/>
              <a:p>
                <a:pPr algn="ctr">
                  <a:lnSpc>
                    <a:spcPct val="80000"/>
                  </a:lnSpc>
                  <a:spcBef>
                    <a:spcPct val="50000"/>
                  </a:spcBef>
                </a:pPr>
                <a:r>
                  <a:rPr lang="en-US" sz="1100" b="1" u="sng" dirty="0">
                    <a:solidFill>
                      <a:srgbClr val="0000FF"/>
                    </a:solidFill>
                    <a:latin typeface="Calibri"/>
                    <a:ea typeface="Arial" pitchFamily="24" charset="0"/>
                    <a:cs typeface="Calibri"/>
                  </a:rPr>
                  <a:t>Excitatory</a:t>
                </a:r>
              </a:p>
            </p:txBody>
          </p:sp>
          <p:sp>
            <p:nvSpPr>
              <p:cNvPr id="148" name="Rectangle 147"/>
              <p:cNvSpPr/>
              <p:nvPr/>
            </p:nvSpPr>
            <p:spPr>
              <a:xfrm>
                <a:off x="3505200" y="533400"/>
                <a:ext cx="4038600" cy="457200"/>
              </a:xfrm>
              <a:prstGeom prst="rect">
                <a:avLst/>
              </a:prstGeom>
              <a:noFill/>
              <a:ln w="19050" cap="flat" cmpd="sng" algn="ctr">
                <a:solidFill>
                  <a:schemeClr val="tx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47" name="Rectangle 146"/>
              <p:cNvSpPr/>
              <p:nvPr/>
            </p:nvSpPr>
            <p:spPr>
              <a:xfrm>
                <a:off x="3505200" y="990600"/>
                <a:ext cx="4038600" cy="2286000"/>
              </a:xfrm>
              <a:prstGeom prst="rect">
                <a:avLst/>
              </a:prstGeom>
              <a:noFill/>
              <a:ln w="19050" cap="flat" cmpd="sng" algn="ctr">
                <a:solidFill>
                  <a:srgbClr val="0000FF"/>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grpSp>
      <p:sp>
        <p:nvSpPr>
          <p:cNvPr id="151" name="Title 3"/>
          <p:cNvSpPr txBox="1">
            <a:spLocks/>
          </p:cNvSpPr>
          <p:nvPr/>
        </p:nvSpPr>
        <p:spPr bwMode="auto">
          <a:xfrm>
            <a:off x="0" y="0"/>
            <a:ext cx="9144000" cy="990600"/>
          </a:xfrm>
          <a:prstGeom prst="rect">
            <a:avLst/>
          </a:prstGeom>
          <a:solidFill>
            <a:srgbClr val="8000FF">
              <a:alpha val="10196"/>
            </a:srgbClr>
          </a:solidFill>
          <a:ln w="9525">
            <a:solidFill>
              <a:schemeClr val="tx1"/>
            </a:solidFill>
            <a:miter lim="800000"/>
            <a:headEnd/>
            <a:tailEnd/>
          </a:ln>
        </p:spPr>
        <p:txBody>
          <a:bodyPr anchor="ctr">
            <a:prstTxWarp prst="textNoShape">
              <a:avLst/>
            </a:prstTxWarp>
          </a:bodyPr>
          <a:lstStyle/>
          <a:p>
            <a:pPr algn="ctr" eaLnBrk="0" hangingPunct="0">
              <a:defRPr/>
            </a:pPr>
            <a:r>
              <a:rPr lang="en-US" sz="2400" i="1" dirty="0" smtClean="0">
                <a:latin typeface="Calibri"/>
                <a:cs typeface="Calibri"/>
              </a:rPr>
              <a:t>cascaded oscillators locked to the input rhythm</a:t>
            </a:r>
          </a:p>
          <a:p>
            <a:pPr algn="ctr" eaLnBrk="0" hangingPunct="0">
              <a:defRPr/>
            </a:pPr>
            <a:r>
              <a:rPr lang="en-US" sz="2400" b="1" i="1" dirty="0" smtClean="0">
                <a:latin typeface="Calibri" charset="0"/>
                <a:ea typeface="Calibri" charset="0"/>
                <a:cs typeface="Calibri" charset="0"/>
              </a:rPr>
              <a:t>TFM module</a:t>
            </a:r>
            <a:endParaRPr lang="en-US" sz="2400" b="1" i="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1000" y="1371600"/>
            <a:ext cx="8077200" cy="5638800"/>
          </a:xfrm>
        </p:spPr>
        <p:txBody>
          <a:bodyPr/>
          <a:lstStyle/>
          <a:p>
            <a:pPr marL="0" indent="0">
              <a:buNone/>
            </a:pPr>
            <a:r>
              <a:rPr lang="en-US" sz="1600" dirty="0" smtClean="0">
                <a:latin typeface="Calibri"/>
                <a:cs typeface="Calibri"/>
              </a:rPr>
              <a:t>The next slide shows spectrograms of one theta-cycle long time-window of the stimuli used by of Ghitza and Greenberg (2009), in black, and a cartoon illustration of the corresponding oscillations: red, blue and magenta traces represent the theta, beta and gamma oscillations, respectively. Time is plotted along the </a:t>
            </a:r>
            <a:r>
              <a:rPr lang="en-US" sz="1600" i="1" dirty="0" smtClean="0">
                <a:latin typeface="Calibri"/>
                <a:cs typeface="Calibri"/>
              </a:rPr>
              <a:t>x</a:t>
            </a:r>
            <a:r>
              <a:rPr lang="en-US" sz="1600" dirty="0" smtClean="0">
                <a:latin typeface="Calibri"/>
                <a:cs typeface="Calibri"/>
              </a:rPr>
              <a:t>-axis of the spectrograms (in milliseconds), frequency is plotted along the </a:t>
            </a:r>
            <a:r>
              <a:rPr lang="en-US" sz="1600" i="1" dirty="0" smtClean="0">
                <a:latin typeface="Calibri"/>
                <a:cs typeface="Calibri"/>
              </a:rPr>
              <a:t>y</a:t>
            </a:r>
            <a:r>
              <a:rPr lang="en-US" sz="1600" dirty="0" smtClean="0">
                <a:latin typeface="Calibri"/>
                <a:cs typeface="Calibri"/>
              </a:rPr>
              <a:t>-axis (0–5 kHz, linear scale), and stimulus intensity is denoted by color (light- and dark gray indicate low- and high amplitude, respectively, in dB). </a:t>
            </a:r>
          </a:p>
          <a:p>
            <a:pPr>
              <a:buNone/>
            </a:pPr>
            <a:r>
              <a:rPr lang="en-US" sz="1600" dirty="0" smtClean="0">
                <a:latin typeface="Calibri"/>
                <a:cs typeface="Calibri"/>
              </a:rPr>
              <a:t>(a)  a spectrogram of a 240-ms long segment of uncompressed speech and the corresponding oscillations. Since the input syllabic rate (assumed to be 5 syllables/sec) is within the theta frequency range, theta=5 Hz, beta=20 Hz, and gamma=80 Hz. </a:t>
            </a:r>
          </a:p>
          <a:p>
            <a:pPr>
              <a:buNone/>
            </a:pPr>
            <a:r>
              <a:rPr lang="en-US" sz="1600" dirty="0" smtClean="0">
                <a:latin typeface="Calibri"/>
                <a:cs typeface="Calibri"/>
              </a:rPr>
              <a:t>(</a:t>
            </a:r>
            <a:r>
              <a:rPr lang="en-US" sz="1600" dirty="0" err="1" smtClean="0">
                <a:latin typeface="Calibri"/>
                <a:cs typeface="Calibri"/>
              </a:rPr>
              <a:t>b</a:t>
            </a:r>
            <a:r>
              <a:rPr lang="en-US" sz="1600" dirty="0" smtClean="0">
                <a:latin typeface="Calibri"/>
                <a:cs typeface="Calibri"/>
              </a:rPr>
              <a:t>) the spectrogram of (a) time-compressed by a factor of 2 (hence lasting 120 ms). The syllabic rate is 10 syllables/sec, and since the theta oscillator is still within boundaries the oscillatory array stays locked to the input rhythm (with theta=10 Hz, beta=40 Hz and gamma=160 Hz). No TFM errors compared to (a) because the TFM coding window – i.e. the beta cycle – and the compressed stimulus are locked.</a:t>
            </a:r>
          </a:p>
          <a:p>
            <a:pPr>
              <a:buNone/>
            </a:pPr>
            <a:r>
              <a:rPr lang="en-US" sz="1600" dirty="0" smtClean="0">
                <a:latin typeface="Calibri"/>
                <a:cs typeface="Calibri"/>
              </a:rPr>
              <a:t>(</a:t>
            </a:r>
            <a:r>
              <a:rPr lang="en-US" sz="1600" dirty="0" err="1" smtClean="0">
                <a:latin typeface="Calibri"/>
                <a:cs typeface="Calibri"/>
              </a:rPr>
              <a:t>c</a:t>
            </a:r>
            <a:r>
              <a:rPr lang="en-US" sz="1600" dirty="0" smtClean="0">
                <a:latin typeface="Calibri"/>
                <a:cs typeface="Calibri"/>
              </a:rPr>
              <a:t>’) the spectrogram of (a) time-compressed by a factor of 3 (lasting 80 ms); the syllabic rate is 15 syllables/sec. Shown are oscillations of a hypothetical system, in which the frequency range of the oscillators in the array is unconstrained, hence theta=15 Hz, beta=60 Hz and gamma=240 Hz. No TFM errors compared to (a) because of the same rational as in (</a:t>
            </a:r>
            <a:r>
              <a:rPr lang="en-US" sz="1600" dirty="0" err="1" smtClean="0">
                <a:latin typeface="Calibri"/>
                <a:cs typeface="Calibri"/>
              </a:rPr>
              <a:t>b</a:t>
            </a:r>
            <a:r>
              <a:rPr lang="en-US" sz="1600" dirty="0" smtClean="0">
                <a:latin typeface="Calibri"/>
                <a:cs typeface="Calibri"/>
              </a:rPr>
              <a:t>). </a:t>
            </a:r>
          </a:p>
        </p:txBody>
      </p:sp>
      <p:sp>
        <p:nvSpPr>
          <p:cNvPr id="5" name="Title 3"/>
          <p:cNvSpPr txBox="1">
            <a:spLocks/>
          </p:cNvSpPr>
          <p:nvPr/>
        </p:nvSpPr>
        <p:spPr bwMode="auto">
          <a:xfrm>
            <a:off x="0" y="0"/>
            <a:ext cx="9144000" cy="990600"/>
          </a:xfrm>
          <a:prstGeom prst="rect">
            <a:avLst/>
          </a:prstGeom>
          <a:solidFill>
            <a:srgbClr val="FFFF00">
              <a:alpha val="20000"/>
            </a:srgbClr>
          </a:solidFill>
          <a:ln w="9525">
            <a:solidFill>
              <a:schemeClr val="tx1"/>
            </a:solidFill>
            <a:miter lim="800000"/>
            <a:headEnd/>
            <a:tailEnd/>
          </a:ln>
        </p:spPr>
        <p:txBody>
          <a:bodyPr anchor="ctr">
            <a:prstTxWarp prst="textNoShape">
              <a:avLst/>
            </a:prstTxWarp>
          </a:bodyPr>
          <a:lstStyle/>
          <a:p>
            <a:pPr algn="ctr" eaLnBrk="0" hangingPunct="0">
              <a:defRPr/>
            </a:pPr>
            <a:r>
              <a:rPr lang="en-US" sz="2400" i="1" dirty="0" smtClean="0">
                <a:latin typeface="Calibri"/>
                <a:cs typeface="Calibri"/>
              </a:rPr>
              <a:t>cascaded oscillators locked to the input rhythm</a:t>
            </a:r>
          </a:p>
          <a:p>
            <a:pPr algn="ctr" eaLnBrk="0" hangingPunct="0"/>
            <a:r>
              <a:rPr lang="en-US" sz="2400" b="1" i="1" dirty="0" smtClean="0">
                <a:latin typeface="Calibri" charset="0"/>
                <a:ea typeface="Calibri" charset="0"/>
                <a:cs typeface="Calibri" charset="0"/>
              </a:rPr>
              <a:t>illustration – I</a:t>
            </a:r>
            <a:endParaRPr lang="en-US" sz="2400" b="1" i="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295400"/>
            <a:ext cx="8077200" cy="4419600"/>
          </a:xfrm>
        </p:spPr>
        <p:txBody>
          <a:bodyPr/>
          <a:lstStyle/>
          <a:p>
            <a:pPr marL="228600" indent="-228600">
              <a:buNone/>
            </a:pPr>
            <a:r>
              <a:rPr lang="en-US" sz="1600" dirty="0" smtClean="0">
                <a:latin typeface="Calibri"/>
                <a:cs typeface="Calibri"/>
              </a:rPr>
              <a:t>(</a:t>
            </a:r>
            <a:r>
              <a:rPr lang="en-US" sz="1600" dirty="0" err="1" smtClean="0">
                <a:latin typeface="Calibri"/>
                <a:cs typeface="Calibri"/>
              </a:rPr>
              <a:t>c</a:t>
            </a:r>
            <a:r>
              <a:rPr lang="en-US" sz="1600" dirty="0" smtClean="0">
                <a:latin typeface="Calibri"/>
                <a:cs typeface="Calibri"/>
              </a:rPr>
              <a:t>) same as (</a:t>
            </a:r>
            <a:r>
              <a:rPr lang="en-US" sz="1600" dirty="0" err="1" smtClean="0">
                <a:latin typeface="Calibri"/>
                <a:cs typeface="Calibri"/>
              </a:rPr>
              <a:t>c</a:t>
            </a:r>
            <a:r>
              <a:rPr lang="en-US" sz="1600" dirty="0" smtClean="0">
                <a:latin typeface="Calibri"/>
                <a:cs typeface="Calibri"/>
              </a:rPr>
              <a:t>’) but with a constrained oscillatory array. The syllabic rate of the acoustics is 15 syllables/sec – outside the theta range. The theta oscillator is “stuck” at its upper frequency limit (10 Hz). Compared to conditions (a) and (</a:t>
            </a:r>
            <a:r>
              <a:rPr lang="en-US" sz="1600" dirty="0" err="1" smtClean="0">
                <a:latin typeface="Calibri"/>
                <a:cs typeface="Calibri"/>
              </a:rPr>
              <a:t>b</a:t>
            </a:r>
            <a:r>
              <a:rPr lang="en-US" sz="1600" dirty="0" smtClean="0">
                <a:latin typeface="Calibri"/>
                <a:cs typeface="Calibri"/>
              </a:rPr>
              <a:t>) a mismatch occurs.</a:t>
            </a:r>
          </a:p>
          <a:p>
            <a:pPr marL="228600" indent="-228600">
              <a:buNone/>
            </a:pPr>
            <a:r>
              <a:rPr lang="en-US" sz="1600" dirty="0" smtClean="0">
                <a:latin typeface="Calibri"/>
                <a:cs typeface="Calibri"/>
              </a:rPr>
              <a:t>(</a:t>
            </a:r>
            <a:r>
              <a:rPr lang="en-US" sz="1600" dirty="0" err="1" smtClean="0">
                <a:latin typeface="Calibri"/>
                <a:cs typeface="Calibri"/>
              </a:rPr>
              <a:t>d</a:t>
            </a:r>
            <a:r>
              <a:rPr lang="en-US" sz="1600" dirty="0" smtClean="0">
                <a:latin typeface="Calibri"/>
                <a:cs typeface="Calibri"/>
              </a:rPr>
              <a:t>) speech compressed by a factor of 3, with insertions of 20-ms long silent gaps; packaging rate (16.6 packets/sec) is outside the theta range, hence the theta frequency is 10 Hz.</a:t>
            </a:r>
          </a:p>
          <a:p>
            <a:pPr marL="228600" indent="-228600">
              <a:buNone/>
            </a:pPr>
            <a:r>
              <a:rPr lang="en-US" sz="1600" dirty="0" smtClean="0">
                <a:latin typeface="Calibri"/>
                <a:cs typeface="Calibri"/>
              </a:rPr>
              <a:t>(</a:t>
            </a:r>
            <a:r>
              <a:rPr lang="en-US" sz="1600" dirty="0" err="1" smtClean="0">
                <a:latin typeface="Calibri"/>
                <a:cs typeface="Calibri"/>
              </a:rPr>
              <a:t>e</a:t>
            </a:r>
            <a:r>
              <a:rPr lang="en-US" sz="1600" dirty="0" smtClean="0">
                <a:latin typeface="Calibri"/>
                <a:cs typeface="Calibri"/>
              </a:rPr>
              <a:t>) with insertions of 40-ms long gaps; packaging rate (12.5 packets/sec) is outside the theta range, hence the theta frequency is 10 Hz.</a:t>
            </a:r>
          </a:p>
          <a:p>
            <a:pPr marL="228600" indent="-228600">
              <a:buNone/>
            </a:pPr>
            <a:r>
              <a:rPr lang="en-US" sz="1600" dirty="0" smtClean="0">
                <a:latin typeface="Calibri"/>
                <a:cs typeface="Calibri"/>
              </a:rPr>
              <a:t>(</a:t>
            </a:r>
            <a:r>
              <a:rPr lang="en-US" sz="1600" dirty="0" err="1" smtClean="0">
                <a:latin typeface="Calibri"/>
                <a:cs typeface="Calibri"/>
              </a:rPr>
              <a:t>f</a:t>
            </a:r>
            <a:r>
              <a:rPr lang="en-US" sz="1600" dirty="0" smtClean="0">
                <a:latin typeface="Calibri"/>
                <a:cs typeface="Calibri"/>
              </a:rPr>
              <a:t>) with insertions of 80-ms long gaps – optimal rate; packaging rate is 8.3 packets/sec – inside the theta range; theta frequency at 8.3 Hz.</a:t>
            </a:r>
          </a:p>
          <a:p>
            <a:pPr marL="228600" indent="-228600">
              <a:buNone/>
            </a:pPr>
            <a:r>
              <a:rPr lang="en-US" sz="1600" dirty="0" smtClean="0">
                <a:latin typeface="Calibri"/>
                <a:cs typeface="Calibri"/>
              </a:rPr>
              <a:t>(</a:t>
            </a:r>
            <a:r>
              <a:rPr lang="en-US" sz="1600" dirty="0" err="1" smtClean="0">
                <a:latin typeface="Calibri"/>
                <a:cs typeface="Calibri"/>
              </a:rPr>
              <a:t>g</a:t>
            </a:r>
            <a:r>
              <a:rPr lang="en-US" sz="1600" dirty="0" smtClean="0">
                <a:latin typeface="Calibri"/>
                <a:cs typeface="Calibri"/>
              </a:rPr>
              <a:t>) with insertions of 120-ms long gaps; packaging rate is 6.2 packets/sec, inside the theta range and the theta frequency is 6.2 Hz.</a:t>
            </a:r>
          </a:p>
          <a:p>
            <a:pPr marL="228600" indent="-228600">
              <a:buNone/>
            </a:pPr>
            <a:r>
              <a:rPr lang="en-US" sz="1600" dirty="0" smtClean="0">
                <a:latin typeface="Calibri"/>
                <a:cs typeface="Calibri"/>
              </a:rPr>
              <a:t>(</a:t>
            </a:r>
            <a:r>
              <a:rPr lang="en-US" sz="1600" dirty="0" err="1" smtClean="0">
                <a:latin typeface="Calibri"/>
                <a:cs typeface="Calibri"/>
              </a:rPr>
              <a:t>h</a:t>
            </a:r>
            <a:r>
              <a:rPr lang="en-US" sz="1600" smtClean="0">
                <a:latin typeface="Calibri"/>
                <a:cs typeface="Calibri"/>
              </a:rPr>
              <a:t>) with </a:t>
            </a:r>
            <a:r>
              <a:rPr lang="en-US" sz="1600" dirty="0" smtClean="0">
                <a:latin typeface="Calibri"/>
                <a:cs typeface="Calibri"/>
              </a:rPr>
              <a:t>insertions of 160-ms long gaps; packaging rate is 5 packets/sec, inside the theta range and the theta frequency is 5 Hz. </a:t>
            </a:r>
          </a:p>
        </p:txBody>
      </p:sp>
      <p:sp>
        <p:nvSpPr>
          <p:cNvPr id="5" name="Title 3"/>
          <p:cNvSpPr txBox="1">
            <a:spLocks/>
          </p:cNvSpPr>
          <p:nvPr/>
        </p:nvSpPr>
        <p:spPr bwMode="auto">
          <a:xfrm>
            <a:off x="0" y="0"/>
            <a:ext cx="9144000" cy="990600"/>
          </a:xfrm>
          <a:prstGeom prst="rect">
            <a:avLst/>
          </a:prstGeom>
          <a:solidFill>
            <a:srgbClr val="FFFF00">
              <a:alpha val="20000"/>
            </a:srgbClr>
          </a:solidFill>
          <a:ln w="9525">
            <a:solidFill>
              <a:schemeClr val="tx1"/>
            </a:solidFill>
            <a:miter lim="800000"/>
            <a:headEnd/>
            <a:tailEnd/>
          </a:ln>
        </p:spPr>
        <p:txBody>
          <a:bodyPr anchor="ctr">
            <a:prstTxWarp prst="textNoShape">
              <a:avLst/>
            </a:prstTxWarp>
          </a:bodyPr>
          <a:lstStyle/>
          <a:p>
            <a:pPr algn="ctr" eaLnBrk="0" hangingPunct="0">
              <a:defRPr/>
            </a:pPr>
            <a:r>
              <a:rPr lang="en-US" sz="2400" i="1" dirty="0" smtClean="0">
                <a:latin typeface="Calibri"/>
                <a:cs typeface="Calibri"/>
              </a:rPr>
              <a:t>cascaded oscillators locked to the input rhythm</a:t>
            </a:r>
          </a:p>
          <a:p>
            <a:pPr algn="ctr" eaLnBrk="0" hangingPunct="0"/>
            <a:r>
              <a:rPr lang="en-US" sz="2400" b="1" i="1" dirty="0" smtClean="0">
                <a:latin typeface="Calibri" charset="0"/>
                <a:ea typeface="Calibri" charset="0"/>
                <a:cs typeface="Calibri" charset="0"/>
              </a:rPr>
              <a:t>illustration – II</a:t>
            </a:r>
            <a:endParaRPr lang="en-US" sz="2400" b="1" i="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pic>
        <p:nvPicPr>
          <p:cNvPr id="36" name="Picture 35" descr="fig4.jpg"/>
          <p:cNvPicPr>
            <a:picLocks noChangeAspect="1"/>
          </p:cNvPicPr>
          <p:nvPr/>
        </p:nvPicPr>
        <p:blipFill>
          <a:blip r:embed="rId2"/>
          <a:srcRect b="385"/>
          <a:stretch>
            <a:fillRect/>
          </a:stretch>
        </p:blipFill>
        <p:spPr>
          <a:xfrm>
            <a:off x="1966595" y="978408"/>
            <a:ext cx="5210810" cy="5879592"/>
          </a:xfrm>
          <a:prstGeom prst="rect">
            <a:avLst/>
          </a:prstGeom>
        </p:spPr>
      </p:pic>
      <p:sp>
        <p:nvSpPr>
          <p:cNvPr id="34" name="Title 3"/>
          <p:cNvSpPr txBox="1">
            <a:spLocks/>
          </p:cNvSpPr>
          <p:nvPr/>
        </p:nvSpPr>
        <p:spPr bwMode="auto">
          <a:xfrm>
            <a:off x="0" y="0"/>
            <a:ext cx="9144000" cy="990600"/>
          </a:xfrm>
          <a:prstGeom prst="rect">
            <a:avLst/>
          </a:prstGeom>
          <a:solidFill>
            <a:srgbClr val="8000FF">
              <a:alpha val="10196"/>
            </a:srgbClr>
          </a:solidFill>
          <a:ln w="9525">
            <a:solidFill>
              <a:schemeClr val="tx1"/>
            </a:solidFill>
            <a:miter lim="800000"/>
            <a:headEnd/>
            <a:tailEnd/>
          </a:ln>
        </p:spPr>
        <p:txBody>
          <a:bodyPr anchor="ctr">
            <a:prstTxWarp prst="textNoShape">
              <a:avLst/>
            </a:prstTxWarp>
          </a:bodyPr>
          <a:lstStyle/>
          <a:p>
            <a:pPr algn="ctr" eaLnBrk="0" hangingPunct="0">
              <a:defRPr/>
            </a:pPr>
            <a:r>
              <a:rPr lang="en-US" sz="2400" i="1" dirty="0" smtClean="0">
                <a:latin typeface="Calibri"/>
                <a:cs typeface="Calibri"/>
              </a:rPr>
              <a:t>cascaded oscillators locked to the input rhythm</a:t>
            </a:r>
          </a:p>
          <a:p>
            <a:pPr algn="ctr" eaLnBrk="0" hangingPunct="0"/>
            <a:r>
              <a:rPr lang="en-US" sz="2400" b="1" i="1" dirty="0" smtClean="0">
                <a:latin typeface="Calibri" charset="0"/>
                <a:ea typeface="Calibri" charset="0"/>
                <a:cs typeface="Calibri" charset="0"/>
              </a:rPr>
              <a:t>illustration</a:t>
            </a:r>
            <a:endParaRPr lang="en-US" sz="2400" b="1" i="1" dirty="0">
              <a:latin typeface="Calibri" charset="0"/>
              <a:ea typeface="Calibri" charset="0"/>
              <a:cs typeface="Calibri" charset="0"/>
            </a:endParaRPr>
          </a:p>
        </p:txBody>
      </p:sp>
    </p:spTree>
  </p:cSld>
  <p:clrMapOvr>
    <a:masterClrMapping/>
  </p:clrMapOvr>
  <p:transition advTm="2916"/>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9200"/>
            <a:ext cx="8229600" cy="4114800"/>
          </a:xfrm>
        </p:spPr>
        <p:txBody>
          <a:bodyPr/>
          <a:lstStyle/>
          <a:p>
            <a:pPr marL="0" indent="0">
              <a:buNone/>
            </a:pPr>
            <a:r>
              <a:rPr lang="en-US" sz="1600" dirty="0" smtClean="0">
                <a:latin typeface="Calibri"/>
                <a:cs typeface="Calibri"/>
              </a:rPr>
              <a:t>TSM errors reflect the number of dyads unaccounted for due to the limited decoding capacity of the receiver. The dyad loss stems from a mismatch between the number of dyads to be decoded (i.e., the number of dyads intended to be conveyed by the speaker when uttered) and the number of dyad-neuron activations permitted by the receiver. </a:t>
            </a:r>
          </a:p>
          <a:p>
            <a:pPr marL="119063" indent="-119063">
              <a:buFont typeface="Arial"/>
              <a:buChar char="•"/>
            </a:pPr>
            <a:r>
              <a:rPr lang="en-US" sz="1600" dirty="0" smtClean="0">
                <a:latin typeface="Calibri"/>
                <a:cs typeface="Calibri"/>
              </a:rPr>
              <a:t>The time unit over which errors are calculated is the theta cycle:</a:t>
            </a:r>
          </a:p>
          <a:p>
            <a:pPr marL="519113" lvl="1" indent="-119063">
              <a:buFont typeface="Arial"/>
              <a:buChar char="•"/>
            </a:pPr>
            <a:r>
              <a:rPr lang="en-US" sz="1400" dirty="0" smtClean="0">
                <a:latin typeface="Calibri"/>
                <a:cs typeface="Calibri"/>
              </a:rPr>
              <a:t>the number of dyads to be decoded is the number of uncompressed dyads composing the ASI within the theta cycle</a:t>
            </a:r>
          </a:p>
          <a:p>
            <a:pPr marL="519113" lvl="1" indent="-119063">
              <a:buFont typeface="Arial"/>
              <a:buChar char="•"/>
            </a:pPr>
            <a:r>
              <a:rPr lang="en-US" sz="1400" dirty="0" smtClean="0">
                <a:latin typeface="Calibri"/>
                <a:cs typeface="Calibri"/>
              </a:rPr>
              <a:t>the number of dyad-neuron activations is determined by the temporal attributes of the time-compressed stimulus. </a:t>
            </a:r>
          </a:p>
          <a:p>
            <a:pPr marL="119063" indent="-119063">
              <a:buFont typeface="Arial"/>
              <a:buChar char="•"/>
            </a:pPr>
            <a:r>
              <a:rPr lang="en-US" sz="1600" dirty="0" smtClean="0">
                <a:latin typeface="Calibri"/>
                <a:cs typeface="Calibri"/>
              </a:rPr>
              <a:t>In Tempo there are 4 beta cycles per one theta cycle, and a dyad neuron is triggered at the end of a non-zero beta cycle. </a:t>
            </a:r>
          </a:p>
          <a:p>
            <a:pPr marL="519113" lvl="1" indent="-119063">
              <a:buNone/>
            </a:pPr>
            <a:r>
              <a:rPr lang="en-US" sz="1400" dirty="0" smtClean="0">
                <a:latin typeface="Calibri"/>
                <a:cs typeface="Calibri"/>
              </a:rPr>
              <a:t>⇒ the maximum number of neurons available to decode one theta-cycle long acoustic segment is 4; we term these neurons </a:t>
            </a:r>
            <a:r>
              <a:rPr lang="en-US" sz="1400" dirty="0" smtClean="0">
                <a:solidFill>
                  <a:srgbClr val="0000FF"/>
                </a:solidFill>
                <a:latin typeface="Calibri"/>
                <a:cs typeface="Calibri"/>
              </a:rPr>
              <a:t>activated dyad neurons</a:t>
            </a:r>
            <a:r>
              <a:rPr lang="en-US" sz="1400" dirty="0" smtClean="0">
                <a:latin typeface="Calibri"/>
                <a:cs typeface="Calibri"/>
              </a:rPr>
              <a:t>. </a:t>
            </a:r>
          </a:p>
          <a:p>
            <a:pPr marL="519113" lvl="1" indent="-119063">
              <a:buFont typeface="Arial"/>
              <a:buChar char="•"/>
            </a:pPr>
            <a:r>
              <a:rPr lang="en-US" sz="1400" dirty="0" smtClean="0">
                <a:latin typeface="Calibri"/>
                <a:cs typeface="Calibri"/>
              </a:rPr>
              <a:t>For continuous signals the number of activated neurons is 4, and for a signal with silent gaps this number may be less than 4 (because a dyad neuron is triggered only for non-zero input). </a:t>
            </a:r>
          </a:p>
        </p:txBody>
      </p:sp>
      <p:sp>
        <p:nvSpPr>
          <p:cNvPr id="4" name="Title 3"/>
          <p:cNvSpPr txBox="1">
            <a:spLocks/>
          </p:cNvSpPr>
          <p:nvPr/>
        </p:nvSpPr>
        <p:spPr bwMode="auto">
          <a:xfrm>
            <a:off x="0" y="0"/>
            <a:ext cx="9144000" cy="990600"/>
          </a:xfrm>
          <a:prstGeom prst="rect">
            <a:avLst/>
          </a:prstGeom>
          <a:solidFill>
            <a:srgbClr val="8000FF">
              <a:alpha val="10196"/>
            </a:srgbClr>
          </a:solidFill>
          <a:ln w="9525">
            <a:solidFill>
              <a:schemeClr val="tx1"/>
            </a:solidFill>
            <a:miter lim="800000"/>
            <a:headEnd/>
            <a:tailEnd/>
          </a:ln>
        </p:spPr>
        <p:txBody>
          <a:bodyPr anchor="ctr">
            <a:prstTxWarp prst="textNoShape">
              <a:avLst/>
            </a:prstTxWarp>
          </a:bodyPr>
          <a:lstStyle/>
          <a:p>
            <a:pPr algn="ctr" eaLnBrk="0" hangingPunct="0">
              <a:defRPr/>
            </a:pPr>
            <a:r>
              <a:rPr lang="en-US" sz="2400" i="1" dirty="0" smtClean="0">
                <a:latin typeface="Calibri"/>
                <a:cs typeface="Calibri"/>
              </a:rPr>
              <a:t>cascaded oscillators locked to the input rhythm</a:t>
            </a:r>
          </a:p>
          <a:p>
            <a:pPr algn="ctr" eaLnBrk="0" hangingPunct="0">
              <a:defRPr/>
            </a:pPr>
            <a:r>
              <a:rPr lang="en-US" sz="2400" b="1" i="1" dirty="0" smtClean="0">
                <a:latin typeface="Calibri"/>
                <a:cs typeface="Calibri"/>
              </a:rPr>
              <a:t>TSM errors – I</a:t>
            </a:r>
            <a:endParaRPr lang="en-US" sz="3600" b="1" i="1" dirty="0" smtClean="0">
              <a:latin typeface="Calibri"/>
              <a:ea typeface="Calibri" charset="0"/>
              <a:cs typeface="Calibri"/>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9200"/>
            <a:ext cx="8229600" cy="4953000"/>
          </a:xfrm>
        </p:spPr>
        <p:txBody>
          <a:bodyPr/>
          <a:lstStyle/>
          <a:p>
            <a:pPr marL="0" indent="0">
              <a:buNone/>
            </a:pPr>
            <a:r>
              <a:rPr lang="en-US" sz="1400" dirty="0" smtClean="0">
                <a:latin typeface="Calibri"/>
                <a:cs typeface="Calibri"/>
              </a:rPr>
              <a:t> </a:t>
            </a:r>
          </a:p>
          <a:p>
            <a:pPr marL="119063" indent="-119063">
              <a:buFont typeface="Arial"/>
              <a:buChar char="•"/>
            </a:pPr>
            <a:r>
              <a:rPr lang="en-US" sz="1600" dirty="0" smtClean="0">
                <a:latin typeface="Calibri"/>
                <a:cs typeface="Calibri"/>
              </a:rPr>
              <a:t>TSM errors indicate how the temporal aspects of speech – in separation from the spectral aspects – affect intelligibility. This is so because the location and duration of the theta cycle – the time window over which TSM errors are calculated – are determined by the parsing process that takes the temporal aspects of the stimulus as input. </a:t>
            </a:r>
          </a:p>
          <a:p>
            <a:pPr marL="119063" indent="-119063">
              <a:buFont typeface="Arial"/>
              <a:buChar char="•"/>
            </a:pPr>
            <a:r>
              <a:rPr lang="en-US" sz="1600" dirty="0" smtClean="0">
                <a:latin typeface="Calibri"/>
                <a:cs typeface="Calibri"/>
              </a:rPr>
              <a:t>In calculating the number of TSM errors we assume that the dyads are recognized correctly (error in recognition is considered a TFM error). Thus, TSM error count (associated with temporal attributes of speech) is separated from the TFM error count (associated with the spectral attributes).</a:t>
            </a:r>
            <a:r>
              <a:rPr lang="en-US" sz="1500" dirty="0" smtClean="0">
                <a:latin typeface="Calibri"/>
                <a:cs typeface="Calibri"/>
              </a:rPr>
              <a:t> </a:t>
            </a:r>
            <a:endParaRPr lang="en-US" sz="1500" dirty="0">
              <a:latin typeface="Calibri"/>
              <a:cs typeface="Calibri"/>
            </a:endParaRPr>
          </a:p>
        </p:txBody>
      </p:sp>
      <p:sp>
        <p:nvSpPr>
          <p:cNvPr id="4" name="Title 3"/>
          <p:cNvSpPr txBox="1">
            <a:spLocks/>
          </p:cNvSpPr>
          <p:nvPr/>
        </p:nvSpPr>
        <p:spPr bwMode="auto">
          <a:xfrm>
            <a:off x="0" y="0"/>
            <a:ext cx="9144000" cy="990600"/>
          </a:xfrm>
          <a:prstGeom prst="rect">
            <a:avLst/>
          </a:prstGeom>
          <a:solidFill>
            <a:srgbClr val="8000FF">
              <a:alpha val="10196"/>
            </a:srgbClr>
          </a:solidFill>
          <a:ln w="9525">
            <a:solidFill>
              <a:schemeClr val="tx1"/>
            </a:solidFill>
            <a:miter lim="800000"/>
            <a:headEnd/>
            <a:tailEnd/>
          </a:ln>
        </p:spPr>
        <p:txBody>
          <a:bodyPr anchor="ctr">
            <a:prstTxWarp prst="textNoShape">
              <a:avLst/>
            </a:prstTxWarp>
          </a:bodyPr>
          <a:lstStyle/>
          <a:p>
            <a:pPr algn="ctr" eaLnBrk="0" hangingPunct="0">
              <a:defRPr/>
            </a:pPr>
            <a:r>
              <a:rPr lang="en-US" sz="2400" i="1" dirty="0" smtClean="0">
                <a:latin typeface="Calibri"/>
                <a:cs typeface="Calibri"/>
              </a:rPr>
              <a:t>cascaded oscillators locked to the input rhythm</a:t>
            </a:r>
          </a:p>
          <a:p>
            <a:pPr algn="ctr" eaLnBrk="0" hangingPunct="0">
              <a:defRPr/>
            </a:pPr>
            <a:r>
              <a:rPr lang="en-US" sz="2400" b="1" i="1" dirty="0" smtClean="0">
                <a:latin typeface="Calibri"/>
                <a:cs typeface="Calibri"/>
              </a:rPr>
              <a:t>TSM errors – II</a:t>
            </a:r>
            <a:endParaRPr lang="en-US" sz="3600" b="1" i="1" dirty="0" smtClean="0">
              <a:latin typeface="Calibri"/>
              <a:ea typeface="Calibri" charset="0"/>
              <a:cs typeface="Calibri"/>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lstStyle/>
          <a:p>
            <a:pPr marL="0" indent="0">
              <a:buNone/>
            </a:pPr>
            <a:r>
              <a:rPr lang="en-US" sz="1600" dirty="0" smtClean="0">
                <a:latin typeface="Calibri"/>
                <a:cs typeface="Calibri"/>
              </a:rPr>
              <a:t>The next slide shows the average number of TSM errors for stimuli representing each of Ghitza and Greenberg’s signal conditions. The Table comprises nine columns, (a) to (</a:t>
            </a:r>
            <a:r>
              <a:rPr lang="en-US" sz="1600" dirty="0" err="1" smtClean="0">
                <a:latin typeface="Calibri"/>
                <a:cs typeface="Calibri"/>
              </a:rPr>
              <a:t>h</a:t>
            </a:r>
            <a:r>
              <a:rPr lang="en-US" sz="1600" dirty="0" smtClean="0">
                <a:latin typeface="Calibri"/>
                <a:cs typeface="Calibri"/>
              </a:rPr>
              <a:t>), in correspondence with the rows of the slide shown 2 slides ago.</a:t>
            </a:r>
          </a:p>
          <a:p>
            <a:pPr marL="169863" indent="-169863">
              <a:buFont typeface="Arial"/>
              <a:buChar char="•"/>
            </a:pPr>
            <a:r>
              <a:rPr lang="en-US" sz="1600" dirty="0" smtClean="0">
                <a:latin typeface="Calibri"/>
                <a:cs typeface="Calibri"/>
              </a:rPr>
              <a:t>For calculating the number of errors we consider a generic uncompressed speech waveform 2400-ms long, with a fixed syllabic rate of 5 syllables/sec; assuming that the duration of a typical dyad is 50 ms, the uncompressed stimulus comprises 48 dyads. It is further assumed that the theta oscillator tracks the input without error.</a:t>
            </a:r>
          </a:p>
          <a:p>
            <a:pPr marL="169863" indent="-169863">
              <a:buFont typeface="Arial"/>
              <a:buChar char="•"/>
            </a:pPr>
            <a:r>
              <a:rPr lang="en-US" sz="1600" dirty="0" smtClean="0">
                <a:latin typeface="Calibri"/>
                <a:cs typeface="Calibri"/>
              </a:rPr>
              <a:t>The TSM errors are represented in terms of the total number of dyads, out of 48, that are lost during the decoding process (row ‘total number of dyads lost’). This number, denoted </a:t>
            </a:r>
            <a:r>
              <a:rPr lang="en-US" sz="1600" b="1" dirty="0" smtClean="0">
                <a:latin typeface="Calibri"/>
                <a:cs typeface="Calibri"/>
              </a:rPr>
              <a:t>N</a:t>
            </a:r>
            <a:r>
              <a:rPr lang="en-US" sz="1600" b="1" baseline="-25000" dirty="0" smtClean="0">
                <a:latin typeface="Calibri"/>
                <a:cs typeface="Calibri"/>
              </a:rPr>
              <a:t>E</a:t>
            </a:r>
            <a:r>
              <a:rPr lang="en-US" sz="1600" dirty="0" smtClean="0">
                <a:latin typeface="Calibri"/>
                <a:cs typeface="Calibri"/>
              </a:rPr>
              <a:t> (E for Error), is calculated as follows. Let </a:t>
            </a:r>
            <a:r>
              <a:rPr lang="en-US" sz="1600" b="1" dirty="0" smtClean="0">
                <a:latin typeface="Calibri"/>
                <a:cs typeface="Calibri"/>
              </a:rPr>
              <a:t>N</a:t>
            </a:r>
            <a:r>
              <a:rPr lang="en-US" sz="1600" b="1" baseline="-25000" dirty="0" smtClean="0">
                <a:latin typeface="Calibri"/>
                <a:cs typeface="Calibri"/>
              </a:rPr>
              <a:t>T</a:t>
            </a:r>
            <a:r>
              <a:rPr lang="en-US" sz="1600" dirty="0" smtClean="0">
                <a:latin typeface="Calibri"/>
                <a:cs typeface="Calibri"/>
              </a:rPr>
              <a:t> (T for Theta) be the number of theta cycles inside the stimulus, </a:t>
            </a:r>
            <a:r>
              <a:rPr lang="en-US" sz="1600" b="1" dirty="0" smtClean="0">
                <a:latin typeface="Calibri"/>
                <a:cs typeface="Calibri"/>
              </a:rPr>
              <a:t>N</a:t>
            </a:r>
            <a:r>
              <a:rPr lang="en-US" sz="1600" b="1" baseline="-25000" dirty="0" smtClean="0">
                <a:latin typeface="Calibri"/>
                <a:cs typeface="Calibri"/>
              </a:rPr>
              <a:t>U</a:t>
            </a:r>
            <a:r>
              <a:rPr lang="en-US" sz="1600" dirty="0" smtClean="0">
                <a:latin typeface="Calibri"/>
                <a:cs typeface="Calibri"/>
              </a:rPr>
              <a:t> (U for Uttered) be the number of typical dyads composing the ASI of one theta cycle (see the rows shaded in light blue), and </a:t>
            </a:r>
            <a:r>
              <a:rPr lang="en-US" sz="1600" b="1" dirty="0" smtClean="0">
                <a:latin typeface="Calibri"/>
                <a:cs typeface="Calibri"/>
              </a:rPr>
              <a:t>N</a:t>
            </a:r>
            <a:r>
              <a:rPr lang="en-US" sz="1600" b="1" baseline="-25000" dirty="0" smtClean="0">
                <a:latin typeface="Calibri"/>
                <a:cs typeface="Calibri"/>
              </a:rPr>
              <a:t>A</a:t>
            </a:r>
            <a:r>
              <a:rPr lang="en-US" sz="1600" dirty="0" smtClean="0">
                <a:latin typeface="Calibri"/>
                <a:cs typeface="Calibri"/>
              </a:rPr>
              <a:t> (A for Activated) the number of activated dyad neurons per theta cycle (equals the number of beta cycles covering the non-zero portion within the theta cycle – see the rows shaded in light yellow, where ⎡</a:t>
            </a:r>
            <a:r>
              <a:rPr lang="en-US" sz="1600" dirty="0" err="1" smtClean="0">
                <a:latin typeface="Calibri"/>
                <a:cs typeface="Calibri"/>
              </a:rPr>
              <a:t>x</a:t>
            </a:r>
            <a:r>
              <a:rPr lang="en-US" sz="1600" dirty="0" smtClean="0">
                <a:latin typeface="Calibri"/>
                <a:cs typeface="Calibri"/>
              </a:rPr>
              <a:t>⎤ is the value of </a:t>
            </a:r>
            <a:r>
              <a:rPr lang="en-US" sz="1600" dirty="0" err="1" smtClean="0">
                <a:latin typeface="Calibri"/>
                <a:cs typeface="Calibri"/>
              </a:rPr>
              <a:t>x</a:t>
            </a:r>
            <a:r>
              <a:rPr lang="en-US" sz="1600" dirty="0" smtClean="0">
                <a:latin typeface="Calibri"/>
                <a:cs typeface="Calibri"/>
              </a:rPr>
              <a:t>, rounded up to the nearest integer). Then, N</a:t>
            </a:r>
            <a:r>
              <a:rPr lang="en-US" sz="1600" baseline="-25000" dirty="0" smtClean="0">
                <a:latin typeface="Calibri"/>
                <a:cs typeface="Calibri"/>
              </a:rPr>
              <a:t>E</a:t>
            </a:r>
            <a:r>
              <a:rPr lang="en-US" sz="1600" dirty="0" smtClean="0">
                <a:latin typeface="Calibri"/>
                <a:cs typeface="Calibri"/>
              </a:rPr>
              <a:t>=N</a:t>
            </a:r>
            <a:r>
              <a:rPr lang="en-US" sz="1600" baseline="-25000" dirty="0" smtClean="0">
                <a:latin typeface="Calibri"/>
                <a:cs typeface="Calibri"/>
              </a:rPr>
              <a:t>T</a:t>
            </a:r>
            <a:r>
              <a:rPr lang="en-US" sz="1600" dirty="0" smtClean="0">
                <a:latin typeface="Calibri"/>
                <a:cs typeface="Calibri"/>
              </a:rPr>
              <a:t>×(N</a:t>
            </a:r>
            <a:r>
              <a:rPr lang="en-US" sz="1600" baseline="-25000" dirty="0" smtClean="0">
                <a:latin typeface="Calibri"/>
                <a:cs typeface="Calibri"/>
              </a:rPr>
              <a:t>U</a:t>
            </a:r>
            <a:r>
              <a:rPr lang="en-US" sz="1600" dirty="0" smtClean="0">
                <a:latin typeface="Calibri"/>
                <a:cs typeface="Calibri"/>
              </a:rPr>
              <a:t>-N</a:t>
            </a:r>
            <a:r>
              <a:rPr lang="en-US" sz="1600" baseline="-25000" dirty="0" smtClean="0">
                <a:latin typeface="Calibri"/>
                <a:cs typeface="Calibri"/>
              </a:rPr>
              <a:t>A</a:t>
            </a:r>
            <a:r>
              <a:rPr lang="en-US" sz="1600" dirty="0" smtClean="0">
                <a:latin typeface="Calibri"/>
                <a:cs typeface="Calibri"/>
              </a:rPr>
              <a:t>). </a:t>
            </a:r>
          </a:p>
          <a:p>
            <a:pPr marL="169863" indent="-169863">
              <a:buFont typeface="Arial"/>
              <a:buChar char="•"/>
            </a:pPr>
            <a:r>
              <a:rPr lang="en-US" sz="1600" dirty="0" smtClean="0">
                <a:latin typeface="Calibri"/>
                <a:cs typeface="Calibri"/>
              </a:rPr>
              <a:t>Note that N</a:t>
            </a:r>
            <a:r>
              <a:rPr lang="en-US" sz="1600" baseline="-25000" dirty="0" smtClean="0">
                <a:latin typeface="Calibri"/>
                <a:cs typeface="Calibri"/>
              </a:rPr>
              <a:t>A </a:t>
            </a:r>
            <a:r>
              <a:rPr lang="en-US" sz="1600" dirty="0" smtClean="0">
                <a:latin typeface="Calibri"/>
                <a:cs typeface="Calibri"/>
              </a:rPr>
              <a:t>is an </a:t>
            </a:r>
            <a:r>
              <a:rPr lang="en-US" sz="1600" i="1" dirty="0" smtClean="0">
                <a:latin typeface="Calibri"/>
                <a:cs typeface="Calibri"/>
              </a:rPr>
              <a:t>integer</a:t>
            </a:r>
            <a:r>
              <a:rPr lang="en-US" sz="1600" dirty="0" smtClean="0">
                <a:latin typeface="Calibri"/>
                <a:cs typeface="Calibri"/>
              </a:rPr>
              <a:t> number, obtained by rounding up to the nearest integer the number of beta cycles covering the non-zero portion of a theta cycle: a “residual” speech fragment, which only spans a portion of a beta cycle, is regarded as one dyad.</a:t>
            </a:r>
            <a:endParaRPr lang="en-US" sz="1500" dirty="0" smtClean="0">
              <a:latin typeface="Calibri"/>
              <a:cs typeface="Calibri"/>
            </a:endParaRPr>
          </a:p>
        </p:txBody>
      </p:sp>
      <p:sp>
        <p:nvSpPr>
          <p:cNvPr id="4" name="Title 3"/>
          <p:cNvSpPr txBox="1">
            <a:spLocks/>
          </p:cNvSpPr>
          <p:nvPr/>
        </p:nvSpPr>
        <p:spPr bwMode="auto">
          <a:xfrm>
            <a:off x="0" y="0"/>
            <a:ext cx="9144000" cy="990600"/>
          </a:xfrm>
          <a:prstGeom prst="rect">
            <a:avLst/>
          </a:prstGeom>
          <a:solidFill>
            <a:srgbClr val="8000FF">
              <a:alpha val="10196"/>
            </a:srgbClr>
          </a:solidFill>
          <a:ln w="9525">
            <a:solidFill>
              <a:schemeClr val="tx1"/>
            </a:solidFill>
            <a:miter lim="800000"/>
            <a:headEnd/>
            <a:tailEnd/>
          </a:ln>
        </p:spPr>
        <p:txBody>
          <a:bodyPr anchor="ctr">
            <a:prstTxWarp prst="textNoShape">
              <a:avLst/>
            </a:prstTxWarp>
          </a:bodyPr>
          <a:lstStyle/>
          <a:p>
            <a:pPr algn="ctr" eaLnBrk="0" hangingPunct="0">
              <a:defRPr/>
            </a:pPr>
            <a:r>
              <a:rPr lang="en-US" sz="2400" i="1" dirty="0" smtClean="0">
                <a:latin typeface="Calibri"/>
                <a:cs typeface="Calibri"/>
              </a:rPr>
              <a:t>cascaded oscillators locked to the input rhythm</a:t>
            </a:r>
          </a:p>
          <a:p>
            <a:pPr algn="ctr" eaLnBrk="0" hangingPunct="0">
              <a:defRPr/>
            </a:pPr>
            <a:r>
              <a:rPr lang="en-US" sz="2400" b="1" i="1" dirty="0" smtClean="0">
                <a:latin typeface="Calibri"/>
                <a:cs typeface="Calibri"/>
              </a:rPr>
              <a:t>TSM errors – III</a:t>
            </a:r>
            <a:endParaRPr lang="en-US" sz="3600" b="1" i="1" dirty="0" smtClean="0">
              <a:latin typeface="Calibri"/>
              <a:ea typeface="Calibri" charset="0"/>
              <a:cs typeface="Calibri"/>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93" name="Title 3"/>
          <p:cNvSpPr txBox="1">
            <a:spLocks/>
          </p:cNvSpPr>
          <p:nvPr/>
        </p:nvSpPr>
        <p:spPr bwMode="auto">
          <a:xfrm>
            <a:off x="0" y="0"/>
            <a:ext cx="9144000" cy="990600"/>
          </a:xfrm>
          <a:prstGeom prst="rect">
            <a:avLst/>
          </a:prstGeom>
          <a:solidFill>
            <a:srgbClr val="8000FF">
              <a:alpha val="10196"/>
            </a:srgbClr>
          </a:solidFill>
          <a:ln w="9525">
            <a:solidFill>
              <a:schemeClr val="tx1"/>
            </a:solidFill>
            <a:miter lim="800000"/>
            <a:headEnd/>
            <a:tailEnd/>
          </a:ln>
        </p:spPr>
        <p:txBody>
          <a:bodyPr anchor="ctr">
            <a:prstTxWarp prst="textNoShape">
              <a:avLst/>
            </a:prstTxWarp>
          </a:bodyPr>
          <a:lstStyle/>
          <a:p>
            <a:pPr algn="ctr" eaLnBrk="0" hangingPunct="0">
              <a:defRPr/>
            </a:pPr>
            <a:r>
              <a:rPr lang="en-US" sz="2400" i="1" dirty="0" smtClean="0">
                <a:latin typeface="Calibri"/>
                <a:cs typeface="Calibri"/>
              </a:rPr>
              <a:t>cascaded oscillators locked to the input rhythm</a:t>
            </a:r>
          </a:p>
          <a:p>
            <a:pPr algn="ctr" eaLnBrk="0" hangingPunct="0">
              <a:defRPr/>
            </a:pPr>
            <a:r>
              <a:rPr lang="en-US" sz="2400" b="1" i="1" dirty="0" smtClean="0">
                <a:latin typeface="Calibri"/>
                <a:cs typeface="Calibri"/>
              </a:rPr>
              <a:t>TSM errors</a:t>
            </a:r>
            <a:endParaRPr lang="en-US" sz="3600" b="1" i="1" dirty="0" smtClean="0">
              <a:latin typeface="Calibri"/>
              <a:ea typeface="Calibri" charset="0"/>
              <a:cs typeface="Calibri"/>
            </a:endParaRPr>
          </a:p>
        </p:txBody>
      </p:sp>
      <p:pic>
        <p:nvPicPr>
          <p:cNvPr id="6" name="Picture 5" descr="Table1.pdf"/>
          <p:cNvPicPr>
            <a:picLocks noChangeAspect="1"/>
          </p:cNvPicPr>
          <p:nvPr/>
        </p:nvPicPr>
        <mc:AlternateContent xmlns:ma="http://schemas.microsoft.com/office/mac/drawingml/2008/main">
          <mc:Choice Requires="ma">
            <p:blipFill>
              <a:blip r:embed="rId2"/>
              <a:srcRect l="7451" t="11515" r="8235" b="46061"/>
              <a:stretch>
                <a:fillRect/>
              </a:stretch>
            </p:blipFill>
          </mc:Choice>
          <mc:Fallback xmlns:p="http://schemas.openxmlformats.org/presentationml/2006/main" xmlns:mv="urn:schemas-microsoft-com:mac:vml" xmlns:mc="http://schemas.openxmlformats.org/markup-compatibility/2006" xmlns:r="http://schemas.openxmlformats.org/officeDocument/2006/relationships" xmlns:a="http://schemas.openxmlformats.org/drawingml/2006/main" xmlns="">
            <p:blipFill>
              <a:blip r:embed="rId3"/>
              <a:srcRect l="7451" t="11515" r="8235" b="46061"/>
              <a:stretch>
                <a:fillRect/>
              </a:stretch>
            </p:blipFill>
          </mc:Fallback>
        </mc:AlternateContent>
        <p:spPr>
          <a:xfrm>
            <a:off x="297152" y="990600"/>
            <a:ext cx="8846848" cy="576068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7924800" cy="5105400"/>
          </a:xfrm>
        </p:spPr>
        <p:txBody>
          <a:bodyPr/>
          <a:lstStyle/>
          <a:p>
            <a:pPr marL="164592" indent="-164592"/>
            <a:r>
              <a:rPr lang="en-US" sz="1600" dirty="0" smtClean="0">
                <a:latin typeface="Calibri"/>
                <a:cs typeface="Calibri"/>
              </a:rPr>
              <a:t>The speech synthesis paradigm is depicted in the next slide. The speech signal was time-compressed and blindly segmented into speech intervals of equal length. Then, silent gaps were inserted, resulting in a waveform as caricatured in the slide. We held the speech interval duration constant (40 ms) while using the gap duration as a parameter. By doing so we dissociated the factors of </a:t>
            </a:r>
            <a:r>
              <a:rPr lang="en-US" sz="1600" i="1" dirty="0" smtClean="0">
                <a:solidFill>
                  <a:srgbClr val="0000FF"/>
                </a:solidFill>
                <a:latin typeface="Calibri"/>
                <a:cs typeface="Calibri"/>
              </a:rPr>
              <a:t>packaging rate</a:t>
            </a:r>
            <a:r>
              <a:rPr lang="en-US" sz="1600" dirty="0" smtClean="0">
                <a:latin typeface="Calibri"/>
                <a:cs typeface="Calibri"/>
              </a:rPr>
              <a:t> and </a:t>
            </a:r>
            <a:r>
              <a:rPr lang="en-US" sz="1600" i="1" dirty="0" smtClean="0">
                <a:solidFill>
                  <a:srgbClr val="0000FF"/>
                </a:solidFill>
                <a:latin typeface="Calibri"/>
                <a:cs typeface="Calibri"/>
              </a:rPr>
              <a:t>information per packet</a:t>
            </a:r>
            <a:r>
              <a:rPr lang="en-US" sz="1600" dirty="0" smtClean="0">
                <a:latin typeface="Calibri"/>
                <a:cs typeface="Calibri"/>
              </a:rPr>
              <a:t>.</a:t>
            </a:r>
          </a:p>
          <a:p>
            <a:pPr marL="164592" indent="-164592"/>
            <a:r>
              <a:rPr lang="en-US" sz="1600" dirty="0" smtClean="0">
                <a:latin typeface="Calibri"/>
                <a:cs typeface="Calibri"/>
              </a:rPr>
              <a:t>Because no portion of the acoustic signal was discarded (only time-compressed), and because the speech intervals remained fixed throughout the experiment, the amount of speech information per packet was kept constant. </a:t>
            </a:r>
            <a:r>
              <a:rPr lang="en-US" sz="1600" i="1" dirty="0" smtClean="0">
                <a:latin typeface="Calibri"/>
                <a:cs typeface="Calibri"/>
              </a:rPr>
              <a:t>The sole varying parameter was the packaging rate</a:t>
            </a:r>
            <a:r>
              <a:rPr lang="en-US" sz="1600" dirty="0" smtClean="0">
                <a:latin typeface="Calibri"/>
                <a:cs typeface="Calibri"/>
              </a:rPr>
              <a:t>, controlled by the length of the inserted gap.</a:t>
            </a:r>
          </a:p>
          <a:p>
            <a:pPr>
              <a:buNone/>
            </a:pPr>
            <a:endParaRPr lang="en-US" sz="1200" dirty="0" smtClean="0"/>
          </a:p>
        </p:txBody>
      </p:sp>
      <p:sp>
        <p:nvSpPr>
          <p:cNvPr id="4" name="Title 3"/>
          <p:cNvSpPr txBox="1">
            <a:spLocks/>
          </p:cNvSpPr>
          <p:nvPr/>
        </p:nvSpPr>
        <p:spPr bwMode="auto">
          <a:xfrm>
            <a:off x="0" y="0"/>
            <a:ext cx="9144000" cy="990600"/>
          </a:xfrm>
          <a:prstGeom prst="rect">
            <a:avLst/>
          </a:prstGeom>
          <a:solidFill>
            <a:srgbClr val="FFFF00">
              <a:alpha val="20000"/>
            </a:srgbClr>
          </a:solidFill>
          <a:ln w="9525">
            <a:solidFill>
              <a:schemeClr val="tx1"/>
            </a:solidFill>
            <a:miter lim="800000"/>
            <a:headEnd/>
            <a:tailEnd/>
          </a:ln>
        </p:spPr>
        <p:txBody>
          <a:bodyPr anchor="ctr">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457200" rtl="0" eaLnBrk="1" latinLnBrk="0" hangingPunct="1">
              <a:defRPr sz="1400" kern="1200">
                <a:solidFill>
                  <a:schemeClr val="tx1"/>
                </a:solidFill>
                <a:latin typeface="Arial" charset="0"/>
                <a:ea typeface="+mn-ea"/>
                <a:cs typeface="+mn-cs"/>
              </a:defRPr>
            </a:lvl6pPr>
            <a:lvl7pPr marL="2743200" algn="l" defTabSz="457200" rtl="0" eaLnBrk="1" latinLnBrk="0" hangingPunct="1">
              <a:defRPr sz="1400" kern="1200">
                <a:solidFill>
                  <a:schemeClr val="tx1"/>
                </a:solidFill>
                <a:latin typeface="Arial" charset="0"/>
                <a:ea typeface="+mn-ea"/>
                <a:cs typeface="+mn-cs"/>
              </a:defRPr>
            </a:lvl7pPr>
            <a:lvl8pPr marL="3200400" algn="l" defTabSz="457200" rtl="0" eaLnBrk="1" latinLnBrk="0" hangingPunct="1">
              <a:defRPr sz="1400" kern="1200">
                <a:solidFill>
                  <a:schemeClr val="tx1"/>
                </a:solidFill>
                <a:latin typeface="Arial" charset="0"/>
                <a:ea typeface="+mn-ea"/>
                <a:cs typeface="+mn-cs"/>
              </a:defRPr>
            </a:lvl8pPr>
            <a:lvl9pPr marL="3657600" algn="l" defTabSz="457200" rtl="0" eaLnBrk="1" latinLnBrk="0" hangingPunct="1">
              <a:defRPr sz="1400" kern="1200">
                <a:solidFill>
                  <a:schemeClr val="tx1"/>
                </a:solidFill>
                <a:latin typeface="Arial" charset="0"/>
                <a:ea typeface="+mn-ea"/>
                <a:cs typeface="+mn-cs"/>
              </a:defRPr>
            </a:lvl9pPr>
          </a:lstStyle>
          <a:p>
            <a:pPr algn="ctr" eaLnBrk="0" hangingPunct="0"/>
            <a:r>
              <a:rPr lang="en-US" sz="2400" i="1" dirty="0" smtClean="0">
                <a:latin typeface="Calibri" charset="0"/>
                <a:ea typeface="Calibri" charset="0"/>
                <a:cs typeface="Calibri" charset="0"/>
              </a:rPr>
              <a:t>time-compressed speech with insertion of silent gaps</a:t>
            </a:r>
          </a:p>
          <a:p>
            <a:pPr algn="ctr" eaLnBrk="0" hangingPunct="0"/>
            <a:r>
              <a:rPr lang="en-US" sz="2400" b="1" i="1" dirty="0" smtClean="0">
                <a:latin typeface="Calibri" charset="0"/>
                <a:ea typeface="Calibri" charset="0"/>
                <a:cs typeface="Calibri" charset="0"/>
              </a:rPr>
              <a:t>definitions – </a:t>
            </a:r>
            <a:r>
              <a:rPr lang="en-US" sz="2400" b="1" i="1" smtClean="0">
                <a:latin typeface="Calibri" charset="0"/>
                <a:ea typeface="Calibri" charset="0"/>
                <a:cs typeface="Calibri" charset="0"/>
              </a:rPr>
              <a:t>physical domain</a:t>
            </a:r>
            <a:endParaRPr lang="en-US" sz="2400" b="1" i="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Title 3"/>
          <p:cNvSpPr txBox="1">
            <a:spLocks/>
          </p:cNvSpPr>
          <p:nvPr/>
        </p:nvSpPr>
        <p:spPr bwMode="auto">
          <a:xfrm>
            <a:off x="0" y="0"/>
            <a:ext cx="9144000" cy="990600"/>
          </a:xfrm>
          <a:prstGeom prst="rect">
            <a:avLst/>
          </a:prstGeom>
          <a:solidFill>
            <a:srgbClr val="8000FF">
              <a:alpha val="10196"/>
            </a:srgbClr>
          </a:solidFill>
          <a:ln w="9525">
            <a:solidFill>
              <a:schemeClr val="tx1"/>
            </a:solidFill>
            <a:miter lim="800000"/>
            <a:headEnd/>
            <a:tailEnd/>
          </a:ln>
        </p:spPr>
        <p:txBody>
          <a:bodyPr anchor="ctr">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457200" rtl="0" eaLnBrk="1" latinLnBrk="0" hangingPunct="1">
              <a:defRPr sz="1400" kern="1200">
                <a:solidFill>
                  <a:schemeClr val="tx1"/>
                </a:solidFill>
                <a:latin typeface="Arial" charset="0"/>
                <a:ea typeface="+mn-ea"/>
                <a:cs typeface="+mn-cs"/>
              </a:defRPr>
            </a:lvl6pPr>
            <a:lvl7pPr marL="2743200" algn="l" defTabSz="457200" rtl="0" eaLnBrk="1" latinLnBrk="0" hangingPunct="1">
              <a:defRPr sz="1400" kern="1200">
                <a:solidFill>
                  <a:schemeClr val="tx1"/>
                </a:solidFill>
                <a:latin typeface="Arial" charset="0"/>
                <a:ea typeface="+mn-ea"/>
                <a:cs typeface="+mn-cs"/>
              </a:defRPr>
            </a:lvl7pPr>
            <a:lvl8pPr marL="3200400" algn="l" defTabSz="457200" rtl="0" eaLnBrk="1" latinLnBrk="0" hangingPunct="1">
              <a:defRPr sz="1400" kern="1200">
                <a:solidFill>
                  <a:schemeClr val="tx1"/>
                </a:solidFill>
                <a:latin typeface="Arial" charset="0"/>
                <a:ea typeface="+mn-ea"/>
                <a:cs typeface="+mn-cs"/>
              </a:defRPr>
            </a:lvl8pPr>
            <a:lvl9pPr marL="3657600" algn="l" defTabSz="457200" rtl="0" eaLnBrk="1" latinLnBrk="0" hangingPunct="1">
              <a:defRPr sz="1400" kern="1200">
                <a:solidFill>
                  <a:schemeClr val="tx1"/>
                </a:solidFill>
                <a:latin typeface="Arial" charset="0"/>
                <a:ea typeface="+mn-ea"/>
                <a:cs typeface="+mn-cs"/>
              </a:defRPr>
            </a:lvl9pPr>
          </a:lstStyle>
          <a:p>
            <a:pPr algn="ctr" eaLnBrk="0" hangingPunct="0"/>
            <a:r>
              <a:rPr lang="en-US" sz="2400" i="1" dirty="0" smtClean="0">
                <a:latin typeface="Calibri" charset="0"/>
                <a:ea typeface="Calibri" charset="0"/>
                <a:cs typeface="Calibri" charset="0"/>
              </a:rPr>
              <a:t>time-compressed speech with insertion of silent gaps</a:t>
            </a:r>
          </a:p>
          <a:p>
            <a:pPr algn="ctr" eaLnBrk="0" hangingPunct="0"/>
            <a:r>
              <a:rPr lang="en-US" sz="2400" b="1" i="1" dirty="0" smtClean="0">
                <a:latin typeface="Calibri" charset="0"/>
                <a:ea typeface="Calibri" charset="0"/>
                <a:cs typeface="Calibri" charset="0"/>
              </a:rPr>
              <a:t>definitions – physical domain</a:t>
            </a:r>
            <a:endParaRPr lang="en-US" sz="2400" b="1" i="1" dirty="0">
              <a:latin typeface="Calibri" charset="0"/>
              <a:ea typeface="Calibri" charset="0"/>
              <a:cs typeface="Calibri" charset="0"/>
            </a:endParaRPr>
          </a:p>
        </p:txBody>
      </p:sp>
      <p:grpSp>
        <p:nvGrpSpPr>
          <p:cNvPr id="2" name="Group 35"/>
          <p:cNvGrpSpPr>
            <a:grpSpLocks noChangeAspect="1"/>
          </p:cNvGrpSpPr>
          <p:nvPr/>
        </p:nvGrpSpPr>
        <p:grpSpPr>
          <a:xfrm>
            <a:off x="1905000" y="2057400"/>
            <a:ext cx="5124455" cy="3480375"/>
            <a:chOff x="3124200" y="2260600"/>
            <a:chExt cx="2733046" cy="2320249"/>
          </a:xfrm>
        </p:grpSpPr>
        <p:grpSp>
          <p:nvGrpSpPr>
            <p:cNvPr id="3" name="Group 31"/>
            <p:cNvGrpSpPr/>
            <p:nvPr/>
          </p:nvGrpSpPr>
          <p:grpSpPr>
            <a:xfrm>
              <a:off x="3124200" y="3048000"/>
              <a:ext cx="2733046" cy="701040"/>
              <a:chOff x="3124200" y="3048000"/>
              <a:chExt cx="2733046" cy="701040"/>
            </a:xfrm>
          </p:grpSpPr>
          <p:sp>
            <p:nvSpPr>
              <p:cNvPr id="69659" name="Text Box 18"/>
              <p:cNvSpPr txBox="1">
                <a:spLocks noChangeArrowheads="1"/>
              </p:cNvSpPr>
              <p:nvPr/>
            </p:nvSpPr>
            <p:spPr bwMode="auto">
              <a:xfrm>
                <a:off x="5684523" y="3327400"/>
                <a:ext cx="172723" cy="205185"/>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i="1" dirty="0" err="1">
                    <a:latin typeface="Calibri" charset="0"/>
                    <a:ea typeface="Calibri" charset="0"/>
                    <a:cs typeface="Calibri" charset="0"/>
                  </a:rPr>
                  <a:t>t</a:t>
                </a:r>
                <a:endParaRPr lang="en-US" i="1" dirty="0">
                  <a:latin typeface="Calibri" charset="0"/>
                  <a:ea typeface="Calibri" charset="0"/>
                  <a:cs typeface="Calibri" charset="0"/>
                </a:endParaRPr>
              </a:p>
            </p:txBody>
          </p:sp>
          <p:sp>
            <p:nvSpPr>
              <p:cNvPr id="69655" name="Line 8"/>
              <p:cNvSpPr>
                <a:spLocks noChangeShapeType="1"/>
              </p:cNvSpPr>
              <p:nvPr/>
            </p:nvSpPr>
            <p:spPr bwMode="auto">
              <a:xfrm>
                <a:off x="3124200" y="3429000"/>
                <a:ext cx="25908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8" name="Rectangle 13"/>
              <p:cNvSpPr>
                <a:spLocks noChangeArrowheads="1"/>
              </p:cNvSpPr>
              <p:nvPr/>
            </p:nvSpPr>
            <p:spPr bwMode="auto">
              <a:xfrm>
                <a:off x="3352800" y="3048000"/>
                <a:ext cx="474917" cy="70104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4" name="Group 29"/>
            <p:cNvGrpSpPr/>
            <p:nvPr/>
          </p:nvGrpSpPr>
          <p:grpSpPr>
            <a:xfrm>
              <a:off x="3977641" y="2260600"/>
              <a:ext cx="894081" cy="1490332"/>
              <a:chOff x="3977641" y="2260600"/>
              <a:chExt cx="894081" cy="1490332"/>
            </a:xfrm>
          </p:grpSpPr>
          <p:sp>
            <p:nvSpPr>
              <p:cNvPr id="69662" name="Rectangle 13"/>
              <p:cNvSpPr>
                <a:spLocks noChangeArrowheads="1"/>
              </p:cNvSpPr>
              <p:nvPr/>
            </p:nvSpPr>
            <p:spPr bwMode="auto">
              <a:xfrm>
                <a:off x="4173283" y="3049892"/>
                <a:ext cx="474917" cy="70104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69645" name="Text Box 26"/>
              <p:cNvSpPr txBox="1">
                <a:spLocks noChangeArrowheads="1"/>
              </p:cNvSpPr>
              <p:nvPr/>
            </p:nvSpPr>
            <p:spPr bwMode="auto">
              <a:xfrm>
                <a:off x="3977641" y="2260600"/>
                <a:ext cx="894081" cy="389851"/>
              </a:xfrm>
              <a:prstGeom prst="rect">
                <a:avLst/>
              </a:prstGeom>
              <a:noFill/>
              <a:ln w="9525">
                <a:solidFill>
                  <a:schemeClr val="tx1"/>
                </a:solidFill>
                <a:miter lim="800000"/>
                <a:headEnd/>
                <a:tailEnd/>
              </a:ln>
            </p:spPr>
            <p:txBody>
              <a:bodyPr wrap="square">
                <a:prstTxWarp prst="textNoShape">
                  <a:avLst/>
                </a:prstTxWarp>
                <a:spAutoFit/>
              </a:bodyPr>
              <a:lstStyle/>
              <a:p>
                <a:pPr algn="ctr"/>
                <a:r>
                  <a:rPr lang="en-US" sz="1600" b="1" dirty="0" smtClean="0">
                    <a:solidFill>
                      <a:srgbClr val="0080FF"/>
                    </a:solidFill>
                    <a:latin typeface="Calibri" charset="0"/>
                    <a:ea typeface="Calibri" charset="0"/>
                    <a:cs typeface="Calibri" charset="0"/>
                  </a:rPr>
                  <a:t>Information per packet</a:t>
                </a:r>
                <a:endParaRPr lang="en-US" sz="1600" b="1" dirty="0">
                  <a:latin typeface="Calibri" charset="0"/>
                  <a:ea typeface="Calibri" charset="0"/>
                  <a:cs typeface="Calibri" charset="0"/>
                </a:endParaRPr>
              </a:p>
            </p:txBody>
          </p:sp>
          <p:sp>
            <p:nvSpPr>
              <p:cNvPr id="69646" name="Line 27"/>
              <p:cNvSpPr>
                <a:spLocks noChangeShapeType="1"/>
              </p:cNvSpPr>
              <p:nvPr/>
            </p:nvSpPr>
            <p:spPr bwMode="auto">
              <a:xfrm>
                <a:off x="4173283" y="2787002"/>
                <a:ext cx="0" cy="26289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47" name="Line 28"/>
              <p:cNvSpPr>
                <a:spLocks noChangeShapeType="1"/>
              </p:cNvSpPr>
              <p:nvPr/>
            </p:nvSpPr>
            <p:spPr bwMode="auto">
              <a:xfrm>
                <a:off x="4648200" y="2819400"/>
                <a:ext cx="0" cy="26289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48" name="Line 29"/>
              <p:cNvSpPr>
                <a:spLocks noChangeShapeType="1"/>
              </p:cNvSpPr>
              <p:nvPr/>
            </p:nvSpPr>
            <p:spPr bwMode="auto">
              <a:xfrm>
                <a:off x="4171088" y="2895600"/>
                <a:ext cx="482804" cy="0"/>
              </a:xfrm>
              <a:prstGeom prst="line">
                <a:avLst/>
              </a:prstGeom>
              <a:noFill/>
              <a:ln w="9525">
                <a:solidFill>
                  <a:schemeClr val="tx1"/>
                </a:solidFill>
                <a:round/>
                <a:headEnd type="triangle" w="sm" len="sm"/>
                <a:tailEnd type="triangle" w="sm" len="sm"/>
              </a:ln>
            </p:spPr>
            <p:txBody>
              <a:bodyPr wrap="none" anchor="ctr">
                <a:prstTxWarp prst="textNoShape">
                  <a:avLst/>
                </a:prstTxWarp>
              </a:bodyPr>
              <a:lstStyle/>
              <a:p>
                <a:endParaRPr lang="en-US"/>
              </a:p>
            </p:txBody>
          </p:sp>
        </p:grpSp>
        <p:grpSp>
          <p:nvGrpSpPr>
            <p:cNvPr id="5" name="Group 33"/>
            <p:cNvGrpSpPr/>
            <p:nvPr/>
          </p:nvGrpSpPr>
          <p:grpSpPr>
            <a:xfrm>
              <a:off x="4171087" y="3048000"/>
              <a:ext cx="1333030" cy="1532849"/>
              <a:chOff x="4171087" y="3048000"/>
              <a:chExt cx="1333030" cy="1532849"/>
            </a:xfrm>
          </p:grpSpPr>
          <p:sp>
            <p:nvSpPr>
              <p:cNvPr id="69650" name="Line 20"/>
              <p:cNvSpPr>
                <a:spLocks noChangeShapeType="1"/>
              </p:cNvSpPr>
              <p:nvPr/>
            </p:nvSpPr>
            <p:spPr bwMode="auto">
              <a:xfrm>
                <a:off x="4171087" y="3962400"/>
                <a:ext cx="858318" cy="0"/>
              </a:xfrm>
              <a:prstGeom prst="line">
                <a:avLst/>
              </a:prstGeom>
              <a:noFill/>
              <a:ln w="9525">
                <a:solidFill>
                  <a:schemeClr val="tx1"/>
                </a:solidFill>
                <a:round/>
                <a:headEnd type="triangle" w="sm" len="sm"/>
                <a:tailEnd type="triangle" w="sm" len="sm"/>
              </a:ln>
            </p:spPr>
            <p:txBody>
              <a:bodyPr wrap="none" anchor="ctr">
                <a:prstTxWarp prst="textNoShape">
                  <a:avLst/>
                </a:prstTxWarp>
              </a:bodyPr>
              <a:lstStyle/>
              <a:p>
                <a:endParaRPr lang="en-US"/>
              </a:p>
            </p:txBody>
          </p:sp>
          <p:sp>
            <p:nvSpPr>
              <p:cNvPr id="69651" name="Line 21"/>
              <p:cNvSpPr>
                <a:spLocks noChangeShapeType="1"/>
              </p:cNvSpPr>
              <p:nvPr/>
            </p:nvSpPr>
            <p:spPr bwMode="auto">
              <a:xfrm>
                <a:off x="4173283" y="3750934"/>
                <a:ext cx="1826" cy="3413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69652" name="Line 22"/>
              <p:cNvSpPr>
                <a:spLocks noChangeShapeType="1"/>
              </p:cNvSpPr>
              <p:nvPr/>
            </p:nvSpPr>
            <p:spPr bwMode="auto">
              <a:xfrm>
                <a:off x="5029200" y="3733800"/>
                <a:ext cx="1826" cy="3413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69653" name="Text Box 23"/>
              <p:cNvSpPr txBox="1">
                <a:spLocks noChangeArrowheads="1"/>
              </p:cNvSpPr>
              <p:nvPr/>
            </p:nvSpPr>
            <p:spPr bwMode="auto">
              <a:xfrm>
                <a:off x="4262121" y="4190999"/>
                <a:ext cx="690881" cy="389850"/>
              </a:xfrm>
              <a:prstGeom prst="rect">
                <a:avLst/>
              </a:prstGeom>
              <a:noFill/>
              <a:ln w="9525">
                <a:solidFill>
                  <a:schemeClr val="tx1"/>
                </a:solidFill>
                <a:miter lim="800000"/>
                <a:headEnd/>
                <a:tailEnd/>
              </a:ln>
            </p:spPr>
            <p:txBody>
              <a:bodyPr wrap="square">
                <a:prstTxWarp prst="textNoShape">
                  <a:avLst/>
                </a:prstTxWarp>
                <a:spAutoFit/>
              </a:bodyPr>
              <a:lstStyle/>
              <a:p>
                <a:pPr algn="ctr"/>
                <a:r>
                  <a:rPr lang="en-US" sz="1600" b="1" dirty="0" smtClean="0">
                    <a:solidFill>
                      <a:srgbClr val="FF8000"/>
                    </a:solidFill>
                    <a:latin typeface="Calibri" charset="0"/>
                    <a:ea typeface="Calibri" charset="0"/>
                    <a:cs typeface="Calibri" charset="0"/>
                  </a:rPr>
                  <a:t>Packaging Rate</a:t>
                </a:r>
                <a:endParaRPr lang="en-US" sz="1600" b="1" dirty="0">
                  <a:solidFill>
                    <a:srgbClr val="FF8000"/>
                  </a:solidFill>
                  <a:latin typeface="Calibri" charset="0"/>
                  <a:ea typeface="Calibri" charset="0"/>
                  <a:cs typeface="Calibri" charset="0"/>
                </a:endParaRPr>
              </a:p>
            </p:txBody>
          </p:sp>
          <p:sp>
            <p:nvSpPr>
              <p:cNvPr id="29" name="Rectangle 13"/>
              <p:cNvSpPr>
                <a:spLocks noChangeArrowheads="1"/>
              </p:cNvSpPr>
              <p:nvPr/>
            </p:nvSpPr>
            <p:spPr bwMode="auto">
              <a:xfrm>
                <a:off x="5029200" y="3048000"/>
                <a:ext cx="474917" cy="70104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grpSp>
      </p:grpSp>
      <p:sp>
        <p:nvSpPr>
          <p:cNvPr id="24" name="Line 30"/>
          <p:cNvSpPr>
            <a:spLocks noChangeShapeType="1"/>
          </p:cNvSpPr>
          <p:nvPr/>
        </p:nvSpPr>
        <p:spPr bwMode="auto">
          <a:xfrm>
            <a:off x="4343398" y="2667001"/>
            <a:ext cx="1" cy="304800"/>
          </a:xfrm>
          <a:prstGeom prst="line">
            <a:avLst/>
          </a:prstGeom>
          <a:noFill/>
          <a:ln w="9525">
            <a:solidFill>
              <a:schemeClr val="tx1"/>
            </a:solidFill>
            <a:round/>
            <a:headEnd/>
            <a:tailEnd/>
          </a:ln>
        </p:spPr>
        <p:txBody>
          <a:bodyPr>
            <a:prstTxWarp prst="textNoShape">
              <a:avLst/>
            </a:prstTxWarp>
          </a:bodyPr>
          <a:lstStyle/>
          <a:p>
            <a:endParaRPr lang="en-US"/>
          </a:p>
        </p:txBody>
      </p:sp>
      <p:sp>
        <p:nvSpPr>
          <p:cNvPr id="25" name="Line 30"/>
          <p:cNvSpPr>
            <a:spLocks noChangeShapeType="1"/>
          </p:cNvSpPr>
          <p:nvPr/>
        </p:nvSpPr>
        <p:spPr bwMode="auto">
          <a:xfrm>
            <a:off x="4648200" y="4648200"/>
            <a:ext cx="1" cy="304800"/>
          </a:xfrm>
          <a:prstGeom prst="line">
            <a:avLst/>
          </a:prstGeom>
          <a:noFill/>
          <a:ln w="9525">
            <a:solidFill>
              <a:schemeClr val="tx1"/>
            </a:solidFill>
            <a:round/>
            <a:headEnd/>
            <a:tailEnd/>
          </a:ln>
        </p:spPr>
        <p:txBody>
          <a:bodyPr>
            <a:prstTxWarp prst="textNoShape">
              <a:avLst/>
            </a:prstTxWarp>
          </a:bodyPr>
          <a:lstStyle/>
          <a:p>
            <a:endParaRPr lang="en-US"/>
          </a:p>
        </p:txBody>
      </p:sp>
    </p:spTree>
  </p:cSld>
  <p:clrMapOvr>
    <a:masterClrMapping/>
  </p:clrMapOvr>
  <p:transition advTm="2649"/>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7924800" cy="4495800"/>
          </a:xfrm>
        </p:spPr>
        <p:txBody>
          <a:bodyPr/>
          <a:lstStyle/>
          <a:p>
            <a:pPr marL="164592" indent="-164592"/>
            <a:r>
              <a:rPr lang="en-US" sz="1600" dirty="0" smtClean="0">
                <a:latin typeface="Calibri"/>
                <a:cs typeface="Calibri"/>
              </a:rPr>
              <a:t>Question: what is the amount of speech information carried by a fragment of a time-compressed speech? For example, what is the amount of speech information within a 40-ms long interval of speech time-compressed by a factor of 4?</a:t>
            </a:r>
          </a:p>
          <a:p>
            <a:pPr marL="564642" lvl="1" indent="-164592"/>
            <a:r>
              <a:rPr lang="en-US" sz="1400" dirty="0" smtClean="0">
                <a:latin typeface="Calibri"/>
                <a:cs typeface="Calibri"/>
              </a:rPr>
              <a:t>we propose to measure this quantity in terms of the speech information </a:t>
            </a:r>
            <a:r>
              <a:rPr lang="en-US" sz="1400" i="1" dirty="0" smtClean="0">
                <a:latin typeface="Calibri"/>
                <a:cs typeface="Calibri"/>
              </a:rPr>
              <a:t>that was intended to be conveyed by the speaker when uttered </a:t>
            </a:r>
            <a:r>
              <a:rPr lang="en-US" sz="1400" dirty="0" smtClean="0">
                <a:latin typeface="Calibri"/>
                <a:cs typeface="Calibri"/>
              </a:rPr>
              <a:t>(i.e., before compression). </a:t>
            </a:r>
          </a:p>
          <a:p>
            <a:pPr marL="564642" lvl="1" indent="-164592">
              <a:buNone/>
            </a:pPr>
            <a:r>
              <a:rPr lang="en-US" sz="1200" dirty="0" smtClean="0">
                <a:latin typeface="Calibri"/>
                <a:cs typeface="Calibri"/>
              </a:rPr>
              <a:t>⇒ </a:t>
            </a:r>
            <a:r>
              <a:rPr lang="en-US" sz="1400" dirty="0" smtClean="0">
                <a:latin typeface="Calibri"/>
                <a:cs typeface="Calibri"/>
              </a:rPr>
              <a:t>we define the</a:t>
            </a:r>
            <a:r>
              <a:rPr lang="en-US" sz="1400" dirty="0" smtClean="0">
                <a:solidFill>
                  <a:srgbClr val="0000FF"/>
                </a:solidFill>
                <a:latin typeface="Calibri"/>
                <a:cs typeface="Calibri"/>
              </a:rPr>
              <a:t> Articulated Speech Information (ASI) </a:t>
            </a:r>
            <a:r>
              <a:rPr lang="en-US" sz="1400" dirty="0" smtClean="0">
                <a:latin typeface="Calibri"/>
                <a:cs typeface="Calibri"/>
              </a:rPr>
              <a:t>within a given time-window as the duration, in milliseconds, of the uncompressed speech inside that window. In our example, the ASI in a 40-ms long fragment of speech time-compressed by 4 is 4×40=160 ms, and it comprises about 3 typical 50-ms long uncompressed dyads.</a:t>
            </a:r>
          </a:p>
          <a:p>
            <a:pPr marL="564642" lvl="1" indent="-164592"/>
            <a:r>
              <a:rPr lang="en-US" sz="1400" dirty="0" smtClean="0">
                <a:latin typeface="Calibri"/>
                <a:cs typeface="Calibri"/>
              </a:rPr>
              <a:t>it is worth emphasizing that there is a distinction between the amount of information articulated by the speaker (i.e. intended to be conveyed) and the amount of information perceived by the listener. During the decoding process some of the articulated information may be lost; the amount of the loss depends on the time compression ratio and is measured with respect to the ASI.</a:t>
            </a:r>
          </a:p>
          <a:p>
            <a:pPr marL="564642" lvl="1" indent="-164592"/>
            <a:r>
              <a:rPr lang="en-US" sz="1400" dirty="0" smtClean="0">
                <a:latin typeface="Calibri"/>
                <a:cs typeface="Calibri"/>
              </a:rPr>
              <a:t>the ASI measure will allow a comparative assessment of Tempo’s capability to decode speech material spoken in different speeds.   </a:t>
            </a:r>
          </a:p>
          <a:p>
            <a:pPr>
              <a:buNone/>
            </a:pPr>
            <a:endParaRPr lang="en-US" sz="1200" dirty="0" smtClean="0"/>
          </a:p>
        </p:txBody>
      </p:sp>
      <p:sp>
        <p:nvSpPr>
          <p:cNvPr id="4" name="Title 3"/>
          <p:cNvSpPr txBox="1">
            <a:spLocks/>
          </p:cNvSpPr>
          <p:nvPr/>
        </p:nvSpPr>
        <p:spPr bwMode="auto">
          <a:xfrm>
            <a:off x="0" y="0"/>
            <a:ext cx="9144000" cy="990600"/>
          </a:xfrm>
          <a:prstGeom prst="rect">
            <a:avLst/>
          </a:prstGeom>
          <a:solidFill>
            <a:srgbClr val="FFFF00">
              <a:alpha val="20000"/>
            </a:srgbClr>
          </a:solidFill>
          <a:ln w="9525">
            <a:solidFill>
              <a:schemeClr val="tx1"/>
            </a:solidFill>
            <a:miter lim="800000"/>
            <a:headEnd/>
            <a:tailEnd/>
          </a:ln>
        </p:spPr>
        <p:txBody>
          <a:bodyPr anchor="ctr">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457200" rtl="0" eaLnBrk="1" latinLnBrk="0" hangingPunct="1">
              <a:defRPr sz="1400" kern="1200">
                <a:solidFill>
                  <a:schemeClr val="tx1"/>
                </a:solidFill>
                <a:latin typeface="Arial" charset="0"/>
                <a:ea typeface="+mn-ea"/>
                <a:cs typeface="+mn-cs"/>
              </a:defRPr>
            </a:lvl6pPr>
            <a:lvl7pPr marL="2743200" algn="l" defTabSz="457200" rtl="0" eaLnBrk="1" latinLnBrk="0" hangingPunct="1">
              <a:defRPr sz="1400" kern="1200">
                <a:solidFill>
                  <a:schemeClr val="tx1"/>
                </a:solidFill>
                <a:latin typeface="Arial" charset="0"/>
                <a:ea typeface="+mn-ea"/>
                <a:cs typeface="+mn-cs"/>
              </a:defRPr>
            </a:lvl7pPr>
            <a:lvl8pPr marL="3200400" algn="l" defTabSz="457200" rtl="0" eaLnBrk="1" latinLnBrk="0" hangingPunct="1">
              <a:defRPr sz="1400" kern="1200">
                <a:solidFill>
                  <a:schemeClr val="tx1"/>
                </a:solidFill>
                <a:latin typeface="Arial" charset="0"/>
                <a:ea typeface="+mn-ea"/>
                <a:cs typeface="+mn-cs"/>
              </a:defRPr>
            </a:lvl8pPr>
            <a:lvl9pPr marL="3657600" algn="l" defTabSz="457200" rtl="0" eaLnBrk="1" latinLnBrk="0" hangingPunct="1">
              <a:defRPr sz="1400" kern="1200">
                <a:solidFill>
                  <a:schemeClr val="tx1"/>
                </a:solidFill>
                <a:latin typeface="Arial" charset="0"/>
                <a:ea typeface="+mn-ea"/>
                <a:cs typeface="+mn-cs"/>
              </a:defRPr>
            </a:lvl9pPr>
          </a:lstStyle>
          <a:p>
            <a:pPr algn="ctr" eaLnBrk="0" hangingPunct="0"/>
            <a:r>
              <a:rPr lang="en-US" sz="2400" i="1" dirty="0" smtClean="0">
                <a:latin typeface="Calibri" charset="0"/>
                <a:ea typeface="Calibri" charset="0"/>
                <a:cs typeface="Calibri" charset="0"/>
              </a:rPr>
              <a:t>time-compressed speech with insertion of silent gaps</a:t>
            </a:r>
          </a:p>
          <a:p>
            <a:pPr algn="ctr" eaLnBrk="0" hangingPunct="0"/>
            <a:r>
              <a:rPr lang="en-US" sz="2400" b="1" i="1" dirty="0" smtClean="0">
                <a:latin typeface="Calibri" charset="0"/>
                <a:ea typeface="Calibri" charset="0"/>
                <a:cs typeface="Calibri" charset="0"/>
              </a:rPr>
              <a:t>definitions – Articulated Speech Information (ASI)</a:t>
            </a:r>
            <a:endParaRPr lang="en-US" sz="2400" b="1" i="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lstStyle/>
          <a:p>
            <a:pPr marL="164592" indent="-164592"/>
            <a:r>
              <a:rPr lang="en-US" sz="1600" dirty="0" smtClean="0">
                <a:latin typeface="Calibri"/>
                <a:cs typeface="Calibri"/>
              </a:rPr>
              <a:t>The information per packet </a:t>
            </a:r>
            <a:r>
              <a:rPr lang="en-US" sz="1600" i="1" dirty="0" smtClean="0">
                <a:latin typeface="Calibri"/>
                <a:cs typeface="Calibri"/>
              </a:rPr>
              <a:t>available to the listener </a:t>
            </a:r>
            <a:r>
              <a:rPr lang="en-US" sz="1600" dirty="0" smtClean="0">
                <a:latin typeface="Calibri"/>
                <a:cs typeface="Calibri"/>
              </a:rPr>
              <a:t>is defined by the quality of the acoustics, hence termed </a:t>
            </a:r>
            <a:r>
              <a:rPr lang="en-US" sz="1600" i="1" dirty="0" smtClean="0">
                <a:solidFill>
                  <a:srgbClr val="0000FF"/>
                </a:solidFill>
                <a:latin typeface="Calibri"/>
                <a:cs typeface="Calibri"/>
              </a:rPr>
              <a:t>sensory glimpse</a:t>
            </a:r>
            <a:r>
              <a:rPr lang="en-US" sz="1600" dirty="0" smtClean="0">
                <a:solidFill>
                  <a:srgbClr val="0000FF"/>
                </a:solidFill>
                <a:latin typeface="Calibri"/>
                <a:cs typeface="Calibri"/>
              </a:rPr>
              <a:t> </a:t>
            </a:r>
            <a:r>
              <a:rPr lang="en-US" sz="1600" dirty="0" smtClean="0">
                <a:latin typeface="Calibri"/>
                <a:cs typeface="Calibri"/>
              </a:rPr>
              <a:t>(next slide). </a:t>
            </a:r>
          </a:p>
          <a:p>
            <a:pPr marL="164592" indent="-164592"/>
            <a:r>
              <a:rPr lang="en-US" sz="1600" dirty="0" smtClean="0">
                <a:latin typeface="Calibri"/>
                <a:cs typeface="Calibri"/>
              </a:rPr>
              <a:t>The packaging rate (controlled by the length of the inserted gap) determines the duration of decoding time (and memory access) – a cortical factor – hence termed </a:t>
            </a:r>
            <a:r>
              <a:rPr lang="en-US" sz="1600" i="1" dirty="0" smtClean="0">
                <a:solidFill>
                  <a:srgbClr val="0000FF"/>
                </a:solidFill>
                <a:latin typeface="Calibri"/>
                <a:cs typeface="Calibri"/>
              </a:rPr>
              <a:t>cortical glimpse</a:t>
            </a:r>
            <a:r>
              <a:rPr lang="en-US" sz="1600" dirty="0" smtClean="0">
                <a:solidFill>
                  <a:srgbClr val="0000FF"/>
                </a:solidFill>
                <a:latin typeface="Calibri"/>
                <a:cs typeface="Calibri"/>
              </a:rPr>
              <a:t>.</a:t>
            </a:r>
            <a:endParaRPr lang="en-US" sz="1600" dirty="0" smtClean="0">
              <a:latin typeface="Calibri"/>
              <a:cs typeface="Calibri"/>
            </a:endParaRPr>
          </a:p>
        </p:txBody>
      </p:sp>
      <p:sp>
        <p:nvSpPr>
          <p:cNvPr id="4" name="Title 3"/>
          <p:cNvSpPr txBox="1">
            <a:spLocks/>
          </p:cNvSpPr>
          <p:nvPr/>
        </p:nvSpPr>
        <p:spPr bwMode="auto">
          <a:xfrm>
            <a:off x="0" y="0"/>
            <a:ext cx="9144000" cy="990600"/>
          </a:xfrm>
          <a:prstGeom prst="rect">
            <a:avLst/>
          </a:prstGeom>
          <a:solidFill>
            <a:srgbClr val="FFFF00">
              <a:alpha val="20000"/>
            </a:srgbClr>
          </a:solidFill>
          <a:ln w="9525">
            <a:solidFill>
              <a:schemeClr val="tx1"/>
            </a:solidFill>
            <a:miter lim="800000"/>
            <a:headEnd/>
            <a:tailEnd/>
          </a:ln>
        </p:spPr>
        <p:txBody>
          <a:bodyPr anchor="ctr">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457200" rtl="0" eaLnBrk="1" latinLnBrk="0" hangingPunct="1">
              <a:defRPr sz="1400" kern="1200">
                <a:solidFill>
                  <a:schemeClr val="tx1"/>
                </a:solidFill>
                <a:latin typeface="Arial" charset="0"/>
                <a:ea typeface="+mn-ea"/>
                <a:cs typeface="+mn-cs"/>
              </a:defRPr>
            </a:lvl6pPr>
            <a:lvl7pPr marL="2743200" algn="l" defTabSz="457200" rtl="0" eaLnBrk="1" latinLnBrk="0" hangingPunct="1">
              <a:defRPr sz="1400" kern="1200">
                <a:solidFill>
                  <a:schemeClr val="tx1"/>
                </a:solidFill>
                <a:latin typeface="Arial" charset="0"/>
                <a:ea typeface="+mn-ea"/>
                <a:cs typeface="+mn-cs"/>
              </a:defRPr>
            </a:lvl7pPr>
            <a:lvl8pPr marL="3200400" algn="l" defTabSz="457200" rtl="0" eaLnBrk="1" latinLnBrk="0" hangingPunct="1">
              <a:defRPr sz="1400" kern="1200">
                <a:solidFill>
                  <a:schemeClr val="tx1"/>
                </a:solidFill>
                <a:latin typeface="Arial" charset="0"/>
                <a:ea typeface="+mn-ea"/>
                <a:cs typeface="+mn-cs"/>
              </a:defRPr>
            </a:lvl8pPr>
            <a:lvl9pPr marL="3657600" algn="l" defTabSz="457200" rtl="0" eaLnBrk="1" latinLnBrk="0" hangingPunct="1">
              <a:defRPr sz="1400" kern="1200">
                <a:solidFill>
                  <a:schemeClr val="tx1"/>
                </a:solidFill>
                <a:latin typeface="Arial" charset="0"/>
                <a:ea typeface="+mn-ea"/>
                <a:cs typeface="+mn-cs"/>
              </a:defRPr>
            </a:lvl9pPr>
          </a:lstStyle>
          <a:p>
            <a:pPr algn="ctr" eaLnBrk="0" hangingPunct="0"/>
            <a:r>
              <a:rPr lang="en-US" sz="2400" i="1" dirty="0" smtClean="0">
                <a:latin typeface="Calibri" charset="0"/>
                <a:ea typeface="Calibri" charset="0"/>
                <a:cs typeface="Calibri" charset="0"/>
              </a:rPr>
              <a:t>time-compressed speech with insertion of silent gaps</a:t>
            </a:r>
          </a:p>
          <a:p>
            <a:pPr algn="ctr" eaLnBrk="0" hangingPunct="0"/>
            <a:r>
              <a:rPr lang="en-US" sz="2400" b="1" i="1" dirty="0" smtClean="0">
                <a:latin typeface="Calibri" charset="0"/>
                <a:ea typeface="Calibri" charset="0"/>
                <a:cs typeface="Calibri" charset="0"/>
              </a:rPr>
              <a:t>definitions – perceptual domain</a:t>
            </a:r>
            <a:endParaRPr lang="en-US" sz="2400" b="1" i="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7" name="Title 3"/>
          <p:cNvSpPr txBox="1">
            <a:spLocks/>
          </p:cNvSpPr>
          <p:nvPr/>
        </p:nvSpPr>
        <p:spPr bwMode="auto">
          <a:xfrm>
            <a:off x="0" y="0"/>
            <a:ext cx="9144000" cy="990600"/>
          </a:xfrm>
          <a:prstGeom prst="rect">
            <a:avLst/>
          </a:prstGeom>
          <a:solidFill>
            <a:srgbClr val="8000FF">
              <a:alpha val="10196"/>
            </a:srgbClr>
          </a:solidFill>
          <a:ln w="9525">
            <a:solidFill>
              <a:schemeClr val="tx1"/>
            </a:solidFill>
            <a:miter lim="800000"/>
            <a:headEnd/>
            <a:tailEnd/>
          </a:ln>
        </p:spPr>
        <p:txBody>
          <a:bodyPr anchor="ctr">
            <a:prstTxWarp prst="textNoShape">
              <a:avLst/>
            </a:prstTxWarp>
          </a:bodyPr>
          <a:lstStyle>
            <a:defPPr>
              <a:defRPr lang="en-US"/>
            </a:defPPr>
            <a:lvl1pPr algn="l" rtl="0" fontAlgn="base">
              <a:spcBef>
                <a:spcPct val="0"/>
              </a:spcBef>
              <a:spcAft>
                <a:spcPct val="0"/>
              </a:spcAft>
              <a:defRPr sz="1400" kern="1200">
                <a:solidFill>
                  <a:schemeClr val="tx1"/>
                </a:solidFill>
                <a:latin typeface="Arial" charset="0"/>
                <a:ea typeface="+mn-ea"/>
                <a:cs typeface="+mn-cs"/>
              </a:defRPr>
            </a:lvl1pPr>
            <a:lvl2pPr marL="457200" algn="l" rtl="0" fontAlgn="base">
              <a:spcBef>
                <a:spcPct val="0"/>
              </a:spcBef>
              <a:spcAft>
                <a:spcPct val="0"/>
              </a:spcAft>
              <a:defRPr sz="1400" kern="1200">
                <a:solidFill>
                  <a:schemeClr val="tx1"/>
                </a:solidFill>
                <a:latin typeface="Arial" charset="0"/>
                <a:ea typeface="+mn-ea"/>
                <a:cs typeface="+mn-cs"/>
              </a:defRPr>
            </a:lvl2pPr>
            <a:lvl3pPr marL="914400" algn="l" rtl="0" fontAlgn="base">
              <a:spcBef>
                <a:spcPct val="0"/>
              </a:spcBef>
              <a:spcAft>
                <a:spcPct val="0"/>
              </a:spcAft>
              <a:defRPr sz="1400" kern="1200">
                <a:solidFill>
                  <a:schemeClr val="tx1"/>
                </a:solidFill>
                <a:latin typeface="Arial" charset="0"/>
                <a:ea typeface="+mn-ea"/>
                <a:cs typeface="+mn-cs"/>
              </a:defRPr>
            </a:lvl3pPr>
            <a:lvl4pPr marL="1371600" algn="l" rtl="0" fontAlgn="base">
              <a:spcBef>
                <a:spcPct val="0"/>
              </a:spcBef>
              <a:spcAft>
                <a:spcPct val="0"/>
              </a:spcAft>
              <a:defRPr sz="1400" kern="1200">
                <a:solidFill>
                  <a:schemeClr val="tx1"/>
                </a:solidFill>
                <a:latin typeface="Arial" charset="0"/>
                <a:ea typeface="+mn-ea"/>
                <a:cs typeface="+mn-cs"/>
              </a:defRPr>
            </a:lvl4pPr>
            <a:lvl5pPr marL="1828800" algn="l" rtl="0" fontAlgn="base">
              <a:spcBef>
                <a:spcPct val="0"/>
              </a:spcBef>
              <a:spcAft>
                <a:spcPct val="0"/>
              </a:spcAft>
              <a:defRPr sz="1400" kern="1200">
                <a:solidFill>
                  <a:schemeClr val="tx1"/>
                </a:solidFill>
                <a:latin typeface="Arial" charset="0"/>
                <a:ea typeface="+mn-ea"/>
                <a:cs typeface="+mn-cs"/>
              </a:defRPr>
            </a:lvl5pPr>
            <a:lvl6pPr marL="2286000" algn="l" defTabSz="457200" rtl="0" eaLnBrk="1" latinLnBrk="0" hangingPunct="1">
              <a:defRPr sz="1400" kern="1200">
                <a:solidFill>
                  <a:schemeClr val="tx1"/>
                </a:solidFill>
                <a:latin typeface="Arial" charset="0"/>
                <a:ea typeface="+mn-ea"/>
                <a:cs typeface="+mn-cs"/>
              </a:defRPr>
            </a:lvl6pPr>
            <a:lvl7pPr marL="2743200" algn="l" defTabSz="457200" rtl="0" eaLnBrk="1" latinLnBrk="0" hangingPunct="1">
              <a:defRPr sz="1400" kern="1200">
                <a:solidFill>
                  <a:schemeClr val="tx1"/>
                </a:solidFill>
                <a:latin typeface="Arial" charset="0"/>
                <a:ea typeface="+mn-ea"/>
                <a:cs typeface="+mn-cs"/>
              </a:defRPr>
            </a:lvl7pPr>
            <a:lvl8pPr marL="3200400" algn="l" defTabSz="457200" rtl="0" eaLnBrk="1" latinLnBrk="0" hangingPunct="1">
              <a:defRPr sz="1400" kern="1200">
                <a:solidFill>
                  <a:schemeClr val="tx1"/>
                </a:solidFill>
                <a:latin typeface="Arial" charset="0"/>
                <a:ea typeface="+mn-ea"/>
                <a:cs typeface="+mn-cs"/>
              </a:defRPr>
            </a:lvl8pPr>
            <a:lvl9pPr marL="3657600" algn="l" defTabSz="457200" rtl="0" eaLnBrk="1" latinLnBrk="0" hangingPunct="1">
              <a:defRPr sz="1400" kern="1200">
                <a:solidFill>
                  <a:schemeClr val="tx1"/>
                </a:solidFill>
                <a:latin typeface="Arial" charset="0"/>
                <a:ea typeface="+mn-ea"/>
                <a:cs typeface="+mn-cs"/>
              </a:defRPr>
            </a:lvl9pPr>
          </a:lstStyle>
          <a:p>
            <a:pPr algn="ctr" eaLnBrk="0" hangingPunct="0"/>
            <a:r>
              <a:rPr lang="en-US" sz="2400" i="1" dirty="0" smtClean="0">
                <a:latin typeface="Calibri" charset="0"/>
                <a:ea typeface="Calibri" charset="0"/>
                <a:cs typeface="Calibri" charset="0"/>
              </a:rPr>
              <a:t>time-compressed speech with insertion of silent gaps</a:t>
            </a:r>
          </a:p>
          <a:p>
            <a:pPr algn="ctr" eaLnBrk="0" hangingPunct="0"/>
            <a:r>
              <a:rPr lang="en-US" sz="2400" b="1" i="1" dirty="0" smtClean="0">
                <a:latin typeface="Calibri" charset="0"/>
                <a:ea typeface="Calibri" charset="0"/>
                <a:cs typeface="Calibri" charset="0"/>
              </a:rPr>
              <a:t>definitions – perceptual domain</a:t>
            </a:r>
            <a:endParaRPr lang="en-US" sz="2400" b="1" i="1" dirty="0">
              <a:latin typeface="Calibri" charset="0"/>
              <a:ea typeface="Calibri" charset="0"/>
              <a:cs typeface="Calibri" charset="0"/>
            </a:endParaRPr>
          </a:p>
        </p:txBody>
      </p:sp>
      <p:grpSp>
        <p:nvGrpSpPr>
          <p:cNvPr id="2" name="Group 35"/>
          <p:cNvGrpSpPr>
            <a:grpSpLocks noChangeAspect="1"/>
          </p:cNvGrpSpPr>
          <p:nvPr/>
        </p:nvGrpSpPr>
        <p:grpSpPr>
          <a:xfrm>
            <a:off x="1905000" y="2057400"/>
            <a:ext cx="5124455" cy="3556577"/>
            <a:chOff x="3124200" y="2260600"/>
            <a:chExt cx="2733046" cy="2371051"/>
          </a:xfrm>
        </p:grpSpPr>
        <p:grpSp>
          <p:nvGrpSpPr>
            <p:cNvPr id="3" name="Group 31"/>
            <p:cNvGrpSpPr/>
            <p:nvPr/>
          </p:nvGrpSpPr>
          <p:grpSpPr>
            <a:xfrm>
              <a:off x="3124200" y="3048000"/>
              <a:ext cx="2733046" cy="701040"/>
              <a:chOff x="3124200" y="3048000"/>
              <a:chExt cx="2733046" cy="701040"/>
            </a:xfrm>
          </p:grpSpPr>
          <p:sp>
            <p:nvSpPr>
              <p:cNvPr id="69659" name="Text Box 18"/>
              <p:cNvSpPr txBox="1">
                <a:spLocks noChangeArrowheads="1"/>
              </p:cNvSpPr>
              <p:nvPr/>
            </p:nvSpPr>
            <p:spPr bwMode="auto">
              <a:xfrm>
                <a:off x="5684523" y="3327400"/>
                <a:ext cx="172723" cy="205185"/>
              </a:xfrm>
              <a:prstGeom prst="rect">
                <a:avLst/>
              </a:prstGeom>
              <a:noFill/>
              <a:ln w="9525">
                <a:noFill/>
                <a:miter lim="800000"/>
                <a:headEnd/>
                <a:tailEnd/>
              </a:ln>
            </p:spPr>
            <p:txBody>
              <a:bodyPr wrap="square">
                <a:prstTxWarp prst="textNoShape">
                  <a:avLst/>
                </a:prstTxWarp>
                <a:spAutoFit/>
              </a:bodyPr>
              <a:lstStyle/>
              <a:p>
                <a:pPr>
                  <a:spcBef>
                    <a:spcPct val="50000"/>
                  </a:spcBef>
                </a:pPr>
                <a:r>
                  <a:rPr lang="en-US" i="1" dirty="0" err="1">
                    <a:latin typeface="Calibri" charset="0"/>
                    <a:ea typeface="Calibri" charset="0"/>
                    <a:cs typeface="Calibri" charset="0"/>
                  </a:rPr>
                  <a:t>t</a:t>
                </a:r>
                <a:endParaRPr lang="en-US" i="1" dirty="0">
                  <a:latin typeface="Calibri" charset="0"/>
                  <a:ea typeface="Calibri" charset="0"/>
                  <a:cs typeface="Calibri" charset="0"/>
                </a:endParaRPr>
              </a:p>
            </p:txBody>
          </p:sp>
          <p:sp>
            <p:nvSpPr>
              <p:cNvPr id="69655" name="Line 8"/>
              <p:cNvSpPr>
                <a:spLocks noChangeShapeType="1"/>
              </p:cNvSpPr>
              <p:nvPr/>
            </p:nvSpPr>
            <p:spPr bwMode="auto">
              <a:xfrm>
                <a:off x="3124200" y="3429000"/>
                <a:ext cx="2590800" cy="0"/>
              </a:xfrm>
              <a:prstGeom prst="line">
                <a:avLst/>
              </a:prstGeom>
              <a:noFill/>
              <a:ln w="9525">
                <a:solidFill>
                  <a:schemeClr val="tx1"/>
                </a:solidFill>
                <a:round/>
                <a:headEnd/>
                <a:tailEnd type="triangle" w="med" len="med"/>
              </a:ln>
            </p:spPr>
            <p:txBody>
              <a:bodyPr wrap="none" anchor="ctr">
                <a:prstTxWarp prst="textNoShape">
                  <a:avLst/>
                </a:prstTxWarp>
              </a:bodyPr>
              <a:lstStyle/>
              <a:p>
                <a:endParaRPr lang="en-US"/>
              </a:p>
            </p:txBody>
          </p:sp>
          <p:sp>
            <p:nvSpPr>
              <p:cNvPr id="28" name="Rectangle 13"/>
              <p:cNvSpPr>
                <a:spLocks noChangeArrowheads="1"/>
              </p:cNvSpPr>
              <p:nvPr/>
            </p:nvSpPr>
            <p:spPr bwMode="auto">
              <a:xfrm>
                <a:off x="3352800" y="3048000"/>
                <a:ext cx="474917" cy="70104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4" name="Group 29"/>
            <p:cNvGrpSpPr/>
            <p:nvPr/>
          </p:nvGrpSpPr>
          <p:grpSpPr>
            <a:xfrm>
              <a:off x="4099561" y="2260600"/>
              <a:ext cx="690881" cy="1490332"/>
              <a:chOff x="4099561" y="2260600"/>
              <a:chExt cx="690881" cy="1490332"/>
            </a:xfrm>
          </p:grpSpPr>
          <p:sp>
            <p:nvSpPr>
              <p:cNvPr id="69662" name="Rectangle 13"/>
              <p:cNvSpPr>
                <a:spLocks noChangeArrowheads="1"/>
              </p:cNvSpPr>
              <p:nvPr/>
            </p:nvSpPr>
            <p:spPr bwMode="auto">
              <a:xfrm>
                <a:off x="4173283" y="3049892"/>
                <a:ext cx="474917" cy="70104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sp>
            <p:nvSpPr>
              <p:cNvPr id="69645" name="Text Box 26"/>
              <p:cNvSpPr txBox="1">
                <a:spLocks noChangeArrowheads="1"/>
              </p:cNvSpPr>
              <p:nvPr/>
            </p:nvSpPr>
            <p:spPr bwMode="auto">
              <a:xfrm>
                <a:off x="4099561" y="2260600"/>
                <a:ext cx="690881" cy="389851"/>
              </a:xfrm>
              <a:prstGeom prst="rect">
                <a:avLst/>
              </a:prstGeom>
              <a:noFill/>
              <a:ln w="9525">
                <a:solidFill>
                  <a:schemeClr val="tx1"/>
                </a:solidFill>
                <a:miter lim="800000"/>
                <a:headEnd/>
                <a:tailEnd/>
              </a:ln>
            </p:spPr>
            <p:txBody>
              <a:bodyPr wrap="square">
                <a:prstTxWarp prst="textNoShape">
                  <a:avLst/>
                </a:prstTxWarp>
                <a:spAutoFit/>
              </a:bodyPr>
              <a:lstStyle/>
              <a:p>
                <a:pPr algn="ctr"/>
                <a:r>
                  <a:rPr lang="en-US" sz="1600" b="1" dirty="0" smtClean="0">
                    <a:solidFill>
                      <a:srgbClr val="0080FF"/>
                    </a:solidFill>
                    <a:latin typeface="Calibri" charset="0"/>
                    <a:ea typeface="Calibri" charset="0"/>
                    <a:cs typeface="Calibri" charset="0"/>
                  </a:rPr>
                  <a:t>Sensory Glimpse</a:t>
                </a:r>
                <a:r>
                  <a:rPr lang="en-US" sz="1600" b="1" dirty="0" smtClean="0">
                    <a:latin typeface="Calibri" charset="0"/>
                    <a:ea typeface="Calibri" charset="0"/>
                    <a:cs typeface="Calibri" charset="0"/>
                  </a:rPr>
                  <a:t> </a:t>
                </a:r>
                <a:endParaRPr lang="en-US" sz="1600" b="1" dirty="0">
                  <a:latin typeface="Calibri" charset="0"/>
                  <a:ea typeface="Calibri" charset="0"/>
                  <a:cs typeface="Calibri" charset="0"/>
                </a:endParaRPr>
              </a:p>
            </p:txBody>
          </p:sp>
          <p:sp>
            <p:nvSpPr>
              <p:cNvPr id="69646" name="Line 27"/>
              <p:cNvSpPr>
                <a:spLocks noChangeShapeType="1"/>
              </p:cNvSpPr>
              <p:nvPr/>
            </p:nvSpPr>
            <p:spPr bwMode="auto">
              <a:xfrm>
                <a:off x="4173283" y="2787002"/>
                <a:ext cx="0" cy="26289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47" name="Line 28"/>
              <p:cNvSpPr>
                <a:spLocks noChangeShapeType="1"/>
              </p:cNvSpPr>
              <p:nvPr/>
            </p:nvSpPr>
            <p:spPr bwMode="auto">
              <a:xfrm>
                <a:off x="4648200" y="2819400"/>
                <a:ext cx="0" cy="26289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49" name="Line 30"/>
              <p:cNvSpPr>
                <a:spLocks noChangeShapeType="1"/>
              </p:cNvSpPr>
              <p:nvPr/>
            </p:nvSpPr>
            <p:spPr bwMode="auto">
              <a:xfrm>
                <a:off x="4424680" y="2667001"/>
                <a:ext cx="1" cy="203200"/>
              </a:xfrm>
              <a:prstGeom prst="line">
                <a:avLst/>
              </a:prstGeom>
              <a:noFill/>
              <a:ln w="9525">
                <a:solidFill>
                  <a:schemeClr val="tx1"/>
                </a:solidFill>
                <a:round/>
                <a:headEnd/>
                <a:tailEnd/>
              </a:ln>
            </p:spPr>
            <p:txBody>
              <a:bodyPr>
                <a:prstTxWarp prst="textNoShape">
                  <a:avLst/>
                </a:prstTxWarp>
              </a:bodyPr>
              <a:lstStyle/>
              <a:p>
                <a:endParaRPr lang="en-US"/>
              </a:p>
            </p:txBody>
          </p:sp>
        </p:grpSp>
        <p:grpSp>
          <p:nvGrpSpPr>
            <p:cNvPr id="5" name="Group 33"/>
            <p:cNvGrpSpPr/>
            <p:nvPr/>
          </p:nvGrpSpPr>
          <p:grpSpPr>
            <a:xfrm>
              <a:off x="4173283" y="3048000"/>
              <a:ext cx="1330834" cy="1583651"/>
              <a:chOff x="4173283" y="3048000"/>
              <a:chExt cx="1330834" cy="1583651"/>
            </a:xfrm>
          </p:grpSpPr>
          <p:sp>
            <p:nvSpPr>
              <p:cNvPr id="69651" name="Line 21"/>
              <p:cNvSpPr>
                <a:spLocks noChangeShapeType="1"/>
              </p:cNvSpPr>
              <p:nvPr/>
            </p:nvSpPr>
            <p:spPr bwMode="auto">
              <a:xfrm>
                <a:off x="4173283" y="3750934"/>
                <a:ext cx="1826" cy="3413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69652" name="Line 22"/>
              <p:cNvSpPr>
                <a:spLocks noChangeShapeType="1"/>
              </p:cNvSpPr>
              <p:nvPr/>
            </p:nvSpPr>
            <p:spPr bwMode="auto">
              <a:xfrm>
                <a:off x="5029200" y="3733800"/>
                <a:ext cx="1826" cy="341392"/>
              </a:xfrm>
              <a:prstGeom prst="line">
                <a:avLst/>
              </a:prstGeom>
              <a:noFill/>
              <a:ln w="9525">
                <a:solidFill>
                  <a:schemeClr val="tx1"/>
                </a:solidFill>
                <a:round/>
                <a:headEnd/>
                <a:tailEnd/>
              </a:ln>
            </p:spPr>
            <p:txBody>
              <a:bodyPr wrap="none" anchor="ctr">
                <a:prstTxWarp prst="textNoShape">
                  <a:avLst/>
                </a:prstTxWarp>
              </a:bodyPr>
              <a:lstStyle/>
              <a:p>
                <a:endParaRPr lang="en-US"/>
              </a:p>
            </p:txBody>
          </p:sp>
          <p:sp>
            <p:nvSpPr>
              <p:cNvPr id="69653" name="Text Box 23"/>
              <p:cNvSpPr txBox="1">
                <a:spLocks noChangeArrowheads="1"/>
              </p:cNvSpPr>
              <p:nvPr/>
            </p:nvSpPr>
            <p:spPr bwMode="auto">
              <a:xfrm>
                <a:off x="4262121" y="4241800"/>
                <a:ext cx="690881" cy="389851"/>
              </a:xfrm>
              <a:prstGeom prst="rect">
                <a:avLst/>
              </a:prstGeom>
              <a:noFill/>
              <a:ln w="9525">
                <a:solidFill>
                  <a:schemeClr val="tx1"/>
                </a:solidFill>
                <a:miter lim="800000"/>
                <a:headEnd/>
                <a:tailEnd/>
              </a:ln>
            </p:spPr>
            <p:txBody>
              <a:bodyPr wrap="square">
                <a:prstTxWarp prst="textNoShape">
                  <a:avLst/>
                </a:prstTxWarp>
                <a:spAutoFit/>
              </a:bodyPr>
              <a:lstStyle/>
              <a:p>
                <a:pPr algn="ctr"/>
                <a:r>
                  <a:rPr lang="en-US" sz="1600" b="1" dirty="0" smtClean="0">
                    <a:solidFill>
                      <a:srgbClr val="FF8000"/>
                    </a:solidFill>
                    <a:latin typeface="Calibri" charset="0"/>
                    <a:ea typeface="Calibri" charset="0"/>
                    <a:cs typeface="Calibri" charset="0"/>
                  </a:rPr>
                  <a:t>Cortical Glimpse</a:t>
                </a:r>
                <a:endParaRPr lang="en-US" sz="1600" b="1" dirty="0">
                  <a:solidFill>
                    <a:srgbClr val="FF8000"/>
                  </a:solidFill>
                  <a:latin typeface="Calibri" charset="0"/>
                  <a:ea typeface="Calibri" charset="0"/>
                  <a:cs typeface="Calibri" charset="0"/>
                </a:endParaRPr>
              </a:p>
            </p:txBody>
          </p:sp>
          <p:sp>
            <p:nvSpPr>
              <p:cNvPr id="29" name="Rectangle 13"/>
              <p:cNvSpPr>
                <a:spLocks noChangeArrowheads="1"/>
              </p:cNvSpPr>
              <p:nvPr/>
            </p:nvSpPr>
            <p:spPr bwMode="auto">
              <a:xfrm>
                <a:off x="5029200" y="3048000"/>
                <a:ext cx="474917" cy="70104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a:p>
            </p:txBody>
          </p:sp>
        </p:grpSp>
      </p:grpSp>
      <p:sp>
        <p:nvSpPr>
          <p:cNvPr id="23" name="Line 30"/>
          <p:cNvSpPr>
            <a:spLocks noChangeShapeType="1"/>
          </p:cNvSpPr>
          <p:nvPr/>
        </p:nvSpPr>
        <p:spPr bwMode="auto">
          <a:xfrm>
            <a:off x="4648200" y="4648200"/>
            <a:ext cx="0" cy="355473"/>
          </a:xfrm>
          <a:prstGeom prst="line">
            <a:avLst/>
          </a:prstGeom>
          <a:noFill/>
          <a:ln w="9525">
            <a:solidFill>
              <a:schemeClr val="tx1"/>
            </a:solidFill>
            <a:round/>
            <a:headEnd/>
            <a:tailEnd/>
          </a:ln>
        </p:spPr>
        <p:txBody>
          <a:bodyPr>
            <a:prstTxWarp prst="textNoShape">
              <a:avLst/>
            </a:prstTxWarp>
          </a:bodyPr>
          <a:lstStyle/>
          <a:p>
            <a:endParaRPr lang="en-US"/>
          </a:p>
        </p:txBody>
      </p:sp>
      <p:sp>
        <p:nvSpPr>
          <p:cNvPr id="22" name="Line 29"/>
          <p:cNvSpPr>
            <a:spLocks noChangeShapeType="1"/>
          </p:cNvSpPr>
          <p:nvPr/>
        </p:nvSpPr>
        <p:spPr bwMode="auto">
          <a:xfrm>
            <a:off x="3867912" y="3009900"/>
            <a:ext cx="905256" cy="0"/>
          </a:xfrm>
          <a:prstGeom prst="line">
            <a:avLst/>
          </a:prstGeom>
          <a:noFill/>
          <a:ln w="9525">
            <a:solidFill>
              <a:schemeClr val="tx1"/>
            </a:solidFill>
            <a:round/>
            <a:headEnd type="triangle" w="sm" len="sm"/>
            <a:tailEnd type="triangle" w="sm" len="sm"/>
          </a:ln>
        </p:spPr>
        <p:txBody>
          <a:bodyPr wrap="none" anchor="ctr">
            <a:prstTxWarp prst="textNoShape">
              <a:avLst/>
            </a:prstTxWarp>
          </a:bodyPr>
          <a:lstStyle/>
          <a:p>
            <a:endParaRPr lang="en-US"/>
          </a:p>
        </p:txBody>
      </p:sp>
      <p:sp>
        <p:nvSpPr>
          <p:cNvPr id="24" name="Line 20"/>
          <p:cNvSpPr>
            <a:spLocks noChangeShapeType="1"/>
          </p:cNvSpPr>
          <p:nvPr/>
        </p:nvSpPr>
        <p:spPr bwMode="auto">
          <a:xfrm>
            <a:off x="3867912" y="4610101"/>
            <a:ext cx="1609344" cy="0"/>
          </a:xfrm>
          <a:prstGeom prst="line">
            <a:avLst/>
          </a:prstGeom>
          <a:noFill/>
          <a:ln w="9525">
            <a:solidFill>
              <a:schemeClr val="tx1"/>
            </a:solidFill>
            <a:round/>
            <a:headEnd type="triangle" w="sm" len="sm"/>
            <a:tailEnd type="triangle" w="sm" len="sm"/>
          </a:ln>
        </p:spPr>
        <p:txBody>
          <a:bodyPr wrap="none" anchor="ctr">
            <a:prstTxWarp prst="textNoShape">
              <a:avLst/>
            </a:prstTxWarp>
          </a:bodyPr>
          <a:lstStyle/>
          <a:p>
            <a:endParaRPr lang="en-US"/>
          </a:p>
        </p:txBody>
      </p:sp>
    </p:spTree>
  </p:cSld>
  <p:clrMapOvr>
    <a:masterClrMapping/>
  </p:clrMapOvr>
  <p:transition advTm="29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lstStyle/>
          <a:p>
            <a:pPr marL="164592" indent="-164592"/>
            <a:r>
              <a:rPr lang="en-US" sz="1600" dirty="0" smtClean="0">
                <a:latin typeface="Calibri"/>
                <a:cs typeface="Calibri"/>
              </a:rPr>
              <a:t>The baseline waveform for the insertion of gaps was the time-compressed signal (factor of 3).</a:t>
            </a:r>
          </a:p>
          <a:p>
            <a:pPr marL="164592" indent="-164592"/>
            <a:r>
              <a:rPr lang="en-US" sz="1600" dirty="0" smtClean="0">
                <a:latin typeface="Calibri"/>
                <a:cs typeface="Calibri"/>
              </a:rPr>
              <a:t>The waveforms were blindly segmented into consecutive 40-ms long intervals. This segmentation remained fixed throughout.</a:t>
            </a:r>
          </a:p>
          <a:p>
            <a:pPr marL="164592" indent="-164592"/>
            <a:r>
              <a:rPr lang="en-US" sz="1600" dirty="0" smtClean="0">
                <a:latin typeface="Calibri"/>
                <a:cs typeface="Calibri"/>
              </a:rPr>
              <a:t>The silent gaps were then inserted; the main parameter was the </a:t>
            </a:r>
            <a:r>
              <a:rPr lang="en-US" sz="1600" i="1" dirty="0" smtClean="0">
                <a:solidFill>
                  <a:srgbClr val="0000FF"/>
                </a:solidFill>
                <a:latin typeface="Calibri"/>
                <a:cs typeface="Calibri"/>
              </a:rPr>
              <a:t>duration </a:t>
            </a:r>
            <a:r>
              <a:rPr lang="en-US" sz="1600" dirty="0" smtClean="0">
                <a:latin typeface="Calibri"/>
                <a:cs typeface="Calibri"/>
              </a:rPr>
              <a:t>of the silent gaps.</a:t>
            </a:r>
          </a:p>
          <a:p>
            <a:pPr marL="164592" indent="-164592"/>
            <a:r>
              <a:rPr lang="en-US" sz="1600" dirty="0" smtClean="0">
                <a:latin typeface="Calibri"/>
                <a:cs typeface="Calibri"/>
              </a:rPr>
              <a:t> The resulting waveforms exhibited a </a:t>
            </a:r>
            <a:r>
              <a:rPr lang="en-US" sz="1600" i="1" dirty="0" smtClean="0">
                <a:solidFill>
                  <a:srgbClr val="0000FF"/>
                </a:solidFill>
                <a:latin typeface="Calibri"/>
                <a:cs typeface="Calibri"/>
              </a:rPr>
              <a:t>packaging </a:t>
            </a:r>
            <a:r>
              <a:rPr lang="en-US" sz="1600" dirty="0" smtClean="0">
                <a:solidFill>
                  <a:srgbClr val="0000FF"/>
                </a:solidFill>
                <a:latin typeface="Calibri"/>
                <a:cs typeface="Calibri"/>
              </a:rPr>
              <a:t>rate</a:t>
            </a:r>
            <a:r>
              <a:rPr lang="en-US" sz="1600" dirty="0" smtClean="0">
                <a:latin typeface="Calibri"/>
                <a:cs typeface="Calibri"/>
              </a:rPr>
              <a:t>, with a rate defined by the length of the silent gaps</a:t>
            </a:r>
          </a:p>
          <a:p>
            <a:pPr marL="564642" lvl="1" indent="-164592"/>
            <a:r>
              <a:rPr lang="en-US" sz="1400" dirty="0" smtClean="0">
                <a:solidFill>
                  <a:srgbClr val="008000"/>
                </a:solidFill>
                <a:latin typeface="Calibri"/>
                <a:cs typeface="Calibri"/>
              </a:rPr>
              <a:t>ranging from 15 to 5 packets/sec (0-ms to 160-ms of gap duration, respectively). </a:t>
            </a:r>
          </a:p>
          <a:p>
            <a:pPr marL="164592" indent="-164592"/>
            <a:r>
              <a:rPr lang="en-US" sz="1600" dirty="0" smtClean="0">
                <a:latin typeface="Calibri"/>
                <a:cs typeface="Calibri"/>
              </a:rPr>
              <a:t>(Recall that the packaging rate is directly tied to decoding time – a cortical factor – via the duration of the inserted gap.)</a:t>
            </a:r>
          </a:p>
        </p:txBody>
      </p:sp>
      <p:sp>
        <p:nvSpPr>
          <p:cNvPr id="4" name="Title 3"/>
          <p:cNvSpPr txBox="1">
            <a:spLocks/>
          </p:cNvSpPr>
          <p:nvPr/>
        </p:nvSpPr>
        <p:spPr bwMode="auto">
          <a:xfrm>
            <a:off x="0" y="0"/>
            <a:ext cx="9144000" cy="990600"/>
          </a:xfrm>
          <a:prstGeom prst="rect">
            <a:avLst/>
          </a:prstGeom>
          <a:solidFill>
            <a:srgbClr val="FFFF00">
              <a:alpha val="20000"/>
            </a:srgbClr>
          </a:solidFill>
          <a:ln w="9525">
            <a:solidFill>
              <a:schemeClr val="tx1"/>
            </a:solidFill>
            <a:miter lim="800000"/>
            <a:headEnd/>
            <a:tailEnd/>
          </a:ln>
        </p:spPr>
        <p:txBody>
          <a:bodyPr anchor="ctr">
            <a:prstTxWarp prst="textNoShape">
              <a:avLst/>
            </a:prstTxWarp>
          </a:bodyPr>
          <a:lstStyle/>
          <a:p>
            <a:pPr algn="ctr" eaLnBrk="0" hangingPunct="0"/>
            <a:r>
              <a:rPr lang="en-US" sz="2400" i="1" dirty="0" smtClean="0">
                <a:latin typeface="Calibri" charset="0"/>
                <a:ea typeface="Calibri" charset="0"/>
                <a:cs typeface="Calibri" charset="0"/>
              </a:rPr>
              <a:t>time-compressed speech with insertion of silent gaps</a:t>
            </a:r>
          </a:p>
          <a:p>
            <a:pPr algn="ctr" eaLnBrk="0" hangingPunct="0"/>
            <a:r>
              <a:rPr lang="en-US" sz="2400" b="1" i="1" dirty="0" smtClean="0">
                <a:latin typeface="Calibri" charset="0"/>
                <a:ea typeface="Calibri" charset="0"/>
                <a:cs typeface="Calibri" charset="0"/>
              </a:rPr>
              <a:t>stimuli</a:t>
            </a:r>
            <a:endParaRPr lang="en-US" sz="2400" b="1" i="1" dirty="0">
              <a:latin typeface="Calibri" charset="0"/>
              <a:ea typeface="Calibri" charset="0"/>
              <a:cs typeface="Calibri"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grpSp>
        <p:nvGrpSpPr>
          <p:cNvPr id="2" name="Group 3"/>
          <p:cNvGrpSpPr>
            <a:grpSpLocks/>
          </p:cNvGrpSpPr>
          <p:nvPr/>
        </p:nvGrpSpPr>
        <p:grpSpPr bwMode="auto">
          <a:xfrm>
            <a:off x="7848600" y="1295401"/>
            <a:ext cx="1081088" cy="977901"/>
            <a:chOff x="4944" y="816"/>
            <a:chExt cx="681" cy="616"/>
          </a:xfrm>
        </p:grpSpPr>
        <p:sp>
          <p:nvSpPr>
            <p:cNvPr id="58393" name="Rectangle 4"/>
            <p:cNvSpPr>
              <a:spLocks noChangeArrowheads="1"/>
            </p:cNvSpPr>
            <p:nvPr/>
          </p:nvSpPr>
          <p:spPr bwMode="auto">
            <a:xfrm>
              <a:off x="4944" y="816"/>
              <a:ext cx="578" cy="310"/>
            </a:xfrm>
            <a:prstGeom prst="rect">
              <a:avLst/>
            </a:prstGeom>
            <a:noFill/>
            <a:ln w="9525">
              <a:noFill/>
              <a:miter lim="800000"/>
              <a:headEnd/>
              <a:tailEnd/>
            </a:ln>
          </p:spPr>
          <p:txBody>
            <a:bodyPr wrap="none">
              <a:prstTxWarp prst="textNoShape">
                <a:avLst/>
              </a:prstTxWarp>
              <a:spAutoFit/>
            </a:bodyPr>
            <a:lstStyle/>
            <a:p>
              <a:r>
                <a:rPr lang="en-US" sz="1300" b="1" i="1" dirty="0">
                  <a:solidFill>
                    <a:srgbClr val="FF6666"/>
                  </a:solidFill>
                  <a:latin typeface="Calibri"/>
                  <a:cs typeface="Calibri"/>
                </a:rPr>
                <a:t>Pressure</a:t>
              </a:r>
            </a:p>
            <a:p>
              <a:r>
                <a:rPr lang="en-US" sz="1300" b="1" i="1" dirty="0">
                  <a:solidFill>
                    <a:srgbClr val="FF6666"/>
                  </a:solidFill>
                  <a:latin typeface="Calibri"/>
                  <a:cs typeface="Calibri"/>
                </a:rPr>
                <a:t>Waveform</a:t>
              </a:r>
              <a:endParaRPr lang="en-US" sz="1500" b="1" dirty="0">
                <a:latin typeface="Calibri"/>
                <a:cs typeface="Calibri"/>
              </a:endParaRPr>
            </a:p>
          </p:txBody>
        </p:sp>
        <p:sp>
          <p:nvSpPr>
            <p:cNvPr id="58394" name="Rectangle 5"/>
            <p:cNvSpPr>
              <a:spLocks noChangeArrowheads="1"/>
            </p:cNvSpPr>
            <p:nvPr/>
          </p:nvSpPr>
          <p:spPr bwMode="auto">
            <a:xfrm>
              <a:off x="4944" y="1248"/>
              <a:ext cx="681" cy="184"/>
            </a:xfrm>
            <a:prstGeom prst="rect">
              <a:avLst/>
            </a:prstGeom>
            <a:noFill/>
            <a:ln w="9525">
              <a:noFill/>
              <a:miter lim="800000"/>
              <a:headEnd/>
              <a:tailEnd/>
            </a:ln>
          </p:spPr>
          <p:txBody>
            <a:bodyPr wrap="none">
              <a:prstTxWarp prst="textNoShape">
                <a:avLst/>
              </a:prstTxWarp>
              <a:spAutoFit/>
            </a:bodyPr>
            <a:lstStyle/>
            <a:p>
              <a:pPr>
                <a:spcBef>
                  <a:spcPct val="50000"/>
                </a:spcBef>
              </a:pPr>
              <a:r>
                <a:rPr lang="en-US" sz="1300" b="1" i="1" dirty="0">
                  <a:solidFill>
                    <a:srgbClr val="FF6666"/>
                  </a:solidFill>
                  <a:latin typeface="Calibri"/>
                  <a:cs typeface="Calibri"/>
                </a:rPr>
                <a:t>Spectrogram</a:t>
              </a:r>
              <a:endParaRPr lang="en-US" sz="1500" b="1" dirty="0">
                <a:latin typeface="Calibri"/>
                <a:cs typeface="Calibri"/>
              </a:endParaRPr>
            </a:p>
          </p:txBody>
        </p:sp>
      </p:grpSp>
      <p:grpSp>
        <p:nvGrpSpPr>
          <p:cNvPr id="3" name="Group 6"/>
          <p:cNvGrpSpPr>
            <a:grpSpLocks/>
          </p:cNvGrpSpPr>
          <p:nvPr/>
        </p:nvGrpSpPr>
        <p:grpSpPr bwMode="auto">
          <a:xfrm>
            <a:off x="380998" y="1600200"/>
            <a:ext cx="2133605" cy="4441825"/>
            <a:chOff x="240" y="1008"/>
            <a:chExt cx="1344" cy="2798"/>
          </a:xfrm>
        </p:grpSpPr>
        <p:sp>
          <p:nvSpPr>
            <p:cNvPr id="58389" name="Rectangle 7"/>
            <p:cNvSpPr>
              <a:spLocks noChangeArrowheads="1"/>
            </p:cNvSpPr>
            <p:nvPr/>
          </p:nvSpPr>
          <p:spPr bwMode="auto">
            <a:xfrm>
              <a:off x="336" y="1782"/>
              <a:ext cx="1248" cy="349"/>
            </a:xfrm>
            <a:prstGeom prst="rect">
              <a:avLst/>
            </a:prstGeom>
            <a:noFill/>
            <a:ln w="9525">
              <a:noFill/>
              <a:miter lim="800000"/>
              <a:headEnd/>
              <a:tailEnd/>
            </a:ln>
          </p:spPr>
          <p:txBody>
            <a:bodyPr wrap="square">
              <a:prstTxWarp prst="textNoShape">
                <a:avLst/>
              </a:prstTxWarp>
              <a:spAutoFit/>
            </a:bodyPr>
            <a:lstStyle/>
            <a:p>
              <a:pPr algn="r">
                <a:spcBef>
                  <a:spcPts val="0"/>
                </a:spcBef>
              </a:pPr>
              <a:r>
                <a:rPr lang="en-US" sz="1500" b="1" dirty="0" smtClean="0">
                  <a:solidFill>
                    <a:srgbClr val="FF00FF"/>
                  </a:solidFill>
                  <a:latin typeface="Calibri"/>
                  <a:ea typeface="Arial" charset="0"/>
                  <a:cs typeface="Calibri"/>
                </a:rPr>
                <a:t>time </a:t>
              </a:r>
              <a:r>
                <a:rPr lang="en-US" sz="1500" b="1" dirty="0">
                  <a:solidFill>
                    <a:srgbClr val="FF00FF"/>
                  </a:solidFill>
                  <a:latin typeface="Calibri"/>
                  <a:ea typeface="Arial" charset="0"/>
                  <a:cs typeface="Calibri"/>
                </a:rPr>
                <a:t>compressed by 3</a:t>
              </a:r>
            </a:p>
            <a:p>
              <a:pPr algn="r">
                <a:spcBef>
                  <a:spcPts val="0"/>
                </a:spcBef>
              </a:pPr>
              <a:r>
                <a:rPr lang="en-US" sz="1500" b="1" dirty="0">
                  <a:solidFill>
                    <a:srgbClr val="FF00FF"/>
                  </a:solidFill>
                  <a:latin typeface="Calibri"/>
                  <a:ea typeface="Arial" charset="0"/>
                  <a:cs typeface="Calibri"/>
                </a:rPr>
                <a:t>(15 syllable/sec)</a:t>
              </a:r>
              <a:endParaRPr lang="en-US" sz="1500" b="1" dirty="0">
                <a:latin typeface="Calibri"/>
                <a:ea typeface="Arial" charset="0"/>
                <a:cs typeface="Calibri"/>
              </a:endParaRPr>
            </a:p>
          </p:txBody>
        </p:sp>
        <p:sp>
          <p:nvSpPr>
            <p:cNvPr id="58390" name="Rectangle 8"/>
            <p:cNvSpPr>
              <a:spLocks noChangeArrowheads="1"/>
            </p:cNvSpPr>
            <p:nvPr/>
          </p:nvSpPr>
          <p:spPr bwMode="auto">
            <a:xfrm>
              <a:off x="240" y="2496"/>
              <a:ext cx="1344" cy="494"/>
            </a:xfrm>
            <a:prstGeom prst="rect">
              <a:avLst/>
            </a:prstGeom>
            <a:noFill/>
            <a:ln w="9525">
              <a:noFill/>
              <a:miter lim="800000"/>
              <a:headEnd/>
              <a:tailEnd/>
            </a:ln>
          </p:spPr>
          <p:txBody>
            <a:bodyPr wrap="square">
              <a:prstTxWarp prst="textNoShape">
                <a:avLst/>
              </a:prstTxWarp>
              <a:spAutoFit/>
            </a:bodyPr>
            <a:lstStyle/>
            <a:p>
              <a:pPr algn="r">
                <a:spcBef>
                  <a:spcPts val="0"/>
                </a:spcBef>
              </a:pPr>
              <a:r>
                <a:rPr lang="en-US" sz="1500" b="1" dirty="0" smtClean="0">
                  <a:solidFill>
                    <a:srgbClr val="FF8000"/>
                  </a:solidFill>
                  <a:latin typeface="Calibri"/>
                  <a:ea typeface="Arial" charset="0"/>
                  <a:cs typeface="Calibri"/>
                </a:rPr>
                <a:t>speech packet = 40 ms </a:t>
              </a:r>
            </a:p>
            <a:p>
              <a:pPr algn="r">
                <a:spcBef>
                  <a:spcPts val="0"/>
                </a:spcBef>
              </a:pPr>
              <a:r>
                <a:rPr lang="en-US" sz="1500" b="1" dirty="0" smtClean="0">
                  <a:solidFill>
                    <a:srgbClr val="FF8000"/>
                  </a:solidFill>
                  <a:latin typeface="Calibri"/>
                  <a:ea typeface="Arial" charset="0"/>
                  <a:cs typeface="Calibri"/>
                </a:rPr>
                <a:t>silent gaps = 40 ms </a:t>
              </a:r>
            </a:p>
            <a:p>
              <a:pPr algn="r">
                <a:spcBef>
                  <a:spcPts val="0"/>
                </a:spcBef>
              </a:pPr>
              <a:r>
                <a:rPr lang="en-US" sz="1500" b="1" dirty="0">
                  <a:solidFill>
                    <a:srgbClr val="FF8000"/>
                  </a:solidFill>
                  <a:latin typeface="Calibri"/>
                  <a:ea typeface="Arial" charset="0"/>
                  <a:cs typeface="Calibri"/>
                </a:rPr>
                <a:t>(12.5</a:t>
              </a:r>
              <a:r>
                <a:rPr lang="en-US" sz="1500" b="1" dirty="0" smtClean="0">
                  <a:solidFill>
                    <a:srgbClr val="FF8000"/>
                  </a:solidFill>
                  <a:latin typeface="Calibri"/>
                  <a:ea typeface="Arial" charset="0"/>
                  <a:cs typeface="Calibri"/>
                </a:rPr>
                <a:t> packets/</a:t>
              </a:r>
              <a:r>
                <a:rPr lang="en-US" sz="1500" b="1" dirty="0">
                  <a:solidFill>
                    <a:srgbClr val="FF8000"/>
                  </a:solidFill>
                  <a:latin typeface="Calibri"/>
                  <a:ea typeface="Arial" charset="0"/>
                  <a:cs typeface="Calibri"/>
                </a:rPr>
                <a:t>sec)</a:t>
              </a:r>
              <a:endParaRPr lang="en-US" sz="1500" b="1" dirty="0">
                <a:latin typeface="Calibri"/>
                <a:ea typeface="Arial" charset="0"/>
                <a:cs typeface="Calibri"/>
              </a:endParaRPr>
            </a:p>
          </p:txBody>
        </p:sp>
        <p:sp>
          <p:nvSpPr>
            <p:cNvPr id="58391" name="Rectangle 9"/>
            <p:cNvSpPr>
              <a:spLocks noChangeArrowheads="1"/>
            </p:cNvSpPr>
            <p:nvPr/>
          </p:nvSpPr>
          <p:spPr bwMode="auto">
            <a:xfrm>
              <a:off x="240" y="3312"/>
              <a:ext cx="1344" cy="494"/>
            </a:xfrm>
            <a:prstGeom prst="rect">
              <a:avLst/>
            </a:prstGeom>
            <a:noFill/>
            <a:ln w="9525">
              <a:noFill/>
              <a:miter lim="800000"/>
              <a:headEnd/>
              <a:tailEnd/>
            </a:ln>
          </p:spPr>
          <p:txBody>
            <a:bodyPr wrap="square">
              <a:prstTxWarp prst="textNoShape">
                <a:avLst/>
              </a:prstTxWarp>
              <a:spAutoFit/>
            </a:bodyPr>
            <a:lstStyle/>
            <a:p>
              <a:pPr algn="r">
                <a:spcBef>
                  <a:spcPts val="0"/>
                </a:spcBef>
              </a:pPr>
              <a:r>
                <a:rPr lang="en-US" sz="1500" b="1" dirty="0" smtClean="0">
                  <a:solidFill>
                    <a:srgbClr val="008000"/>
                  </a:solidFill>
                  <a:latin typeface="Calibri"/>
                  <a:ea typeface="Arial" charset="0"/>
                  <a:cs typeface="Calibri"/>
                </a:rPr>
                <a:t>speech packet = 40 ms </a:t>
              </a:r>
            </a:p>
            <a:p>
              <a:pPr algn="r">
                <a:spcBef>
                  <a:spcPts val="0"/>
                </a:spcBef>
              </a:pPr>
              <a:r>
                <a:rPr lang="en-US" sz="1500" b="1" dirty="0" smtClean="0">
                  <a:solidFill>
                    <a:srgbClr val="008000"/>
                  </a:solidFill>
                  <a:latin typeface="Calibri"/>
                  <a:ea typeface="Arial" charset="0"/>
                  <a:cs typeface="Calibri"/>
                </a:rPr>
                <a:t>silent gaps = 80 ms </a:t>
              </a:r>
            </a:p>
            <a:p>
              <a:pPr algn="r">
                <a:spcBef>
                  <a:spcPts val="0"/>
                </a:spcBef>
              </a:pPr>
              <a:r>
                <a:rPr lang="en-US" sz="1500" b="1" dirty="0">
                  <a:solidFill>
                    <a:srgbClr val="008000"/>
                  </a:solidFill>
                  <a:latin typeface="Calibri"/>
                  <a:ea typeface="Arial" charset="0"/>
                  <a:cs typeface="Calibri"/>
                </a:rPr>
                <a:t>(8.3</a:t>
              </a:r>
              <a:r>
                <a:rPr lang="en-US" sz="1500" b="1" dirty="0" smtClean="0">
                  <a:solidFill>
                    <a:srgbClr val="008000"/>
                  </a:solidFill>
                  <a:latin typeface="Calibri"/>
                  <a:ea typeface="Arial" charset="0"/>
                  <a:cs typeface="Calibri"/>
                </a:rPr>
                <a:t> packets/</a:t>
              </a:r>
              <a:r>
                <a:rPr lang="en-US" sz="1500" b="1" dirty="0">
                  <a:solidFill>
                    <a:srgbClr val="008000"/>
                  </a:solidFill>
                  <a:latin typeface="Calibri"/>
                  <a:ea typeface="Arial" charset="0"/>
                  <a:cs typeface="Calibri"/>
                </a:rPr>
                <a:t>sec)</a:t>
              </a:r>
            </a:p>
          </p:txBody>
        </p:sp>
        <p:sp>
          <p:nvSpPr>
            <p:cNvPr id="58392" name="Rectangle 10"/>
            <p:cNvSpPr>
              <a:spLocks noChangeArrowheads="1"/>
            </p:cNvSpPr>
            <p:nvPr/>
          </p:nvSpPr>
          <p:spPr bwMode="auto">
            <a:xfrm>
              <a:off x="699" y="1008"/>
              <a:ext cx="868" cy="349"/>
            </a:xfrm>
            <a:prstGeom prst="rect">
              <a:avLst/>
            </a:prstGeom>
            <a:noFill/>
            <a:ln w="9525">
              <a:noFill/>
              <a:miter lim="800000"/>
              <a:headEnd/>
              <a:tailEnd/>
            </a:ln>
          </p:spPr>
          <p:txBody>
            <a:bodyPr wrap="none">
              <a:prstTxWarp prst="textNoShape">
                <a:avLst/>
              </a:prstTxWarp>
              <a:spAutoFit/>
            </a:bodyPr>
            <a:lstStyle/>
            <a:p>
              <a:pPr algn="r">
                <a:spcBef>
                  <a:spcPts val="0"/>
                </a:spcBef>
              </a:pPr>
              <a:r>
                <a:rPr lang="en-US" sz="1500" b="1" dirty="0" smtClean="0">
                  <a:solidFill>
                    <a:srgbClr val="0080FF"/>
                  </a:solidFill>
                  <a:latin typeface="Calibri"/>
                  <a:cs typeface="Calibri"/>
                </a:rPr>
                <a:t>original</a:t>
              </a:r>
              <a:endParaRPr lang="en-US" sz="1500" b="1" dirty="0">
                <a:solidFill>
                  <a:srgbClr val="0080FF"/>
                </a:solidFill>
                <a:latin typeface="Calibri"/>
                <a:cs typeface="Calibri"/>
              </a:endParaRPr>
            </a:p>
            <a:p>
              <a:pPr algn="r">
                <a:spcBef>
                  <a:spcPts val="0"/>
                </a:spcBef>
              </a:pPr>
              <a:r>
                <a:rPr lang="en-US" sz="1500" b="1" dirty="0">
                  <a:solidFill>
                    <a:srgbClr val="0080FF"/>
                  </a:solidFill>
                  <a:latin typeface="Calibri"/>
                  <a:cs typeface="Calibri"/>
                </a:rPr>
                <a:t>(5 syllable/sec)</a:t>
              </a:r>
            </a:p>
          </p:txBody>
        </p:sp>
      </p:grpSp>
      <p:sp>
        <p:nvSpPr>
          <p:cNvPr id="58372" name="Line 11"/>
          <p:cNvSpPr>
            <a:spLocks noChangeShapeType="1"/>
          </p:cNvSpPr>
          <p:nvPr/>
        </p:nvSpPr>
        <p:spPr bwMode="auto">
          <a:xfrm>
            <a:off x="2522538" y="1219200"/>
            <a:ext cx="0" cy="1219200"/>
          </a:xfrm>
          <a:prstGeom prst="line">
            <a:avLst/>
          </a:prstGeom>
          <a:noFill/>
          <a:ln w="38100">
            <a:solidFill>
              <a:srgbClr val="53A7FF"/>
            </a:solidFill>
            <a:round/>
            <a:headEnd/>
            <a:tailEnd/>
          </a:ln>
        </p:spPr>
        <p:txBody>
          <a:bodyPr wrap="none" anchor="ctr">
            <a:prstTxWarp prst="textNoShape">
              <a:avLst/>
            </a:prstTxWarp>
          </a:bodyPr>
          <a:lstStyle/>
          <a:p>
            <a:endParaRPr lang="en-US"/>
          </a:p>
        </p:txBody>
      </p:sp>
      <p:sp>
        <p:nvSpPr>
          <p:cNvPr id="58373" name="Line 12"/>
          <p:cNvSpPr>
            <a:spLocks noChangeShapeType="1"/>
          </p:cNvSpPr>
          <p:nvPr/>
        </p:nvSpPr>
        <p:spPr bwMode="auto">
          <a:xfrm>
            <a:off x="2522538" y="2514600"/>
            <a:ext cx="0" cy="1219200"/>
          </a:xfrm>
          <a:prstGeom prst="line">
            <a:avLst/>
          </a:prstGeom>
          <a:noFill/>
          <a:ln w="38100">
            <a:solidFill>
              <a:srgbClr val="FF00FF"/>
            </a:solidFill>
            <a:round/>
            <a:headEnd/>
            <a:tailEnd/>
          </a:ln>
        </p:spPr>
        <p:txBody>
          <a:bodyPr wrap="none" anchor="ctr">
            <a:prstTxWarp prst="textNoShape">
              <a:avLst/>
            </a:prstTxWarp>
          </a:bodyPr>
          <a:lstStyle/>
          <a:p>
            <a:endParaRPr lang="en-US"/>
          </a:p>
        </p:txBody>
      </p:sp>
      <p:sp>
        <p:nvSpPr>
          <p:cNvPr id="58374" name="Line 13"/>
          <p:cNvSpPr>
            <a:spLocks noChangeShapeType="1"/>
          </p:cNvSpPr>
          <p:nvPr/>
        </p:nvSpPr>
        <p:spPr bwMode="auto">
          <a:xfrm>
            <a:off x="2522538" y="3810000"/>
            <a:ext cx="0" cy="1219200"/>
          </a:xfrm>
          <a:prstGeom prst="line">
            <a:avLst/>
          </a:prstGeom>
          <a:noFill/>
          <a:ln w="38100">
            <a:solidFill>
              <a:srgbClr val="FF8000"/>
            </a:solidFill>
            <a:round/>
            <a:headEnd/>
            <a:tailEnd/>
          </a:ln>
        </p:spPr>
        <p:txBody>
          <a:bodyPr wrap="none" anchor="ctr">
            <a:prstTxWarp prst="textNoShape">
              <a:avLst/>
            </a:prstTxWarp>
          </a:bodyPr>
          <a:lstStyle/>
          <a:p>
            <a:endParaRPr lang="en-US"/>
          </a:p>
        </p:txBody>
      </p:sp>
      <p:sp>
        <p:nvSpPr>
          <p:cNvPr id="58375" name="Line 14"/>
          <p:cNvSpPr>
            <a:spLocks noChangeShapeType="1"/>
          </p:cNvSpPr>
          <p:nvPr/>
        </p:nvSpPr>
        <p:spPr bwMode="auto">
          <a:xfrm>
            <a:off x="2522538" y="5105400"/>
            <a:ext cx="0" cy="1219200"/>
          </a:xfrm>
          <a:prstGeom prst="line">
            <a:avLst/>
          </a:prstGeom>
          <a:noFill/>
          <a:ln w="38100">
            <a:solidFill>
              <a:srgbClr val="008080"/>
            </a:solidFill>
            <a:round/>
            <a:headEnd/>
            <a:tailEnd/>
          </a:ln>
        </p:spPr>
        <p:txBody>
          <a:bodyPr wrap="none" anchor="ctr">
            <a:prstTxWarp prst="textNoShape">
              <a:avLst/>
            </a:prstTxWarp>
          </a:bodyPr>
          <a:lstStyle/>
          <a:p>
            <a:endParaRPr lang="en-US"/>
          </a:p>
        </p:txBody>
      </p:sp>
      <p:pic>
        <p:nvPicPr>
          <p:cNvPr id="58376" name="Picture 15" descr="x_orig"/>
          <p:cNvPicPr>
            <a:picLocks noGrp="1" noChangeAspect="1" noChangeArrowheads="1"/>
          </p:cNvPicPr>
          <p:nvPr>
            <p:ph sz="quarter" idx="1"/>
          </p:nvPr>
        </p:nvPicPr>
        <p:blipFill>
          <a:blip r:embed="rId7"/>
          <a:srcRect l="4286" r="4286" b="5556"/>
          <a:stretch>
            <a:fillRect/>
          </a:stretch>
        </p:blipFill>
        <p:spPr>
          <a:xfrm>
            <a:off x="2590800" y="1143000"/>
            <a:ext cx="5257800" cy="1295400"/>
          </a:xfrm>
        </p:spPr>
      </p:pic>
      <p:pic>
        <p:nvPicPr>
          <p:cNvPr id="58377" name="Picture 16" descr="x0"/>
          <p:cNvPicPr>
            <a:picLocks noGrp="1" noChangeAspect="1" noChangeArrowheads="1"/>
          </p:cNvPicPr>
          <p:nvPr>
            <p:ph sz="quarter" idx="2"/>
          </p:nvPr>
        </p:nvPicPr>
        <p:blipFill>
          <a:blip r:embed="rId8"/>
          <a:srcRect l="12500" r="12500" b="4832"/>
          <a:stretch>
            <a:fillRect/>
          </a:stretch>
        </p:blipFill>
        <p:spPr>
          <a:xfrm>
            <a:off x="2590800" y="2514600"/>
            <a:ext cx="1752600" cy="1219200"/>
          </a:xfrm>
        </p:spPr>
      </p:pic>
      <p:pic>
        <p:nvPicPr>
          <p:cNvPr id="58378" name="Picture 17" descr="x40"/>
          <p:cNvPicPr>
            <a:picLocks noGrp="1" noChangeAspect="1" noChangeArrowheads="1"/>
          </p:cNvPicPr>
          <p:nvPr>
            <p:ph sz="quarter" idx="3"/>
          </p:nvPr>
        </p:nvPicPr>
        <p:blipFill>
          <a:blip r:embed="rId9"/>
          <a:srcRect l="5405" r="8109" b="5556"/>
          <a:stretch>
            <a:fillRect/>
          </a:stretch>
        </p:blipFill>
        <p:spPr>
          <a:xfrm>
            <a:off x="2590800" y="3733800"/>
            <a:ext cx="3810000" cy="1295400"/>
          </a:xfrm>
        </p:spPr>
      </p:pic>
      <p:pic>
        <p:nvPicPr>
          <p:cNvPr id="58379" name="Picture 18" descr="x80"/>
          <p:cNvPicPr>
            <a:picLocks noGrp="1" noChangeAspect="1" noChangeArrowheads="1"/>
          </p:cNvPicPr>
          <p:nvPr>
            <p:ph sz="quarter" idx="4"/>
          </p:nvPr>
        </p:nvPicPr>
        <p:blipFill>
          <a:blip r:embed="rId10"/>
          <a:srcRect l="4286" r="4286" b="5556"/>
          <a:stretch>
            <a:fillRect/>
          </a:stretch>
        </p:blipFill>
        <p:spPr>
          <a:xfrm>
            <a:off x="2590800" y="5029200"/>
            <a:ext cx="5257800" cy="1295400"/>
          </a:xfrm>
        </p:spPr>
      </p:pic>
      <p:sp>
        <p:nvSpPr>
          <p:cNvPr id="58380" name="Rectangle 19"/>
          <p:cNvSpPr>
            <a:spLocks noChangeArrowheads="1"/>
          </p:cNvSpPr>
          <p:nvPr/>
        </p:nvSpPr>
        <p:spPr bwMode="auto">
          <a:xfrm>
            <a:off x="2590800" y="1219200"/>
            <a:ext cx="5257800" cy="1219200"/>
          </a:xfrm>
          <a:prstGeom prst="rect">
            <a:avLst/>
          </a:prstGeom>
          <a:noFill/>
          <a:ln w="9525">
            <a:solidFill>
              <a:schemeClr val="tx1"/>
            </a:solidFill>
            <a:miter lim="800000"/>
            <a:headEnd/>
            <a:tailEnd/>
          </a:ln>
        </p:spPr>
        <p:txBody>
          <a:bodyPr wrap="none" anchor="ctr">
            <a:prstTxWarp prst="textNoShape">
              <a:avLst/>
            </a:prstTxWarp>
          </a:bodyPr>
          <a:lstStyle/>
          <a:p>
            <a:endParaRPr lang="en-US"/>
          </a:p>
        </p:txBody>
      </p:sp>
      <p:sp>
        <p:nvSpPr>
          <p:cNvPr id="58381" name="Rectangle 20"/>
          <p:cNvSpPr>
            <a:spLocks noChangeArrowheads="1"/>
          </p:cNvSpPr>
          <p:nvPr/>
        </p:nvSpPr>
        <p:spPr bwMode="auto">
          <a:xfrm>
            <a:off x="2590800" y="2514600"/>
            <a:ext cx="1752600" cy="1219200"/>
          </a:xfrm>
          <a:prstGeom prst="rect">
            <a:avLst/>
          </a:prstGeom>
          <a:noFill/>
          <a:ln w="9525">
            <a:solidFill>
              <a:schemeClr val="tx1"/>
            </a:solidFill>
            <a:miter lim="800000"/>
            <a:headEnd/>
            <a:tailEnd/>
          </a:ln>
        </p:spPr>
        <p:txBody>
          <a:bodyPr wrap="none" anchor="ctr">
            <a:prstTxWarp prst="textNoShape">
              <a:avLst/>
            </a:prstTxWarp>
          </a:bodyPr>
          <a:lstStyle/>
          <a:p>
            <a:endParaRPr lang="en-US"/>
          </a:p>
        </p:txBody>
      </p:sp>
      <p:sp>
        <p:nvSpPr>
          <p:cNvPr id="58382" name="Rectangle 21"/>
          <p:cNvSpPr>
            <a:spLocks noChangeArrowheads="1"/>
          </p:cNvSpPr>
          <p:nvPr/>
        </p:nvSpPr>
        <p:spPr bwMode="auto">
          <a:xfrm>
            <a:off x="2590800" y="5105400"/>
            <a:ext cx="5257800" cy="1219200"/>
          </a:xfrm>
          <a:prstGeom prst="rect">
            <a:avLst/>
          </a:prstGeom>
          <a:noFill/>
          <a:ln w="9525">
            <a:solidFill>
              <a:schemeClr val="tx1"/>
            </a:solidFill>
            <a:miter lim="800000"/>
            <a:headEnd/>
            <a:tailEnd/>
          </a:ln>
        </p:spPr>
        <p:txBody>
          <a:bodyPr wrap="none" anchor="ctr">
            <a:prstTxWarp prst="textNoShape">
              <a:avLst/>
            </a:prstTxWarp>
          </a:bodyPr>
          <a:lstStyle/>
          <a:p>
            <a:endParaRPr lang="en-US"/>
          </a:p>
        </p:txBody>
      </p:sp>
      <p:sp>
        <p:nvSpPr>
          <p:cNvPr id="58383" name="Rectangle 22"/>
          <p:cNvSpPr>
            <a:spLocks noChangeArrowheads="1"/>
          </p:cNvSpPr>
          <p:nvPr/>
        </p:nvSpPr>
        <p:spPr bwMode="auto">
          <a:xfrm>
            <a:off x="2590800" y="3810000"/>
            <a:ext cx="3810000" cy="1219200"/>
          </a:xfrm>
          <a:prstGeom prst="rect">
            <a:avLst/>
          </a:prstGeom>
          <a:noFill/>
          <a:ln w="9525">
            <a:solidFill>
              <a:schemeClr val="tx1"/>
            </a:solidFill>
            <a:miter lim="800000"/>
            <a:headEnd/>
            <a:tailEnd/>
          </a:ln>
        </p:spPr>
        <p:txBody>
          <a:bodyPr wrap="none" anchor="ctr">
            <a:prstTxWarp prst="textNoShape">
              <a:avLst/>
            </a:prstTxWarp>
          </a:bodyPr>
          <a:lstStyle/>
          <a:p>
            <a:endParaRPr lang="en-US"/>
          </a:p>
        </p:txBody>
      </p:sp>
      <p:sp>
        <p:nvSpPr>
          <p:cNvPr id="28" name="Title 3"/>
          <p:cNvSpPr txBox="1">
            <a:spLocks/>
          </p:cNvSpPr>
          <p:nvPr/>
        </p:nvSpPr>
        <p:spPr bwMode="auto">
          <a:xfrm>
            <a:off x="0" y="0"/>
            <a:ext cx="9144000" cy="990600"/>
          </a:xfrm>
          <a:prstGeom prst="rect">
            <a:avLst/>
          </a:prstGeom>
          <a:solidFill>
            <a:srgbClr val="8000FF">
              <a:alpha val="10196"/>
            </a:srgbClr>
          </a:solidFill>
          <a:ln w="9525">
            <a:solidFill>
              <a:schemeClr val="tx1"/>
            </a:solidFill>
            <a:miter lim="800000"/>
            <a:headEnd/>
            <a:tailEnd/>
          </a:ln>
        </p:spPr>
        <p:txBody>
          <a:bodyPr anchor="ctr">
            <a:prstTxWarp prst="textNoShape">
              <a:avLst/>
            </a:prstTxWarp>
          </a:bodyPr>
          <a:lstStyle/>
          <a:p>
            <a:pPr algn="ctr" eaLnBrk="0" hangingPunct="0"/>
            <a:r>
              <a:rPr lang="en-US" sz="2400" i="1" dirty="0" smtClean="0">
                <a:latin typeface="Calibri" charset="0"/>
                <a:ea typeface="Calibri" charset="0"/>
                <a:cs typeface="Calibri" charset="0"/>
              </a:rPr>
              <a:t>time-compressed speech with insertion of silent gaps</a:t>
            </a:r>
          </a:p>
          <a:p>
            <a:pPr algn="ctr" eaLnBrk="0" hangingPunct="0"/>
            <a:r>
              <a:rPr lang="en-US" sz="2400" b="1" i="1" dirty="0" smtClean="0">
                <a:latin typeface="Calibri" charset="0"/>
                <a:ea typeface="Calibri" charset="0"/>
                <a:cs typeface="Calibri" charset="0"/>
              </a:rPr>
              <a:t>stimuli</a:t>
            </a:r>
            <a:endParaRPr lang="en-US" sz="2400" b="1" i="1" dirty="0">
              <a:latin typeface="Calibri" charset="0"/>
              <a:ea typeface="Calibri" charset="0"/>
              <a:cs typeface="Calibri" charset="0"/>
            </a:endParaRPr>
          </a:p>
        </p:txBody>
      </p:sp>
      <p:pic>
        <p:nvPicPr>
          <p:cNvPr id="27" name="x_orig.wav">
            <a:hlinkClick r:id="" action="ppaction://media"/>
          </p:cNvPr>
          <p:cNvPicPr>
            <a:picLocks noRot="1" noChangeAspect="1"/>
          </p:cNvPicPr>
          <p:nvPr>
            <a:wavAudioFile r:embed="rId1" name="x_orig.wav"/>
          </p:nvPr>
        </p:nvPicPr>
        <p:blipFill>
          <a:blip r:embed="rId11"/>
          <a:stretch>
            <a:fillRect/>
          </a:stretch>
        </p:blipFill>
        <p:spPr>
          <a:xfrm>
            <a:off x="7620000" y="1295400"/>
            <a:ext cx="153987" cy="153987"/>
          </a:xfrm>
          <a:prstGeom prst="rect">
            <a:avLst/>
          </a:prstGeom>
        </p:spPr>
      </p:pic>
      <p:pic>
        <p:nvPicPr>
          <p:cNvPr id="29" name="x0.wav">
            <a:hlinkClick r:id="" action="ppaction://media"/>
          </p:cNvPr>
          <p:cNvPicPr>
            <a:picLocks noRot="1" noChangeAspect="1"/>
          </p:cNvPicPr>
          <p:nvPr>
            <a:wavAudioFile r:embed="rId2" name="x0.wav"/>
          </p:nvPr>
        </p:nvPicPr>
        <p:blipFill>
          <a:blip r:embed="rId11"/>
          <a:stretch>
            <a:fillRect/>
          </a:stretch>
        </p:blipFill>
        <p:spPr>
          <a:xfrm>
            <a:off x="4114800" y="2590800"/>
            <a:ext cx="153987" cy="153987"/>
          </a:xfrm>
          <a:prstGeom prst="rect">
            <a:avLst/>
          </a:prstGeom>
        </p:spPr>
      </p:pic>
      <p:pic>
        <p:nvPicPr>
          <p:cNvPr id="30" name="x40.wav">
            <a:hlinkClick r:id="" action="ppaction://media"/>
          </p:cNvPr>
          <p:cNvPicPr>
            <a:picLocks noRot="1" noChangeAspect="1"/>
          </p:cNvPicPr>
          <p:nvPr>
            <a:wavAudioFile r:embed="rId3" name="x40.wav"/>
          </p:nvPr>
        </p:nvPicPr>
        <p:blipFill>
          <a:blip r:embed="rId11"/>
          <a:stretch>
            <a:fillRect/>
          </a:stretch>
        </p:blipFill>
        <p:spPr>
          <a:xfrm>
            <a:off x="6172200" y="3886200"/>
            <a:ext cx="153987" cy="153987"/>
          </a:xfrm>
          <a:prstGeom prst="rect">
            <a:avLst/>
          </a:prstGeom>
        </p:spPr>
      </p:pic>
      <p:pic>
        <p:nvPicPr>
          <p:cNvPr id="31" name="x80.wav">
            <a:hlinkClick r:id="" action="ppaction://media"/>
          </p:cNvPr>
          <p:cNvPicPr>
            <a:picLocks noRot="1" noChangeAspect="1"/>
          </p:cNvPicPr>
          <p:nvPr>
            <a:wavAudioFile r:embed="rId4" name="x80.wav"/>
          </p:nvPr>
        </p:nvPicPr>
        <p:blipFill>
          <a:blip r:embed="rId11"/>
          <a:stretch>
            <a:fillRect/>
          </a:stretch>
        </p:blipFill>
        <p:spPr>
          <a:xfrm>
            <a:off x="7620000" y="5181600"/>
            <a:ext cx="153987" cy="153987"/>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7"/>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000" fill="hold"/>
                                        <p:tgtEl>
                                          <p:spTgt spid="27"/>
                                        </p:tgtEl>
                                      </p:cBhvr>
                                    </p:cmd>
                                  </p:childTnLst>
                                </p:cTn>
                              </p:par>
                            </p:childTnLst>
                          </p:cTn>
                        </p:par>
                      </p:childTnLst>
                    </p:cTn>
                  </p:par>
                </p:childTnLst>
              </p:cTn>
              <p:nextCondLst>
                <p:cond evt="onClick" delay="0">
                  <p:tgtEl>
                    <p:spTgt spid="27"/>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27"/>
                </p:tgtEl>
              </p:cMediaNode>
            </p:audio>
            <p:seq concurrent="1" nextAc="seek">
              <p:cTn id="8" restart="whenNotActive" fill="hold" evtFilter="cancelBubble" nodeType="interactiveSeq">
                <p:stCondLst>
                  <p:cond evt="onClick" delay="0">
                    <p:tgtEl>
                      <p:spTgt spid="29"/>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1" fill="hold"/>
                                        <p:tgtEl>
                                          <p:spTgt spid="29"/>
                                        </p:tgtEl>
                                      </p:cBhvr>
                                    </p:cmd>
                                  </p:childTnLst>
                                </p:cTn>
                              </p:par>
                            </p:childTnLst>
                          </p:cTn>
                        </p:par>
                      </p:childTnLst>
                    </p:cTn>
                  </p:par>
                </p:childTnLst>
              </p:cTn>
              <p:nextCondLst>
                <p:cond evt="onClick" delay="0">
                  <p:tgtEl>
                    <p:spTgt spid="29"/>
                  </p:tgtEl>
                </p:cond>
              </p:nextCondLst>
            </p:seq>
            <p:audio>
              <p:cMediaNode>
                <p:cTn id="13" fill="hold" display="0">
                  <p:stCondLst>
                    <p:cond delay="indefinite"/>
                  </p:stCondLst>
                  <p:endCondLst>
                    <p:cond evt="onNext" delay="0">
                      <p:tgtEl>
                        <p:sldTgt/>
                      </p:tgtEl>
                    </p:cond>
                    <p:cond evt="onPrev" delay="0">
                      <p:tgtEl>
                        <p:sldTgt/>
                      </p:tgtEl>
                    </p:cond>
                    <p:cond evt="onStopAudio" delay="0">
                      <p:tgtEl>
                        <p:sldTgt/>
                      </p:tgtEl>
                    </p:cond>
                  </p:endCondLst>
                </p:cTn>
                <p:tgtEl>
                  <p:spTgt spid="29"/>
                </p:tgtEl>
              </p:cMediaNode>
            </p:audio>
            <p:seq concurrent="1" nextAc="seek">
              <p:cTn id="14" restart="whenNotActive" fill="hold" evtFilter="cancelBubble" nodeType="interactiveSeq">
                <p:stCondLst>
                  <p:cond evt="onClick" delay="0">
                    <p:tgtEl>
                      <p:spTgt spid="30"/>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1000" fill="hold"/>
                                        <p:tgtEl>
                                          <p:spTgt spid="30"/>
                                        </p:tgtEl>
                                      </p:cBhvr>
                                    </p:cmd>
                                  </p:childTnLst>
                                </p:cTn>
                              </p:par>
                            </p:childTnLst>
                          </p:cTn>
                        </p:par>
                      </p:childTnLst>
                    </p:cTn>
                  </p:par>
                </p:childTnLst>
              </p:cTn>
              <p:nextCondLst>
                <p:cond evt="onClick" delay="0">
                  <p:tgtEl>
                    <p:spTgt spid="30"/>
                  </p:tgtEl>
                </p:cond>
              </p:nextCondLst>
            </p:seq>
            <p:audio>
              <p:cMediaNode>
                <p:cTn id="19" fill="hold" display="0">
                  <p:stCondLst>
                    <p:cond delay="indefinite"/>
                  </p:stCondLst>
                  <p:endCondLst>
                    <p:cond evt="onNext" delay="0">
                      <p:tgtEl>
                        <p:sldTgt/>
                      </p:tgtEl>
                    </p:cond>
                    <p:cond evt="onPrev" delay="0">
                      <p:tgtEl>
                        <p:sldTgt/>
                      </p:tgtEl>
                    </p:cond>
                    <p:cond evt="onStopAudio" delay="0">
                      <p:tgtEl>
                        <p:sldTgt/>
                      </p:tgtEl>
                    </p:cond>
                  </p:endCondLst>
                </p:cTn>
                <p:tgtEl>
                  <p:spTgt spid="30"/>
                </p:tgtEl>
              </p:cMediaNode>
            </p:audio>
            <p:seq concurrent="1" nextAc="seek">
              <p:cTn id="20" restart="whenNotActive" fill="hold" evtFilter="cancelBubble" nodeType="interactiveSeq">
                <p:stCondLst>
                  <p:cond evt="onClick" delay="0">
                    <p:tgtEl>
                      <p:spTgt spid="31"/>
                    </p:tgtEl>
                  </p:cond>
                </p:stCondLst>
                <p:endSync evt="end" delay="0">
                  <p:rtn val="all"/>
                </p:endSync>
                <p:childTnLst>
                  <p:par>
                    <p:cTn id="21" fill="hold">
                      <p:stCondLst>
                        <p:cond delay="0"/>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2000" fill="hold"/>
                                        <p:tgtEl>
                                          <p:spTgt spid="31"/>
                                        </p:tgtEl>
                                      </p:cBhvr>
                                    </p:cmd>
                                  </p:childTnLst>
                                </p:cTn>
                              </p:par>
                            </p:childTnLst>
                          </p:cTn>
                        </p:par>
                      </p:childTnLst>
                    </p:cTn>
                  </p:par>
                </p:childTnLst>
              </p:cTn>
              <p:nextCondLst>
                <p:cond evt="onClick" delay="0">
                  <p:tgtEl>
                    <p:spTgt spid="31"/>
                  </p:tgtEl>
                </p:cond>
              </p:nextCondLst>
            </p:seq>
            <p:audio>
              <p:cMediaNode>
                <p:cTn id="25" fill="hold" display="0">
                  <p:stCondLst>
                    <p:cond delay="indefinite"/>
                  </p:stCondLst>
                  <p:endCondLst>
                    <p:cond evt="onNext" delay="0">
                      <p:tgtEl>
                        <p:sldTgt/>
                      </p:tgtEl>
                    </p:cond>
                    <p:cond evt="onPrev" delay="0">
                      <p:tgtEl>
                        <p:sldTgt/>
                      </p:tgtEl>
                    </p:cond>
                    <p:cond evt="onStopAudio" delay="0">
                      <p:tgtEl>
                        <p:sldTgt/>
                      </p:tgtEl>
                    </p:cond>
                  </p:endCondLst>
                </p:cTn>
                <p:tgtEl>
                  <p:spTgt spid="31"/>
                </p:tgtEl>
              </p:cMediaNode>
            </p:audio>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7621</TotalTime>
  <Words>3727</Words>
  <Application>Microsoft Macintosh PowerPoint</Application>
  <PresentationFormat>On-screen Show (4:3)</PresentationFormat>
  <Paragraphs>189</Paragraphs>
  <Slides>27</Slides>
  <Notes>5</Notes>
  <HiddenSlides>0</HiddenSlides>
  <MMClips>4</MMClips>
  <ScaleCrop>false</ScaleCrop>
  <HeadingPairs>
    <vt:vector size="4" baseType="variant">
      <vt:variant>
        <vt:lpstr>Design Template</vt:lpstr>
      </vt:variant>
      <vt:variant>
        <vt:i4>2</vt:i4>
      </vt:variant>
      <vt:variant>
        <vt:lpstr>Slide Titles</vt:lpstr>
      </vt:variant>
      <vt:variant>
        <vt:i4>27</vt:i4>
      </vt:variant>
    </vt:vector>
  </HeadingPairs>
  <TitlesOfParts>
    <vt:vector size="29" baseType="lpstr">
      <vt:lpstr>Default Design</vt:lpstr>
      <vt:lpstr>1_Default Design</vt:lpstr>
      <vt:lpstr>Time-compressed speech &amp; the Tempo model  Oded Ghitza Boston University</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Company>Office 2004 Test Drive User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keywords/>
  <cp:lastModifiedBy>Oded Ghitza</cp:lastModifiedBy>
  <cp:revision>761</cp:revision>
  <cp:lastPrinted>2011-02-27T14:16:23Z</cp:lastPrinted>
  <dcterms:created xsi:type="dcterms:W3CDTF">2013-09-16T15:22:58Z</dcterms:created>
  <dcterms:modified xsi:type="dcterms:W3CDTF">2013-09-16T15:24:26Z</dcterms:modified>
</cp:coreProperties>
</file>