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66" r:id="rId1"/>
  </p:sldMasterIdLst>
  <p:notesMasterIdLst>
    <p:notesMasterId r:id="rId10"/>
  </p:notesMasterIdLst>
  <p:handoutMasterIdLst>
    <p:handoutMasterId r:id="rId11"/>
  </p:handoutMasterIdLst>
  <p:sldIdLst>
    <p:sldId id="1236" r:id="rId2"/>
    <p:sldId id="1421" r:id="rId3"/>
    <p:sldId id="1422" r:id="rId4"/>
    <p:sldId id="1426" r:id="rId5"/>
    <p:sldId id="1427" r:id="rId6"/>
    <p:sldId id="1428" r:id="rId7"/>
    <p:sldId id="1423" r:id="rId8"/>
    <p:sldId id="1431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</p:showPr>
  <p:clrMru>
    <a:srgbClr val="008000"/>
    <a:srgbClr val="408000"/>
    <a:srgbClr val="0080FF"/>
    <a:srgbClr val="00FFFF"/>
    <a:srgbClr val="66FFFF"/>
    <a:srgbClr val="FFFF66"/>
    <a:srgbClr val="800080"/>
    <a:srgbClr val="996633"/>
    <a:srgbClr val="8000FF"/>
    <a:srgbClr val="00008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horzBarState="maximized">
    <p:restoredLeft sz="12051" autoAdjust="0"/>
    <p:restoredTop sz="99674" autoAdjust="0"/>
  </p:normalViewPr>
  <p:slideViewPr>
    <p:cSldViewPr>
      <p:cViewPr>
        <p:scale>
          <a:sx n="150" d="100"/>
          <a:sy n="150" d="100"/>
        </p:scale>
        <p:origin x="-139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434" y="-84"/>
      </p:cViewPr>
      <p:guideLst>
        <p:guide orient="horz" pos="3020"/>
        <p:guide pos="230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5438" y="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590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5438" y="910590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B6E51F07-FE33-524B-A23F-9F4EC5BA94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5438" y="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7550"/>
            <a:ext cx="4794250" cy="3595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54538"/>
            <a:ext cx="5842000" cy="431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590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5438" y="9105900"/>
            <a:ext cx="316547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94" tIns="47796" rIns="95594" bIns="47796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fld id="{20E6120C-ABE3-614A-9B29-4EA40833D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B865B0-2655-ED47-AED7-5834B9D64BBD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804C9-CEDB-D043-B2C0-D97B41769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11927-03FE-CD42-A906-426FBC44D89B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0ABEB-939D-A04F-AD1F-ECD6BF0552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A1FD1-0EB2-1340-972B-11B3B2202F02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0555-721D-6747-BCCC-FAF717001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BC1E0-40C1-914F-A162-6B7CFADE2958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58887-6698-5247-98C7-2CE96C4B4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08BD-AC00-2040-93DC-6782E1F30EF6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555A4-BFBC-9D4D-A083-290DB072D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AFA7B-4BA3-3942-9615-446A99AA65D5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959A9-973C-E841-BE6A-20147BC55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5CB8F-A566-0E43-9F3A-47162F8D918B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34F9B-4F00-5140-826F-35338475E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2B2BD-50C2-704E-AE35-CE8375FD1A4A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54717-5D45-704F-B8CD-E1729290B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AC4CC-5204-0641-96A4-DA1967839D13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98BA7-6971-5B41-B15C-2E8E6EE15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3B9F5-0F2C-C14F-9211-2B1402A5C824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20A15-6DF0-9948-B800-03A492AC65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5B88B-B7D4-0043-AD14-452C7DA62072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68C35-3F36-4449-8BA6-F78459D607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36D733-F0C8-E245-8FA6-E4B0564F6E39}" type="datetime1">
              <a:rPr lang="en-US"/>
              <a:pPr>
                <a:defRPr/>
              </a:pPr>
              <a:t>9/16/13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93FF23-E304-204B-A26A-6D7867121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3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28956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1200"/>
              </a:spcAft>
            </a:pPr>
            <a:r>
              <a:rPr lang="en-US" sz="2400" i="1" dirty="0" smtClean="0">
                <a:latin typeface="Helvetica " charset="0"/>
                <a:ea typeface="Helvetica " charset="0"/>
                <a:cs typeface="Helvetica " charset="0"/>
              </a:rPr>
              <a:t>The theta-syllable: an acoustic correlate</a:t>
            </a:r>
            <a:br>
              <a:rPr lang="en-US" sz="2400" i="1" dirty="0" smtClean="0">
                <a:latin typeface="Helvetica " charset="0"/>
                <a:ea typeface="Helvetica " charset="0"/>
                <a:cs typeface="Helvetica " charset="0"/>
              </a:rPr>
            </a:br>
            <a:r>
              <a:rPr lang="en-US" sz="2400" i="1" dirty="0" smtClean="0">
                <a:latin typeface="Helvetica " charset="0"/>
                <a:ea typeface="Helvetica " charset="0"/>
                <a:cs typeface="Helvetica " charset="0"/>
              </a:rPr>
              <a:t>defined by cortical function</a:t>
            </a:r>
            <a:r>
              <a:rPr lang="en-US" sz="24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  <a:t/>
            </a:r>
            <a:br>
              <a:rPr lang="en-US" sz="24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</a:br>
            <a:r>
              <a:rPr lang="en-US" sz="24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  <a:t/>
            </a:r>
            <a:br>
              <a:rPr lang="en-US" sz="24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</a:br>
            <a:r>
              <a:rPr lang="en-US" sz="18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  <a:t>Oded Ghitza</a:t>
            </a:r>
            <a:br>
              <a:rPr lang="en-US" sz="18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</a:br>
            <a:r>
              <a:rPr lang="en-US" sz="1600" i="1" dirty="0" smtClean="0">
                <a:latin typeface="Helvetica Light" pitchFamily="-84" charset="0"/>
                <a:ea typeface="Helvetica Light" pitchFamily="-84" charset="0"/>
                <a:cs typeface="Helvetica Light" pitchFamily="-84" charset="0"/>
              </a:rPr>
              <a:t>Boston University</a:t>
            </a:r>
            <a:endParaRPr lang="en-US" sz="1800" i="1" dirty="0" smtClean="0">
              <a:latin typeface="Helvetica Light" pitchFamily="-84" charset="0"/>
              <a:ea typeface="Helvetica Light" pitchFamily="-84" charset="0"/>
              <a:cs typeface="Helvetica Light" pitchFamily="-84" charset="0"/>
            </a:endParaRPr>
          </a:p>
        </p:txBody>
      </p:sp>
      <p:pic>
        <p:nvPicPr>
          <p:cNvPr id="16387" name="Picture 5" descr="HRClogo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5562600"/>
            <a:ext cx="22860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 descr="imgr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562600"/>
            <a:ext cx="12192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800600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libri"/>
                <a:cs typeface="Calibri"/>
              </a:rPr>
              <a:t>Funded by a research grant</a:t>
            </a:r>
          </a:p>
          <a:p>
            <a:pPr algn="ctr"/>
            <a:r>
              <a:rPr lang="en-US" i="1" dirty="0" smtClean="0">
                <a:latin typeface="Calibri"/>
                <a:cs typeface="Calibri"/>
              </a:rPr>
              <a:t>from</a:t>
            </a:r>
            <a:endParaRPr lang="en-US" i="1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0" y="0"/>
            <a:ext cx="9144000" cy="11429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457200" eaLnBrk="0" hangingPunct="0"/>
            <a:r>
              <a:rPr lang="en-US" sz="2400" i="1" dirty="0" smtClean="0">
                <a:latin typeface="Helvetica Light"/>
                <a:ea typeface="ＭＳ Ｐゴシック" pitchFamily="24" charset="-128"/>
                <a:cs typeface="Helvetica Light"/>
              </a:rPr>
              <a:t>the theta-syllable</a:t>
            </a:r>
          </a:p>
        </p:txBody>
      </p:sp>
      <p:pic>
        <p:nvPicPr>
          <p:cNvPr id="5" name="Content Placeholder 4" descr="sq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1406" b="-31112"/>
          <a:stretch>
            <a:fillRect/>
          </a:stretch>
        </p:blipFill>
        <p:spPr>
          <a:xfrm>
            <a:off x="762000" y="1371600"/>
            <a:ext cx="7543800" cy="1746250"/>
          </a:xfrm>
        </p:spPr>
      </p:pic>
      <p:sp>
        <p:nvSpPr>
          <p:cNvPr id="4" name="TextBox 3"/>
          <p:cNvSpPr txBox="1"/>
          <p:nvPr/>
        </p:nvSpPr>
        <p:spPr>
          <a:xfrm>
            <a:off x="6553200" y="2667000"/>
            <a:ext cx="124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rPr>
              <a:t>Ghitza, 2013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1"/>
            <a:ext cx="8839200" cy="1981199"/>
          </a:xfrm>
        </p:spPr>
        <p:txBody>
          <a:bodyPr/>
          <a:lstStyle/>
          <a:p>
            <a:pPr lvl="0">
              <a:spcAft>
                <a:spcPts val="60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A widely accepted assessment is that a consistent acoustic correlate to the (conventional) syllable is hard to define:</a:t>
            </a:r>
          </a:p>
          <a:p>
            <a:pPr lvl="0"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e.g., quotes from Cummins (2012):</a:t>
            </a:r>
          </a:p>
          <a:p>
            <a:pPr lvl="1"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“the syllable is a construct that is central to our understanding of speech“</a:t>
            </a:r>
          </a:p>
          <a:p>
            <a:pPr lvl="1">
              <a:spcAft>
                <a:spcPts val="0"/>
              </a:spcAft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“syllables are not readily observable in the speech signal. … Even competent adult English speakers may have difficulty counting syllables in a given utterance”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 Light"/>
                <a:ea typeface="Calibri" charset="0"/>
                <a:cs typeface="Helvetica Light"/>
              </a:rPr>
              <a:t>the </a:t>
            </a:r>
            <a:r>
              <a:rPr lang="en-US" sz="2400" i="1" dirty="0" smtClean="0">
                <a:latin typeface="Helvetica Light"/>
                <a:cs typeface="Helvetica Light"/>
              </a:rPr>
              <a:t>syllable</a:t>
            </a:r>
            <a:endParaRPr lang="en-US" sz="2400" i="1" dirty="0">
              <a:latin typeface="Helvetica Light"/>
              <a:ea typeface="ＭＳ Ｐゴシック" pitchFamily="24" charset="-128"/>
              <a:cs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3886200"/>
            <a:ext cx="8458200" cy="53340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a consistent acoustic correlate to the syllable is hard (if not impossible) to define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lvl="0">
              <a:spcAft>
                <a:spcPts val="1200"/>
              </a:spcAft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plays an important role in our understanding of how basic speech units are </a:t>
            </a:r>
            <a:r>
              <a:rPr lang="en-US" sz="18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produced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Q: in view of the inherently ambiguous definition in the acoustics, should it play a central role in our understanding of how speech is </a:t>
            </a:r>
            <a:r>
              <a:rPr lang="en-US" sz="1800" dirty="0" smtClean="0">
                <a:solidFill>
                  <a:srgbClr val="FF0000"/>
                </a:solidFill>
                <a:latin typeface="Helvetica Light"/>
                <a:cs typeface="Helvetica Light"/>
              </a:rPr>
              <a:t>perceived</a:t>
            </a: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?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 Light"/>
                <a:ea typeface="Calibri" charset="0"/>
                <a:cs typeface="Helvetica Light"/>
              </a:rPr>
              <a:t>the </a:t>
            </a:r>
            <a:r>
              <a:rPr lang="en-US" sz="2400" i="1" dirty="0" smtClean="0">
                <a:latin typeface="Helvetica Light"/>
                <a:cs typeface="Helvetica Light"/>
              </a:rPr>
              <a:t>syllable</a:t>
            </a:r>
            <a:endParaRPr lang="en-US" sz="2400" i="1" dirty="0">
              <a:latin typeface="Helvetica Light"/>
              <a:ea typeface="ＭＳ Ｐゴシック" pitchFamily="24" charset="-128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lvl="0"/>
            <a:r>
              <a:rPr lang="en-US" sz="1800" dirty="0" smtClean="0">
                <a:latin typeface="Helvetica Light"/>
                <a:cs typeface="Helvetica Light"/>
              </a:rPr>
              <a:t>of course, we are capable of isolating units like syllables or phonemes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listeners can perform remarkably well in laboratory tasks related to syllable recognition (e.g., discrimination or classification tasks)</a:t>
            </a:r>
          </a:p>
          <a:p>
            <a:pPr>
              <a:spcAft>
                <a:spcPts val="600"/>
              </a:spcAft>
            </a:pPr>
            <a:r>
              <a:rPr lang="en-US" sz="1800" dirty="0" smtClean="0">
                <a:latin typeface="Helvetica Light"/>
                <a:cs typeface="Helvetica Light"/>
              </a:rPr>
              <a:t>however, our focus is in understanding of how spoken language is decoded in </a:t>
            </a:r>
            <a:r>
              <a:rPr lang="en-US" sz="1800" i="1" dirty="0" smtClean="0">
                <a:solidFill>
                  <a:srgbClr val="FF0000"/>
                </a:solidFill>
                <a:latin typeface="Helvetica Light"/>
                <a:cs typeface="Helvetica Light"/>
              </a:rPr>
              <a:t>everyday speech</a:t>
            </a:r>
          </a:p>
          <a:p>
            <a:r>
              <a:rPr lang="en-US" sz="1800" dirty="0" smtClean="0">
                <a:latin typeface="Helvetica Light"/>
                <a:cs typeface="Helvetica Light"/>
              </a:rPr>
              <a:t>what does Tempo tell us about how fluent speech may be parsed and decoded? 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 Light"/>
                <a:ea typeface="Calibri" charset="0"/>
                <a:cs typeface="Helvetica Light"/>
              </a:rPr>
              <a:t>the </a:t>
            </a:r>
            <a:r>
              <a:rPr lang="en-US" sz="2400" i="1" dirty="0" smtClean="0">
                <a:latin typeface="Helvetica Light"/>
                <a:cs typeface="Helvetica Light"/>
              </a:rPr>
              <a:t>syllable</a:t>
            </a:r>
            <a:endParaRPr lang="en-US" sz="2400" i="1" dirty="0">
              <a:latin typeface="Helvetica Light"/>
              <a:ea typeface="ＭＳ Ｐゴシック" pitchFamily="24" charset="-128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1800" dirty="0" smtClean="0">
                <a:latin typeface="Helvetica Light"/>
                <a:cs typeface="Helvetica Light"/>
              </a:rPr>
              <a:t>For single isolated words:</a:t>
            </a:r>
          </a:p>
          <a:p>
            <a:pPr lvl="0"/>
            <a:r>
              <a:rPr lang="en-US" sz="1800" dirty="0" smtClean="0">
                <a:latin typeface="Helvetica Light"/>
                <a:cs typeface="Helvetica Light"/>
              </a:rPr>
              <a:t>Tempo does not provide any additional insights into how sub-word units are decoded 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the duration of the stimulus is too short to allow entrainment</a:t>
            </a:r>
          </a:p>
          <a:p>
            <a:pPr lvl="1">
              <a:spcAft>
                <a:spcPts val="120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⇒  an oscillatory array in idle mode; system reduced to the conventional model (the decoding path in Tempo)</a:t>
            </a:r>
            <a:endParaRPr lang="en-US" sz="2000" dirty="0" smtClean="0">
              <a:latin typeface="Helvetica Light"/>
              <a:cs typeface="Helvetica Light"/>
            </a:endParaRPr>
          </a:p>
          <a:p>
            <a:pPr lvl="0">
              <a:buNone/>
            </a:pPr>
            <a:r>
              <a:rPr lang="en-US" sz="1800" dirty="0" smtClean="0">
                <a:latin typeface="Helvetica Light"/>
                <a:cs typeface="Helvetica Light"/>
              </a:rPr>
              <a:t>In contrast, for fluent speech:</a:t>
            </a:r>
          </a:p>
          <a:p>
            <a:pPr lvl="0"/>
            <a:r>
              <a:rPr lang="en-US" sz="1800" dirty="0" smtClean="0">
                <a:latin typeface="Helvetica Light"/>
                <a:cs typeface="Helvetica Light"/>
              </a:rPr>
              <a:t>the oscillators have enough time to entrain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the parsing path forms a window structure synchronized with the input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comprising windows within theta cycles aligned with </a:t>
            </a:r>
            <a:r>
              <a:rPr lang="en-US" sz="18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VΣV</a:t>
            </a:r>
            <a:r>
              <a:rPr lang="en-US" sz="1600" dirty="0" err="1" smtClean="0">
                <a:solidFill>
                  <a:srgbClr val="0000FF"/>
                </a:solidFill>
                <a:latin typeface="Helvetica Light"/>
                <a:cs typeface="Helvetica Light"/>
              </a:rPr>
              <a:t>s</a:t>
            </a:r>
            <a:endParaRPr lang="en-US" sz="16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 smtClean="0">
                <a:latin typeface="Helvetica Light"/>
                <a:ea typeface="Calibri" charset="0"/>
                <a:cs typeface="Helvetica Light"/>
              </a:rPr>
              <a:t>what does Tempo tell us?</a:t>
            </a:r>
            <a:endParaRPr lang="en-US" sz="2400" dirty="0">
              <a:latin typeface="Helvetica Light"/>
              <a:ea typeface="ＭＳ Ｐゴシック" pitchFamily="24" charset="-128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514600"/>
            <a:ext cx="8229600" cy="3048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acoustic correlate is defined by a brain function</a:t>
            </a:r>
          </a:p>
          <a:p>
            <a:pPr lvl="0">
              <a:spcAft>
                <a:spcPts val="0"/>
              </a:spcAft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aligned with a pre-lexical unit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an acoustic correlate to </a:t>
            </a:r>
            <a:r>
              <a:rPr lang="en-US" sz="1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VΣV 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Σ</a:t>
            </a:r>
            <a:r>
              <a:rPr lang="en-US" sz="16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stands for consonant cluster)</a:t>
            </a:r>
          </a:p>
          <a:p>
            <a:pPr lvl="0">
              <a:spcAft>
                <a:spcPts val="600"/>
              </a:spcAft>
            </a:pP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robustly defined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vocalic nuclei and the syllable:</a:t>
            </a:r>
          </a:p>
          <a:p>
            <a:pPr lvl="1">
              <a:lnSpc>
                <a:spcPct val="80000"/>
              </a:lnSpc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vocalic nuclei alone are insufficient to define the exact syllable boundaries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    (even though they provide audible cues to syllable ‘centers’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Helvetica Light"/>
                <a:cs typeface="Helvetica Light"/>
              </a:rPr>
              <a:t>a theta-syllable object is invariant to time-scale modifications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as long as oscillators remain locked to the input pseudo-rhythm</a:t>
            </a:r>
            <a:endParaRPr lang="en-US" sz="1800" dirty="0" smtClean="0">
              <a:solidFill>
                <a:srgbClr val="0000FF"/>
              </a:solidFill>
              <a:latin typeface="Helvetica Light"/>
              <a:cs typeface="Helvetica Light"/>
            </a:endParaRPr>
          </a:p>
          <a:p>
            <a:pPr lvl="0"/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i="1" dirty="0" smtClean="0">
                <a:latin typeface="Helvetica Light"/>
                <a:ea typeface="Calibri" charset="0"/>
                <a:cs typeface="Helvetica Light"/>
              </a:rPr>
              <a:t>the theta</a:t>
            </a:r>
            <a:r>
              <a:rPr lang="en-US" sz="2400" i="1" dirty="0" smtClean="0">
                <a:latin typeface="Helvetica Light"/>
                <a:cs typeface="Helvetica Light"/>
              </a:rPr>
              <a:t>-syllable</a:t>
            </a:r>
            <a:endParaRPr lang="en-US" sz="2400" i="1" dirty="0">
              <a:latin typeface="Helvetica Light"/>
              <a:ea typeface="ＭＳ Ｐゴシック" pitchFamily="24" charset="-128"/>
              <a:cs typeface="Helvetica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1600" y="1524000"/>
            <a:ext cx="6362700" cy="838200"/>
          </a:xfrm>
          <a:prstGeom prst="rect">
            <a:avLst/>
          </a:prstGeom>
          <a:noFill/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spcBef>
                <a:spcPts val="0"/>
              </a:spcBef>
              <a:spcAft>
                <a:spcPts val="0"/>
              </a:spcAft>
            </a:pPr>
            <a:endParaRPr lang="en-US" sz="1800" b="1" dirty="0" smtClean="0">
              <a:solidFill>
                <a:srgbClr val="000000"/>
              </a:solidFill>
              <a:latin typeface="Helvetica Light"/>
              <a:cs typeface="Helvetica Light"/>
            </a:endParaRPr>
          </a:p>
          <a:p>
            <a:pPr marL="18288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000000"/>
                </a:solidFill>
                <a:latin typeface="Helvetica Light"/>
                <a:cs typeface="Helvetica Light"/>
              </a:rPr>
              <a:t>Definition:</a:t>
            </a: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 the </a:t>
            </a:r>
            <a:r>
              <a:rPr lang="en-US" sz="1800" i="1" dirty="0" smtClean="0">
                <a:solidFill>
                  <a:srgbClr val="FF0000"/>
                </a:solidFill>
                <a:latin typeface="Helvetica Light"/>
                <a:cs typeface="Helvetica Light"/>
              </a:rPr>
              <a:t>theta-syllable </a:t>
            </a:r>
            <a:r>
              <a:rPr lang="en-US" sz="1800" dirty="0" smtClean="0">
                <a:solidFill>
                  <a:srgbClr val="000000"/>
                </a:solidFill>
                <a:latin typeface="Helvetica Light"/>
                <a:cs typeface="Helvetica Light"/>
              </a:rPr>
              <a:t>is a theta-cycle long speech segment located between two successive vocalic nuclei</a:t>
            </a:r>
          </a:p>
          <a:p>
            <a:pPr algn="ctr" eaLnBrk="1" hangingPunct="1">
              <a:lnSpc>
                <a:spcPct val="90000"/>
              </a:lnSpc>
              <a:spcBef>
                <a:spcPct val="10000"/>
              </a:spcBef>
              <a:buNone/>
            </a:pPr>
            <a:endParaRPr lang="en-US" sz="1800" dirty="0" smtClean="0">
              <a:solidFill>
                <a:srgbClr val="000000"/>
              </a:solidFill>
              <a:latin typeface="Helvetica Light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81000" y="1524000"/>
            <a:ext cx="6972300" cy="37338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1800" dirty="0" smtClean="0">
                <a:latin typeface="Helvetica Light"/>
                <a:cs typeface="Helvetica Light"/>
              </a:rPr>
              <a:t>assume a theta-syllable mapped onto a </a:t>
            </a:r>
            <a:r>
              <a:rPr lang="en-US" sz="1800" i="1" dirty="0" smtClean="0">
                <a:solidFill>
                  <a:srgbClr val="FF0000"/>
                </a:solidFill>
                <a:latin typeface="Helvetica Light"/>
                <a:cs typeface="Helvetica Light"/>
              </a:rPr>
              <a:t>theta-syllable object </a:t>
            </a:r>
            <a:r>
              <a:rPr lang="en-US" sz="1800" dirty="0" smtClean="0">
                <a:latin typeface="Helvetica Light"/>
                <a:cs typeface="Helvetica Light"/>
              </a:rPr>
              <a:t>at the end of the corresponding theta cycle</a:t>
            </a:r>
            <a:endParaRPr lang="en-US" sz="1800" dirty="0" smtClean="0">
              <a:latin typeface="Helvetica Light"/>
              <a:cs typeface="Helvetica Light"/>
            </a:endParaRP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Helvetica Light"/>
                <a:cs typeface="Helvetica Light"/>
              </a:rPr>
              <a:t>sampling </a:t>
            </a:r>
            <a:r>
              <a:rPr lang="en-US" sz="1800" dirty="0" smtClean="0">
                <a:latin typeface="Helvetica Light"/>
                <a:cs typeface="Helvetica Light"/>
              </a:rPr>
              <a:t>of fluent speech into theta-syllable objects:</a:t>
            </a:r>
          </a:p>
          <a:p>
            <a:pPr lvl="1">
              <a:lnSpc>
                <a:spcPct val="80000"/>
              </a:lnSpc>
            </a:pPr>
            <a:r>
              <a:rPr lang="en-US" sz="1600" b="1" dirty="0" smtClean="0">
                <a:solidFill>
                  <a:srgbClr val="0000FF"/>
                </a:solidFill>
                <a:latin typeface="Helvetica Light"/>
                <a:cs typeface="Helvetica Light"/>
              </a:rPr>
              <a:t>non-uniform 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 time (time unit = a second)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sz="1600" b="1" dirty="0" smtClean="0">
                <a:solidFill>
                  <a:srgbClr val="0000FF"/>
                </a:solidFill>
                <a:latin typeface="Helvetica Light"/>
                <a:cs typeface="Helvetica Light"/>
              </a:rPr>
              <a:t>uniform 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in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 “cortical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-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time” </a:t>
            </a:r>
            <a:r>
              <a:rPr lang="en-US" sz="1600" dirty="0" smtClean="0">
                <a:solidFill>
                  <a:srgbClr val="0000FF"/>
                </a:solidFill>
                <a:latin typeface="Helvetica Light"/>
                <a:cs typeface="Helvetica Light"/>
              </a:rPr>
              <a:t>(cortical-time unit = a theta cycle)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Helvetica Light"/>
                <a:cs typeface="Helvetica Light"/>
              </a:rPr>
              <a:t>every theta-syllable</a:t>
            </a:r>
            <a:r>
              <a:rPr lang="en-US" sz="1800" dirty="0" smtClean="0">
                <a:latin typeface="Helvetica Light"/>
                <a:cs typeface="Helvetica Light"/>
              </a:rPr>
              <a:t> (i.e., the acoustic correlate to a </a:t>
            </a:r>
            <a:r>
              <a:rPr lang="en-US" sz="1800" dirty="0" smtClean="0">
                <a:latin typeface="Times New Roman"/>
                <a:cs typeface="Times New Roman"/>
              </a:rPr>
              <a:t>VΣV</a:t>
            </a:r>
            <a:r>
              <a:rPr lang="en-US" sz="1800" dirty="0" smtClean="0">
                <a:latin typeface="Helvetica Light"/>
                <a:cs typeface="Helvetica Light"/>
              </a:rPr>
              <a:t>) </a:t>
            </a:r>
            <a:r>
              <a:rPr lang="en-US" sz="1800" dirty="0" smtClean="0">
                <a:latin typeface="Helvetica Light"/>
                <a:cs typeface="Helvetica Light"/>
              </a:rPr>
              <a:t>span </a:t>
            </a:r>
            <a:r>
              <a:rPr lang="en-US" sz="1800" dirty="0" smtClean="0">
                <a:latin typeface="Helvetica Light"/>
                <a:cs typeface="Helvetica Light"/>
              </a:rPr>
              <a:t>same cortical-time unit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Light"/>
                <a:ea typeface="Calibri" charset="0"/>
                <a:cs typeface="Helvetica Light"/>
              </a:rPr>
              <a:t>the theta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Light"/>
                <a:ea typeface="ＭＳ Ｐゴシック" charset="-128"/>
                <a:cs typeface="Helvetica Light"/>
              </a:rPr>
              <a:t>-syllable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Light"/>
                <a:ea typeface="ＭＳ Ｐゴシック" charset="-128"/>
                <a:cs typeface="Helvetica Light"/>
              </a:rPr>
              <a:t> </a:t>
            </a:r>
          </a:p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 smtClean="0">
                <a:solidFill>
                  <a:srgbClr val="FF0000"/>
                </a:solidFill>
                <a:latin typeface="Helvetica Light"/>
                <a:ea typeface="ＭＳ Ｐゴシック" charset="-128"/>
                <a:cs typeface="Helvetica Light"/>
              </a:rPr>
              <a:t>is the theta cycle a cortical time unit?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Light"/>
              <a:ea typeface="ＭＳ Ｐゴシック" pitchFamily="24" charset="-128"/>
              <a:cs typeface="Helvetica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15387</TotalTime>
  <Words>527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The theta-syllable: an acoustic correlate defined by cortical function  Oded Ghitza Boston University</vt:lpstr>
      <vt:lpstr>Slide 2</vt:lpstr>
      <vt:lpstr>the syllable</vt:lpstr>
      <vt:lpstr>the syllable</vt:lpstr>
      <vt:lpstr>the syllable</vt:lpstr>
      <vt:lpstr>what does Tempo tell us?</vt:lpstr>
      <vt:lpstr>the theta-syllable</vt:lpstr>
      <vt:lpstr>Slide 8</vt:lpstr>
    </vt:vector>
  </TitlesOfParts>
  <Company>Office 2004 Test Drive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Oded Ghitza</cp:lastModifiedBy>
  <cp:revision>1151</cp:revision>
  <cp:lastPrinted>2012-07-11T17:35:45Z</cp:lastPrinted>
  <dcterms:created xsi:type="dcterms:W3CDTF">2013-09-16T14:12:25Z</dcterms:created>
  <dcterms:modified xsi:type="dcterms:W3CDTF">2013-09-16T14:21:58Z</dcterms:modified>
</cp:coreProperties>
</file>