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698" r:id="rId2"/>
    <p:sldId id="360" r:id="rId3"/>
    <p:sldId id="359" r:id="rId4"/>
    <p:sldId id="709" r:id="rId5"/>
    <p:sldId id="710" r:id="rId6"/>
    <p:sldId id="711" r:id="rId7"/>
    <p:sldId id="706" r:id="rId8"/>
    <p:sldId id="703" r:id="rId9"/>
    <p:sldId id="712" r:id="rId10"/>
    <p:sldId id="713" r:id="rId11"/>
    <p:sldId id="708" r:id="rId12"/>
    <p:sldId id="259" r:id="rId13"/>
    <p:sldId id="707" r:id="rId14"/>
    <p:sldId id="719" r:id="rId15"/>
    <p:sldId id="409" r:id="rId16"/>
    <p:sldId id="286" r:id="rId17"/>
    <p:sldId id="745" r:id="rId18"/>
    <p:sldId id="517" r:id="rId19"/>
    <p:sldId id="510" r:id="rId20"/>
    <p:sldId id="717" r:id="rId21"/>
    <p:sldId id="726" r:id="rId22"/>
    <p:sldId id="296" r:id="rId23"/>
    <p:sldId id="741" r:id="rId24"/>
    <p:sldId id="675" r:id="rId25"/>
    <p:sldId id="725" r:id="rId26"/>
    <p:sldId id="727" r:id="rId27"/>
    <p:sldId id="521" r:id="rId28"/>
    <p:sldId id="522" r:id="rId29"/>
    <p:sldId id="523" r:id="rId30"/>
    <p:sldId id="528" r:id="rId31"/>
    <p:sldId id="724" r:id="rId32"/>
    <p:sldId id="732" r:id="rId33"/>
    <p:sldId id="639" r:id="rId34"/>
    <p:sldId id="640" r:id="rId35"/>
    <p:sldId id="641" r:id="rId36"/>
    <p:sldId id="553" r:id="rId37"/>
    <p:sldId id="545" r:id="rId38"/>
    <p:sldId id="734" r:id="rId39"/>
    <p:sldId id="729" r:id="rId40"/>
    <p:sldId id="674" r:id="rId41"/>
    <p:sldId id="673" r:id="rId42"/>
    <p:sldId id="402" r:id="rId43"/>
    <p:sldId id="405" r:id="rId44"/>
    <p:sldId id="731" r:id="rId45"/>
    <p:sldId id="735" r:id="rId46"/>
    <p:sldId id="560" r:id="rId47"/>
    <p:sldId id="561" r:id="rId48"/>
    <p:sldId id="583" r:id="rId49"/>
    <p:sldId id="737" r:id="rId50"/>
    <p:sldId id="738" r:id="rId51"/>
    <p:sldId id="739" r:id="rId52"/>
    <p:sldId id="742" r:id="rId53"/>
    <p:sldId id="743" r:id="rId54"/>
    <p:sldId id="744" r:id="rId55"/>
    <p:sldId id="740" r:id="rId56"/>
    <p:sldId id="74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6E"/>
    <a:srgbClr val="F27C3A"/>
    <a:srgbClr val="FFF7EF"/>
    <a:srgbClr val="FFF5EB"/>
    <a:srgbClr val="5B5954"/>
    <a:srgbClr val="34473D"/>
    <a:srgbClr val="33928A"/>
    <a:srgbClr val="0000FF"/>
    <a:srgbClr val="FFF0E1"/>
    <a:srgbClr val="FFE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416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B4613-B50F-4F6B-B63F-157DDD7A36C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E433-44EE-4595-88CE-E41D23908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2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/>
              <a:t>Open up the apps manager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marketplace services and </a:t>
            </a:r>
            <a:r>
              <a:rPr lang="en-US" dirty="0" err="1"/>
              <a:t>hystrix</a:t>
            </a:r>
            <a:r>
              <a:rPr lang="en-US" dirty="0"/>
              <a:t> service in marketplace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hystrix</a:t>
            </a:r>
            <a:r>
              <a:rPr lang="en-US" dirty="0"/>
              <a:t> service instance and explain it spins up a </a:t>
            </a:r>
            <a:r>
              <a:rPr lang="en-US" dirty="0" err="1"/>
              <a:t>hystrix</a:t>
            </a:r>
            <a:r>
              <a:rPr lang="en-US" dirty="0"/>
              <a:t> dashboard</a:t>
            </a:r>
          </a:p>
          <a:p>
            <a:pPr marL="685800" lvl="1" indent="-228600">
              <a:buAutoNum type="arabicPeriod"/>
            </a:pPr>
            <a:r>
              <a:rPr lang="en-US" dirty="0"/>
              <a:t>Show both Fortune UI has </a:t>
            </a:r>
            <a:r>
              <a:rPr lang="en-US" dirty="0" err="1"/>
              <a:t>hystrix</a:t>
            </a:r>
            <a:r>
              <a:rPr lang="en-US" dirty="0"/>
              <a:t> dashboard bound to it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manage button for </a:t>
            </a:r>
            <a:r>
              <a:rPr lang="en-US" dirty="0" err="1"/>
              <a:t>hystrix</a:t>
            </a:r>
            <a:r>
              <a:rPr lang="en-US" dirty="0"/>
              <a:t> instance and go to the manager interface and show the </a:t>
            </a:r>
            <a:r>
              <a:rPr lang="en-US" dirty="0" err="1"/>
              <a:t>Hystrix</a:t>
            </a:r>
            <a:r>
              <a:rPr lang="en-US" dirty="0"/>
              <a:t> dashboard</a:t>
            </a:r>
          </a:p>
          <a:p>
            <a:pPr marL="685800" lvl="1" indent="-228600">
              <a:buAutoNum type="arabicPeriod"/>
            </a:pPr>
            <a:r>
              <a:rPr lang="en-US" dirty="0"/>
              <a:t>Pull up config server </a:t>
            </a:r>
            <a:r>
              <a:rPr lang="en-US" dirty="0" err="1"/>
              <a:t>github</a:t>
            </a:r>
            <a:r>
              <a:rPr lang="en-US" dirty="0"/>
              <a:t> repo, show and explain the config files (</a:t>
            </a:r>
            <a:r>
              <a:rPr lang="en-US" dirty="0" err="1"/>
              <a:t>hystrix</a:t>
            </a:r>
            <a:r>
              <a:rPr lang="en-US" dirty="0"/>
              <a:t> configuration settings)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Fortuneui.yml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Pull up visual studio solution and open up Fortune-Teller-UI</a:t>
            </a:r>
          </a:p>
          <a:p>
            <a:pPr marL="685800" lvl="1" indent="-228600">
              <a:buAutoNum type="arabicPeriod"/>
            </a:pPr>
            <a:r>
              <a:rPr lang="en-US" dirty="0"/>
              <a:t>Open up .</a:t>
            </a:r>
            <a:r>
              <a:rPr lang="en-US" dirty="0" err="1"/>
              <a:t>csproj</a:t>
            </a:r>
            <a:r>
              <a:rPr lang="en-US" dirty="0"/>
              <a:t> file show relevant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nugets</a:t>
            </a:r>
            <a:r>
              <a:rPr lang="en-US" dirty="0"/>
              <a:t> (One for </a:t>
            </a:r>
            <a:r>
              <a:rPr lang="en-US" dirty="0" err="1"/>
              <a:t>Hystrix</a:t>
            </a:r>
            <a:r>
              <a:rPr lang="en-US" dirty="0"/>
              <a:t> commands and other for exporting metrics)</a:t>
            </a:r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Startup.cs</a:t>
            </a:r>
            <a:r>
              <a:rPr lang="en-US" dirty="0"/>
              <a:t> and show how all the  </a:t>
            </a:r>
            <a:r>
              <a:rPr lang="en-US" dirty="0" err="1"/>
              <a:t>hystrix</a:t>
            </a:r>
            <a:r>
              <a:rPr lang="en-US" dirty="0"/>
              <a:t> components are added to the application</a:t>
            </a:r>
          </a:p>
          <a:p>
            <a:pPr marL="685800" lvl="1" indent="-228600">
              <a:buAutoNum type="arabicPeriod"/>
            </a:pPr>
            <a:r>
              <a:rPr lang="en-US" dirty="0"/>
              <a:t>Explain how Fortune-Teller-UI automatically starts sending </a:t>
            </a:r>
            <a:r>
              <a:rPr lang="en-US" dirty="0" err="1"/>
              <a:t>hystrix</a:t>
            </a:r>
            <a:r>
              <a:rPr lang="en-US" dirty="0"/>
              <a:t> metrics info when </a:t>
            </a:r>
            <a:r>
              <a:rPr lang="en-US" dirty="0" err="1"/>
              <a:t>UseXXXX</a:t>
            </a:r>
            <a:r>
              <a:rPr lang="en-US" dirty="0"/>
              <a:t>() is done.</a:t>
            </a:r>
          </a:p>
          <a:p>
            <a:pPr marL="685800" lvl="1" indent="-228600">
              <a:buAutoNum type="arabicPeriod"/>
            </a:pPr>
            <a:r>
              <a:rPr lang="en-US" dirty="0"/>
              <a:t>Open up explain the </a:t>
            </a:r>
            <a:r>
              <a:rPr lang="en-US" dirty="0" err="1"/>
              <a:t>FortuneServiceCommand</a:t>
            </a:r>
            <a:r>
              <a:rPr lang="en-US" dirty="0"/>
              <a:t> and explain how it works.</a:t>
            </a:r>
          </a:p>
          <a:p>
            <a:pPr marL="228600" lvl="0" indent="-228600">
              <a:buAutoNum type="arabicPeriod"/>
            </a:pPr>
            <a:r>
              <a:rPr lang="en-US" dirty="0"/>
              <a:t>Demonstrate fault handling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hystrix</a:t>
            </a:r>
            <a:r>
              <a:rPr lang="en-US" dirty="0"/>
              <a:t> dashboard with everything working.  Hit the UI over and over getting new fortunes</a:t>
            </a:r>
          </a:p>
          <a:p>
            <a:pPr marL="685800" lvl="1" indent="-228600">
              <a:buAutoNum type="arabicPeriod"/>
            </a:pPr>
            <a:r>
              <a:rPr lang="en-US" dirty="0"/>
              <a:t>Then kill the Fortune Service and show that the UI continues to work .. But is getting the fallback fortune all the time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dashboard </a:t>
            </a:r>
          </a:p>
          <a:p>
            <a:pPr marL="685800" lvl="1" indent="-228600">
              <a:buAutoNum type="arabicPeriod"/>
            </a:pPr>
            <a:r>
              <a:rPr lang="en-US" dirty="0"/>
              <a:t>Restart the fortune service and see everything go back to normal.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6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0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/>
              <a:t>Open up the apps manager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marketplace services and </a:t>
            </a:r>
            <a:r>
              <a:rPr lang="en-US" dirty="0" err="1"/>
              <a:t>redis</a:t>
            </a:r>
            <a:r>
              <a:rPr lang="en-US" dirty="0"/>
              <a:t> service in marketplace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redis</a:t>
            </a:r>
            <a:r>
              <a:rPr lang="en-US" dirty="0"/>
              <a:t> service instance and explain it spins up a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pPr marL="685800" lvl="1" indent="-228600">
              <a:buAutoNum type="arabicPeriod"/>
            </a:pPr>
            <a:r>
              <a:rPr lang="en-US" dirty="0"/>
              <a:t>Show both Fortune UI has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ound</a:t>
            </a:r>
            <a:r>
              <a:rPr lang="en-US" dirty="0"/>
              <a:t> to it</a:t>
            </a:r>
          </a:p>
          <a:p>
            <a:pPr marL="685800" lvl="1" indent="-228600">
              <a:buAutoNum type="arabicPeriod"/>
            </a:pPr>
            <a:r>
              <a:rPr lang="en-US" dirty="0"/>
              <a:t>Pull up config server </a:t>
            </a:r>
            <a:r>
              <a:rPr lang="en-US" dirty="0" err="1"/>
              <a:t>github</a:t>
            </a:r>
            <a:r>
              <a:rPr lang="en-US" dirty="0"/>
              <a:t> repo, show and explain the config files (</a:t>
            </a:r>
            <a:r>
              <a:rPr lang="en-US" dirty="0" err="1"/>
              <a:t>redis</a:t>
            </a:r>
            <a:r>
              <a:rPr lang="en-US" dirty="0"/>
              <a:t> configuration settings)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Fortuneui.yml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Pull up visual studio solution and open up Fortune-Teller-UI</a:t>
            </a:r>
          </a:p>
          <a:p>
            <a:pPr marL="685800" lvl="1" indent="-228600">
              <a:buAutoNum type="arabicPeriod"/>
            </a:pPr>
            <a:r>
              <a:rPr lang="en-US" dirty="0"/>
              <a:t>Open up .</a:t>
            </a:r>
            <a:r>
              <a:rPr lang="en-US" dirty="0" err="1"/>
              <a:t>csproj</a:t>
            </a:r>
            <a:r>
              <a:rPr lang="en-US" dirty="0"/>
              <a:t> file show relevant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nugets</a:t>
            </a:r>
            <a:r>
              <a:rPr lang="en-US" dirty="0"/>
              <a:t> </a:t>
            </a:r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Startup.cs</a:t>
            </a:r>
            <a:r>
              <a:rPr lang="en-US" dirty="0"/>
              <a:t> and show how the session is setup to use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pPr marL="685800" lvl="1" indent="-228600">
              <a:buAutoNum type="arabicPeriod"/>
            </a:pPr>
            <a:r>
              <a:rPr lang="en-US" dirty="0"/>
              <a:t>Explain how data protection is setup to use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pPr marL="685800" lvl="1" indent="-228600">
              <a:buAutoNum type="arabicPeriod"/>
            </a:pPr>
            <a:r>
              <a:rPr lang="en-US" dirty="0"/>
              <a:t>Open up the </a:t>
            </a:r>
            <a:r>
              <a:rPr lang="en-US" dirty="0" err="1"/>
              <a:t>FortuneController</a:t>
            </a:r>
            <a:r>
              <a:rPr lang="en-US" dirty="0"/>
              <a:t> and show how it uses </a:t>
            </a:r>
            <a:r>
              <a:rPr lang="en-US" dirty="0" err="1"/>
              <a:t>HttpContext.Session</a:t>
            </a:r>
            <a:r>
              <a:rPr lang="en-US" dirty="0"/>
              <a:t> to store the fortune is users session</a:t>
            </a:r>
          </a:p>
          <a:p>
            <a:pPr marL="228600" lvl="0" indent="-228600">
              <a:buAutoNum type="arabicPeriod"/>
            </a:pPr>
            <a:r>
              <a:rPr lang="en-US" dirty="0"/>
              <a:t>Demonstrate scaling the fortune </a:t>
            </a:r>
            <a:r>
              <a:rPr lang="en-US" dirty="0" err="1"/>
              <a:t>ui</a:t>
            </a:r>
            <a:r>
              <a:rPr lang="en-US" dirty="0"/>
              <a:t> to multiple instances</a:t>
            </a:r>
          </a:p>
          <a:p>
            <a:pPr marL="685800" lvl="1" indent="-228600">
              <a:buAutoNum type="arabicPeriod"/>
            </a:pPr>
            <a:r>
              <a:rPr lang="en-US" dirty="0"/>
              <a:t>Show that the users fortune is not `lost` when hitting multiple instances of the UI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7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1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94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Open up the apps manager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marketplace services and config server in marketplace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config server service instance and explain it spins up a config server</a:t>
            </a:r>
          </a:p>
          <a:p>
            <a:pPr marL="685800" lvl="1" indent="-228600">
              <a:buAutoNum type="arabicPeriod"/>
            </a:pPr>
            <a:r>
              <a:rPr lang="en-US" dirty="0"/>
              <a:t>Show both Fortune service and Fortune UI have config server bound to it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manage button for config server instance and go to the manager interface and show the </a:t>
            </a:r>
            <a:r>
              <a:rPr lang="en-US" dirty="0" err="1"/>
              <a:t>github</a:t>
            </a:r>
            <a:r>
              <a:rPr lang="en-US" dirty="0"/>
              <a:t> repo that is configured</a:t>
            </a:r>
          </a:p>
          <a:p>
            <a:pPr marL="685800" lvl="1" indent="-228600">
              <a:buAutoNum type="arabicPeriod"/>
            </a:pPr>
            <a:r>
              <a:rPr lang="en-US" dirty="0"/>
              <a:t>Pull up config server </a:t>
            </a:r>
            <a:r>
              <a:rPr lang="en-US" dirty="0" err="1"/>
              <a:t>github</a:t>
            </a:r>
            <a:r>
              <a:rPr lang="en-US" dirty="0"/>
              <a:t> repo, show and explain the config files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Application.yml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Fortuneui.yml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Fortuneservice.yml</a:t>
            </a:r>
            <a:endParaRPr lang="en-US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Go back to the apps manager and pull up the settings for one of the apps in apps manager and show VCAP_APPLICATION and VCAP_SERVICES  and explain what these are</a:t>
            </a:r>
          </a:p>
          <a:p>
            <a:pPr marL="228600" lvl="0" indent="-228600">
              <a:buAutoNum type="arabicPeriod"/>
            </a:pPr>
            <a:r>
              <a:rPr lang="en-US" dirty="0"/>
              <a:t>Pull up visual studio solution</a:t>
            </a:r>
          </a:p>
          <a:p>
            <a:pPr marL="685800" lvl="1" indent="-228600">
              <a:buAutoNum type="arabicPeriod"/>
            </a:pPr>
            <a:r>
              <a:rPr lang="en-US" dirty="0"/>
              <a:t>Open up .</a:t>
            </a:r>
            <a:r>
              <a:rPr lang="en-US" dirty="0" err="1"/>
              <a:t>csproj</a:t>
            </a:r>
            <a:r>
              <a:rPr lang="en-US" dirty="0"/>
              <a:t> file show relevant </a:t>
            </a:r>
            <a:r>
              <a:rPr lang="en-US" dirty="0" err="1"/>
              <a:t>Steeltoe</a:t>
            </a:r>
            <a:r>
              <a:rPr lang="en-US" dirty="0"/>
              <a:t> configuration </a:t>
            </a:r>
            <a:r>
              <a:rPr lang="en-US" dirty="0" err="1"/>
              <a:t>nugets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Open up a </a:t>
            </a:r>
            <a:r>
              <a:rPr lang="en-US" dirty="0" err="1"/>
              <a:t>Program.cs</a:t>
            </a:r>
            <a:r>
              <a:rPr lang="en-US" dirty="0"/>
              <a:t> and show how configuration providers are added to the builder</a:t>
            </a:r>
          </a:p>
          <a:p>
            <a:pPr marL="685800" lvl="1" indent="-228600">
              <a:buAutoNum type="arabicPeriod"/>
            </a:pPr>
            <a:r>
              <a:rPr lang="en-US" dirty="0"/>
              <a:t>Explain each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AddXXXX</a:t>
            </a:r>
            <a:r>
              <a:rPr lang="en-US" dirty="0"/>
              <a:t>() .  Explain how order is important.</a:t>
            </a:r>
          </a:p>
          <a:p>
            <a:pPr marL="685800" lvl="1" indent="-228600">
              <a:buAutoNum type="arabicPeriod"/>
            </a:pPr>
            <a:r>
              <a:rPr lang="en-US" dirty="0"/>
              <a:t>Explain that request is made to config server when the configuration is built! (i.e. </a:t>
            </a:r>
            <a:r>
              <a:rPr lang="en-US" dirty="0" err="1"/>
              <a:t>builder.Build</a:t>
            </a:r>
            <a:r>
              <a:rPr lang="en-US" dirty="0"/>
              <a:t>())</a:t>
            </a:r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appsettings.json</a:t>
            </a:r>
            <a:r>
              <a:rPr lang="en-US" dirty="0"/>
              <a:t> and explain its contents and purpose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up the apps manager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marketplace services and </a:t>
            </a:r>
            <a:r>
              <a:rPr lang="en-US" dirty="0" err="1"/>
              <a:t>mysql</a:t>
            </a:r>
            <a:r>
              <a:rPr lang="en-US" dirty="0"/>
              <a:t> server in marketplace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MySql</a:t>
            </a:r>
            <a:r>
              <a:rPr lang="en-US" dirty="0"/>
              <a:t> service instance and explain it spins up a server</a:t>
            </a:r>
          </a:p>
          <a:p>
            <a:pPr marL="685800" lvl="1" indent="-228600">
              <a:buAutoNum type="arabicPeriod"/>
            </a:pPr>
            <a:r>
              <a:rPr lang="en-US" dirty="0"/>
              <a:t>Show MySQL service binding to Fortune Service</a:t>
            </a:r>
          </a:p>
          <a:p>
            <a:pPr marL="685800" lvl="1" indent="-228600">
              <a:buAutoNum type="arabicPeriod"/>
            </a:pPr>
            <a:r>
              <a:rPr lang="en-US" dirty="0"/>
              <a:t>Open up settings for Fortune Service show VCAP_SERVICES for </a:t>
            </a:r>
            <a:r>
              <a:rPr lang="en-US" dirty="0" err="1"/>
              <a:t>MySql</a:t>
            </a:r>
            <a:r>
              <a:rPr lang="en-US" dirty="0"/>
              <a:t> service showing credentials, </a:t>
            </a:r>
            <a:r>
              <a:rPr lang="en-US" dirty="0" err="1"/>
              <a:t>url</a:t>
            </a:r>
            <a:r>
              <a:rPr lang="en-US" dirty="0"/>
              <a:t>  ,etc.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Pull up config server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Open up </a:t>
            </a:r>
            <a:r>
              <a:rPr lang="en-US" dirty="0" err="1"/>
              <a:t>fortuneservice.yml</a:t>
            </a:r>
            <a:r>
              <a:rPr lang="en-US" dirty="0"/>
              <a:t>, explain that config would be used locally dev testing but would be overridden when app pushed to </a:t>
            </a:r>
            <a:r>
              <a:rPr lang="en-US" dirty="0" err="1"/>
              <a:t>cloudfoundry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Pull up visual studio solution</a:t>
            </a:r>
          </a:p>
          <a:p>
            <a:pPr marL="685800" lvl="1" indent="-228600">
              <a:buAutoNum type="arabicPeriod"/>
            </a:pPr>
            <a:r>
              <a:rPr lang="en-US" dirty="0"/>
              <a:t>Open up .</a:t>
            </a:r>
            <a:r>
              <a:rPr lang="en-US" dirty="0" err="1"/>
              <a:t>csproj</a:t>
            </a:r>
            <a:r>
              <a:rPr lang="en-US" dirty="0"/>
              <a:t> file show relevant </a:t>
            </a:r>
            <a:r>
              <a:rPr lang="en-US" dirty="0" err="1"/>
              <a:t>nugets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Open up Fortune-Teller-Service and show how </a:t>
            </a:r>
            <a:r>
              <a:rPr lang="en-US" dirty="0" err="1"/>
              <a:t>FortuneContext</a:t>
            </a:r>
            <a:r>
              <a:rPr lang="en-US" dirty="0"/>
              <a:t> added to service container in </a:t>
            </a:r>
            <a:r>
              <a:rPr lang="en-US" dirty="0" err="1"/>
              <a:t>Startup.cs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Remind them config server, cloud foundry config provider already added and the </a:t>
            </a:r>
            <a:r>
              <a:rPr lang="en-US" dirty="0" err="1"/>
              <a:t>MySql</a:t>
            </a:r>
            <a:r>
              <a:rPr lang="en-US" dirty="0"/>
              <a:t> service binding will be available in configuration.</a:t>
            </a:r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FortuneContext</a:t>
            </a:r>
            <a:r>
              <a:rPr lang="en-US" dirty="0"/>
              <a:t> and explain how that </a:t>
            </a:r>
            <a:r>
              <a:rPr lang="en-US" dirty="0" err="1"/>
              <a:t>DbContext</a:t>
            </a:r>
            <a:r>
              <a:rPr lang="en-US" dirty="0"/>
              <a:t> automatically gets configured with values from VCAP_SERVICES</a:t>
            </a:r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FortuneRepository.cs</a:t>
            </a:r>
            <a:r>
              <a:rPr lang="en-US" dirty="0"/>
              <a:t> and show how </a:t>
            </a:r>
            <a:r>
              <a:rPr lang="en-US" dirty="0" err="1"/>
              <a:t>FortuneContext</a:t>
            </a:r>
            <a:r>
              <a:rPr lang="en-US" dirty="0"/>
              <a:t> is injected.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/>
              <a:t>Open up the apps manager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marketplace services and eureka server in marketplace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eureka server service instance and explain it spins up a eureka server</a:t>
            </a:r>
          </a:p>
          <a:p>
            <a:pPr marL="685800" lvl="1" indent="-228600">
              <a:buAutoNum type="arabicPeriod"/>
            </a:pPr>
            <a:r>
              <a:rPr lang="en-US" dirty="0"/>
              <a:t>Show both Fortune service and Fortune UI have eureka server bound to it</a:t>
            </a:r>
          </a:p>
          <a:p>
            <a:pPr marL="685800" lvl="1" indent="-228600">
              <a:buAutoNum type="arabicPeriod"/>
            </a:pPr>
            <a:r>
              <a:rPr lang="en-US" dirty="0"/>
              <a:t>Show the manage button for config server instance and go to the manager interface and show the Eureka server dashboard</a:t>
            </a:r>
          </a:p>
          <a:p>
            <a:pPr marL="685800" lvl="1" indent="-228600">
              <a:buAutoNum type="arabicPeriod"/>
            </a:pPr>
            <a:r>
              <a:rPr lang="en-US" dirty="0"/>
              <a:t>Pull up config server </a:t>
            </a:r>
            <a:r>
              <a:rPr lang="en-US" dirty="0" err="1"/>
              <a:t>github</a:t>
            </a:r>
            <a:r>
              <a:rPr lang="en-US" dirty="0"/>
              <a:t> repo, show and explain the config files (registration and registry pull configuration </a:t>
            </a:r>
            <a:r>
              <a:rPr lang="en-US" dirty="0" err="1"/>
              <a:t>setttings</a:t>
            </a:r>
            <a:r>
              <a:rPr lang="en-US" dirty="0"/>
              <a:t>)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Application.yml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Fortuneui.yml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Fortuneservice.yml</a:t>
            </a:r>
            <a:endParaRPr lang="en-US" dirty="0"/>
          </a:p>
          <a:p>
            <a:pPr marL="228600" lvl="0" indent="-228600">
              <a:buAutoNum type="arabicPeriod"/>
            </a:pPr>
            <a:r>
              <a:rPr lang="en-US" dirty="0"/>
              <a:t>Pull up visual studio solution</a:t>
            </a:r>
          </a:p>
          <a:p>
            <a:pPr marL="685800" lvl="1" indent="-228600">
              <a:buAutoNum type="arabicPeriod"/>
            </a:pPr>
            <a:r>
              <a:rPr lang="en-US" dirty="0"/>
              <a:t>Open up .</a:t>
            </a:r>
            <a:r>
              <a:rPr lang="en-US" dirty="0" err="1"/>
              <a:t>csproj</a:t>
            </a:r>
            <a:r>
              <a:rPr lang="en-US" dirty="0"/>
              <a:t> file show relevant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nugets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Open up </a:t>
            </a:r>
            <a:r>
              <a:rPr lang="en-US" dirty="0" err="1"/>
              <a:t>Startup.cs</a:t>
            </a:r>
            <a:r>
              <a:rPr lang="en-US" dirty="0"/>
              <a:t> and show how discovery is added to the application</a:t>
            </a:r>
          </a:p>
          <a:p>
            <a:pPr marL="685800" lvl="1" indent="-228600">
              <a:buAutoNum type="arabicPeriod"/>
            </a:pPr>
            <a:r>
              <a:rPr lang="en-US" dirty="0"/>
              <a:t>Explain how </a:t>
            </a:r>
            <a:r>
              <a:rPr lang="en-US" dirty="0" err="1"/>
              <a:t>FortuneTellerService</a:t>
            </a:r>
            <a:r>
              <a:rPr lang="en-US" dirty="0"/>
              <a:t> automatically registers how Fortune-Teller-UI automatically pulls registry info when </a:t>
            </a:r>
            <a:r>
              <a:rPr lang="en-US" dirty="0" err="1"/>
              <a:t>UseDiscoveryxxxxx</a:t>
            </a:r>
            <a:r>
              <a:rPr lang="en-US" dirty="0"/>
              <a:t>()</a:t>
            </a:r>
          </a:p>
          <a:p>
            <a:pPr marL="685800" lvl="1" indent="-228600">
              <a:buAutoNum type="arabicPeriod"/>
            </a:pPr>
            <a:r>
              <a:rPr lang="en-US" dirty="0"/>
              <a:t>Open up Fortune Teller UI and explain the </a:t>
            </a:r>
            <a:r>
              <a:rPr lang="en-US" dirty="0" err="1"/>
              <a:t>FortuneServiceClient</a:t>
            </a:r>
            <a:r>
              <a:rPr lang="en-US" dirty="0"/>
              <a:t> and how the </a:t>
            </a:r>
            <a:r>
              <a:rPr lang="en-US" dirty="0" err="1"/>
              <a:t>IDiscoveryClient</a:t>
            </a:r>
            <a:r>
              <a:rPr lang="en-US" dirty="0"/>
              <a:t> is injected and how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DiscoveryHttpClientHandler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it.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433-44EE-4595-88CE-E41D239080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27C3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8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A237-46CE-4E2B-A81C-2E332550157D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FE2F-814C-430F-A133-07F517A282F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FC9A-7766-41E6-82EB-0862AAF7D5E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88949" y="433917"/>
            <a:ext cx="11214099" cy="613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2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2400"/>
            </a:lvl2pPr>
            <a:lvl3pPr lvl="2" indent="0" rtl="0">
              <a:spcBef>
                <a:spcPts val="0"/>
              </a:spcBef>
              <a:buNone/>
              <a:defRPr sz="2400"/>
            </a:lvl3pPr>
            <a:lvl4pPr lvl="3" indent="0" rtl="0">
              <a:spcBef>
                <a:spcPts val="0"/>
              </a:spcBef>
              <a:buNone/>
              <a:defRPr sz="2400"/>
            </a:lvl4pPr>
            <a:lvl5pPr lvl="4" indent="0" rtl="0">
              <a:spcBef>
                <a:spcPts val="0"/>
              </a:spcBef>
              <a:buNone/>
              <a:defRPr sz="2400"/>
            </a:lvl5pPr>
            <a:lvl6pPr lvl="5" indent="0" rtl="0">
              <a:spcBef>
                <a:spcPts val="0"/>
              </a:spcBef>
              <a:buNone/>
              <a:defRPr sz="2400"/>
            </a:lvl6pPr>
            <a:lvl7pPr lvl="6" indent="0" rtl="0">
              <a:spcBef>
                <a:spcPts val="0"/>
              </a:spcBef>
              <a:buNone/>
              <a:defRPr sz="2400"/>
            </a:lvl7pPr>
            <a:lvl8pPr lvl="7" indent="0" rtl="0">
              <a:spcBef>
                <a:spcPts val="0"/>
              </a:spcBef>
              <a:buNone/>
              <a:defRPr sz="2400"/>
            </a:lvl8pPr>
            <a:lvl9pPr lvl="8" indent="0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88949" y="1432983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0319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1693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1354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marR="0" lvl="3" indent="-1799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9313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326431" y="1432983"/>
            <a:ext cx="5376619" cy="4510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0319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16932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1354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862" marR="0" lvl="3" indent="-17991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9313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14D6-E1CC-42B3-9A14-DDA5601CE7F7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27C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78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D99E-AF43-48C8-BA8F-EBEA0D1C29E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8AF7-002A-41E1-9698-673A54642228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C160-DB52-4086-A726-0EB5B0380A8B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5FFF-AB60-4E35-AFC2-C66EE40420A4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5F79-44E8-47B4-B7E9-5066BB6B65D1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D02F-D7A2-4648-B004-63E2A560659B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2E73-504A-4C45-BD6A-C4BD39ADF09F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" y="6356350"/>
            <a:ext cx="12192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6B42DFF-D621-4696-88FD-5066E6A7EC18}" type="datetime1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799" y="63666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6E0964-3E7F-451B-94A0-2E4C27BD96B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Shape 11" descr="Pivotal_White.png"/>
          <p:cNvPicPr preferRelativeResize="0"/>
          <p:nvPr userDrawn="1"/>
        </p:nvPicPr>
        <p:blipFill rotWithShape="1">
          <a:blip r:embed="rId14">
            <a:alphaModFix/>
          </a:blip>
          <a:srcRect l="18173" t="28059" r="18173" b="28059"/>
          <a:stretch/>
        </p:blipFill>
        <p:spPr>
          <a:xfrm>
            <a:off x="10416779" y="6407375"/>
            <a:ext cx="1051021" cy="28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97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86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egelsoft.com/tag/averiguar-password-zip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17" Type="http://schemas.openxmlformats.org/officeDocument/2006/relationships/image" Target="../media/image2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://www.segelsoft.com/tag/averiguar-password-zip/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://www.segelsoft.com/tag/averiguar-password-zip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://www.segelsoft.com/tag/averiguar-password-zip/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://www.segelsoft.com/tag/averiguar-password-zip/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localhost:8761/eurek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://www.segelsoft.com/tag/averiguar-password-zip/" TargetMode="Externa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hyperlink" Target="http://www.segelsoft.com/tag/averiguar-password-zip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" TargetMode="External"/><Relationship Id="rId2" Type="http://schemas.openxmlformats.org/officeDocument/2006/relationships/hyperlink" Target="https://www.myget.org/gallery/steeltoe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2.png"/><Relationship Id="rId5" Type="http://schemas.openxmlformats.org/officeDocument/2006/relationships/hyperlink" Target="http://www.segelsoft.com/tag/averiguar-password-zip/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eltoeOSS/Samples" TargetMode="External"/><Relationship Id="rId2" Type="http://schemas.openxmlformats.org/officeDocument/2006/relationships/hyperlink" Target="http://steeltoe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SteeltoeOSS/eShopOnContainers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2.png"/><Relationship Id="rId5" Type="http://schemas.openxmlformats.org/officeDocument/2006/relationships/hyperlink" Target="http://www.segelsoft.com/tag/averiguar-password-zip/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github.com/SteeltoeOSS/Samples/tree/dev/WorkshopFinal" TargetMode="External"/><Relationship Id="rId4" Type="http://schemas.openxmlformats.org/officeDocument/2006/relationships/hyperlink" Target="http://www.segelsoft.com/tag/averiguar-password-zi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BCCA-72AA-47AE-BA32-9A8CCF9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Fortune Teller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98313-3A81-41B4-B245-A68C5487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41" y="1421244"/>
            <a:ext cx="8848354" cy="48103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1519F2-DD1E-49FF-B148-61CEA11ACC25}"/>
              </a:ext>
            </a:extLst>
          </p:cNvPr>
          <p:cNvSpPr/>
          <p:nvPr/>
        </p:nvSpPr>
        <p:spPr>
          <a:xfrm>
            <a:off x="3360715" y="3439330"/>
            <a:ext cx="4292932" cy="5937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A9F198-5ED7-4DBD-9C17-688388D75CB0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B47C48-CF0B-4C67-B39A-104849434E7B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F0C181F-FC2C-49F3-852E-9D461129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94821-01FE-4C3D-B508-F9F03337D7A1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Shape 913">
              <a:extLst>
                <a:ext uri="{FF2B5EF4-FFF2-40B4-BE49-F238E27FC236}">
                  <a16:creationId xmlns:a16="http://schemas.microsoft.com/office/drawing/2014/main" id="{4F42B951-C154-481E-8DD5-A08E9E3E6D2D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12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Teller Design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11</a:t>
            </a:fld>
            <a:endParaRPr lang="en-US"/>
          </a:p>
        </p:txBody>
      </p:sp>
      <p:sp>
        <p:nvSpPr>
          <p:cNvPr id="91" name="Content Placeholder 7">
            <a:extLst>
              <a:ext uri="{FF2B5EF4-FFF2-40B4-BE49-F238E27FC236}">
                <a16:creationId xmlns:a16="http://schemas.microsoft.com/office/drawing/2014/main" id="{223A2C88-DF08-449F-AEE2-12A4206FB155}"/>
              </a:ext>
            </a:extLst>
          </p:cNvPr>
          <p:cNvSpPr txBox="1">
            <a:spLocks/>
          </p:cNvSpPr>
          <p:nvPr/>
        </p:nvSpPr>
        <p:spPr>
          <a:xfrm>
            <a:off x="748146" y="3233043"/>
            <a:ext cx="5347854" cy="30371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Infrastructure independent</a:t>
            </a:r>
          </a:p>
          <a:p>
            <a:pPr lvl="1"/>
            <a:r>
              <a:rPr lang="en-US" sz="1300" dirty="0"/>
              <a:t>Cloud platform (e.g. vSphere, Azure, AWS, GCP, etc.)</a:t>
            </a:r>
          </a:p>
          <a:p>
            <a:pPr lvl="1"/>
            <a:r>
              <a:rPr lang="en-US" sz="1300" dirty="0"/>
              <a:t>Operating system (e.g. Windows, Linux, etc.)</a:t>
            </a:r>
          </a:p>
          <a:p>
            <a:pPr lvl="1"/>
            <a:r>
              <a:rPr lang="en-US" sz="1300" dirty="0"/>
              <a:t>Polyglot  (e.g. .NET, Java, Node, etc.)</a:t>
            </a:r>
          </a:p>
          <a:p>
            <a:r>
              <a:rPr lang="en-US" sz="1700" dirty="0"/>
              <a:t>Leverage the cloud platform services</a:t>
            </a:r>
          </a:p>
          <a:p>
            <a:pPr lvl="1"/>
            <a:r>
              <a:rPr lang="en-US" sz="1300" dirty="0"/>
              <a:t>Database, Caching, Security, Service Registry, Config, etc.</a:t>
            </a:r>
          </a:p>
          <a:p>
            <a:r>
              <a:rPr lang="en-US" sz="1700" dirty="0"/>
              <a:t>Use modern microservices patterns</a:t>
            </a:r>
          </a:p>
          <a:p>
            <a:pPr lvl="1"/>
            <a:r>
              <a:rPr lang="en-US" sz="1300" dirty="0"/>
              <a:t>Externalized configuration</a:t>
            </a:r>
          </a:p>
          <a:p>
            <a:pPr lvl="1"/>
            <a:r>
              <a:rPr lang="en-US" sz="1300" dirty="0"/>
              <a:t>Platform Service abstractions</a:t>
            </a:r>
          </a:p>
          <a:p>
            <a:pPr lvl="1"/>
            <a:r>
              <a:rPr lang="en-US" sz="1300" dirty="0"/>
              <a:t>Service Discovery &amp; Load Balancing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B2CD0CA-0833-4C75-A4CA-0215C6860F24}"/>
              </a:ext>
            </a:extLst>
          </p:cNvPr>
          <p:cNvSpPr/>
          <p:nvPr/>
        </p:nvSpPr>
        <p:spPr>
          <a:xfrm>
            <a:off x="3371611" y="2192987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B579B4D-F34A-49A9-907C-184BC0C4B2C6}"/>
              </a:ext>
            </a:extLst>
          </p:cNvPr>
          <p:cNvSpPr/>
          <p:nvPr/>
        </p:nvSpPr>
        <p:spPr>
          <a:xfrm>
            <a:off x="3244958" y="2080261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3CC722-DB2C-4B1C-8BD9-078D51BC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743" y="2068126"/>
            <a:ext cx="1731414" cy="9449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0921" y="1510188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144807" y="1970963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054686" y="1970963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732" y="1580856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0859" y="1812231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pic>
        <p:nvPicPr>
          <p:cNvPr id="45" name="Shape 8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8369" y="2068152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552783" y="2392441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647375" y="2458192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61720" y="2169439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3408D2A7-BFF1-4AF2-A40D-F490AAE20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40342" y="2196761"/>
            <a:ext cx="308803" cy="3088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6310A3F-F91F-463F-8B17-2DC6F30F0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33042" y="2210568"/>
            <a:ext cx="308803" cy="308803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066CFB48-FFB1-4BCF-9A81-2047BE1F86C1}"/>
              </a:ext>
            </a:extLst>
          </p:cNvPr>
          <p:cNvSpPr txBox="1">
            <a:spLocks/>
          </p:cNvSpPr>
          <p:nvPr/>
        </p:nvSpPr>
        <p:spPr>
          <a:xfrm>
            <a:off x="6029308" y="3233042"/>
            <a:ext cx="5666444" cy="3037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Scale Horizontally</a:t>
            </a:r>
          </a:p>
          <a:p>
            <a:r>
              <a:rPr lang="en-US" sz="1600" dirty="0"/>
              <a:t>Reliable - Fault tolerant</a:t>
            </a:r>
          </a:p>
          <a:p>
            <a:pPr lvl="1"/>
            <a:r>
              <a:rPr lang="en-US" sz="1300" dirty="0"/>
              <a:t>Command pattern</a:t>
            </a:r>
          </a:p>
          <a:p>
            <a:pPr lvl="1"/>
            <a:r>
              <a:rPr lang="en-US" sz="1300" dirty="0"/>
              <a:t>Bulkhead pattern</a:t>
            </a:r>
          </a:p>
          <a:p>
            <a:pPr lvl="1"/>
            <a:r>
              <a:rPr lang="en-US" sz="1300" dirty="0"/>
              <a:t>Circuit Breaker pattern</a:t>
            </a:r>
            <a:endParaRPr lang="en-US" sz="1600" dirty="0"/>
          </a:p>
          <a:p>
            <a:r>
              <a:rPr lang="en-US" sz="1600" dirty="0"/>
              <a:t>Secure</a:t>
            </a:r>
          </a:p>
          <a:p>
            <a:pPr lvl="1"/>
            <a:r>
              <a:rPr lang="en-US" sz="1200" dirty="0"/>
              <a:t>RBAC</a:t>
            </a:r>
          </a:p>
          <a:p>
            <a:pPr lvl="1"/>
            <a:r>
              <a:rPr lang="en-US" sz="1200" dirty="0"/>
              <a:t>Single-Sign-on</a:t>
            </a:r>
          </a:p>
          <a:p>
            <a:r>
              <a:rPr lang="en-US" sz="1600" dirty="0"/>
              <a:t>Observable – Monitor in production</a:t>
            </a:r>
          </a:p>
          <a:p>
            <a:pPr lvl="1"/>
            <a:r>
              <a:rPr lang="en-US" sz="1200" dirty="0"/>
              <a:t>Health, logs, metrics, traces, circuits, fallbacks, etc.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979596-6909-4C33-BAFE-AF5F9A26E023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79FD2D-B151-41B0-BEE9-9F9B7FB31A82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4617AC9-C152-4A25-AD13-4055404F2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C104C8-335F-40D1-B209-CC3199350CCC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Shape 913">
              <a:extLst>
                <a:ext uri="{FF2B5EF4-FFF2-40B4-BE49-F238E27FC236}">
                  <a16:creationId xmlns:a16="http://schemas.microsoft.com/office/drawing/2014/main" id="{C5859FB8-405A-492D-9CFF-656AB355E487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EC3CE6C-FCE7-430F-8004-6CA27807020A}"/>
              </a:ext>
            </a:extLst>
          </p:cNvPr>
          <p:cNvSpPr txBox="1"/>
          <p:nvPr/>
        </p:nvSpPr>
        <p:spPr>
          <a:xfrm>
            <a:off x="5190405" y="2458077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</p:spTree>
    <p:extLst>
      <p:ext uri="{BB962C8B-B14F-4D97-AF65-F5344CB8AC3E}">
        <p14:creationId xmlns:p14="http://schemas.microsoft.com/office/powerpoint/2010/main" val="389006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6513848" y="5252522"/>
            <a:ext cx="644676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Independent  </a:t>
            </a:r>
            <a:br>
              <a:rPr lang="en-US" dirty="0"/>
            </a:br>
            <a:r>
              <a:rPr lang="en-US" dirty="0"/>
              <a:t>Bosh &amp; Cloud Foundry PAS</a:t>
            </a:r>
          </a:p>
        </p:txBody>
      </p:sp>
      <p:sp>
        <p:nvSpPr>
          <p:cNvPr id="61" name="Shape 787"/>
          <p:cNvSpPr/>
          <p:nvPr/>
        </p:nvSpPr>
        <p:spPr>
          <a:xfrm>
            <a:off x="2829253" y="1785855"/>
            <a:ext cx="3623942" cy="4067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17A66"/>
              </a:buClr>
              <a:buSzPct val="25000"/>
              <a:buFont typeface="Calibri"/>
              <a:buNone/>
            </a:pPr>
            <a:r>
              <a:rPr lang="en-US" sz="20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Cloud Native Platform </a:t>
            </a:r>
          </a:p>
        </p:txBody>
      </p:sp>
      <p:sp>
        <p:nvSpPr>
          <p:cNvPr id="62" name="Shape 797"/>
          <p:cNvSpPr/>
          <p:nvPr/>
        </p:nvSpPr>
        <p:spPr>
          <a:xfrm>
            <a:off x="1458480" y="1775012"/>
            <a:ext cx="1503653" cy="4067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D73B9"/>
              </a:buClr>
              <a:buSzPct val="25000"/>
              <a:buFont typeface="Calibri"/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lang="en-US" sz="20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798"/>
          <p:cNvSpPr/>
          <p:nvPr/>
        </p:nvSpPr>
        <p:spPr>
          <a:xfrm>
            <a:off x="6229746" y="1785855"/>
            <a:ext cx="2365272" cy="4067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C4C4C"/>
              </a:buClr>
              <a:buSzPct val="25000"/>
              <a:buFont typeface="Calibri"/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grpSp>
        <p:nvGrpSpPr>
          <p:cNvPr id="65" name="Shape 788"/>
          <p:cNvGrpSpPr/>
          <p:nvPr/>
        </p:nvGrpSpPr>
        <p:grpSpPr>
          <a:xfrm>
            <a:off x="3490272" y="2924499"/>
            <a:ext cx="1883377" cy="265983"/>
            <a:chOff x="1961002" y="1870350"/>
            <a:chExt cx="1824316" cy="278399"/>
          </a:xfrm>
        </p:grpSpPr>
        <p:cxnSp>
          <p:nvCxnSpPr>
            <p:cNvPr id="118" name="Shape 789"/>
            <p:cNvCxnSpPr/>
            <p:nvPr/>
          </p:nvCxnSpPr>
          <p:spPr>
            <a:xfrm>
              <a:off x="1961002" y="1870350"/>
              <a:ext cx="0" cy="278399"/>
            </a:xfrm>
            <a:prstGeom prst="straightConnector1">
              <a:avLst/>
            </a:prstGeom>
            <a:noFill/>
            <a:ln w="25400" cap="flat" cmpd="sng">
              <a:solidFill>
                <a:srgbClr val="139789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19" name="Shape 790"/>
            <p:cNvSpPr txBox="1"/>
            <p:nvPr/>
          </p:nvSpPr>
          <p:spPr>
            <a:xfrm>
              <a:off x="2021514" y="1920427"/>
              <a:ext cx="1763804" cy="2093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4C4C4C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Contract: </a:t>
              </a:r>
              <a:r>
                <a:rPr lang="en-US" sz="10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12 Factor App</a:t>
              </a:r>
            </a:p>
          </p:txBody>
        </p:sp>
      </p:grpSp>
      <p:grpSp>
        <p:nvGrpSpPr>
          <p:cNvPr id="66" name="Shape 794"/>
          <p:cNvGrpSpPr/>
          <p:nvPr/>
        </p:nvGrpSpPr>
        <p:grpSpPr>
          <a:xfrm>
            <a:off x="3490259" y="4753768"/>
            <a:ext cx="2533815" cy="268435"/>
            <a:chOff x="1961007" y="3785002"/>
            <a:chExt cx="2454357" cy="280964"/>
          </a:xfrm>
        </p:grpSpPr>
        <p:cxnSp>
          <p:nvCxnSpPr>
            <p:cNvPr id="116" name="Shape 795"/>
            <p:cNvCxnSpPr/>
            <p:nvPr/>
          </p:nvCxnSpPr>
          <p:spPr>
            <a:xfrm>
              <a:off x="1961007" y="3787567"/>
              <a:ext cx="0" cy="278399"/>
            </a:xfrm>
            <a:prstGeom prst="straightConnector1">
              <a:avLst/>
            </a:prstGeom>
            <a:noFill/>
            <a:ln w="25400" cap="flat" cmpd="sng">
              <a:solidFill>
                <a:srgbClr val="139789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17" name="Shape 796"/>
            <p:cNvSpPr txBox="1"/>
            <p:nvPr/>
          </p:nvSpPr>
          <p:spPr>
            <a:xfrm>
              <a:off x="2021514" y="3785002"/>
              <a:ext cx="2393850" cy="270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4C4C4C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Contract: </a:t>
              </a:r>
              <a:r>
                <a:rPr lang="en-US" sz="10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Cloud Provider Interface</a:t>
              </a:r>
            </a:p>
          </p:txBody>
        </p:sp>
      </p:grpSp>
      <p:cxnSp>
        <p:nvCxnSpPr>
          <p:cNvPr id="67" name="Shape 799"/>
          <p:cNvCxnSpPr/>
          <p:nvPr/>
        </p:nvCxnSpPr>
        <p:spPr>
          <a:xfrm>
            <a:off x="6374680" y="1842841"/>
            <a:ext cx="0" cy="3944772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dot"/>
            <a:bevel/>
            <a:headEnd type="none" w="med" len="med"/>
            <a:tailEnd type="none" w="med" len="med"/>
          </a:ln>
        </p:spPr>
      </p:cxnSp>
      <p:sp>
        <p:nvSpPr>
          <p:cNvPr id="121" name="Rectangle 120"/>
          <p:cNvSpPr/>
          <p:nvPr/>
        </p:nvSpPr>
        <p:spPr>
          <a:xfrm>
            <a:off x="8658968" y="5261724"/>
            <a:ext cx="644676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hape 800"/>
          <p:cNvCxnSpPr/>
          <p:nvPr/>
        </p:nvCxnSpPr>
        <p:spPr>
          <a:xfrm>
            <a:off x="2907918" y="1842841"/>
            <a:ext cx="0" cy="3944772"/>
          </a:xfrm>
          <a:prstGeom prst="straightConnector1">
            <a:avLst/>
          </a:prstGeom>
          <a:noFill/>
          <a:ln w="12700" cap="flat" cmpd="sng">
            <a:solidFill>
              <a:schemeClr val="bg1"/>
            </a:solidFill>
            <a:prstDash val="dot"/>
            <a:bevel/>
            <a:headEnd type="none" w="med" len="med"/>
            <a:tailEnd type="none" w="med" len="med"/>
          </a:ln>
        </p:spPr>
      </p:cxnSp>
      <p:grpSp>
        <p:nvGrpSpPr>
          <p:cNvPr id="108" name="Shape 820"/>
          <p:cNvGrpSpPr/>
          <p:nvPr/>
        </p:nvGrpSpPr>
        <p:grpSpPr>
          <a:xfrm>
            <a:off x="2210306" y="5064175"/>
            <a:ext cx="6944767" cy="708983"/>
            <a:chOff x="721175" y="4109889"/>
            <a:chExt cx="6726986" cy="742075"/>
          </a:xfrm>
        </p:grpSpPr>
        <p:pic>
          <p:nvPicPr>
            <p:cNvPr id="110" name="Shape 8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92062" y="4359569"/>
              <a:ext cx="613800" cy="245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8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85344" y="4320037"/>
              <a:ext cx="580799" cy="384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8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89661" y="4332942"/>
              <a:ext cx="358499" cy="358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Shape 824"/>
            <p:cNvSpPr/>
            <p:nvPr/>
          </p:nvSpPr>
          <p:spPr>
            <a:xfrm>
              <a:off x="1558758" y="4123425"/>
              <a:ext cx="3030900" cy="6521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</a:p>
          </p:txBody>
        </p:sp>
        <p:sp>
          <p:nvSpPr>
            <p:cNvPr id="114" name="Shape 825"/>
            <p:cNvSpPr txBox="1"/>
            <p:nvPr/>
          </p:nvSpPr>
          <p:spPr>
            <a:xfrm>
              <a:off x="721175" y="4635064"/>
              <a:ext cx="498899" cy="21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IT Ops</a:t>
              </a:r>
            </a:p>
          </p:txBody>
        </p:sp>
        <p:pic>
          <p:nvPicPr>
            <p:cNvPr id="115" name="Shape 8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9075" y="4109889"/>
              <a:ext cx="203099" cy="543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" name="Shape 8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2929" y="5248909"/>
            <a:ext cx="576065" cy="37088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830"/>
          <p:cNvSpPr txBox="1"/>
          <p:nvPr/>
        </p:nvSpPr>
        <p:spPr>
          <a:xfrm>
            <a:off x="1695125" y="2840662"/>
            <a:ext cx="515050" cy="207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</a:p>
        </p:txBody>
      </p:sp>
      <p:pic>
        <p:nvPicPr>
          <p:cNvPr id="71" name="Shape 8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86219" y="2317721"/>
            <a:ext cx="213390" cy="52881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832"/>
          <p:cNvSpPr txBox="1"/>
          <p:nvPr/>
        </p:nvSpPr>
        <p:spPr>
          <a:xfrm>
            <a:off x="7219712" y="2742752"/>
            <a:ext cx="826311" cy="207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Spring Cloud</a:t>
            </a:r>
          </a:p>
        </p:txBody>
      </p:sp>
      <p:sp>
        <p:nvSpPr>
          <p:cNvPr id="73" name="Shape 833"/>
          <p:cNvSpPr txBox="1"/>
          <p:nvPr/>
        </p:nvSpPr>
        <p:spPr>
          <a:xfrm>
            <a:off x="6360838" y="2740767"/>
            <a:ext cx="764060" cy="207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</a:p>
        </p:txBody>
      </p:sp>
      <p:pic>
        <p:nvPicPr>
          <p:cNvPr id="74" name="Shape 8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80208" y="2305222"/>
            <a:ext cx="502973" cy="46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8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27009" y="2328025"/>
            <a:ext cx="515050" cy="47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836"/>
          <p:cNvSpPr/>
          <p:nvPr/>
        </p:nvSpPr>
        <p:spPr>
          <a:xfrm>
            <a:off x="3075005" y="2310544"/>
            <a:ext cx="3129022" cy="6231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 Frameworks</a:t>
            </a:r>
          </a:p>
        </p:txBody>
      </p:sp>
      <p:pic>
        <p:nvPicPr>
          <p:cNvPr id="77" name="Shape 8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67713" y="2377820"/>
            <a:ext cx="502971" cy="307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Rectangle 121"/>
          <p:cNvSpPr/>
          <p:nvPr/>
        </p:nvSpPr>
        <p:spPr>
          <a:xfrm>
            <a:off x="9403850" y="5258231"/>
            <a:ext cx="689768" cy="37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pe 840"/>
          <p:cNvSpPr txBox="1"/>
          <p:nvPr/>
        </p:nvSpPr>
        <p:spPr>
          <a:xfrm>
            <a:off x="7820649" y="2733752"/>
            <a:ext cx="1045588" cy="2204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34343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Spring </a:t>
            </a:r>
            <a:r>
              <a:rPr lang="en-US" sz="9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Cloud Dataflow</a:t>
            </a:r>
          </a:p>
        </p:txBody>
      </p:sp>
      <p:pic>
        <p:nvPicPr>
          <p:cNvPr id="79" name="Shape 8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335165" y="5150666"/>
            <a:ext cx="827138" cy="5741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roup 79"/>
          <p:cNvGrpSpPr/>
          <p:nvPr/>
        </p:nvGrpSpPr>
        <p:grpSpPr>
          <a:xfrm>
            <a:off x="1687679" y="3205769"/>
            <a:ext cx="5585381" cy="925089"/>
            <a:chOff x="450750" y="2176211"/>
            <a:chExt cx="5410229" cy="968269"/>
          </a:xfrm>
        </p:grpSpPr>
        <p:grpSp>
          <p:nvGrpSpPr>
            <p:cNvPr id="94" name="Shape 791"/>
            <p:cNvGrpSpPr/>
            <p:nvPr/>
          </p:nvGrpSpPr>
          <p:grpSpPr>
            <a:xfrm>
              <a:off x="2189604" y="2858422"/>
              <a:ext cx="2028784" cy="286058"/>
              <a:chOff x="1961007" y="2825271"/>
              <a:chExt cx="2028784" cy="286058"/>
            </a:xfrm>
          </p:grpSpPr>
          <p:cxnSp>
            <p:nvCxnSpPr>
              <p:cNvPr id="106" name="Shape 792"/>
              <p:cNvCxnSpPr/>
              <p:nvPr/>
            </p:nvCxnSpPr>
            <p:spPr>
              <a:xfrm>
                <a:off x="1961007" y="2832930"/>
                <a:ext cx="0" cy="27839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139789"/>
                </a:solidFill>
                <a:prstDash val="solid"/>
                <a:round/>
                <a:headEnd type="stealth" w="lg" len="lg"/>
                <a:tailEnd type="stealth" w="lg" len="lg"/>
              </a:ln>
            </p:spPr>
          </p:cxnSp>
          <p:sp>
            <p:nvSpPr>
              <p:cNvPr id="107" name="Shape 793"/>
              <p:cNvSpPr txBox="1"/>
              <p:nvPr/>
            </p:nvSpPr>
            <p:spPr>
              <a:xfrm>
                <a:off x="2021515" y="2825271"/>
                <a:ext cx="1968276" cy="274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Clr>
                    <a:srgbClr val="4C4C4C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Contract: </a:t>
                </a:r>
                <a:r>
                  <a:rPr lang="en-US" sz="1000" b="1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BOSH Release</a:t>
                </a:r>
              </a:p>
            </p:txBody>
          </p:sp>
        </p:grpSp>
        <p:sp>
          <p:nvSpPr>
            <p:cNvPr id="95" name="Shape 809"/>
            <p:cNvSpPr txBox="1"/>
            <p:nvPr/>
          </p:nvSpPr>
          <p:spPr>
            <a:xfrm>
              <a:off x="450750" y="2769118"/>
              <a:ext cx="490799" cy="21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</a:p>
          </p:txBody>
        </p:sp>
        <p:sp>
          <p:nvSpPr>
            <p:cNvPr id="96" name="Shape 810"/>
            <p:cNvSpPr txBox="1"/>
            <p:nvPr/>
          </p:nvSpPr>
          <p:spPr>
            <a:xfrm>
              <a:off x="949775" y="2769125"/>
              <a:ext cx="498899" cy="21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IT Ops</a:t>
              </a:r>
            </a:p>
          </p:txBody>
        </p:sp>
        <p:pic>
          <p:nvPicPr>
            <p:cNvPr id="97" name="Shape 8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7675" y="2218750"/>
              <a:ext cx="203099" cy="543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813"/>
            <p:cNvSpPr txBox="1"/>
            <p:nvPr/>
          </p:nvSpPr>
          <p:spPr>
            <a:xfrm>
              <a:off x="4964580" y="2603424"/>
              <a:ext cx="896399" cy="21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Cloud Foundry</a:t>
              </a:r>
            </a:p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PAS</a:t>
              </a:r>
              <a:endPara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814"/>
            <p:cNvSpPr/>
            <p:nvPr/>
          </p:nvSpPr>
          <p:spPr>
            <a:xfrm>
              <a:off x="1787358" y="2206224"/>
              <a:ext cx="3030900" cy="652199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Platform</a:t>
              </a:r>
              <a:endParaRPr lang="en-US" sz="16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grpSp>
          <p:nvGrpSpPr>
            <p:cNvPr id="100" name="Shape 815"/>
            <p:cNvGrpSpPr/>
            <p:nvPr/>
          </p:nvGrpSpPr>
          <p:grpSpPr>
            <a:xfrm>
              <a:off x="3460386" y="2354772"/>
              <a:ext cx="1275801" cy="327900"/>
              <a:chOff x="3231786" y="2354770"/>
              <a:chExt cx="1275801" cy="327900"/>
            </a:xfrm>
          </p:grpSpPr>
          <p:pic>
            <p:nvPicPr>
              <p:cNvPr id="103" name="Shape 816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3596300" y="2354770"/>
                <a:ext cx="327900" cy="327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Shape 817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3231786" y="2357308"/>
                <a:ext cx="254699" cy="295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Shape 818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3989787" y="2363791"/>
                <a:ext cx="517800" cy="291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1" name="Shape 84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135825" y="2176211"/>
              <a:ext cx="487200" cy="48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83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8054" y="2232928"/>
              <a:ext cx="206699" cy="55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Shape 802"/>
          <p:cNvSpPr txBox="1"/>
          <p:nvPr/>
        </p:nvSpPr>
        <p:spPr>
          <a:xfrm>
            <a:off x="6686553" y="4607112"/>
            <a:ext cx="606375" cy="207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87878"/>
              </a:buClr>
              <a:buSzPct val="25000"/>
              <a:buFont typeface="Calibri"/>
              <a:buNone/>
            </a:pPr>
            <a:r>
              <a:rPr lang="en-US" sz="9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BOSH</a:t>
            </a:r>
          </a:p>
        </p:txBody>
      </p:sp>
      <p:pic>
        <p:nvPicPr>
          <p:cNvPr id="90" name="Shape 80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35331" y="4205468"/>
            <a:ext cx="757491" cy="4379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804"/>
          <p:cNvSpPr/>
          <p:nvPr/>
        </p:nvSpPr>
        <p:spPr>
          <a:xfrm>
            <a:off x="3102268" y="4142251"/>
            <a:ext cx="3101742" cy="6231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Infrastructure Automation</a:t>
            </a:r>
          </a:p>
        </p:txBody>
      </p:sp>
      <p:sp>
        <p:nvSpPr>
          <p:cNvPr id="92" name="Shape 805"/>
          <p:cNvSpPr txBox="1"/>
          <p:nvPr/>
        </p:nvSpPr>
        <p:spPr>
          <a:xfrm>
            <a:off x="2210293" y="4692543"/>
            <a:ext cx="531297" cy="207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 Ops</a:t>
            </a:r>
          </a:p>
        </p:txBody>
      </p:sp>
      <p:pic>
        <p:nvPicPr>
          <p:cNvPr id="93" name="Shape 8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9466" y="4195856"/>
            <a:ext cx="216288" cy="519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roup 81"/>
          <p:cNvGrpSpPr/>
          <p:nvPr/>
        </p:nvGrpSpPr>
        <p:grpSpPr>
          <a:xfrm>
            <a:off x="8761708" y="2377820"/>
            <a:ext cx="786726" cy="675889"/>
            <a:chOff x="7064058" y="1223079"/>
            <a:chExt cx="706987" cy="62171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58027" y="1223079"/>
              <a:ext cx="490496" cy="381035"/>
            </a:xfrm>
            <a:prstGeom prst="rect">
              <a:avLst/>
            </a:prstGeom>
          </p:spPr>
        </p:pic>
        <p:sp>
          <p:nvSpPr>
            <p:cNvPr id="88" name="Shape 900"/>
            <p:cNvSpPr txBox="1"/>
            <p:nvPr/>
          </p:nvSpPr>
          <p:spPr>
            <a:xfrm>
              <a:off x="7064058" y="1607087"/>
              <a:ext cx="706987" cy="2377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404040"/>
                </a:buClr>
                <a:buSzPct val="25000"/>
                <a:buFont typeface="Arial"/>
                <a:buNone/>
              </a:pPr>
              <a:r>
                <a:rPr lang="en-US" sz="900" b="0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Steeltoe</a:t>
              </a:r>
              <a:endPara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6271" y="2398172"/>
            <a:ext cx="705773" cy="356398"/>
          </a:xfrm>
          <a:prstGeom prst="rect">
            <a:avLst/>
          </a:prstGeom>
        </p:spPr>
      </p:pic>
      <p:sp>
        <p:nvSpPr>
          <p:cNvPr id="84" name="Shape 900"/>
          <p:cNvSpPr txBox="1"/>
          <p:nvPr/>
        </p:nvSpPr>
        <p:spPr>
          <a:xfrm>
            <a:off x="9312317" y="2820168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</a:rPr>
              <a:t>.NET Core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70811" y="2389679"/>
            <a:ext cx="646044" cy="364892"/>
          </a:xfrm>
          <a:prstGeom prst="rect">
            <a:avLst/>
          </a:prstGeom>
        </p:spPr>
      </p:pic>
      <p:sp>
        <p:nvSpPr>
          <p:cNvPr id="86" name="Shape 900"/>
          <p:cNvSpPr txBox="1"/>
          <p:nvPr/>
        </p:nvSpPr>
        <p:spPr>
          <a:xfrm>
            <a:off x="9851532" y="2829327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</a:rPr>
              <a:t>.NET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12</a:t>
            </a:fld>
            <a:endParaRPr lang="en-US"/>
          </a:p>
        </p:txBody>
      </p:sp>
      <p:sp>
        <p:nvSpPr>
          <p:cNvPr id="126" name="Shape 900">
            <a:extLst>
              <a:ext uri="{FF2B5EF4-FFF2-40B4-BE49-F238E27FC236}">
                <a16:creationId xmlns:a16="http://schemas.microsoft.com/office/drawing/2014/main" id="{21ECCA9B-9B24-40F6-AFFF-1D87999BD2EE}"/>
              </a:ext>
            </a:extLst>
          </p:cNvPr>
          <p:cNvSpPr txBox="1"/>
          <p:nvPr/>
        </p:nvSpPr>
        <p:spPr>
          <a:xfrm>
            <a:off x="7149733" y="3742697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Pivotal Cloud Foundry Metrics">
            <a:extLst>
              <a:ext uri="{FF2B5EF4-FFF2-40B4-BE49-F238E27FC236}">
                <a16:creationId xmlns:a16="http://schemas.microsoft.com/office/drawing/2014/main" id="{F7EC4F8B-A9E6-41B1-BD89-B4531F75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90" y="3213372"/>
            <a:ext cx="479271" cy="4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is for PCF">
            <a:extLst>
              <a:ext uri="{FF2B5EF4-FFF2-40B4-BE49-F238E27FC236}">
                <a16:creationId xmlns:a16="http://schemas.microsoft.com/office/drawing/2014/main" id="{7F22C428-3DD5-40C8-902B-41FE314F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39" y="3233674"/>
            <a:ext cx="487651" cy="4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Cloud Services for PCF">
            <a:extLst>
              <a:ext uri="{FF2B5EF4-FFF2-40B4-BE49-F238E27FC236}">
                <a16:creationId xmlns:a16="http://schemas.microsoft.com/office/drawing/2014/main" id="{5C082C7F-3437-4054-AABA-2D945D3B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611" y="3205769"/>
            <a:ext cx="506390" cy="5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for PCF">
            <a:extLst>
              <a:ext uri="{FF2B5EF4-FFF2-40B4-BE49-F238E27FC236}">
                <a16:creationId xmlns:a16="http://schemas.microsoft.com/office/drawing/2014/main" id="{1B3F22CB-AC53-418A-B89B-A8112DF8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938" y="3215474"/>
            <a:ext cx="466387" cy="46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ngle Sign-On for PCF">
            <a:extLst>
              <a:ext uri="{FF2B5EF4-FFF2-40B4-BE49-F238E27FC236}">
                <a16:creationId xmlns:a16="http://schemas.microsoft.com/office/drawing/2014/main" id="{B225EE82-E07E-4462-B154-787BB132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14" y="3211744"/>
            <a:ext cx="466387" cy="4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Shape 900">
            <a:extLst>
              <a:ext uri="{FF2B5EF4-FFF2-40B4-BE49-F238E27FC236}">
                <a16:creationId xmlns:a16="http://schemas.microsoft.com/office/drawing/2014/main" id="{4DE0C1E0-1CA6-4114-B50E-5F6BE66320B2}"/>
              </a:ext>
            </a:extLst>
          </p:cNvPr>
          <p:cNvSpPr txBox="1"/>
          <p:nvPr/>
        </p:nvSpPr>
        <p:spPr>
          <a:xfrm>
            <a:off x="10304949" y="3693112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900">
            <a:extLst>
              <a:ext uri="{FF2B5EF4-FFF2-40B4-BE49-F238E27FC236}">
                <a16:creationId xmlns:a16="http://schemas.microsoft.com/office/drawing/2014/main" id="{E775DFC8-5A4D-45F6-8847-A24FE92E52C4}"/>
              </a:ext>
            </a:extLst>
          </p:cNvPr>
          <p:cNvSpPr txBox="1"/>
          <p:nvPr/>
        </p:nvSpPr>
        <p:spPr>
          <a:xfrm>
            <a:off x="9695203" y="3699410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900">
            <a:extLst>
              <a:ext uri="{FF2B5EF4-FFF2-40B4-BE49-F238E27FC236}">
                <a16:creationId xmlns:a16="http://schemas.microsoft.com/office/drawing/2014/main" id="{FA5DD681-2A4C-48E4-ABF4-3CBB64D938FA}"/>
              </a:ext>
            </a:extLst>
          </p:cNvPr>
          <p:cNvSpPr txBox="1"/>
          <p:nvPr/>
        </p:nvSpPr>
        <p:spPr>
          <a:xfrm>
            <a:off x="9118154" y="3706177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trics &amp; Monitoring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900">
            <a:extLst>
              <a:ext uri="{FF2B5EF4-FFF2-40B4-BE49-F238E27FC236}">
                <a16:creationId xmlns:a16="http://schemas.microsoft.com/office/drawing/2014/main" id="{3E12AD94-5CB5-4D66-A263-40730C7A9EC7}"/>
              </a:ext>
            </a:extLst>
          </p:cNvPr>
          <p:cNvSpPr txBox="1"/>
          <p:nvPr/>
        </p:nvSpPr>
        <p:spPr>
          <a:xfrm>
            <a:off x="7751108" y="3738030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Picture 6" descr="Spring Cloud Services for PCF">
            <a:extLst>
              <a:ext uri="{FF2B5EF4-FFF2-40B4-BE49-F238E27FC236}">
                <a16:creationId xmlns:a16="http://schemas.microsoft.com/office/drawing/2014/main" id="{C5CD71A6-2409-4816-BDF0-4698275A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708" y="3207589"/>
            <a:ext cx="506390" cy="5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900">
            <a:extLst>
              <a:ext uri="{FF2B5EF4-FFF2-40B4-BE49-F238E27FC236}">
                <a16:creationId xmlns:a16="http://schemas.microsoft.com/office/drawing/2014/main" id="{6830D4B7-B7F4-4886-AF9E-BEA8C85C558C}"/>
              </a:ext>
            </a:extLst>
          </p:cNvPr>
          <p:cNvSpPr txBox="1"/>
          <p:nvPr/>
        </p:nvSpPr>
        <p:spPr>
          <a:xfrm>
            <a:off x="8397742" y="3733112"/>
            <a:ext cx="884600" cy="20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404040"/>
              </a:buClr>
              <a:buSzPct val="25000"/>
              <a:buFont typeface="Arial"/>
              <a:buNone/>
            </a:pP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lang="en-US" sz="9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255DBBB-90A0-496E-ADDF-085E8636C44D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0DC52BB-47B7-4684-B971-AF460195256F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965F941D-940B-4FCC-B4B2-CADC23C60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19C57D6-A924-4EB3-BAEB-D3663D72A7B8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1" name="Shape 913">
              <a:extLst>
                <a:ext uri="{FF2B5EF4-FFF2-40B4-BE49-F238E27FC236}">
                  <a16:creationId xmlns:a16="http://schemas.microsoft.com/office/drawing/2014/main" id="{1CFCE7BA-987B-45B9-91E4-AD19889AEF1D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45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 Cloud Platform Services</a:t>
            </a:r>
            <a:br>
              <a:rPr lang="en-US" dirty="0"/>
            </a:br>
            <a:r>
              <a:rPr lang="en-US" dirty="0"/>
              <a:t>Cloud Foundry Marketplace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13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B7D6FD-0FD3-4970-A772-DFFED85F7668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8A9325F-30DD-4382-8541-DC9A9F28A8D7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693FB7A-2D76-4599-AD14-261CB25CD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85433A0-2FA9-4825-8A0F-A75F7A30F711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Shape 913">
              <a:extLst>
                <a:ext uri="{FF2B5EF4-FFF2-40B4-BE49-F238E27FC236}">
                  <a16:creationId xmlns:a16="http://schemas.microsoft.com/office/drawing/2014/main" id="{40094604-748D-4002-B2C9-9ACC82773C1C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8A914F-2200-4142-8994-5BD6C182D541}"/>
              </a:ext>
            </a:extLst>
          </p:cNvPr>
          <p:cNvGrpSpPr/>
          <p:nvPr/>
        </p:nvGrpSpPr>
        <p:grpSpPr>
          <a:xfrm>
            <a:off x="675118" y="1690688"/>
            <a:ext cx="11359723" cy="4609497"/>
            <a:chOff x="589576" y="1352412"/>
            <a:chExt cx="11445265" cy="4947773"/>
          </a:xfrm>
        </p:grpSpPr>
        <p:sp>
          <p:nvSpPr>
            <p:cNvPr id="62" name="Rectangle: Rounded Corners 61"/>
            <p:cNvSpPr/>
            <p:nvPr/>
          </p:nvSpPr>
          <p:spPr>
            <a:xfrm>
              <a:off x="3649488" y="3329619"/>
              <a:ext cx="1516912" cy="850605"/>
            </a:xfrm>
            <a:prstGeom prst="roundRect">
              <a:avLst/>
            </a:prstGeom>
            <a:solidFill>
              <a:srgbClr val="F27C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Fortune Teller UI</a:t>
              </a:r>
            </a:p>
          </p:txBody>
        </p:sp>
        <p:sp>
          <p:nvSpPr>
            <p:cNvPr id="61" name="Rectangle: Rounded Corners 60"/>
            <p:cNvSpPr/>
            <p:nvPr/>
          </p:nvSpPr>
          <p:spPr>
            <a:xfrm>
              <a:off x="3522835" y="3216893"/>
              <a:ext cx="1516912" cy="850605"/>
            </a:xfrm>
            <a:prstGeom prst="roundRect">
              <a:avLst/>
            </a:prstGeom>
            <a:solidFill>
              <a:srgbClr val="F27C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Fortune Teller UI</a:t>
              </a: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8887255" y="3317979"/>
              <a:ext cx="1516912" cy="850605"/>
            </a:xfrm>
            <a:prstGeom prst="roundRect">
              <a:avLst/>
            </a:prstGeom>
            <a:solidFill>
              <a:srgbClr val="0078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8699680" y="3255089"/>
              <a:ext cx="1516912" cy="850605"/>
            </a:xfrm>
            <a:prstGeom prst="roundRect">
              <a:avLst/>
            </a:prstGeom>
            <a:solidFill>
              <a:srgbClr val="0078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8496480" y="3172698"/>
              <a:ext cx="1516912" cy="850605"/>
            </a:xfrm>
            <a:prstGeom prst="roundRect">
              <a:avLst/>
            </a:prstGeom>
            <a:solidFill>
              <a:srgbClr val="0078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3396181" y="3104166"/>
              <a:ext cx="1516912" cy="850605"/>
            </a:xfrm>
            <a:prstGeom prst="roundRect">
              <a:avLst/>
            </a:prstGeom>
            <a:solidFill>
              <a:srgbClr val="F27C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Fortune Teller UI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8306060" y="3104166"/>
              <a:ext cx="1516912" cy="850605"/>
            </a:xfrm>
            <a:prstGeom prst="roundRect">
              <a:avLst/>
            </a:prstGeom>
            <a:solidFill>
              <a:srgbClr val="0078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Fortune Teller Service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2156" y="3628705"/>
              <a:ext cx="1309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REST Call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9885" y="2708373"/>
              <a:ext cx="3284956" cy="40011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ASP.NET Core Web API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19106" y="2714059"/>
              <a:ext cx="2526972" cy="40011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ASP.NET Core MVC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2233" y="2945434"/>
              <a:ext cx="924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Fortunes</a:t>
              </a:r>
            </a:p>
          </p:txBody>
        </p:sp>
        <p:pic>
          <p:nvPicPr>
            <p:cNvPr id="45" name="Shape 8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69743" y="3201355"/>
              <a:ext cx="334413" cy="6485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Straight Arrow Connector 46"/>
            <p:cNvCxnSpPr>
              <a:stCxn id="45" idx="3"/>
              <a:endCxn id="4" idx="1"/>
            </p:cNvCxnSpPr>
            <p:nvPr/>
          </p:nvCxnSpPr>
          <p:spPr>
            <a:xfrm>
              <a:off x="2804157" y="3525644"/>
              <a:ext cx="592025" cy="3825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4898749" y="3591395"/>
              <a:ext cx="339296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13094" y="3302642"/>
              <a:ext cx="339296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4FFF8A-5B75-4653-A0AD-D98DE4D89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393487" y="3351572"/>
              <a:ext cx="308803" cy="30880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642D982-40DA-4A32-95C6-7B3F76175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278311" y="3365440"/>
              <a:ext cx="308803" cy="308803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74D80D-1CCD-45A0-BD76-01CA722B2D4E}"/>
                </a:ext>
              </a:extLst>
            </p:cNvPr>
            <p:cNvGrpSpPr/>
            <p:nvPr/>
          </p:nvGrpSpPr>
          <p:grpSpPr>
            <a:xfrm>
              <a:off x="4768428" y="1663771"/>
              <a:ext cx="1744199" cy="751348"/>
              <a:chOff x="956728" y="1548091"/>
              <a:chExt cx="1744199" cy="751348"/>
            </a:xfrm>
          </p:grpSpPr>
          <p:sp>
            <p:nvSpPr>
              <p:cNvPr id="37" name="Shape 1054">
                <a:extLst>
                  <a:ext uri="{FF2B5EF4-FFF2-40B4-BE49-F238E27FC236}">
                    <a16:creationId xmlns:a16="http://schemas.microsoft.com/office/drawing/2014/main" id="{70F858C2-1CC6-426A-A6F8-66A2AE98789C}"/>
                  </a:ext>
                </a:extLst>
              </p:cNvPr>
              <p:cNvSpPr/>
              <p:nvPr/>
            </p:nvSpPr>
            <p:spPr>
              <a:xfrm>
                <a:off x="956728" y="1548091"/>
                <a:ext cx="1744199" cy="7259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" name="Shape 1055">
                <a:extLst>
                  <a:ext uri="{FF2B5EF4-FFF2-40B4-BE49-F238E27FC236}">
                    <a16:creationId xmlns:a16="http://schemas.microsoft.com/office/drawing/2014/main" id="{32966589-CBF5-4FD2-82D2-B4755DF94109}"/>
                  </a:ext>
                </a:extLst>
              </p:cNvPr>
              <p:cNvGrpSpPr/>
              <p:nvPr/>
            </p:nvGrpSpPr>
            <p:grpSpPr>
              <a:xfrm>
                <a:off x="1028447" y="1625388"/>
                <a:ext cx="1613098" cy="336106"/>
                <a:chOff x="5481921" y="2721113"/>
                <a:chExt cx="1613098" cy="272100"/>
              </a:xfrm>
            </p:grpSpPr>
            <p:sp>
              <p:nvSpPr>
                <p:cNvPr id="40" name="Shape 1056">
                  <a:extLst>
                    <a:ext uri="{FF2B5EF4-FFF2-40B4-BE49-F238E27FC236}">
                      <a16:creationId xmlns:a16="http://schemas.microsoft.com/office/drawing/2014/main" id="{8E7B4643-C602-499D-9100-C31344320994}"/>
                    </a:ext>
                  </a:extLst>
                </p:cNvPr>
                <p:cNvSpPr/>
                <p:nvPr/>
              </p:nvSpPr>
              <p:spPr>
                <a:xfrm>
                  <a:off x="5481921" y="2721113"/>
                  <a:ext cx="1613098" cy="272100"/>
                </a:xfrm>
                <a:prstGeom prst="roundRect">
                  <a:avLst>
                    <a:gd name="adj" fmla="val 17740"/>
                  </a:avLst>
                </a:prstGeom>
                <a:solidFill>
                  <a:srgbClr val="33928A"/>
                </a:solidFill>
                <a:ln>
                  <a:noFill/>
                </a:ln>
              </p:spPr>
              <p:txBody>
                <a:bodyPr lIns="91425" tIns="0" rIns="91425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2F2F2"/>
                    </a:buClr>
                    <a:buSzPct val="25000"/>
                    <a:buFont typeface="Calibri"/>
                    <a:buNone/>
                  </a:pPr>
                  <a:r>
                    <a:rPr lang="en-US" sz="1200" b="0" i="0" u="none" strike="noStrike" cap="none" dirty="0">
                      <a:solidFill>
                        <a:srgbClr val="F2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1200" dirty="0">
                      <a:solidFill>
                        <a:srgbClr val="F2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Apps Manager</a:t>
                  </a:r>
                  <a:r>
                    <a:rPr lang="en-US" sz="1200" b="0" i="0" u="none" strike="noStrike" cap="none" dirty="0">
                      <a:solidFill>
                        <a:srgbClr val="F2F2F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UI</a:t>
                  </a:r>
                </a:p>
              </p:txBody>
            </p:sp>
            <p:sp>
              <p:nvSpPr>
                <p:cNvPr id="41" name="Shape 1058">
                  <a:extLst>
                    <a:ext uri="{FF2B5EF4-FFF2-40B4-BE49-F238E27FC236}">
                      <a16:creationId xmlns:a16="http://schemas.microsoft.com/office/drawing/2014/main" id="{E3AFFA58-6A79-4948-9F55-9B198398F0E6}"/>
                    </a:ext>
                  </a:extLst>
                </p:cNvPr>
                <p:cNvSpPr/>
                <p:nvPr/>
              </p:nvSpPr>
              <p:spPr>
                <a:xfrm rot="-2700000">
                  <a:off x="6784487" y="2807016"/>
                  <a:ext cx="269831" cy="98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8701" y="0"/>
                      </a:moveTo>
                      <a:cubicBezTo>
                        <a:pt x="27010" y="0"/>
                        <a:pt x="34235" y="12740"/>
                        <a:pt x="37662" y="31892"/>
                      </a:cubicBezTo>
                      <a:lnTo>
                        <a:pt x="82337" y="31892"/>
                      </a:lnTo>
                      <a:cubicBezTo>
                        <a:pt x="85765" y="12740"/>
                        <a:pt x="92989" y="0"/>
                        <a:pt x="101298" y="0"/>
                      </a:cubicBezTo>
                      <a:cubicBezTo>
                        <a:pt x="109439" y="0"/>
                        <a:pt x="116540" y="12234"/>
                        <a:pt x="120000" y="30839"/>
                      </a:cubicBezTo>
                      <a:lnTo>
                        <a:pt x="101879" y="30839"/>
                      </a:lnTo>
                      <a:lnTo>
                        <a:pt x="96571" y="60000"/>
                      </a:lnTo>
                      <a:lnTo>
                        <a:pt x="101879" y="89160"/>
                      </a:lnTo>
                      <a:lnTo>
                        <a:pt x="120000" y="89160"/>
                      </a:lnTo>
                      <a:cubicBezTo>
                        <a:pt x="116540" y="107765"/>
                        <a:pt x="109439" y="120000"/>
                        <a:pt x="101298" y="120000"/>
                      </a:cubicBezTo>
                      <a:cubicBezTo>
                        <a:pt x="92989" y="120000"/>
                        <a:pt x="85765" y="107259"/>
                        <a:pt x="82337" y="88107"/>
                      </a:cubicBezTo>
                      <a:lnTo>
                        <a:pt x="37662" y="88107"/>
                      </a:lnTo>
                      <a:cubicBezTo>
                        <a:pt x="34235" y="107259"/>
                        <a:pt x="27010" y="120000"/>
                        <a:pt x="18701" y="120000"/>
                      </a:cubicBezTo>
                      <a:cubicBezTo>
                        <a:pt x="10560" y="120000"/>
                        <a:pt x="3459" y="107765"/>
                        <a:pt x="0" y="89160"/>
                      </a:cubicBezTo>
                      <a:lnTo>
                        <a:pt x="18120" y="89160"/>
                      </a:lnTo>
                      <a:lnTo>
                        <a:pt x="23428" y="60000"/>
                      </a:lnTo>
                      <a:lnTo>
                        <a:pt x="18120" y="30839"/>
                      </a:lnTo>
                      <a:lnTo>
                        <a:pt x="0" y="30839"/>
                      </a:lnTo>
                      <a:cubicBezTo>
                        <a:pt x="3459" y="12234"/>
                        <a:pt x="10560" y="0"/>
                        <a:pt x="18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" name="Shape 1059">
                <a:extLst>
                  <a:ext uri="{FF2B5EF4-FFF2-40B4-BE49-F238E27FC236}">
                    <a16:creationId xmlns:a16="http://schemas.microsoft.com/office/drawing/2014/main" id="{413D41FC-7D37-4355-90B3-CDD28AD6E721}"/>
                  </a:ext>
                </a:extLst>
              </p:cNvPr>
              <p:cNvSpPr txBox="1"/>
              <p:nvPr/>
            </p:nvSpPr>
            <p:spPr>
              <a:xfrm>
                <a:off x="1052205" y="1957405"/>
                <a:ext cx="1587600" cy="342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Apps Manager</a:t>
                </a:r>
              </a:p>
            </p:txBody>
          </p:sp>
        </p:grp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C2A302E-FE23-4CFE-A9B5-26A9206FCDDD}"/>
                </a:ext>
              </a:extLst>
            </p:cNvPr>
            <p:cNvSpPr/>
            <p:nvPr/>
          </p:nvSpPr>
          <p:spPr>
            <a:xfrm>
              <a:off x="1742800" y="1709504"/>
              <a:ext cx="1478170" cy="80724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SSO </a:t>
              </a:r>
            </a:p>
            <a:p>
              <a:pPr algn="ctr"/>
              <a:r>
                <a:rPr lang="en-US" sz="2000" dirty="0"/>
                <a:t>Service</a:t>
              </a:r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10282470" y="4787269"/>
              <a:ext cx="1199273" cy="945335"/>
            </a:xfrm>
            <a:prstGeom prst="flowChartMagneticDisk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MySql</a:t>
              </a:r>
              <a:endParaRPr lang="en-US" sz="2000" dirty="0"/>
            </a:p>
            <a:p>
              <a:pPr algn="ctr"/>
              <a:r>
                <a:rPr lang="en-US" sz="2000" dirty="0"/>
                <a:t>Service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3146888" y="4881999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Redis</a:t>
              </a:r>
            </a:p>
            <a:p>
              <a:pPr algn="ctr"/>
              <a:r>
                <a:rPr lang="en-US" sz="2000" dirty="0"/>
                <a:t>Cache Service</a:t>
              </a: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4900593" y="4881999"/>
              <a:ext cx="1712038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Config Server</a:t>
              </a:r>
            </a:p>
            <a:p>
              <a:pPr algn="ctr"/>
              <a:r>
                <a:rPr lang="en-US" sz="2000" dirty="0"/>
                <a:t>Service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6744084" y="4881999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Eureka</a:t>
              </a:r>
            </a:p>
            <a:p>
              <a:pPr algn="ctr"/>
              <a:r>
                <a:rPr lang="en-US" sz="2000" dirty="0"/>
                <a:t>Registry Service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21501AE-9966-4A9A-A8B3-CF9FCE07545E}"/>
                </a:ext>
              </a:extLst>
            </p:cNvPr>
            <p:cNvSpPr/>
            <p:nvPr/>
          </p:nvSpPr>
          <p:spPr>
            <a:xfrm>
              <a:off x="1360484" y="4889000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Hystrix</a:t>
              </a:r>
              <a:r>
                <a:rPr lang="en-US" sz="2000" dirty="0"/>
                <a:t> Monitoring</a:t>
              </a:r>
            </a:p>
            <a:p>
              <a:pPr algn="ctr"/>
              <a:r>
                <a:rPr lang="en-US" sz="2000" dirty="0"/>
                <a:t>Service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C21BE90-B344-4DE0-81BC-F134C4E89218}"/>
                </a:ext>
              </a:extLst>
            </p:cNvPr>
            <p:cNvSpPr/>
            <p:nvPr/>
          </p:nvSpPr>
          <p:spPr>
            <a:xfrm>
              <a:off x="8495534" y="4851370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Zipkin</a:t>
              </a:r>
              <a:r>
                <a:rPr lang="en-US" sz="2000" dirty="0"/>
                <a:t> Trace</a:t>
              </a:r>
            </a:p>
            <a:p>
              <a:pPr algn="ctr"/>
              <a:r>
                <a:rPr lang="en-US" sz="2000" dirty="0"/>
                <a:t>Monitoring Service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29098F-172D-4BC1-AB86-56D30105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4119" y="5950559"/>
              <a:ext cx="332978" cy="349626"/>
            </a:xfrm>
            <a:prstGeom prst="rect">
              <a:avLst/>
            </a:prstGeom>
          </p:spPr>
        </p:pic>
        <p:pic>
          <p:nvPicPr>
            <p:cNvPr id="93" name="Shape 300">
              <a:extLst>
                <a:ext uri="{FF2B5EF4-FFF2-40B4-BE49-F238E27FC236}">
                  <a16:creationId xmlns:a16="http://schemas.microsoft.com/office/drawing/2014/main" id="{76EAF1FE-0CC5-4A5D-9CAF-9404D9B7F1C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9611" t="6649" r="9619" b="6657"/>
            <a:stretch/>
          </p:blipFill>
          <p:spPr>
            <a:xfrm>
              <a:off x="9488933" y="3360904"/>
              <a:ext cx="298303" cy="28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Shape 300">
              <a:extLst>
                <a:ext uri="{FF2B5EF4-FFF2-40B4-BE49-F238E27FC236}">
                  <a16:creationId xmlns:a16="http://schemas.microsoft.com/office/drawing/2014/main" id="{F80F897D-52E4-4465-8700-331F52AE0D8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9611" t="6649" r="9619" b="6657"/>
            <a:stretch/>
          </p:blipFill>
          <p:spPr>
            <a:xfrm>
              <a:off x="4586571" y="3389680"/>
              <a:ext cx="298303" cy="284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1F77C-8A7B-4394-9873-AC9D56056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8474" y="1352412"/>
              <a:ext cx="520632" cy="4338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217169-C410-4CE9-99DE-0BBE5CD7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576" y="2453627"/>
              <a:ext cx="958468" cy="39683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77B42A-4267-4A13-A9B5-1EC077C75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1487" y="1854488"/>
              <a:ext cx="528072" cy="528072"/>
            </a:xfrm>
            <a:prstGeom prst="rect">
              <a:avLst/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19E4E60-85E4-410B-A65F-314773550EAB}"/>
                </a:ext>
              </a:extLst>
            </p:cNvPr>
            <p:cNvSpPr/>
            <p:nvPr/>
          </p:nvSpPr>
          <p:spPr>
            <a:xfrm>
              <a:off x="7933883" y="1712289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Metrics Service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2CA3BF8-D9FD-4398-A094-7BC7C8B56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6586" y="5950559"/>
              <a:ext cx="332978" cy="349626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077DDFF-27E5-4D94-A7B7-B6F5D0BE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6116" y="5950559"/>
              <a:ext cx="332978" cy="34962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764CB3C-6CBF-4F31-AED6-A6FA60230AFB}"/>
                </a:ext>
              </a:extLst>
            </p:cNvPr>
            <p:cNvSpPr/>
            <p:nvPr/>
          </p:nvSpPr>
          <p:spPr>
            <a:xfrm>
              <a:off x="1625974" y="1391083"/>
              <a:ext cx="9149938" cy="131628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D8F098-0C81-4035-BFBC-BF9D5B7E3853}"/>
                </a:ext>
              </a:extLst>
            </p:cNvPr>
            <p:cNvSpPr/>
            <p:nvPr/>
          </p:nvSpPr>
          <p:spPr>
            <a:xfrm>
              <a:off x="1082735" y="4279060"/>
              <a:ext cx="10696201" cy="157911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47FC3E-9058-41C3-A8CB-BC6E96D6C8E3}"/>
                </a:ext>
              </a:extLst>
            </p:cNvPr>
            <p:cNvSpPr txBox="1"/>
            <p:nvPr/>
          </p:nvSpPr>
          <p:spPr>
            <a:xfrm>
              <a:off x="5363374" y="3580010"/>
              <a:ext cx="2193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REST Calls (Random, All)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92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Externalized Configuration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14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046835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2934109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035195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2972305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288991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2821382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2821382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345921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9885" y="2425589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431275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662650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682572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555923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9743" y="2918571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242860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308611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019858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3487" y="3068788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8311" y="3082656"/>
            <a:ext cx="308803" cy="308803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4900593" y="4599215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19" y="5667775"/>
            <a:ext cx="332978" cy="349626"/>
          </a:xfrm>
          <a:prstGeom prst="rect">
            <a:avLst/>
          </a:prstGeom>
        </p:spPr>
      </p:pic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11" t="6649" r="9619" b="6657"/>
          <a:stretch/>
        </p:blipFill>
        <p:spPr>
          <a:xfrm>
            <a:off x="9488933" y="3078120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9611" t="6649" r="9619" b="6657"/>
          <a:stretch/>
        </p:blipFill>
        <p:spPr>
          <a:xfrm>
            <a:off x="4586571" y="3106896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586" y="5667775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116" y="5667775"/>
            <a:ext cx="332978" cy="3496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4781FFA-DCFA-4080-8382-18956D5AE76D}"/>
              </a:ext>
            </a:extLst>
          </p:cNvPr>
          <p:cNvSpPr txBox="1"/>
          <p:nvPr/>
        </p:nvSpPr>
        <p:spPr>
          <a:xfrm>
            <a:off x="-317638" y="3959519"/>
            <a:ext cx="505336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VCAP_APPLICATION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VCAP_SERVICES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CF_INSTANCE_*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545FA5-8B4F-4380-93B3-0BAF721BD132}"/>
              </a:ext>
            </a:extLst>
          </p:cNvPr>
          <p:cNvCxnSpPr>
            <a:cxnSpLocks/>
          </p:cNvCxnSpPr>
          <p:nvPr/>
        </p:nvCxnSpPr>
        <p:spPr>
          <a:xfrm flipV="1">
            <a:off x="3013732" y="3714319"/>
            <a:ext cx="507853" cy="2343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986B82-039E-433C-B523-A21305F5651E}"/>
              </a:ext>
            </a:extLst>
          </p:cNvPr>
          <p:cNvSpPr txBox="1"/>
          <p:nvPr/>
        </p:nvSpPr>
        <p:spPr>
          <a:xfrm>
            <a:off x="6795646" y="4021386"/>
            <a:ext cx="523919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VCAP_APPLICATION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VCAP_SERVICES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CF_INSTANCE_*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102446-799A-4477-89D4-9562C4B5AA1D}"/>
              </a:ext>
            </a:extLst>
          </p:cNvPr>
          <p:cNvCxnSpPr>
            <a:cxnSpLocks/>
          </p:cNvCxnSpPr>
          <p:nvPr/>
        </p:nvCxnSpPr>
        <p:spPr>
          <a:xfrm flipH="1" flipV="1">
            <a:off x="10159891" y="3897440"/>
            <a:ext cx="464943" cy="135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D0EF94E-00EE-4EB4-9C5D-E93471948BF0}"/>
              </a:ext>
            </a:extLst>
          </p:cNvPr>
          <p:cNvSpPr txBox="1"/>
          <p:nvPr/>
        </p:nvSpPr>
        <p:spPr>
          <a:xfrm>
            <a:off x="6795646" y="5648069"/>
            <a:ext cx="192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App configuration in Git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0E8EEF-0AC2-4E29-8FCE-830EB47C7CB7}"/>
              </a:ext>
            </a:extLst>
          </p:cNvPr>
          <p:cNvSpPr txBox="1"/>
          <p:nvPr/>
        </p:nvSpPr>
        <p:spPr>
          <a:xfrm>
            <a:off x="6594251" y="4802369"/>
            <a:ext cx="2160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Spring Cloud Config Server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36B1B6-0F9B-4742-9104-4567749C8473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BF5C33-424B-4170-9D22-022441FB344D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359FD11-7737-40C4-AE88-72C2F086C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5477BCE-C5BC-4320-8D16-CF7C3879471B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Shape 913">
              <a:extLst>
                <a:ext uri="{FF2B5EF4-FFF2-40B4-BE49-F238E27FC236}">
                  <a16:creationId xmlns:a16="http://schemas.microsoft.com/office/drawing/2014/main" id="{54480ECC-7F94-488D-8995-91DB4CDD3380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A17AE38-0F6D-4F4C-99C8-63F1A6B4BE18}"/>
              </a:ext>
            </a:extLst>
          </p:cNvPr>
          <p:cNvSpPr txBox="1"/>
          <p:nvPr/>
        </p:nvSpPr>
        <p:spPr>
          <a:xfrm>
            <a:off x="5548637" y="3299495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355FA8-B48F-4B9C-B4E9-89A6F842B813}"/>
              </a:ext>
            </a:extLst>
          </p:cNvPr>
          <p:cNvSpPr txBox="1"/>
          <p:nvPr/>
        </p:nvSpPr>
        <p:spPr>
          <a:xfrm>
            <a:off x="760212" y="1578231"/>
            <a:ext cx="10671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86E"/>
                </a:solidFill>
              </a:rPr>
              <a:t>“Enable services to run in multiple environments without modification”</a:t>
            </a:r>
          </a:p>
        </p:txBody>
      </p:sp>
    </p:spTree>
    <p:extLst>
      <p:ext uri="{BB962C8B-B14F-4D97-AF65-F5344CB8AC3E}">
        <p14:creationId xmlns:p14="http://schemas.microsoft.com/office/powerpoint/2010/main" val="345156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Externalized Configuration </a:t>
            </a:r>
            <a:br>
              <a:rPr lang="en-US" dirty="0"/>
            </a:br>
            <a:r>
              <a:rPr lang="en-US" dirty="0"/>
              <a:t>Cloud Foundry Environment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communicate application environment &amp; configuration to deployed containers</a:t>
            </a:r>
          </a:p>
          <a:p>
            <a:pPr lvl="1"/>
            <a:r>
              <a:rPr lang="en-US" dirty="0"/>
              <a:t>VCAP_APPLICATION</a:t>
            </a:r>
          </a:p>
          <a:p>
            <a:pPr lvl="2"/>
            <a:r>
              <a:rPr lang="en-US" dirty="0"/>
              <a:t>Application attributes – version, instance index, limits, URLs, etc.</a:t>
            </a:r>
          </a:p>
          <a:p>
            <a:pPr lvl="1"/>
            <a:r>
              <a:rPr lang="en-US" dirty="0"/>
              <a:t>VCAP_SERVICES</a:t>
            </a:r>
          </a:p>
          <a:p>
            <a:pPr lvl="2"/>
            <a:r>
              <a:rPr lang="en-US" dirty="0"/>
              <a:t>Bound services – name, label, credentials, etc.</a:t>
            </a:r>
          </a:p>
          <a:p>
            <a:pPr lvl="1"/>
            <a:r>
              <a:rPr lang="en-US" dirty="0"/>
              <a:t>CF_INSTANCE_*</a:t>
            </a:r>
          </a:p>
          <a:p>
            <a:pPr lvl="2"/>
            <a:r>
              <a:rPr lang="en-US" dirty="0"/>
              <a:t>CF_INSTANCE_ADDR, CF_INSTANCE_INDEX,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D98752-D590-4AA7-876E-D4746EECC3E0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0DAE51-4A47-4F94-A16B-5272D7EC438D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9102AC0-7397-4F11-BC79-E9D7FB854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F51EBB-58A9-4FE3-85DC-8B2D6BAA4F72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35753201-BFC6-4630-BE16-B074057513D4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70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Externalized Configuration </a:t>
            </a:r>
            <a:br>
              <a:rPr lang="en-US" dirty="0"/>
            </a:br>
            <a:r>
              <a:rPr lang="en-US" dirty="0"/>
              <a:t>VCAP_APPLICATION Environment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77316-79AA-45AE-A922-F21A94744F5B}"/>
              </a:ext>
            </a:extLst>
          </p:cNvPr>
          <p:cNvSpPr/>
          <p:nvPr/>
        </p:nvSpPr>
        <p:spPr>
          <a:xfrm>
            <a:off x="997784" y="1609575"/>
            <a:ext cx="7241315" cy="3416320"/>
          </a:xfrm>
          <a:prstGeom prst="rect">
            <a:avLst/>
          </a:prstGeom>
          <a:solidFill>
            <a:srgbClr val="FFF7EF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"VCAP_APPLICATION":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cf_api</a:t>
            </a:r>
            <a:r>
              <a:rPr lang="en-US" sz="1200" dirty="0">
                <a:solidFill>
                  <a:srgbClr val="0000FF"/>
                </a:solidFill>
              </a:rPr>
              <a:t>": "https://api.system.testcloud.com",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"limits":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"</a:t>
            </a:r>
            <a:r>
              <a:rPr lang="en-US" sz="1200" dirty="0" err="1">
                <a:solidFill>
                  <a:srgbClr val="0000FF"/>
                </a:solidFill>
              </a:rPr>
              <a:t>fds</a:t>
            </a:r>
            <a:r>
              <a:rPr lang="en-US" sz="1200" dirty="0">
                <a:solidFill>
                  <a:srgbClr val="0000FF"/>
                </a:solidFill>
              </a:rPr>
              <a:t>": 16384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},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application_name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fortuneService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application_uris</a:t>
            </a:r>
            <a:r>
              <a:rPr lang="en-US" sz="1200" dirty="0">
                <a:solidFill>
                  <a:srgbClr val="0000FF"/>
                </a:solidFill>
              </a:rPr>
              <a:t>": [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"fortuneservice-lean-tasmaniandevil.apps.testcloud.com"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],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"name": "</a:t>
            </a:r>
            <a:r>
              <a:rPr lang="en-US" sz="1200" dirty="0" err="1">
                <a:solidFill>
                  <a:srgbClr val="0000FF"/>
                </a:solidFill>
              </a:rPr>
              <a:t>fortuneService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space_name</a:t>
            </a:r>
            <a:r>
              <a:rPr lang="en-US" sz="1200" dirty="0">
                <a:solidFill>
                  <a:srgbClr val="0000FF"/>
                </a:solidFill>
              </a:rPr>
              <a:t>": "test",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space_id</a:t>
            </a:r>
            <a:r>
              <a:rPr lang="en-US" sz="1200" dirty="0">
                <a:solidFill>
                  <a:srgbClr val="0000FF"/>
                </a:solidFill>
              </a:rPr>
              <a:t>": "cc682e26-2155-4649-b948-4f0d02f887da",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uris</a:t>
            </a:r>
            <a:r>
              <a:rPr lang="en-US" sz="1200" dirty="0">
                <a:solidFill>
                  <a:srgbClr val="0000FF"/>
                </a:solidFill>
              </a:rPr>
              <a:t>": [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"fortuneservice-lean-tasmaniandevil.apps.testcloud.com"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],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"users":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"</a:t>
            </a:r>
            <a:r>
              <a:rPr lang="en-US" sz="1200" dirty="0" err="1">
                <a:solidFill>
                  <a:srgbClr val="0000FF"/>
                </a:solidFill>
              </a:rPr>
              <a:t>application_id</a:t>
            </a:r>
            <a:r>
              <a:rPr lang="en-US" sz="1200" dirty="0">
                <a:solidFill>
                  <a:srgbClr val="0000FF"/>
                </a:solidFill>
              </a:rPr>
              <a:t>": "d32540f4-a59a-47d7-97fe-c998fb20baad“</a:t>
            </a:r>
          </a:p>
          <a:p>
            <a:r>
              <a:rPr lang="en-US" sz="1200" dirty="0">
                <a:solidFill>
                  <a:srgbClr val="0000FF"/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AECC2-584B-43F5-A760-5BDD95F3B03A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283CBD-4FA1-4A82-BDB5-283A99DFF3EE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467C65D-BE84-4E70-8371-2180F317C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2F3E36-B54A-43EB-8AF3-A87E4F5C460D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EF4D51A0-44F1-40B4-BC5F-BA5F92D18F23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82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Externalized Configuration</a:t>
            </a:r>
            <a:br>
              <a:rPr lang="en-US" dirty="0"/>
            </a:br>
            <a:r>
              <a:rPr lang="en-US" dirty="0"/>
              <a:t>VCAP_SERVICES Environment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D4114B-D942-4C7A-ACAF-FD1B02054FA8}"/>
              </a:ext>
            </a:extLst>
          </p:cNvPr>
          <p:cNvSpPr/>
          <p:nvPr/>
        </p:nvSpPr>
        <p:spPr>
          <a:xfrm>
            <a:off x="692118" y="1858853"/>
            <a:ext cx="10807763" cy="4339650"/>
          </a:xfrm>
          <a:prstGeom prst="rect">
            <a:avLst/>
          </a:prstGeom>
          <a:solidFill>
            <a:srgbClr val="FFF7EF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 "VCAP_SERVICES":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"</a:t>
            </a:r>
            <a:r>
              <a:rPr lang="en-US" sz="1200" dirty="0" err="1">
                <a:solidFill>
                  <a:srgbClr val="0000FF"/>
                </a:solidFill>
              </a:rPr>
              <a:t>p.mysql</a:t>
            </a:r>
            <a:r>
              <a:rPr lang="en-US" sz="1200" dirty="0">
                <a:solidFill>
                  <a:srgbClr val="0000FF"/>
                </a:solidFill>
              </a:rPr>
              <a:t>": [{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"name": "</a:t>
            </a:r>
            <a:r>
              <a:rPr lang="en-US" sz="1200" dirty="0" err="1">
                <a:solidFill>
                  <a:srgbClr val="0000FF"/>
                </a:solidFill>
              </a:rPr>
              <a:t>myMySqlService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instance_name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myMySqlService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binding_name</a:t>
            </a:r>
            <a:r>
              <a:rPr lang="en-US" sz="1200" dirty="0">
                <a:solidFill>
                  <a:srgbClr val="0000FF"/>
                </a:solidFill>
              </a:rPr>
              <a:t>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"credentials":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"hostname": "q-n2s3y1.q-g74.bosh",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jdbcUrl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jdbc:mysql</a:t>
            </a:r>
            <a:r>
              <a:rPr lang="en-US" sz="1200" dirty="0">
                <a:solidFill>
                  <a:srgbClr val="0000FF"/>
                </a:solidFill>
              </a:rPr>
              <a:t>://q-n2s3y1.q-g74.bosh:3306/</a:t>
            </a:r>
            <a:r>
              <a:rPr lang="en-US" sz="1200" dirty="0" err="1">
                <a:solidFill>
                  <a:srgbClr val="0000FF"/>
                </a:solidFill>
              </a:rPr>
              <a:t>service_instance_db?user</a:t>
            </a:r>
            <a:r>
              <a:rPr lang="en-US" sz="1200" dirty="0">
                <a:solidFill>
                  <a:srgbClr val="0000FF"/>
                </a:solidFill>
              </a:rPr>
              <a:t>=8dd22f298fab4cd6895be59605dcb49a&amp;password=lpuicoa1dfr2xj4b&amp;useSSL=false",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"name": "</a:t>
            </a:r>
            <a:r>
              <a:rPr lang="en-US" sz="1200" dirty="0" err="1">
                <a:solidFill>
                  <a:srgbClr val="0000FF"/>
                </a:solidFill>
              </a:rPr>
              <a:t>service_instance_db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"password": "lpuicoa1dfr2xj4b",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"port": 3306,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uri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mysql</a:t>
            </a:r>
            <a:r>
              <a:rPr lang="en-US" sz="1200" dirty="0">
                <a:solidFill>
                  <a:srgbClr val="0000FF"/>
                </a:solidFill>
              </a:rPr>
              <a:t>://8dd22f298fab4cd6895be59605dcb49a:lpuicoa1dfr2xj4b@q-n2s3y1.q-g74.bosh:3306/</a:t>
            </a:r>
            <a:r>
              <a:rPr lang="en-US" sz="1200" dirty="0" err="1">
                <a:solidFill>
                  <a:srgbClr val="0000FF"/>
                </a:solidFill>
              </a:rPr>
              <a:t>service_instance_db?reconnect</a:t>
            </a:r>
            <a:r>
              <a:rPr lang="en-US" sz="1200" dirty="0">
                <a:solidFill>
                  <a:srgbClr val="0000FF"/>
                </a:solidFill>
              </a:rPr>
              <a:t>=true",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"username": "8dd22f298fab4cd6895be59605dcb49a"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},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syslog_drain_url</a:t>
            </a:r>
            <a:r>
              <a:rPr lang="en-US" sz="1200" dirty="0">
                <a:solidFill>
                  <a:srgbClr val="0000FF"/>
                </a:solidFill>
              </a:rPr>
              <a:t>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volume_mounts</a:t>
            </a:r>
            <a:r>
              <a:rPr lang="en-US" sz="1200" dirty="0">
                <a:solidFill>
                  <a:srgbClr val="0000FF"/>
                </a:solidFill>
              </a:rPr>
              <a:t>": [],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"label": "</a:t>
            </a:r>
            <a:r>
              <a:rPr lang="en-US" sz="1200" dirty="0" err="1">
                <a:solidFill>
                  <a:srgbClr val="0000FF"/>
                </a:solidFill>
              </a:rPr>
              <a:t>p.mysql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"provider":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"plan": "</a:t>
            </a:r>
            <a:r>
              <a:rPr lang="en-US" sz="1200" dirty="0" err="1">
                <a:solidFill>
                  <a:srgbClr val="0000FF"/>
                </a:solidFill>
              </a:rPr>
              <a:t>db</a:t>
            </a:r>
            <a:r>
              <a:rPr lang="en-US" sz="1200" dirty="0">
                <a:solidFill>
                  <a:srgbClr val="0000FF"/>
                </a:solidFill>
              </a:rPr>
              <a:t>-small",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"tags": [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mysql</a:t>
            </a:r>
            <a:r>
              <a:rPr lang="en-US" sz="1200" dirty="0">
                <a:solidFill>
                  <a:srgbClr val="0000FF"/>
                </a:solidFill>
              </a:rPr>
              <a:t>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]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}],</a:t>
            </a:r>
          </a:p>
        </p:txBody>
      </p:sp>
    </p:spTree>
    <p:extLst>
      <p:ext uri="{BB962C8B-B14F-4D97-AF65-F5344CB8AC3E}">
        <p14:creationId xmlns:p14="http://schemas.microsoft.com/office/powerpoint/2010/main" val="350815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Externalized Configuration </a:t>
            </a:r>
            <a:br>
              <a:rPr lang="en-US" dirty="0"/>
            </a:br>
            <a:r>
              <a:rPr lang="en-US" dirty="0"/>
              <a:t>Spring Cloud Config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Enables centralizing application configurations</a:t>
            </a:r>
          </a:p>
          <a:p>
            <a:r>
              <a:rPr lang="en-US" dirty="0"/>
              <a:t>Supports different back end storage options</a:t>
            </a:r>
          </a:p>
          <a:p>
            <a:pPr lvl="1"/>
            <a:r>
              <a:rPr lang="en-US" dirty="0"/>
              <a:t>Git repositories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 err="1"/>
              <a:t>Hashicorp</a:t>
            </a:r>
            <a:r>
              <a:rPr lang="en-US" dirty="0"/>
              <a:t> Vault</a:t>
            </a:r>
          </a:p>
          <a:p>
            <a:pPr lvl="1"/>
            <a:r>
              <a:rPr lang="en-US" dirty="0"/>
              <a:t>Composite</a:t>
            </a:r>
          </a:p>
          <a:p>
            <a:r>
              <a:rPr lang="en-US" dirty="0"/>
              <a:t>Configuration file format support</a:t>
            </a:r>
          </a:p>
          <a:p>
            <a:pPr lvl="1"/>
            <a:r>
              <a:rPr lang="en-US" dirty="0"/>
              <a:t>Java properties (.properties)</a:t>
            </a:r>
          </a:p>
          <a:p>
            <a:pPr lvl="1"/>
            <a:r>
              <a:rPr lang="en-US" dirty="0"/>
              <a:t>YAML (.</a:t>
            </a:r>
            <a:r>
              <a:rPr lang="en-US" dirty="0" err="1"/>
              <a:t>yml</a:t>
            </a:r>
            <a:r>
              <a:rPr lang="en-US" dirty="0"/>
              <a:t>)</a:t>
            </a:r>
          </a:p>
          <a:p>
            <a:r>
              <a:rPr lang="en-US" dirty="0"/>
              <a:t>Exposes configurations via REST based API,  </a:t>
            </a:r>
            <a:r>
              <a:rPr lang="en-US" dirty="0">
                <a:hlinkClick r:id="rId2"/>
              </a:rPr>
              <a:t>http://localhost:8080/</a:t>
            </a:r>
            <a:endParaRPr lang="en-US" dirty="0"/>
          </a:p>
          <a:p>
            <a:pPr lvl="1"/>
            <a:r>
              <a:rPr lang="en-US" dirty="0"/>
              <a:t>Data returned in JSON </a:t>
            </a:r>
          </a:p>
          <a:p>
            <a:r>
              <a:rPr lang="en-US" dirty="0"/>
              <a:t>Client pulls configuration providing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AppName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{Profile} – one or more</a:t>
            </a:r>
          </a:p>
          <a:p>
            <a:pPr lvl="1"/>
            <a:r>
              <a:rPr lang="en-US" dirty="0"/>
              <a:t>{Label} – zero or more, meaning varies by back end</a:t>
            </a:r>
          </a:p>
          <a:p>
            <a:r>
              <a:rPr lang="en-US" dirty="0"/>
              <a:t>Config server installed with Spring Cloud Services (SCS)</a:t>
            </a:r>
          </a:p>
          <a:p>
            <a:pPr lvl="1"/>
            <a:r>
              <a:rPr lang="en-US" dirty="0"/>
              <a:t>Version is protected by OAuth 2.0 tokens</a:t>
            </a:r>
          </a:p>
          <a:p>
            <a:pPr lvl="1"/>
            <a:r>
              <a:rPr lang="en-US" dirty="0"/>
              <a:t>Uses TLS/SSL connections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1133" b="1133"/>
          <a:stretch>
            <a:fillRect/>
          </a:stretch>
        </p:blipFill>
        <p:spPr>
          <a:xfrm>
            <a:off x="6096000" y="1825625"/>
            <a:ext cx="5069103" cy="194175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96B2E65-FA9F-4DFA-9AF8-47DB8CFEC5E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068C5-6A51-443F-A5C9-82726EA4DCB2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D6521E-ABB0-49ED-9231-08DA151B3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965E1-F6F4-4A0E-8135-609515F0AB5E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F973A9FE-8FCC-4012-BE3E-5AC34378B89A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53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Externalized Configuration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Configuration Providers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Simplify adding additional sources of application configuration data into .NET applications</a:t>
            </a:r>
          </a:p>
          <a:p>
            <a:pPr lvl="1"/>
            <a:r>
              <a:rPr lang="en-US" dirty="0"/>
              <a:t>Built on .NET Configuration and Options packages</a:t>
            </a:r>
          </a:p>
          <a:p>
            <a:r>
              <a:rPr lang="en-US" dirty="0"/>
              <a:t>Several Configuration Providers</a:t>
            </a:r>
          </a:p>
          <a:p>
            <a:pPr lvl="1"/>
            <a:r>
              <a:rPr lang="en-US" dirty="0" err="1"/>
              <a:t>CloudFoundry</a:t>
            </a:r>
            <a:r>
              <a:rPr lang="en-US" dirty="0"/>
              <a:t> – adds configuration values from VCAP_*, CF_* environment variables</a:t>
            </a:r>
          </a:p>
          <a:p>
            <a:pPr lvl="1"/>
            <a:r>
              <a:rPr lang="en-US" dirty="0"/>
              <a:t>Config Server Client – adds configuration values from Config Server Service</a:t>
            </a:r>
          </a:p>
          <a:p>
            <a:pPr lvl="1"/>
            <a:r>
              <a:rPr lang="en-US" dirty="0"/>
              <a:t>Placeholder Resolver – use and resolve configuration placeholders </a:t>
            </a:r>
          </a:p>
          <a:p>
            <a:pPr lvl="2"/>
            <a:r>
              <a:rPr lang="en-US" dirty="0"/>
              <a:t>key = ${</a:t>
            </a:r>
            <a:r>
              <a:rPr lang="en-US" dirty="0" err="1"/>
              <a:t>some:other:key?default_value</a:t>
            </a:r>
            <a:r>
              <a:rPr lang="en-US" dirty="0"/>
              <a:t>}</a:t>
            </a:r>
          </a:p>
          <a:p>
            <a:pPr lvl="1"/>
            <a:r>
              <a:rPr lang="en-US" dirty="0" err="1"/>
              <a:t>RandomValue</a:t>
            </a:r>
            <a:r>
              <a:rPr lang="en-US" dirty="0"/>
              <a:t> Generator – generate random values </a:t>
            </a:r>
          </a:p>
          <a:p>
            <a:pPr lvl="2"/>
            <a:r>
              <a:rPr lang="en-US" dirty="0"/>
              <a:t> key=${</a:t>
            </a:r>
            <a:r>
              <a:rPr lang="en-US" dirty="0" err="1"/>
              <a:t>some:other:key</a:t>
            </a:r>
            <a:r>
              <a:rPr lang="en-US" dirty="0"/>
              <a:t>?${</a:t>
            </a:r>
            <a:r>
              <a:rPr lang="en-US" dirty="0" err="1"/>
              <a:t>random.string</a:t>
            </a:r>
            <a:r>
              <a:rPr lang="en-US" dirty="0"/>
              <a:t>}}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Add provider to Configuration Builder (e.g. </a:t>
            </a:r>
            <a:r>
              <a:rPr lang="en-US" dirty="0" err="1">
                <a:latin typeface="Consolas" panose="020B0609020204030204" pitchFamily="49" charset="0"/>
              </a:rPr>
              <a:t>AddConfigServer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Configure any needed settings</a:t>
            </a:r>
          </a:p>
          <a:p>
            <a:pPr lvl="1"/>
            <a:r>
              <a:rPr lang="en-US" dirty="0"/>
              <a:t>Optionally, configure any Options classes (i.e. </a:t>
            </a:r>
            <a:r>
              <a:rPr lang="en-US" dirty="0">
                <a:latin typeface="Consolas" panose="020B0609020204030204" pitchFamily="49" charset="0"/>
              </a:rPr>
              <a:t>Configure&lt;</a:t>
            </a:r>
            <a:r>
              <a:rPr lang="en-US" dirty="0" err="1">
                <a:latin typeface="Consolas" panose="020B0609020204030204" pitchFamily="49" charset="0"/>
              </a:rPr>
              <a:t>YourOptionsClass</a:t>
            </a:r>
            <a:r>
              <a:rPr lang="en-US" dirty="0">
                <a:latin typeface="Consolas" panose="020B0609020204030204" pitchFamily="49" charset="0"/>
              </a:rPr>
              <a:t>&gt;()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Access config values using Options or indexers</a:t>
            </a:r>
          </a:p>
          <a:p>
            <a:pPr lvl="1"/>
            <a:r>
              <a:rPr lang="en-US" dirty="0"/>
              <a:t>For Config Server on Cloud Foundry, create &amp; bind service instance for usage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2F13D0-367E-437B-BEC7-33FB3D01D45D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5F48AB-A833-4335-8935-B7DC71785BD4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C1517AA-B806-4E63-9439-D06A4B6FC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3BDE6-8967-49EF-88C6-D95B455BEE77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Shape 913">
              <a:extLst>
                <a:ext uri="{FF2B5EF4-FFF2-40B4-BE49-F238E27FC236}">
                  <a16:creationId xmlns:a16="http://schemas.microsoft.com/office/drawing/2014/main" id="{5F88B795-5E0F-479F-B215-D09F04A7FB4C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6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https://github.com/SteeltoeOSS</a:t>
            </a:r>
          </a:p>
          <a:p>
            <a:pPr lvl="1"/>
            <a:r>
              <a:rPr lang="en-US" dirty="0"/>
              <a:t>Code repos are functionally organized (Configuration, Discovery, Connectors, etc.)</a:t>
            </a:r>
          </a:p>
          <a:p>
            <a:r>
              <a:rPr lang="en-US" dirty="0"/>
              <a:t>.NET support (</a:t>
            </a:r>
            <a:r>
              <a:rPr lang="en-US" dirty="0" err="1"/>
              <a:t>NetStandard</a:t>
            </a:r>
            <a:r>
              <a:rPr lang="en-US" dirty="0"/>
              <a:t> 2.0)</a:t>
            </a:r>
          </a:p>
          <a:p>
            <a:pPr lvl="1"/>
            <a:r>
              <a:rPr lang="en-US" dirty="0"/>
              <a:t>.NET Core (Windows, Linux &amp; OSX)</a:t>
            </a:r>
          </a:p>
          <a:p>
            <a:pPr lvl="1"/>
            <a:r>
              <a:rPr lang="en-US" dirty="0"/>
              <a:t>.NET Framework</a:t>
            </a:r>
          </a:p>
          <a:p>
            <a:r>
              <a:rPr lang="en-US" dirty="0"/>
              <a:t>Application type support</a:t>
            </a:r>
          </a:p>
          <a:p>
            <a:pPr lvl="1"/>
            <a:r>
              <a:rPr lang="en-US" dirty="0"/>
              <a:t>ASP.NET 4</a:t>
            </a:r>
          </a:p>
          <a:p>
            <a:pPr lvl="1"/>
            <a:r>
              <a:rPr lang="en-US" dirty="0"/>
              <a:t>ASP.NET Core </a:t>
            </a:r>
          </a:p>
          <a:p>
            <a:pPr lvl="1"/>
            <a:r>
              <a:rPr lang="en-US" dirty="0"/>
              <a:t>Console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EDDF74-70EA-483A-ADEA-CC506D0D2CCC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FF9AC9-C92D-43D2-8A52-1D77DFCA5E90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BFCAF0B-661F-41BD-B43A-11856B729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91553D-87E2-4102-9C4A-D12F1F6692FB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Shape 913">
              <a:extLst>
                <a:ext uri="{FF2B5EF4-FFF2-40B4-BE49-F238E27FC236}">
                  <a16:creationId xmlns:a16="http://schemas.microsoft.com/office/drawing/2014/main" id="{964D5899-A80A-4856-89B7-35239C5C3A65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76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2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Service Abstraction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21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2943118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2830392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2931478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2868588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2786197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2717665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2717665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242204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0104" y="2313786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327558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558933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578855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452206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550421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743" y="2814854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139143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204894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2916141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2965071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2978939"/>
            <a:ext cx="308803" cy="308803"/>
          </a:xfrm>
          <a:prstGeom prst="rect">
            <a:avLst/>
          </a:prstGeom>
        </p:spPr>
      </p:pic>
      <p:sp>
        <p:nvSpPr>
          <p:cNvPr id="14" name="Flowchart: Magnetic Disk 13"/>
          <p:cNvSpPr/>
          <p:nvPr/>
        </p:nvSpPr>
        <p:spPr>
          <a:xfrm>
            <a:off x="10282470" y="4446384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495498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046274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564058"/>
            <a:ext cx="332978" cy="349626"/>
          </a:xfrm>
          <a:prstGeom prst="rect">
            <a:avLst/>
          </a:prstGeom>
        </p:spPr>
      </p:pic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2974403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003179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564058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564058"/>
            <a:ext cx="332978" cy="3496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3ADA41F-7B99-4C0F-ACB3-BB9A11A13A17}"/>
              </a:ext>
            </a:extLst>
          </p:cNvPr>
          <p:cNvSpPr txBox="1"/>
          <p:nvPr/>
        </p:nvSpPr>
        <p:spPr>
          <a:xfrm>
            <a:off x="6102888" y="4078663"/>
            <a:ext cx="44063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VCAP_SERVICES (</a:t>
            </a:r>
            <a:r>
              <a:rPr lang="en-US" sz="1400" dirty="0" err="1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MySql</a:t>
            </a: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Config Server)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E39792-A6F9-42F0-85D1-2B4715E4B1A3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8306060" y="3586924"/>
            <a:ext cx="281054" cy="491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3F48540-3D32-45CF-A899-7D15FBC9BEF1}"/>
              </a:ext>
            </a:extLst>
          </p:cNvPr>
          <p:cNvSpPr txBox="1"/>
          <p:nvPr/>
        </p:nvSpPr>
        <p:spPr>
          <a:xfrm>
            <a:off x="758207" y="3854914"/>
            <a:ext cx="440634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400" dirty="0">
                <a:solidFill>
                  <a:prstClr val="whit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VCAP_SERVICES (Config Server)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FE07E1-745E-4130-A749-141AD11D3472}"/>
              </a:ext>
            </a:extLst>
          </p:cNvPr>
          <p:cNvCxnSpPr>
            <a:cxnSpLocks/>
          </p:cNvCxnSpPr>
          <p:nvPr/>
        </p:nvCxnSpPr>
        <p:spPr>
          <a:xfrm flipV="1">
            <a:off x="2502314" y="3550421"/>
            <a:ext cx="911437" cy="332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607252-DDA5-4CFA-8932-5E219B667608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562F18-11E7-4BA9-851B-D45B19F6DE84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EEC5C84-B1D3-4238-ACDE-3237D9437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AC8A025-0085-4AF8-ACCB-8233A93EC633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Shape 913">
              <a:extLst>
                <a:ext uri="{FF2B5EF4-FFF2-40B4-BE49-F238E27FC236}">
                  <a16:creationId xmlns:a16="http://schemas.microsoft.com/office/drawing/2014/main" id="{E8BD314A-FCA7-4F8B-BC7B-60F5941735F1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99D788F-D5C1-4C46-ABFA-36F72253B22A}"/>
              </a:ext>
            </a:extLst>
          </p:cNvPr>
          <p:cNvSpPr txBox="1"/>
          <p:nvPr/>
        </p:nvSpPr>
        <p:spPr>
          <a:xfrm>
            <a:off x="5476477" y="3251839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82D556-4C4C-4EB5-9A9D-8E24112F7EB7}"/>
              </a:ext>
            </a:extLst>
          </p:cNvPr>
          <p:cNvSpPr/>
          <p:nvPr/>
        </p:nvSpPr>
        <p:spPr>
          <a:xfrm>
            <a:off x="1204409" y="3801066"/>
            <a:ext cx="2969444" cy="40011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B396A8-A3EC-4CA0-BB3C-3E0503939DF6}"/>
              </a:ext>
            </a:extLst>
          </p:cNvPr>
          <p:cNvSpPr/>
          <p:nvPr/>
        </p:nvSpPr>
        <p:spPr>
          <a:xfrm>
            <a:off x="6566294" y="4056507"/>
            <a:ext cx="3650298" cy="40011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D391AA-716E-4604-B3CF-454083B17CEE}"/>
              </a:ext>
            </a:extLst>
          </p:cNvPr>
          <p:cNvSpPr txBox="1"/>
          <p:nvPr/>
        </p:nvSpPr>
        <p:spPr>
          <a:xfrm>
            <a:off x="1951039" y="1506021"/>
            <a:ext cx="770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86E"/>
                </a:solidFill>
              </a:rPr>
              <a:t>“Avoid tight coupling to platform provided services”</a:t>
            </a:r>
          </a:p>
        </p:txBody>
      </p:sp>
    </p:spTree>
    <p:extLst>
      <p:ext uri="{BB962C8B-B14F-4D97-AF65-F5344CB8AC3E}">
        <p14:creationId xmlns:p14="http://schemas.microsoft.com/office/powerpoint/2010/main" val="169376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Service Abstractions </a:t>
            </a:r>
            <a:br>
              <a:rPr lang="en-US" dirty="0"/>
            </a:br>
            <a:r>
              <a:rPr lang="en-US" dirty="0"/>
              <a:t>VCAP_SERVICES Environment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D4114B-D942-4C7A-ACAF-FD1B02054FA8}"/>
              </a:ext>
            </a:extLst>
          </p:cNvPr>
          <p:cNvSpPr/>
          <p:nvPr/>
        </p:nvSpPr>
        <p:spPr>
          <a:xfrm>
            <a:off x="692118" y="1858853"/>
            <a:ext cx="10807763" cy="4339650"/>
          </a:xfrm>
          <a:prstGeom prst="rect">
            <a:avLst/>
          </a:prstGeom>
          <a:solidFill>
            <a:srgbClr val="FFF7EF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 "VCAP_SERVICES":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"</a:t>
            </a:r>
            <a:r>
              <a:rPr lang="en-US" sz="1200" dirty="0" err="1">
                <a:solidFill>
                  <a:srgbClr val="0000FF"/>
                </a:solidFill>
              </a:rPr>
              <a:t>p.mysql</a:t>
            </a:r>
            <a:r>
              <a:rPr lang="en-US" sz="1200" dirty="0">
                <a:solidFill>
                  <a:srgbClr val="0000FF"/>
                </a:solidFill>
              </a:rPr>
              <a:t>": [{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"name": "</a:t>
            </a:r>
            <a:r>
              <a:rPr lang="en-US" sz="1200" dirty="0" err="1">
                <a:solidFill>
                  <a:srgbClr val="0000FF"/>
                </a:solidFill>
              </a:rPr>
              <a:t>myMySqlService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instance_name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myMySqlService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binding_name</a:t>
            </a:r>
            <a:r>
              <a:rPr lang="en-US" sz="1200" dirty="0">
                <a:solidFill>
                  <a:srgbClr val="0000FF"/>
                </a:solidFill>
              </a:rPr>
              <a:t>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"credentials": {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"hostname": "q-n2s3y1.q-g74.bosh",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jdbcUrl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jdbc:mysql</a:t>
            </a:r>
            <a:r>
              <a:rPr lang="en-US" sz="1200" dirty="0">
                <a:solidFill>
                  <a:srgbClr val="0000FF"/>
                </a:solidFill>
              </a:rPr>
              <a:t>://q-n2s3y1.q-g74.bosh:3306/</a:t>
            </a:r>
            <a:r>
              <a:rPr lang="en-US" sz="1200" dirty="0" err="1">
                <a:solidFill>
                  <a:srgbClr val="0000FF"/>
                </a:solidFill>
              </a:rPr>
              <a:t>service_instance_db?user</a:t>
            </a:r>
            <a:r>
              <a:rPr lang="en-US" sz="1200" dirty="0">
                <a:solidFill>
                  <a:srgbClr val="0000FF"/>
                </a:solidFill>
              </a:rPr>
              <a:t>=8dd22f298fab4cd6895be59605dcb49a&amp;password=lpuicoa1dfr2xj4b&amp;useSSL=false",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"name": "</a:t>
            </a:r>
            <a:r>
              <a:rPr lang="en-US" sz="1200" dirty="0" err="1">
                <a:solidFill>
                  <a:srgbClr val="0000FF"/>
                </a:solidFill>
              </a:rPr>
              <a:t>service_instance_db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"password": "lpuicoa1dfr2xj4b",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"port": 3306,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uri</a:t>
            </a:r>
            <a:r>
              <a:rPr lang="en-US" sz="1200" dirty="0">
                <a:solidFill>
                  <a:srgbClr val="0000FF"/>
                </a:solidFill>
              </a:rPr>
              <a:t>": "</a:t>
            </a:r>
            <a:r>
              <a:rPr lang="en-US" sz="1200" dirty="0" err="1">
                <a:solidFill>
                  <a:srgbClr val="0000FF"/>
                </a:solidFill>
              </a:rPr>
              <a:t>mysql</a:t>
            </a:r>
            <a:r>
              <a:rPr lang="en-US" sz="1200" dirty="0">
                <a:solidFill>
                  <a:srgbClr val="0000FF"/>
                </a:solidFill>
              </a:rPr>
              <a:t>://8dd22f298fab4cd6895be59605dcb49a:lpuicoa1dfr2xj4b@q-n2s3y1.q-g74.bosh:3306/</a:t>
            </a:r>
            <a:r>
              <a:rPr lang="en-US" sz="1200" dirty="0" err="1">
                <a:solidFill>
                  <a:srgbClr val="0000FF"/>
                </a:solidFill>
              </a:rPr>
              <a:t>service_instance_db?reconnect</a:t>
            </a:r>
            <a:r>
              <a:rPr lang="en-US" sz="1200" dirty="0">
                <a:solidFill>
                  <a:srgbClr val="0000FF"/>
                </a:solidFill>
              </a:rPr>
              <a:t>=true",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"username": "8dd22f298fab4cd6895be59605dcb49a"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},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syslog_drain_url</a:t>
            </a:r>
            <a:r>
              <a:rPr lang="en-US" sz="1200" dirty="0">
                <a:solidFill>
                  <a:srgbClr val="0000FF"/>
                </a:solidFill>
              </a:rPr>
              <a:t>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</a:t>
            </a:r>
            <a:r>
              <a:rPr lang="en-US" sz="1200" dirty="0" err="1">
                <a:solidFill>
                  <a:srgbClr val="0000FF"/>
                </a:solidFill>
              </a:rPr>
              <a:t>volume_mounts</a:t>
            </a:r>
            <a:r>
              <a:rPr lang="en-US" sz="1200" dirty="0">
                <a:solidFill>
                  <a:srgbClr val="0000FF"/>
                </a:solidFill>
              </a:rPr>
              <a:t>": [],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"label": "</a:t>
            </a:r>
            <a:r>
              <a:rPr lang="en-US" sz="1200" dirty="0" err="1">
                <a:solidFill>
                  <a:srgbClr val="0000FF"/>
                </a:solidFill>
              </a:rPr>
              <a:t>p.mysql</a:t>
            </a:r>
            <a:r>
              <a:rPr lang="en-US" sz="1200" dirty="0">
                <a:solidFill>
                  <a:srgbClr val="0000FF"/>
                </a:solidFill>
              </a:rPr>
              <a:t>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"provider": null,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"plan": "</a:t>
            </a:r>
            <a:r>
              <a:rPr lang="en-US" sz="1200" dirty="0" err="1">
                <a:solidFill>
                  <a:srgbClr val="0000FF"/>
                </a:solidFill>
              </a:rPr>
              <a:t>db</a:t>
            </a:r>
            <a:r>
              <a:rPr lang="en-US" sz="1200" dirty="0">
                <a:solidFill>
                  <a:srgbClr val="0000FF"/>
                </a:solidFill>
              </a:rPr>
              <a:t>-small",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"tags": [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  "</a:t>
            </a:r>
            <a:r>
              <a:rPr lang="en-US" sz="1200" dirty="0" err="1">
                <a:solidFill>
                  <a:srgbClr val="0000FF"/>
                </a:solidFill>
              </a:rPr>
              <a:t>mysql</a:t>
            </a:r>
            <a:r>
              <a:rPr lang="en-US" sz="1200" dirty="0">
                <a:solidFill>
                  <a:srgbClr val="0000FF"/>
                </a:solidFill>
              </a:rPr>
              <a:t>"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  ]</a:t>
            </a:r>
          </a:p>
          <a:p>
            <a:r>
              <a:rPr lang="en-US" sz="1200" dirty="0">
                <a:solidFill>
                  <a:srgbClr val="0000FF"/>
                </a:solidFill>
              </a:rPr>
              <a:t>        }],</a:t>
            </a:r>
          </a:p>
        </p:txBody>
      </p:sp>
    </p:spTree>
    <p:extLst>
      <p:ext uri="{BB962C8B-B14F-4D97-AF65-F5344CB8AC3E}">
        <p14:creationId xmlns:p14="http://schemas.microsoft.com/office/powerpoint/2010/main" val="339618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Service Abstractions 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Connectors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Abstracts away and simplifies using Cloud Foundry provided services</a:t>
            </a:r>
          </a:p>
          <a:p>
            <a:pPr lvl="1"/>
            <a:r>
              <a:rPr lang="en-US" dirty="0"/>
              <a:t>When application pushed to Cloud Foundry, service bindings are auto detected and used</a:t>
            </a:r>
          </a:p>
          <a:p>
            <a:pPr lvl="1"/>
            <a:r>
              <a:rPr lang="en-US" dirty="0"/>
              <a:t>Can also configure settings using </a:t>
            </a:r>
            <a:r>
              <a:rPr lang="en-US" dirty="0" err="1">
                <a:latin typeface="Consolas" panose="020B0609020204030204" pitchFamily="49" charset="0"/>
              </a:rPr>
              <a:t>appsettings.json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for local development; settings overridden when app is pushed to Cloud Foundry</a:t>
            </a:r>
          </a:p>
          <a:p>
            <a:pPr lvl="1"/>
            <a:r>
              <a:rPr lang="en-US" dirty="0"/>
              <a:t>Adds appropriate objects into the service container (e.g. `Connections`, `Connection factories`, or `</a:t>
            </a:r>
            <a:r>
              <a:rPr lang="en-US" dirty="0" err="1"/>
              <a:t>DbContext</a:t>
            </a:r>
            <a:r>
              <a:rPr lang="en-US" dirty="0"/>
              <a:t>` )</a:t>
            </a:r>
          </a:p>
          <a:p>
            <a:r>
              <a:rPr lang="en-US" dirty="0"/>
              <a:t>Several Connectors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MongoDB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44BC4-AC09-44F1-AEF1-918D6104D924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341EEE-31E0-41B5-8036-549C424F9DF8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5B3CE47-67C0-489E-AC6D-3597E0381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8561E3-6AF1-4762-B744-B583B714C071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Shape 913">
              <a:extLst>
                <a:ext uri="{FF2B5EF4-FFF2-40B4-BE49-F238E27FC236}">
                  <a16:creationId xmlns:a16="http://schemas.microsoft.com/office/drawing/2014/main" id="{F84A28BE-8C1C-4835-B055-7B505F0AED34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16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Abstractions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>
            <a:normAutofit/>
          </a:bodyPr>
          <a:lstStyle/>
          <a:p>
            <a:r>
              <a:rPr lang="en-US" dirty="0"/>
              <a:t>Configures and adds </a:t>
            </a:r>
            <a:r>
              <a:rPr lang="en-US" dirty="0" err="1">
                <a:latin typeface="Consolas" panose="020B0609020204030204" pitchFamily="49" charset="0"/>
              </a:rPr>
              <a:t>MySqlConnection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IDbConnection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/>
              <a:t> to the container</a:t>
            </a:r>
          </a:p>
          <a:p>
            <a:pPr lvl="1"/>
            <a:r>
              <a:rPr lang="en-US" dirty="0"/>
              <a:t>Supports Oracle and Open Source ADO.NET providers</a:t>
            </a:r>
          </a:p>
          <a:p>
            <a:pPr lvl="1"/>
            <a:r>
              <a:rPr lang="en-US" dirty="0"/>
              <a:t>Supports both </a:t>
            </a:r>
            <a:r>
              <a:rPr lang="en-US" dirty="0" err="1"/>
              <a:t>EntityFramework</a:t>
            </a:r>
            <a:r>
              <a:rPr lang="en-US" dirty="0"/>
              <a:t> and </a:t>
            </a:r>
            <a:r>
              <a:rPr lang="en-US" dirty="0" err="1"/>
              <a:t>EntityFrameworkCore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Configure any needed </a:t>
            </a:r>
            <a:r>
              <a:rPr lang="en-US" dirty="0" err="1"/>
              <a:t>MySql</a:t>
            </a:r>
            <a:r>
              <a:rPr lang="en-US" dirty="0"/>
              <a:t> connector settings in </a:t>
            </a:r>
            <a:r>
              <a:rPr lang="en-US" dirty="0" err="1"/>
              <a:t>appsettings.json</a:t>
            </a:r>
            <a:r>
              <a:rPr lang="en-US" dirty="0"/>
              <a:t>, Config Server, etc.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MySqlConnection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/>
              <a:t> to service container</a:t>
            </a:r>
          </a:p>
          <a:p>
            <a:pPr lvl="1"/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MySqlConnection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/>
              <a:t> into controller/view and use</a:t>
            </a:r>
          </a:p>
          <a:p>
            <a:pPr lvl="1"/>
            <a:r>
              <a:rPr lang="en-US" dirty="0"/>
              <a:t>On Cloud Foundry, create &amp; bind </a:t>
            </a:r>
            <a:r>
              <a:rPr lang="en-US" dirty="0" err="1"/>
              <a:t>MySql</a:t>
            </a:r>
            <a:r>
              <a:rPr lang="en-US" dirty="0"/>
              <a:t> service instance for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A7AB4E-2120-4FF6-864D-73FD3D83CC2E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6E6889-68F3-4DB8-8F0A-7FB596B14C47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A1EE556-CA7C-43FD-94DE-9F52C4969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688565-1270-4FE5-A164-F106C7268FFF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BEE03C5C-E213-4DCC-894E-D6A29ED7CB28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6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Discovery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26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244784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3132058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23314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317025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3087863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3019331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3019331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543870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6022" y="2604723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626023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860599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880521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753872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>
            <a:off x="5088304" y="4022994"/>
            <a:ext cx="2414236" cy="7741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21" idx="0"/>
          </p:cNvCxnSpPr>
          <p:nvPr/>
        </p:nvCxnSpPr>
        <p:spPr>
          <a:xfrm flipH="1">
            <a:off x="7502540" y="3848626"/>
            <a:ext cx="1133002" cy="9485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852087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743" y="3116520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440809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506560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217807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3266737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3280605"/>
            <a:ext cx="308803" cy="308803"/>
          </a:xfrm>
          <a:prstGeom prst="rect">
            <a:avLst/>
          </a:prstGeom>
        </p:spPr>
      </p:pic>
      <p:sp>
        <p:nvSpPr>
          <p:cNvPr id="14" name="Flowchart: Magnetic Disk 13"/>
          <p:cNvSpPr/>
          <p:nvPr/>
        </p:nvSpPr>
        <p:spPr>
          <a:xfrm>
            <a:off x="10282470" y="4748050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797164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744084" y="4797164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Eureka</a:t>
            </a:r>
          </a:p>
          <a:p>
            <a:pPr algn="ctr"/>
            <a:r>
              <a:rPr lang="en-US" sz="2000" dirty="0"/>
              <a:t>Registry Service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347940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865724"/>
            <a:ext cx="332978" cy="349626"/>
          </a:xfrm>
          <a:prstGeom prst="rect">
            <a:avLst/>
          </a:prstGeom>
        </p:spPr>
      </p:pic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3276069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304845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865724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865724"/>
            <a:ext cx="332978" cy="34962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9E64105-9FF0-469C-A991-78A3AE857891}"/>
              </a:ext>
            </a:extLst>
          </p:cNvPr>
          <p:cNvSpPr txBox="1"/>
          <p:nvPr/>
        </p:nvSpPr>
        <p:spPr>
          <a:xfrm>
            <a:off x="7507074" y="5711835"/>
            <a:ext cx="215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Spring Cloud Eureka Server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32C329-3124-4A8D-819E-FB2A3AC1DCD4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44E4BB2-451E-4384-B7B9-9617D3D7517F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14E4D82A-EB32-4139-9080-BCAB9B0E4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FFCB638-1FA7-461D-A2ED-4B73C301E2DF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Shape 913">
              <a:extLst>
                <a:ext uri="{FF2B5EF4-FFF2-40B4-BE49-F238E27FC236}">
                  <a16:creationId xmlns:a16="http://schemas.microsoft.com/office/drawing/2014/main" id="{9244CDCD-452C-47D2-B183-E7985F31B07F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D07D9F-4066-422C-B802-9876459AC9B4}"/>
              </a:ext>
            </a:extLst>
          </p:cNvPr>
          <p:cNvSpPr txBox="1"/>
          <p:nvPr/>
        </p:nvSpPr>
        <p:spPr>
          <a:xfrm>
            <a:off x="5503914" y="3486930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38A707-B7EA-46A2-A409-4EFD275A58F8}"/>
              </a:ext>
            </a:extLst>
          </p:cNvPr>
          <p:cNvSpPr txBox="1"/>
          <p:nvPr/>
        </p:nvSpPr>
        <p:spPr>
          <a:xfrm>
            <a:off x="2219571" y="1522198"/>
            <a:ext cx="7598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86E"/>
                </a:solidFill>
              </a:rPr>
              <a:t>“Enable clients to make requests of a dynamically </a:t>
            </a:r>
          </a:p>
          <a:p>
            <a:pPr algn="ctr"/>
            <a:r>
              <a:rPr lang="en-US" sz="2800" dirty="0">
                <a:solidFill>
                  <a:srgbClr val="00786E"/>
                </a:solidFill>
              </a:rPr>
              <a:t>changing set of service instances”</a:t>
            </a:r>
          </a:p>
        </p:txBody>
      </p:sp>
    </p:spTree>
    <p:extLst>
      <p:ext uri="{BB962C8B-B14F-4D97-AF65-F5344CB8AC3E}">
        <p14:creationId xmlns:p14="http://schemas.microsoft.com/office/powerpoint/2010/main" val="132190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Spring Cloud Eureka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Server for registering and discovering services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Exposes a REST based API </a:t>
            </a:r>
            <a:r>
              <a:rPr lang="en-US" dirty="0">
                <a:hlinkClick r:id="rId2"/>
              </a:rPr>
              <a:t>http://localhost:8761/eureka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Applications register addresses by service name with Eureka Server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Heartbeats renew leases (30 seconds)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Three strikes, you’re out (90 seconds)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Registrations optionally replicated to peers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Eureka Client pulls entire service registry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Cached, used to lookup services by name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Resilience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Multiple Eureka Servers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Clients cache copy of registry</a:t>
            </a:r>
          </a:p>
          <a:p>
            <a:r>
              <a:rPr lang="en-US" dirty="0"/>
              <a:t>Cloud Foundry version of Eureka server installed with Spring Cloud Services (SCS)</a:t>
            </a:r>
          </a:p>
          <a:p>
            <a:pPr lvl="1"/>
            <a:r>
              <a:rPr lang="en-US" dirty="0"/>
              <a:t>Version is protected by OAuth 2.0 tokens</a:t>
            </a:r>
          </a:p>
          <a:p>
            <a:pPr lvl="1"/>
            <a:r>
              <a:rPr lang="en-US" dirty="0"/>
              <a:t> Uses TLS/SSL connections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F6D42-C448-4D23-A6B7-FE6CFEB2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898" y="2940221"/>
            <a:ext cx="5564778" cy="21250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2518EE-CC35-4964-A48A-60E21B32C5FE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8AE009-22FB-4BF0-9772-AE29584CC725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6621157-0485-484E-9ACF-680EEBEBC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8BA6E2-B87F-4B79-B1E1-E063487DCA3F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9FD57638-A75E-487E-9F24-4A53439B90B9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1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AF41-2145-400E-8240-6E24DC58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  <a:br>
              <a:rPr lang="en-US" dirty="0"/>
            </a:br>
            <a:r>
              <a:rPr lang="en-US" dirty="0"/>
              <a:t>Spring Cloud Eureka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07F4-E827-40B4-8604-790ACE4AB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instances register with Eureka Server providing</a:t>
            </a:r>
          </a:p>
          <a:p>
            <a:pPr lvl="1"/>
            <a:r>
              <a:rPr lang="en-US" dirty="0"/>
              <a:t>Service Name</a:t>
            </a:r>
          </a:p>
          <a:p>
            <a:pPr lvl="1"/>
            <a:r>
              <a:rPr lang="en-US" dirty="0"/>
              <a:t>Host Name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Instance ID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Other metadata</a:t>
            </a:r>
          </a:p>
          <a:p>
            <a:r>
              <a:rPr lang="en-US" dirty="0"/>
              <a:t>Default is to register by Host Name</a:t>
            </a:r>
          </a:p>
          <a:p>
            <a:pPr lvl="1"/>
            <a:r>
              <a:rPr lang="en-US" dirty="0"/>
              <a:t>Optionally register by IP Address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31047-E0D0-43FC-93FE-82C966725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853"/>
            <a:ext cx="5181600" cy="2330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F54B1-E932-4D6C-846C-858370B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669DE8-68B7-4982-BB1C-E43D5803AFE5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0A70FB-AB12-4FE8-AF8A-4A33D76C8E07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20B166B-929C-431B-92C7-CF93CA01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6CB011-12E5-40B3-86DF-FF4927FDD249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7A2D06D7-3D56-4A78-8330-64E50126A3D8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35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AF41-2145-400E-8240-6E24DC58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Spring Cloud Eureka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07F4-E827-40B4-8604-790ACE4AB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instances periodically fetch the registry</a:t>
            </a:r>
          </a:p>
          <a:p>
            <a:pPr lvl="1"/>
            <a:r>
              <a:rPr lang="en-US" dirty="0"/>
              <a:t>Default every 30 second</a:t>
            </a:r>
          </a:p>
          <a:p>
            <a:pPr lvl="1"/>
            <a:r>
              <a:rPr lang="en-US" dirty="0"/>
              <a:t>Cached locally</a:t>
            </a:r>
          </a:p>
          <a:p>
            <a:pPr lvl="1"/>
            <a:r>
              <a:rPr lang="en-US" dirty="0"/>
              <a:t>Deltas retrieved after full fetch </a:t>
            </a:r>
          </a:p>
          <a:p>
            <a:r>
              <a:rPr lang="en-US" dirty="0"/>
              <a:t>Application uses cache to lookup instances of other applications</a:t>
            </a:r>
          </a:p>
          <a:p>
            <a:pPr lvl="1"/>
            <a:r>
              <a:rPr lang="en-US" dirty="0"/>
              <a:t>Client load balancing possible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F54B1-E932-4D6C-846C-858370BB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14793-3FAE-46B9-AA99-810B166F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226" y="1825625"/>
            <a:ext cx="5886450" cy="4267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C7EBD25-C4D5-4B8D-A6F4-307F9C9F47D7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EC9FEA-9EB7-435A-9252-4CF152F2924A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30CA566-CBBF-4519-A82E-570D72501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376B2-D147-4147-98E4-8BF6096DB6E8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92FADCE8-5B57-4EEC-823B-BFC8A082A58E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99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>
          <a:xfrm>
            <a:off x="824510" y="2696224"/>
            <a:ext cx="5876318" cy="350137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Simplify implementing common distributed system patterns</a:t>
            </a:r>
          </a:p>
          <a:p>
            <a:pPr lvl="1"/>
            <a:r>
              <a:rPr lang="en-US" sz="1400" dirty="0"/>
              <a:t>Configuration providers (e.g. Config Server, etc.)</a:t>
            </a:r>
          </a:p>
          <a:p>
            <a:pPr lvl="1"/>
            <a:r>
              <a:rPr lang="en-US" sz="1400" dirty="0"/>
              <a:t>Service Discovery (e.g. Eureka, Consul, etc.)</a:t>
            </a:r>
          </a:p>
          <a:p>
            <a:pPr lvl="1"/>
            <a:r>
              <a:rPr lang="en-US" sz="1400" dirty="0"/>
              <a:t>Client-side Load Balancing</a:t>
            </a:r>
          </a:p>
          <a:p>
            <a:pPr lvl="1"/>
            <a:r>
              <a:rPr lang="en-US" sz="1400" dirty="0"/>
              <a:t>Fault Tolerance(e.g. Netflix </a:t>
            </a:r>
            <a:r>
              <a:rPr lang="en-US" sz="1400" dirty="0" err="1"/>
              <a:t>Hystrix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Distributed Tracing (e.g. </a:t>
            </a:r>
            <a:r>
              <a:rPr lang="en-US" sz="1400" dirty="0" err="1"/>
              <a:t>OpenCensus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Observability (e.g. Actuators, </a:t>
            </a:r>
            <a:r>
              <a:rPr lang="en-US" sz="1400" dirty="0" err="1"/>
              <a:t>OpenCensus</a:t>
            </a:r>
            <a:r>
              <a:rPr lang="en-US" sz="1400" dirty="0"/>
              <a:t>)</a:t>
            </a:r>
          </a:p>
          <a:p>
            <a:r>
              <a:rPr lang="en-US" sz="1800" dirty="0"/>
              <a:t>Simplify using .NET &amp; ASP.NET on Cloud platforms</a:t>
            </a:r>
          </a:p>
          <a:p>
            <a:pPr lvl="1"/>
            <a:r>
              <a:rPr lang="en-US" sz="1400" dirty="0"/>
              <a:t>Connectors (e.g. </a:t>
            </a:r>
            <a:r>
              <a:rPr lang="en-US" sz="1400" dirty="0" err="1"/>
              <a:t>MySql</a:t>
            </a:r>
            <a:r>
              <a:rPr lang="en-US" sz="1400" dirty="0"/>
              <a:t>, </a:t>
            </a:r>
            <a:r>
              <a:rPr lang="en-US" sz="1400" dirty="0" err="1"/>
              <a:t>Redis</a:t>
            </a:r>
            <a:r>
              <a:rPr lang="en-US" sz="1400" dirty="0"/>
              <a:t>, Postgres, </a:t>
            </a:r>
            <a:r>
              <a:rPr lang="en-US" sz="1400" dirty="0" err="1"/>
              <a:t>RabbitMQ</a:t>
            </a:r>
            <a:r>
              <a:rPr lang="en-US" sz="1400" dirty="0"/>
              <a:t>, OAuth, etc.)</a:t>
            </a:r>
          </a:p>
          <a:p>
            <a:pPr lvl="1"/>
            <a:r>
              <a:rPr lang="en-US" sz="1400" dirty="0"/>
              <a:t>Security providers (e.g. OAuth SSO, JWT, </a:t>
            </a:r>
            <a:r>
              <a:rPr lang="en-US" sz="1400" dirty="0" err="1"/>
              <a:t>Redis</a:t>
            </a:r>
            <a:r>
              <a:rPr lang="en-US" sz="1400" dirty="0"/>
              <a:t> </a:t>
            </a:r>
            <a:r>
              <a:rPr lang="en-US" sz="1400" dirty="0" err="1"/>
              <a:t>KeyRing</a:t>
            </a:r>
            <a:r>
              <a:rPr lang="en-US" sz="1400" dirty="0"/>
              <a:t> Storage, etc.)</a:t>
            </a:r>
          </a:p>
          <a:p>
            <a:pPr lvl="1"/>
            <a:r>
              <a:rPr lang="en-US" sz="1400" dirty="0"/>
              <a:t>Configuration providers (e.g. Cloud Foundry)</a:t>
            </a:r>
          </a:p>
          <a:p>
            <a:r>
              <a:rPr lang="en-US" sz="1800" dirty="0"/>
              <a:t>Provide tools to aid in developer productivity</a:t>
            </a:r>
          </a:p>
          <a:p>
            <a:pPr lvl="1"/>
            <a:r>
              <a:rPr lang="en-US" sz="1400" dirty="0"/>
              <a:t>Develop and test locally</a:t>
            </a:r>
          </a:p>
          <a:p>
            <a:pPr lvl="2"/>
            <a:r>
              <a:rPr lang="en-US" sz="1200" dirty="0"/>
              <a:t>Docker images for common backing services</a:t>
            </a:r>
          </a:p>
          <a:p>
            <a:pPr lvl="2"/>
            <a:r>
              <a:rPr lang="en-US" sz="1200" dirty="0"/>
              <a:t>Push to cloud platform  …. No code or config changes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"/>
          </p:nvPr>
        </p:nvSpPr>
        <p:spPr>
          <a:xfrm>
            <a:off x="6380515" y="1537324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Enable .NET developers to easily leverage OSS cloud infrastructure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</a:t>
            </a:fld>
            <a:endParaRPr lang="en-US"/>
          </a:p>
        </p:txBody>
      </p:sp>
      <p:sp>
        <p:nvSpPr>
          <p:cNvPr id="36" name="Title 6">
            <a:extLst>
              <a:ext uri="{FF2B5EF4-FFF2-40B4-BE49-F238E27FC236}">
                <a16:creationId xmlns:a16="http://schemas.microsoft.com/office/drawing/2014/main" id="{F1924675-CCA1-4E9A-8E68-01348090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9"/>
            <a:ext cx="10515600" cy="1325563"/>
          </a:xfrm>
        </p:spPr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Project</a:t>
            </a:r>
          </a:p>
        </p:txBody>
      </p:sp>
      <p:pic>
        <p:nvPicPr>
          <p:cNvPr id="40" name="Shape 8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6266" y="3255979"/>
            <a:ext cx="1074023" cy="77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31" name="Group 30"/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Shape 913"/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FD3BCE-3B97-436F-9F83-39004F312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435" y="4235750"/>
            <a:ext cx="1524000" cy="36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2765B-070A-4F38-8601-B155F1CA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63" y="4874886"/>
            <a:ext cx="1019175" cy="1053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BD9CC-AC7A-49BC-B493-4113D4FF2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45" y="5429812"/>
            <a:ext cx="2408661" cy="3597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AC9CF-A6AF-4FAC-9877-CA7A62185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31" y="3867141"/>
            <a:ext cx="1184939" cy="1099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7B1E33-649E-41CC-8FED-0725B68C1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75" y="3557354"/>
            <a:ext cx="956388" cy="9394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317ADF-0486-41DE-A94B-89F27AF38D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58" y="3429000"/>
            <a:ext cx="856115" cy="855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1EA929-3A71-4775-9378-95D4C780E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52" y="5094766"/>
            <a:ext cx="1020167" cy="752608"/>
          </a:xfrm>
          <a:prstGeom prst="rect">
            <a:avLst/>
          </a:prstGeom>
        </p:spPr>
      </p:pic>
      <p:pic>
        <p:nvPicPr>
          <p:cNvPr id="1028" name="Picture 4" descr="Image result for mysql">
            <a:extLst>
              <a:ext uri="{FF2B5EF4-FFF2-40B4-BE49-F238E27FC236}">
                <a16:creationId xmlns:a16="http://schemas.microsoft.com/office/drawing/2014/main" id="{743BC7C4-D4F9-4D68-9075-F1E15FCC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78" y="2635254"/>
            <a:ext cx="1150169" cy="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36">
            <a:extLst>
              <a:ext uri="{FF2B5EF4-FFF2-40B4-BE49-F238E27FC236}">
                <a16:creationId xmlns:a16="http://schemas.microsoft.com/office/drawing/2014/main" id="{FA7A403B-B6CD-42E6-9FAD-F316AB345362}"/>
              </a:ext>
            </a:extLst>
          </p:cNvPr>
          <p:cNvSpPr txBox="1">
            <a:spLocks/>
          </p:cNvSpPr>
          <p:nvPr/>
        </p:nvSpPr>
        <p:spPr>
          <a:xfrm>
            <a:off x="976312" y="156606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 building Cloud Native Applications using .NET</a:t>
            </a:r>
          </a:p>
        </p:txBody>
      </p:sp>
      <p:pic>
        <p:nvPicPr>
          <p:cNvPr id="1030" name="Picture 6" descr="OpenZipkin logo">
            <a:extLst>
              <a:ext uri="{FF2B5EF4-FFF2-40B4-BE49-F238E27FC236}">
                <a16:creationId xmlns:a16="http://schemas.microsoft.com/office/drawing/2014/main" id="{C9EDF268-264B-4625-8A07-DADDC4A6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09" y="2647750"/>
            <a:ext cx="1094884" cy="6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AFDD8A-E553-4024-BD79-30FABBBDA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7381" y="3474254"/>
            <a:ext cx="614363" cy="57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ACD3BB6-BD1D-4977-912C-99DA5E4A29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31" y="2536710"/>
            <a:ext cx="1657350" cy="571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7905A2-38E1-46EF-8932-28B17A1132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00828" y="4717820"/>
            <a:ext cx="1657350" cy="4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</a:t>
            </a:r>
            <a:r>
              <a:rPr lang="en-US" dirty="0" err="1"/>
              <a:t>Steeltoe</a:t>
            </a:r>
            <a:r>
              <a:rPr lang="en-US" dirty="0"/>
              <a:t> Discovery providers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Provides a configurable generalized interface for Service Registry interaction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Steeltoe.Common.Discovery.IDiscoveryClient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Providers</a:t>
            </a:r>
          </a:p>
          <a:p>
            <a:pPr lvl="1"/>
            <a:r>
              <a:rPr lang="en-US" dirty="0"/>
              <a:t>Eureka – client for Netflix / Spring Cloud Eureka Server</a:t>
            </a:r>
          </a:p>
          <a:p>
            <a:pPr lvl="1"/>
            <a:r>
              <a:rPr lang="en-US" dirty="0"/>
              <a:t>Consul - client for </a:t>
            </a:r>
            <a:r>
              <a:rPr lang="en-US" dirty="0" err="1"/>
              <a:t>Hashicorp</a:t>
            </a:r>
            <a:r>
              <a:rPr lang="en-US" dirty="0"/>
              <a:t>  Consul Server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Add Discovery Client to service container (i.e. </a:t>
            </a:r>
            <a:r>
              <a:rPr lang="en-US" dirty="0" err="1">
                <a:latin typeface="Consolas" panose="020B0609020204030204" pitchFamily="49" charset="0"/>
              </a:rPr>
              <a:t>AddDiscoveryClient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Configure Discovery Client settings for provider</a:t>
            </a:r>
          </a:p>
          <a:p>
            <a:pPr lvl="1"/>
            <a:r>
              <a:rPr lang="en-US" dirty="0"/>
              <a:t>Start the Discovery Client (i.e. </a:t>
            </a:r>
            <a:r>
              <a:rPr lang="en-US" dirty="0" err="1">
                <a:latin typeface="Consolas" panose="020B0609020204030204" pitchFamily="49" charset="0"/>
              </a:rPr>
              <a:t>UseDiscoveryClient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Inject a </a:t>
            </a:r>
            <a:r>
              <a:rPr lang="en-US" dirty="0" err="1">
                <a:latin typeface="Consolas" panose="020B0609020204030204" pitchFamily="49" charset="0"/>
              </a:rPr>
              <a:t>IDiscoveryClient</a:t>
            </a:r>
            <a:r>
              <a:rPr lang="en-US" dirty="0"/>
              <a:t> and use it to lookup services</a:t>
            </a:r>
          </a:p>
          <a:p>
            <a:pPr lvl="1"/>
            <a:r>
              <a:rPr lang="en-US" dirty="0"/>
              <a:t>Optionally use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HTTPHandler</a:t>
            </a:r>
            <a:r>
              <a:rPr lang="en-US" dirty="0"/>
              <a:t>/Load Balancer or </a:t>
            </a:r>
            <a:r>
              <a:rPr lang="en-US" dirty="0" err="1"/>
              <a:t>HttpClientFactory</a:t>
            </a:r>
            <a:r>
              <a:rPr lang="en-US" dirty="0"/>
              <a:t> to do lookups </a:t>
            </a:r>
          </a:p>
          <a:p>
            <a:pPr lvl="1"/>
            <a:r>
              <a:rPr lang="en-US" dirty="0"/>
              <a:t>On Cloud Foundry, create &amp; bind Eureka service instance for access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1B338-DE2B-45B2-8B79-B249E360B7D5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19AC70-A600-4459-AB6C-24FCD4DFA38C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EC9A0E3-ED90-458D-AD16-E33CED729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373E85-A101-42F3-BB5B-A495848DF4A0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Shape 913">
              <a:extLst>
                <a:ext uri="{FF2B5EF4-FFF2-40B4-BE49-F238E27FC236}">
                  <a16:creationId xmlns:a16="http://schemas.microsoft.com/office/drawing/2014/main" id="{681EC279-B12F-4B46-9294-FD2FD540C45F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32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6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32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291914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3179188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28027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321738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3134993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3066461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3066461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591000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9885" y="2708373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676354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907729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927651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801002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>
            <a:off x="5088304" y="4070124"/>
            <a:ext cx="2414236" cy="7741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21" idx="0"/>
          </p:cNvCxnSpPr>
          <p:nvPr/>
        </p:nvCxnSpPr>
        <p:spPr>
          <a:xfrm flipH="1">
            <a:off x="7502540" y="3895756"/>
            <a:ext cx="1133002" cy="9485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899217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743" y="3163650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487939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553690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264937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3313867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3327735"/>
            <a:ext cx="308803" cy="308803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6A954-CCCC-4F91-A8FB-75C140348231}"/>
              </a:ext>
            </a:extLst>
          </p:cNvPr>
          <p:cNvCxnSpPr>
            <a:cxnSpLocks/>
          </p:cNvCxnSpPr>
          <p:nvPr/>
        </p:nvCxnSpPr>
        <p:spPr>
          <a:xfrm flipH="1">
            <a:off x="2240597" y="3932325"/>
            <a:ext cx="1448944" cy="9001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10282470" y="4795180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844294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744084" y="4844294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Eureka</a:t>
            </a:r>
          </a:p>
          <a:p>
            <a:pPr algn="ctr"/>
            <a:r>
              <a:rPr lang="en-US" sz="2000" dirty="0"/>
              <a:t>Registry Service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395070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1501AE-9966-4A9A-A8B3-CF9FCE07545E}"/>
              </a:ext>
            </a:extLst>
          </p:cNvPr>
          <p:cNvSpPr/>
          <p:nvPr/>
        </p:nvSpPr>
        <p:spPr>
          <a:xfrm>
            <a:off x="1360484" y="4851295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Hystrix</a:t>
            </a:r>
            <a:r>
              <a:rPr lang="en-US" sz="2000" dirty="0"/>
              <a:t> Monitoring</a:t>
            </a:r>
          </a:p>
          <a:p>
            <a:pPr algn="ctr"/>
            <a:r>
              <a:rPr lang="en-US" sz="2000" dirty="0"/>
              <a:t>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912854"/>
            <a:ext cx="332978" cy="349626"/>
          </a:xfrm>
          <a:prstGeom prst="rect">
            <a:avLst/>
          </a:prstGeom>
        </p:spPr>
      </p:pic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3323199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351975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912854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912854"/>
            <a:ext cx="332978" cy="3496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05E87A8-EB80-427A-A452-ACC4D048AF28}"/>
              </a:ext>
            </a:extLst>
          </p:cNvPr>
          <p:cNvSpPr txBox="1"/>
          <p:nvPr/>
        </p:nvSpPr>
        <p:spPr>
          <a:xfrm>
            <a:off x="393703" y="5779890"/>
            <a:ext cx="248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Spring Cloud </a:t>
            </a:r>
            <a:r>
              <a:rPr lang="en-US" sz="1400" dirty="0" err="1">
                <a:solidFill>
                  <a:schemeClr val="bg1"/>
                </a:solidFill>
              </a:rPr>
              <a:t>Hystrix</a:t>
            </a:r>
            <a:r>
              <a:rPr lang="en-US" sz="1400" dirty="0">
                <a:solidFill>
                  <a:schemeClr val="bg1"/>
                </a:solidFill>
              </a:rPr>
              <a:t> Dashboard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52D74C-4B2A-49B0-91C4-144BF2C21C95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6F06985-05E7-4664-B98E-AF3720903839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40B9639B-39B8-4F5D-B227-F0A099BD0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789C4BC-BE7A-4773-ADA5-38E7138C2FB0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Shape 913">
              <a:extLst>
                <a:ext uri="{FF2B5EF4-FFF2-40B4-BE49-F238E27FC236}">
                  <a16:creationId xmlns:a16="http://schemas.microsoft.com/office/drawing/2014/main" id="{57B44E4B-03AB-4F63-9D79-670AF6EB40C7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A123155-42B2-429F-9EFA-A3BD8ACDE3F2}"/>
              </a:ext>
            </a:extLst>
          </p:cNvPr>
          <p:cNvSpPr txBox="1"/>
          <p:nvPr/>
        </p:nvSpPr>
        <p:spPr>
          <a:xfrm>
            <a:off x="5533058" y="3578512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AA6643-C4D1-461D-A4D1-E46425704F35}"/>
              </a:ext>
            </a:extLst>
          </p:cNvPr>
          <p:cNvSpPr txBox="1"/>
          <p:nvPr/>
        </p:nvSpPr>
        <p:spPr>
          <a:xfrm>
            <a:off x="2177357" y="1522198"/>
            <a:ext cx="76833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86E"/>
                </a:solidFill>
              </a:rPr>
              <a:t>“Prevent network or service failures from cascading</a:t>
            </a:r>
          </a:p>
          <a:p>
            <a:pPr algn="ctr"/>
            <a:r>
              <a:rPr lang="en-US" sz="2800" dirty="0">
                <a:solidFill>
                  <a:srgbClr val="00786E"/>
                </a:solidFill>
              </a:rPr>
              <a:t>and impacting other services”</a:t>
            </a:r>
          </a:p>
        </p:txBody>
      </p:sp>
    </p:spTree>
    <p:extLst>
      <p:ext uri="{BB962C8B-B14F-4D97-AF65-F5344CB8AC3E}">
        <p14:creationId xmlns:p14="http://schemas.microsoft.com/office/powerpoint/2010/main" val="2605584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2464-75B6-4452-9E3F-186C943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– </a:t>
            </a:r>
            <a:r>
              <a:rPr lang="en-US" dirty="0" err="1"/>
              <a:t>Hystrix</a:t>
            </a:r>
            <a:r>
              <a:rPr lang="en-US" dirty="0"/>
              <a:t> Framework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7F23AD0-6DBA-41A7-98A2-B55328B2E2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4ED6C5-B5C4-48B0-A7F8-F2092031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0028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Hystrix</a:t>
            </a:r>
            <a:r>
              <a:rPr lang="en-US" dirty="0"/>
              <a:t> consists of two parts</a:t>
            </a:r>
          </a:p>
          <a:p>
            <a:pPr lvl="1"/>
            <a:r>
              <a:rPr lang="en-US" dirty="0"/>
              <a:t>Fault tolerance framework for dealing with failures and latency in distributed systems</a:t>
            </a:r>
          </a:p>
          <a:p>
            <a:pPr lvl="2"/>
            <a:r>
              <a:rPr lang="en-US" dirty="0"/>
              <a:t>Utilize isolation patterns to limit impacts</a:t>
            </a:r>
          </a:p>
          <a:p>
            <a:pPr lvl="1"/>
            <a:r>
              <a:rPr lang="en-US" dirty="0"/>
              <a:t>Near real-time monitoring &amp; alerting</a:t>
            </a:r>
          </a:p>
          <a:p>
            <a:pPr lvl="2"/>
            <a:r>
              <a:rPr lang="en-US" dirty="0"/>
              <a:t>Shorten time-to-discover and time-to-recover from failures</a:t>
            </a:r>
          </a:p>
          <a:p>
            <a:r>
              <a:rPr lang="en-US" dirty="0"/>
              <a:t>Good source for understanding </a:t>
            </a:r>
            <a:r>
              <a:rPr lang="en-US" dirty="0" err="1"/>
              <a:t>Hystrix</a:t>
            </a:r>
            <a:r>
              <a:rPr lang="en-US" dirty="0"/>
              <a:t> is the Netflix Wiki</a:t>
            </a:r>
          </a:p>
          <a:p>
            <a:pPr lvl="1"/>
            <a:r>
              <a:rPr lang="en-US" dirty="0"/>
              <a:t>https://github.com/Netflix/Hystrix/wiki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3F1B0-4737-4345-9130-B93695A1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2" descr="https://github.com/Netflix/Hystrix/wiki/images/hystrix-dashboard-single-row-640.png">
            <a:extLst>
              <a:ext uri="{FF2B5EF4-FFF2-40B4-BE49-F238E27FC236}">
                <a16:creationId xmlns:a16="http://schemas.microsoft.com/office/drawing/2014/main" id="{3E61A440-B245-459B-B9FA-964FBDF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75" y="4966185"/>
            <a:ext cx="6096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1E6DD-B53B-4134-B4D2-716EBC76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4" y="1863699"/>
            <a:ext cx="4595258" cy="42751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920287D-3016-491B-8642-F96418591CA4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EFA622A-68B4-49F2-9CED-A235AE009883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3E60DAF-A7A8-486F-860B-395294E13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783F27-9D93-4AA1-B4F5-7D5CCE684357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Shape 913">
              <a:extLst>
                <a:ext uri="{FF2B5EF4-FFF2-40B4-BE49-F238E27FC236}">
                  <a16:creationId xmlns:a16="http://schemas.microsoft.com/office/drawing/2014/main" id="{0EE06430-E074-436F-85F8-E25F5C1CF9B3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3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2464-75B6-4452-9E3F-186C943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– </a:t>
            </a:r>
            <a:r>
              <a:rPr lang="en-US" dirty="0" err="1"/>
              <a:t>Hystrix</a:t>
            </a:r>
            <a:r>
              <a:rPr lang="en-US" dirty="0"/>
              <a:t>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3F1B0-4737-4345-9130-B93695A1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1E6DD-B53B-4134-B4D2-716EBC76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30" y="2494446"/>
            <a:ext cx="3204674" cy="2981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3EE1A6-2E9B-4F7A-B9E5-F182687E8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2" y="2505075"/>
            <a:ext cx="3212370" cy="2960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8F8D45-77E5-4BCF-B6C0-DBEAE3B23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67" y="2505075"/>
            <a:ext cx="3262265" cy="29602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D98182-8EDE-480C-95AA-B566AD7FD566}"/>
              </a:ext>
            </a:extLst>
          </p:cNvPr>
          <p:cNvSpPr/>
          <p:nvPr/>
        </p:nvSpPr>
        <p:spPr>
          <a:xfrm>
            <a:off x="3962400" y="3891392"/>
            <a:ext cx="336062" cy="21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A2701B-875A-4945-9F5F-7C10412DEF02}"/>
              </a:ext>
            </a:extLst>
          </p:cNvPr>
          <p:cNvSpPr/>
          <p:nvPr/>
        </p:nvSpPr>
        <p:spPr>
          <a:xfrm>
            <a:off x="7843550" y="3875761"/>
            <a:ext cx="336062" cy="21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B8687-2AD8-46B8-BF14-DA44AD3AB465}"/>
              </a:ext>
            </a:extLst>
          </p:cNvPr>
          <p:cNvSpPr txBox="1"/>
          <p:nvPr/>
        </p:nvSpPr>
        <p:spPr>
          <a:xfrm>
            <a:off x="1445846" y="1907901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Healthy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0E2A45-0618-4628-A096-37D6546A30F7}"/>
              </a:ext>
            </a:extLst>
          </p:cNvPr>
          <p:cNvSpPr txBox="1"/>
          <p:nvPr/>
        </p:nvSpPr>
        <p:spPr>
          <a:xfrm>
            <a:off x="5066605" y="1772258"/>
            <a:ext cx="225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 Dependency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Becomes Latent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F9FCA-1136-4D92-ABDF-CB8F98A62F97}"/>
              </a:ext>
            </a:extLst>
          </p:cNvPr>
          <p:cNvSpPr txBox="1"/>
          <p:nvPr/>
        </p:nvSpPr>
        <p:spPr>
          <a:xfrm>
            <a:off x="8476631" y="1784765"/>
            <a:ext cx="284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Latency cascades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resources become saturated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BB66C-672E-4CAF-984F-A9F79E71A782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F35C9A-A839-4562-9478-DD01CCE1C397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658DB00-4676-4C60-B229-0BEAE177A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80074E-D356-4D22-9088-D07BE8FB01FC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Shape 913">
              <a:extLst>
                <a:ext uri="{FF2B5EF4-FFF2-40B4-BE49-F238E27FC236}">
                  <a16:creationId xmlns:a16="http://schemas.microsoft.com/office/drawing/2014/main" id="{9F48CBC6-DEFF-418F-AE97-E3AD64314F1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79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2464-75B6-4452-9E3F-186C9431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– </a:t>
            </a:r>
            <a:r>
              <a:rPr lang="en-US" dirty="0" err="1"/>
              <a:t>Hystrix</a:t>
            </a:r>
            <a:r>
              <a:rPr lang="en-US" dirty="0"/>
              <a:t> Framework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48FC26-6BA8-492C-BFE4-4D3C552F5F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Fault tolerance framework</a:t>
            </a:r>
          </a:p>
          <a:p>
            <a:pPr lvl="1"/>
            <a:r>
              <a:rPr lang="en-US" dirty="0"/>
              <a:t>Wrap all external dependencies in </a:t>
            </a:r>
            <a:r>
              <a:rPr lang="en-US" dirty="0" err="1"/>
              <a:t>Hystrix</a:t>
            </a:r>
            <a:r>
              <a:rPr lang="en-US" dirty="0"/>
              <a:t> commands</a:t>
            </a:r>
          </a:p>
          <a:p>
            <a:pPr lvl="2"/>
            <a:r>
              <a:rPr lang="en-US" dirty="0"/>
              <a:t>Requests executed on separate thread</a:t>
            </a:r>
          </a:p>
          <a:p>
            <a:pPr lvl="2"/>
            <a:r>
              <a:rPr lang="en-US" dirty="0"/>
              <a:t>Automatically execute fallback logic on failures or timeouts</a:t>
            </a:r>
          </a:p>
          <a:p>
            <a:pPr lvl="1"/>
            <a:r>
              <a:rPr lang="en-US" dirty="0"/>
              <a:t>Configurable thread pools for each dependency</a:t>
            </a:r>
          </a:p>
          <a:p>
            <a:pPr lvl="2"/>
            <a:r>
              <a:rPr lang="en-US" dirty="0"/>
              <a:t>Fail fast if pool consumed</a:t>
            </a:r>
          </a:p>
          <a:p>
            <a:pPr lvl="1"/>
            <a:r>
              <a:rPr lang="en-US" dirty="0"/>
              <a:t>Measures success, failures, timeouts, thread rejections, etc.</a:t>
            </a:r>
          </a:p>
          <a:p>
            <a:pPr lvl="1"/>
            <a:r>
              <a:rPr lang="en-US" dirty="0"/>
              <a:t>Trip circuit-breaker to stop requests to failed dependency</a:t>
            </a:r>
          </a:p>
          <a:p>
            <a:pPr lvl="2"/>
            <a:r>
              <a:rPr lang="en-US" dirty="0"/>
              <a:t>Periodically checks</a:t>
            </a:r>
          </a:p>
          <a:p>
            <a:pPr lvl="1"/>
            <a:r>
              <a:rPr lang="en-US" dirty="0"/>
              <a:t>Gather metrics and report back to a dashboard for monitoring</a:t>
            </a:r>
          </a:p>
          <a:p>
            <a:r>
              <a:rPr lang="en-US" dirty="0"/>
              <a:t>		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3F1B0-4737-4345-9130-B93695A1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8F55C3-6C19-4887-807E-30A66A57C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42" y="683813"/>
            <a:ext cx="3830729" cy="53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7C0F6-EA7A-43E8-84A5-22864A6F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</a:t>
            </a:r>
            <a:br>
              <a:rPr lang="en-US" dirty="0"/>
            </a:br>
            <a:r>
              <a:rPr lang="en-US" dirty="0" err="1"/>
              <a:t>Hystrix</a:t>
            </a:r>
            <a:r>
              <a:rPr lang="en-US" dirty="0"/>
              <a:t> Monitoring and Alerting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83CEB0-AC62-4237-BB21-375C3B782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Near real-time monitoring &amp; alerting</a:t>
            </a:r>
          </a:p>
          <a:p>
            <a:pPr lvl="1"/>
            <a:r>
              <a:rPr lang="en-US" dirty="0"/>
              <a:t>Circuit breaker status</a:t>
            </a:r>
          </a:p>
          <a:p>
            <a:pPr lvl="1"/>
            <a:r>
              <a:rPr lang="en-US" dirty="0"/>
              <a:t>Thread pool usage</a:t>
            </a:r>
          </a:p>
          <a:p>
            <a:pPr lvl="1"/>
            <a:r>
              <a:rPr lang="en-US" dirty="0"/>
              <a:t>Request rates</a:t>
            </a:r>
          </a:p>
          <a:p>
            <a:pPr lvl="1"/>
            <a:r>
              <a:rPr lang="en-US" dirty="0"/>
              <a:t>Error percentages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D47B8-1FB8-46C6-8CA1-58E7C015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36</a:t>
            </a:fld>
            <a:endParaRPr lang="en-US"/>
          </a:p>
        </p:txBody>
      </p:sp>
      <p:pic>
        <p:nvPicPr>
          <p:cNvPr id="3074" name="Picture 2" descr="https://github.com/Netflix/Hystrix/wiki/images/hystrix-dashboard-single-row-640.png">
            <a:extLst>
              <a:ext uri="{FF2B5EF4-FFF2-40B4-BE49-F238E27FC236}">
                <a16:creationId xmlns:a16="http://schemas.microsoft.com/office/drawing/2014/main" id="{C42A56EB-7876-4696-92C1-948EB339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13" y="1549218"/>
            <a:ext cx="6096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github.com/Netflix/Hystrix/wiki/images/dashboard-annoted-circuit-640.png">
            <a:extLst>
              <a:ext uri="{FF2B5EF4-FFF2-40B4-BE49-F238E27FC236}">
                <a16:creationId xmlns:a16="http://schemas.microsoft.com/office/drawing/2014/main" id="{220580F6-BA4A-4134-B804-439BDC72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69" y="2967648"/>
            <a:ext cx="4933462" cy="31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D025D3-8799-4168-B011-1D4E9CBF6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2" y="4439274"/>
            <a:ext cx="2469094" cy="138696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37C89FA-8F1E-4CAF-89E1-C3FD3199BA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61EBA-9651-4A47-900F-663622F6F871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A2FBE0-46CB-4C51-9E2B-F98E8EFE481D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FABAA80-C9DB-46F5-9A33-C0D91032E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019B97-03D8-4676-92BD-EF09E8089F39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Shape 913">
              <a:extLst>
                <a:ext uri="{FF2B5EF4-FFF2-40B4-BE49-F238E27FC236}">
                  <a16:creationId xmlns:a16="http://schemas.microsoft.com/office/drawing/2014/main" id="{DEC7A0A5-78B3-45B9-B90D-158B9D449D9A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533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- </a:t>
            </a:r>
            <a:r>
              <a:rPr lang="en-US" dirty="0" err="1"/>
              <a:t>Steeltoe</a:t>
            </a:r>
            <a:r>
              <a:rPr lang="en-US" dirty="0"/>
              <a:t> </a:t>
            </a:r>
            <a:r>
              <a:rPr lang="en-US" dirty="0" err="1"/>
              <a:t>Hystrix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113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Provide an implementation of the </a:t>
            </a:r>
            <a:r>
              <a:rPr lang="en-US" dirty="0" err="1"/>
              <a:t>Hystrix</a:t>
            </a:r>
            <a:r>
              <a:rPr lang="en-US" dirty="0"/>
              <a:t> command pattern for .NET applications </a:t>
            </a:r>
          </a:p>
          <a:p>
            <a:pPr lvl="1"/>
            <a:r>
              <a:rPr lang="en-US" dirty="0"/>
              <a:t>Built using .NET Tasks &amp; underlying .NET thread pool</a:t>
            </a:r>
          </a:p>
          <a:p>
            <a:pPr lvl="1"/>
            <a:r>
              <a:rPr lang="en-US" dirty="0"/>
              <a:t>Includes monitoring (i.e. metrics, status, etc.) compatible with Spring Cloud Services Dashboard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Define </a:t>
            </a:r>
            <a:r>
              <a:rPr lang="en-US" dirty="0" err="1"/>
              <a:t>HystrixCommand</a:t>
            </a:r>
            <a:r>
              <a:rPr lang="en-US" dirty="0"/>
              <a:t>(s) which wrap external dependencies</a:t>
            </a:r>
          </a:p>
          <a:p>
            <a:pPr lvl="2"/>
            <a:r>
              <a:rPr lang="en-US" dirty="0"/>
              <a:t>Code </a:t>
            </a:r>
            <a:r>
              <a:rPr lang="en-US" dirty="0" err="1"/>
              <a:t>RunAsync</a:t>
            </a:r>
            <a:r>
              <a:rPr lang="en-US" dirty="0"/>
              <a:t>() and </a:t>
            </a:r>
            <a:r>
              <a:rPr lang="en-US" dirty="0" err="1"/>
              <a:t>RunFallbackAsync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HystrixCommand</a:t>
            </a:r>
            <a:r>
              <a:rPr lang="en-US" dirty="0"/>
              <a:t>(s) to service container (i.e. </a:t>
            </a:r>
            <a:r>
              <a:rPr lang="en-US" dirty="0" err="1">
                <a:latin typeface="Consolas" panose="020B0609020204030204" pitchFamily="49" charset="0"/>
              </a:rPr>
              <a:t>AddHystrixCommand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Can also new </a:t>
            </a:r>
            <a:r>
              <a:rPr lang="en-US" dirty="0" err="1"/>
              <a:t>HystrixCommand</a:t>
            </a:r>
            <a:r>
              <a:rPr lang="en-US" dirty="0"/>
              <a:t> as needed</a:t>
            </a:r>
          </a:p>
          <a:p>
            <a:pPr lvl="1"/>
            <a:r>
              <a:rPr lang="en-US" dirty="0"/>
              <a:t>Optionally, add and use </a:t>
            </a:r>
            <a:r>
              <a:rPr lang="en-US" dirty="0" err="1"/>
              <a:t>Hystrix</a:t>
            </a:r>
            <a:r>
              <a:rPr lang="en-US" dirty="0"/>
              <a:t> Metrics stream </a:t>
            </a:r>
          </a:p>
          <a:p>
            <a:pPr lvl="1"/>
            <a:r>
              <a:rPr lang="en-US" dirty="0"/>
              <a:t>Configure any needed settings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HystrixCommand</a:t>
            </a:r>
            <a:r>
              <a:rPr lang="en-US" dirty="0"/>
              <a:t>(s) to access dependent resources</a:t>
            </a:r>
          </a:p>
          <a:p>
            <a:pPr lvl="1"/>
            <a:r>
              <a:rPr lang="en-US" dirty="0"/>
              <a:t>On Cloud Foundry, create &amp; bind </a:t>
            </a:r>
            <a:r>
              <a:rPr lang="en-US" dirty="0" err="1"/>
              <a:t>Hystrix</a:t>
            </a:r>
            <a:r>
              <a:rPr lang="en-US" dirty="0"/>
              <a:t> Monitoring service instance for usage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725046-CDDE-4FE3-AC4A-8C0C98A7EB4B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16BD8AB-D54E-498F-94C0-ED0E3BC40289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64E9B64-2D30-47DF-AB7B-3356D2D77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E2AEF4-DB0B-4D04-B216-3E7EF71CEA9B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858E530E-A847-43B1-B1AD-140EA11BF949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024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3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Horizontally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39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235349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3122623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223709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3160819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3078428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3009896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3009896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534435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4114" y="2614158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926" y="3840681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PCF Router/LB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851164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4" name="Straight Arrow Connector 23"/>
          <p:cNvCxnSpPr>
            <a:cxnSpLocks/>
            <a:stCxn id="4" idx="2"/>
            <a:endCxn id="19" idx="0"/>
          </p:cNvCxnSpPr>
          <p:nvPr/>
        </p:nvCxnSpPr>
        <p:spPr>
          <a:xfrm flipH="1">
            <a:off x="3905344" y="3860501"/>
            <a:ext cx="249293" cy="92722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871086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744437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>
            <a:off x="5088304" y="4013559"/>
            <a:ext cx="2414236" cy="7741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21" idx="0"/>
          </p:cNvCxnSpPr>
          <p:nvPr/>
        </p:nvCxnSpPr>
        <p:spPr>
          <a:xfrm flipH="1">
            <a:off x="7502540" y="3839191"/>
            <a:ext cx="1133002" cy="9485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842652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993" y="3116691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cxnSpLocks/>
            <a:stCxn id="45" idx="3"/>
          </p:cNvCxnSpPr>
          <p:nvPr/>
        </p:nvCxnSpPr>
        <p:spPr>
          <a:xfrm>
            <a:off x="1005406" y="3440979"/>
            <a:ext cx="744249" cy="39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497125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208372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3257302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3271170"/>
            <a:ext cx="308803" cy="308803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6A954-CCCC-4F91-A8FB-75C140348231}"/>
              </a:ext>
            </a:extLst>
          </p:cNvPr>
          <p:cNvCxnSpPr>
            <a:cxnSpLocks/>
          </p:cNvCxnSpPr>
          <p:nvPr/>
        </p:nvCxnSpPr>
        <p:spPr>
          <a:xfrm flipH="1">
            <a:off x="2240597" y="3875760"/>
            <a:ext cx="1448944" cy="9001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10282470" y="4738615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146888" y="4787729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Redis</a:t>
            </a:r>
          </a:p>
          <a:p>
            <a:pPr algn="ctr"/>
            <a:r>
              <a:rPr lang="en-US" sz="2000" dirty="0"/>
              <a:t>Cache 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787729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744084" y="4787729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Eureka</a:t>
            </a:r>
          </a:p>
          <a:p>
            <a:pPr algn="ctr"/>
            <a:r>
              <a:rPr lang="en-US" sz="2000" dirty="0"/>
              <a:t>Registry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7042" y="4114188"/>
            <a:ext cx="1763595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Session State &amp; Key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338505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1501AE-9966-4A9A-A8B3-CF9FCE07545E}"/>
              </a:ext>
            </a:extLst>
          </p:cNvPr>
          <p:cNvSpPr/>
          <p:nvPr/>
        </p:nvSpPr>
        <p:spPr>
          <a:xfrm>
            <a:off x="1360484" y="4794730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Hystrix</a:t>
            </a:r>
            <a:r>
              <a:rPr lang="en-US" sz="2000" dirty="0"/>
              <a:t> Monitoring</a:t>
            </a:r>
          </a:p>
          <a:p>
            <a:pPr algn="ctr"/>
            <a:r>
              <a:rPr lang="en-US" sz="2000" dirty="0"/>
              <a:t>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856289"/>
            <a:ext cx="332978" cy="349626"/>
          </a:xfrm>
          <a:prstGeom prst="rect">
            <a:avLst/>
          </a:prstGeom>
        </p:spPr>
      </p:pic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3266634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295410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856289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856289"/>
            <a:ext cx="332978" cy="349626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8826749-B64B-4C2C-B1BD-EDA0DB0BA952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3DBA7B-0A59-4674-8B3D-8351434B20A3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1C5A5E18-F077-4716-804E-D1BC20837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F20ADDF-C71C-43C7-8BF4-1F3BFC3E3342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Shape 913">
              <a:extLst>
                <a:ext uri="{FF2B5EF4-FFF2-40B4-BE49-F238E27FC236}">
                  <a16:creationId xmlns:a16="http://schemas.microsoft.com/office/drawing/2014/main" id="{99D41DED-2FA1-4226-AA86-69C667936819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4517F34-A908-4729-9C5F-96F715C99397}"/>
              </a:ext>
            </a:extLst>
          </p:cNvPr>
          <p:cNvSpPr txBox="1"/>
          <p:nvPr/>
        </p:nvSpPr>
        <p:spPr>
          <a:xfrm>
            <a:off x="5552055" y="3495345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1455E3C4-5F39-443B-84C5-9DAE9101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04" y="3110339"/>
            <a:ext cx="705882" cy="70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94CE45-69F3-4CD1-A03F-043D4143EA40}"/>
              </a:ext>
            </a:extLst>
          </p:cNvPr>
          <p:cNvCxnSpPr>
            <a:cxnSpLocks/>
            <a:stCxn id="4098" idx="3"/>
          </p:cNvCxnSpPr>
          <p:nvPr/>
        </p:nvCxnSpPr>
        <p:spPr>
          <a:xfrm flipV="1">
            <a:off x="2483286" y="3266634"/>
            <a:ext cx="884281" cy="19664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11D3B1-A8F7-4774-B07B-424786ABF17B}"/>
              </a:ext>
            </a:extLst>
          </p:cNvPr>
          <p:cNvCxnSpPr>
            <a:cxnSpLocks/>
            <a:stCxn id="4098" idx="3"/>
          </p:cNvCxnSpPr>
          <p:nvPr/>
        </p:nvCxnSpPr>
        <p:spPr>
          <a:xfrm>
            <a:off x="2483286" y="3463280"/>
            <a:ext cx="874465" cy="7115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031962-0F50-45FB-B13D-EE08A6BF49F1}"/>
              </a:ext>
            </a:extLst>
          </p:cNvPr>
          <p:cNvCxnSpPr>
            <a:cxnSpLocks/>
            <a:stCxn id="4098" idx="3"/>
          </p:cNvCxnSpPr>
          <p:nvPr/>
        </p:nvCxnSpPr>
        <p:spPr>
          <a:xfrm>
            <a:off x="2483286" y="3463280"/>
            <a:ext cx="874465" cy="26780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406109-9F70-482F-9ECA-32D3A95EB082}"/>
              </a:ext>
            </a:extLst>
          </p:cNvPr>
          <p:cNvSpPr txBox="1"/>
          <p:nvPr/>
        </p:nvSpPr>
        <p:spPr>
          <a:xfrm>
            <a:off x="2529356" y="1522198"/>
            <a:ext cx="6979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86E"/>
                </a:solidFill>
              </a:rPr>
              <a:t>“Ensure all application and user state is stored </a:t>
            </a:r>
          </a:p>
          <a:p>
            <a:pPr algn="ctr"/>
            <a:r>
              <a:rPr lang="en-US" sz="2800" dirty="0">
                <a:solidFill>
                  <a:srgbClr val="00786E"/>
                </a:solidFill>
              </a:rPr>
              <a:t>externally 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B3E2D8-3671-49AD-9325-B381196147F1}"/>
              </a:ext>
            </a:extLst>
          </p:cNvPr>
          <p:cNvSpPr txBox="1"/>
          <p:nvPr/>
        </p:nvSpPr>
        <p:spPr>
          <a:xfrm>
            <a:off x="2682829" y="2704120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</p:spTree>
    <p:extLst>
      <p:ext uri="{BB962C8B-B14F-4D97-AF65-F5344CB8AC3E}">
        <p14:creationId xmlns:p14="http://schemas.microsoft.com/office/powerpoint/2010/main" val="316130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NuGet feeds</a:t>
            </a:r>
          </a:p>
          <a:p>
            <a:pPr lvl="1"/>
            <a:r>
              <a:rPr lang="en-US" dirty="0"/>
              <a:t>Development: </a:t>
            </a:r>
            <a:r>
              <a:rPr lang="en-US" dirty="0">
                <a:hlinkClick r:id="rId2"/>
              </a:rPr>
              <a:t>https://www.myget.org/gallery/steeltoedev</a:t>
            </a:r>
            <a:endParaRPr lang="en-US" dirty="0"/>
          </a:p>
          <a:p>
            <a:pPr lvl="1"/>
            <a:r>
              <a:rPr lang="en-US" dirty="0"/>
              <a:t>Stable: </a:t>
            </a:r>
            <a:r>
              <a:rPr lang="en-US" dirty="0">
                <a:hlinkClick r:id="rId2"/>
              </a:rPr>
              <a:t>https://www.myget.org/gallery/steeltoemaster</a:t>
            </a:r>
            <a:endParaRPr lang="en-US" dirty="0"/>
          </a:p>
          <a:p>
            <a:pPr lvl="1"/>
            <a:r>
              <a:rPr lang="en-US" dirty="0"/>
              <a:t>Release &amp; Release Candidates: </a:t>
            </a:r>
            <a:r>
              <a:rPr lang="en-US" dirty="0">
                <a:hlinkClick r:id="rId3"/>
              </a:rPr>
              <a:t>https://www.nuget.org/</a:t>
            </a:r>
            <a:endParaRPr lang="en-US" dirty="0"/>
          </a:p>
          <a:p>
            <a:r>
              <a:rPr lang="en-US" dirty="0"/>
              <a:t>NuGet naming conventions</a:t>
            </a:r>
          </a:p>
          <a:p>
            <a:pPr lvl="1"/>
            <a:r>
              <a:rPr lang="en-US" dirty="0" err="1"/>
              <a:t>Steeltoe.X.Y.ZBase</a:t>
            </a:r>
            <a:r>
              <a:rPr lang="en-US" dirty="0"/>
              <a:t> – base X.Y.Z functionality, application type independent 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Steeltoe.Extensions.Configuration.CloudFoundryBase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Steeltoe.X.Y.ZCore</a:t>
            </a:r>
            <a:r>
              <a:rPr lang="en-US" dirty="0"/>
              <a:t> – .NET Core DI support (e.g. ASP.NET Core)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Steeltoe.Extensions.Configuration.CloudFoundryCore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Steeltoe.X.Y.ZAutofac</a:t>
            </a:r>
            <a:r>
              <a:rPr lang="en-US" dirty="0"/>
              <a:t> – ASP.NET 4 </a:t>
            </a:r>
            <a:r>
              <a:rPr lang="en-US" dirty="0" err="1"/>
              <a:t>Autofac</a:t>
            </a:r>
            <a:r>
              <a:rPr lang="en-US" dirty="0"/>
              <a:t> DI support</a:t>
            </a:r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Steeltoe.Extensions.Configuration.CloudFoundryAutofac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7DD0E3-678A-460C-A69C-E44307DE9652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0ED42A-5E99-47C6-8807-9DC577E66210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F61FD4E-86C4-4424-8FEB-E2838BD01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D4645F-B9C7-446C-A4F7-796531185E29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41C7AF5E-E086-43F4-B2C8-35ED196608F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861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Horizontally </a:t>
            </a:r>
            <a:br>
              <a:rPr lang="en-US" dirty="0"/>
            </a:br>
            <a:r>
              <a:rPr lang="en-US" dirty="0"/>
              <a:t>Session State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using ASP.NET Core session middleware for managing session state ( i.e. Users current fortune)</a:t>
            </a:r>
          </a:p>
          <a:p>
            <a:pPr lvl="1"/>
            <a:r>
              <a:rPr lang="en-US" dirty="0"/>
              <a:t>Session state is stored in dictionary</a:t>
            </a:r>
          </a:p>
          <a:p>
            <a:pPr lvl="1"/>
            <a:r>
              <a:rPr lang="en-US" dirty="0"/>
              <a:t>Session ID used to save and fetch state</a:t>
            </a:r>
          </a:p>
          <a:p>
            <a:pPr lvl="1"/>
            <a:r>
              <a:rPr lang="en-US" dirty="0"/>
              <a:t>Session IDs are stored in cookie &amp; sent to browser</a:t>
            </a:r>
          </a:p>
          <a:p>
            <a:pPr lvl="1"/>
            <a:r>
              <a:rPr lang="en-US" dirty="0"/>
              <a:t>Session IDs are encrypted using </a:t>
            </a:r>
            <a:r>
              <a:rPr lang="en-US" dirty="0" err="1"/>
              <a:t>DataProtection</a:t>
            </a:r>
            <a:r>
              <a:rPr lang="en-US" dirty="0"/>
              <a:t> services before adding to cookie</a:t>
            </a:r>
          </a:p>
          <a:p>
            <a:pPr lvl="1"/>
            <a:r>
              <a:rPr lang="en-US" dirty="0"/>
              <a:t>Dictionary saved in </a:t>
            </a:r>
            <a:r>
              <a:rPr lang="en-US" dirty="0" err="1">
                <a:latin typeface="Consolas" panose="020B0609020204030204" pitchFamily="49" charset="0"/>
              </a:rPr>
              <a:t>IDistributedCache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/>
              <a:t>defaults to In-Memory cache</a:t>
            </a:r>
          </a:p>
          <a:p>
            <a:pPr lvl="2"/>
            <a:r>
              <a:rPr lang="en-US" dirty="0"/>
              <a:t>Issue: When scaling the UI horizontally, users would lose session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41C711-AB5C-45B2-B0A1-51725C73517C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4A8FA5-6569-45D5-9ACA-9F93C5FF5E9F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562F39B-9369-40A5-8BF9-F48376AE5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31685D-24EB-4F86-9FF2-E3078814314C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B5C82743-F3EA-4EE0-860D-14E4B18A247A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551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Horizontally</a:t>
            </a:r>
            <a:br>
              <a:rPr lang="en-US" dirty="0"/>
            </a:br>
            <a:r>
              <a:rPr lang="en-US" dirty="0" err="1"/>
              <a:t>DataProtection</a:t>
            </a:r>
            <a:r>
              <a:rPr lang="en-US" dirty="0"/>
              <a:t> Key Store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9179" cy="4351338"/>
          </a:xfrm>
        </p:spPr>
        <p:txBody>
          <a:bodyPr/>
          <a:lstStyle/>
          <a:p>
            <a:r>
              <a:rPr lang="en-US" dirty="0" err="1"/>
              <a:t>DataProtection</a:t>
            </a:r>
            <a:r>
              <a:rPr lang="en-US" dirty="0"/>
              <a:t> is a crypto service used for protecting data </a:t>
            </a:r>
          </a:p>
          <a:p>
            <a:pPr lvl="1"/>
            <a:r>
              <a:rPr lang="en-US" dirty="0"/>
              <a:t>Used both internally by ASP.NET Core and optionally by application code</a:t>
            </a:r>
          </a:p>
          <a:p>
            <a:pPr lvl="1"/>
            <a:r>
              <a:rPr lang="en-US" dirty="0"/>
              <a:t>Added as a service using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AddDataProtection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Automatically generates keys and manages them in a key-ring which it stores in a repository</a:t>
            </a:r>
          </a:p>
          <a:p>
            <a:pPr lvl="2"/>
            <a:r>
              <a:rPr lang="en-US" dirty="0"/>
              <a:t>Issue: Default is to store key ring in local file system</a:t>
            </a:r>
          </a:p>
          <a:p>
            <a:pPr lvl="1"/>
            <a:r>
              <a:rPr lang="en-US" dirty="0"/>
              <a:t>Fortunately there are extension methods you can use to configure its behavior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PersistKeysToFileSystem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(..)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PersistKeysToRedis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9C7143-800B-4F72-BA62-55755D378373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39B718-A123-406A-90EE-78A7B72200F5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B2B19B9-17BD-4D54-98AC-F0E86CF0E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7DBE53-DBC0-4B37-9E1F-D97E6177B41D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4E99360B-5FCD-4532-8E62-7197AA1C32C1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886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Horizontally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Redis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the Connector to configure both a ASP.NET Core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RedisCache</a:t>
            </a:r>
            <a:r>
              <a:rPr lang="en-US" dirty="0"/>
              <a:t> and a </a:t>
            </a:r>
            <a:r>
              <a:rPr lang="en-US" dirty="0" err="1"/>
              <a:t>StackExchange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IConnectionMultiplexer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RedisCache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IConnectionMultiplexer</a:t>
            </a:r>
            <a:r>
              <a:rPr lang="en-US" dirty="0"/>
              <a:t> to container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RedisCache</a:t>
            </a:r>
            <a:r>
              <a:rPr lang="en-US" dirty="0"/>
              <a:t> implements </a:t>
            </a:r>
            <a:r>
              <a:rPr lang="en-US" dirty="0" err="1">
                <a:latin typeface="Consolas" panose="020B0609020204030204" pitchFamily="49" charset="0"/>
              </a:rPr>
              <a:t>IDistributedCache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Session service will use it to store users fortune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Configure any Redis client settings as needed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DistributedRedisCache</a:t>
            </a:r>
            <a:r>
              <a:rPr lang="en-US" dirty="0"/>
              <a:t> to service container</a:t>
            </a:r>
          </a:p>
          <a:p>
            <a:pPr lvl="1"/>
            <a:r>
              <a:rPr lang="en-US" dirty="0"/>
              <a:t>Optionally, inject </a:t>
            </a:r>
            <a:r>
              <a:rPr lang="en-US" dirty="0" err="1">
                <a:latin typeface="Consolas" panose="020B0609020204030204" pitchFamily="49" charset="0"/>
              </a:rPr>
              <a:t>IDistributedCache</a:t>
            </a:r>
            <a:r>
              <a:rPr lang="en-US" dirty="0"/>
              <a:t> and/or </a:t>
            </a:r>
            <a:r>
              <a:rPr lang="en-US" dirty="0" err="1">
                <a:latin typeface="Consolas" panose="020B0609020204030204" pitchFamily="49" charset="0"/>
              </a:rPr>
              <a:t>IConnectionMultiplexer</a:t>
            </a:r>
            <a:r>
              <a:rPr lang="en-US" dirty="0"/>
              <a:t> and use for other purposes</a:t>
            </a:r>
          </a:p>
          <a:p>
            <a:pPr lvl="1"/>
            <a:r>
              <a:rPr lang="en-US" dirty="0"/>
              <a:t>On Cloud Foundry, create &amp; bind Redis service instance for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A70E6-67D6-43C0-A47A-7DCD0E49B517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B437D2-5215-4888-9679-F459CE734747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1555A99-551A-4CE9-A7EA-6571DCBE6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B431D-F380-45CA-90B0-50493A3B6170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CE342788-CCF8-4283-9BC5-1A1E85E3335F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8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1928" cy="1325563"/>
          </a:xfrm>
        </p:spPr>
        <p:txBody>
          <a:bodyPr/>
          <a:lstStyle/>
          <a:p>
            <a:r>
              <a:rPr lang="en-US" dirty="0"/>
              <a:t>Scaling Horizontally 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Redis Key Storage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DataProtection</a:t>
            </a:r>
            <a:r>
              <a:rPr lang="en-US" dirty="0"/>
              <a:t> to use a Cloud Foundry </a:t>
            </a:r>
            <a:r>
              <a:rPr lang="en-US" dirty="0" err="1"/>
              <a:t>Redis</a:t>
            </a:r>
            <a:r>
              <a:rPr lang="en-US" dirty="0"/>
              <a:t> service for Key Ring storage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StackExchange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IConnectionMultiplexer</a:t>
            </a:r>
            <a:r>
              <a:rPr lang="en-US" dirty="0"/>
              <a:t> to be available in the container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Configure Redis client settings as needed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IConnectionMultiplexer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service container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DataProtection</a:t>
            </a:r>
            <a:r>
              <a:rPr lang="en-US" dirty="0"/>
              <a:t> to use Redis for Key Storage</a:t>
            </a:r>
          </a:p>
          <a:p>
            <a:pPr lvl="1"/>
            <a:r>
              <a:rPr lang="en-US" dirty="0"/>
              <a:t>On Cloud Foundry create &amp; bind Redis service instance for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56239E-4651-4781-A60B-B8CF424B0CB6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672DBF-6703-418E-9FAB-F55796430B6B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BE1FB67-C8AE-4826-8D84-C4500936F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263B18-9E9A-4F36-8495-E594B17228A5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60229942-8EA9-4D55-9021-6E695A0DA96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09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6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45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329619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3216893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317979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3255089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3172698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3104166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3104166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628705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9885" y="2708373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714059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945434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4" name="Straight Arrow Connector 23"/>
          <p:cNvCxnSpPr>
            <a:cxnSpLocks/>
            <a:stCxn id="4" idx="2"/>
            <a:endCxn id="19" idx="0"/>
          </p:cNvCxnSpPr>
          <p:nvPr/>
        </p:nvCxnSpPr>
        <p:spPr>
          <a:xfrm flipH="1">
            <a:off x="3905344" y="3954771"/>
            <a:ext cx="249293" cy="92722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3965356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838707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>
            <a:off x="5088304" y="4107829"/>
            <a:ext cx="2414236" cy="7741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21" idx="0"/>
          </p:cNvCxnSpPr>
          <p:nvPr/>
        </p:nvCxnSpPr>
        <p:spPr>
          <a:xfrm flipH="1">
            <a:off x="7502540" y="3933461"/>
            <a:ext cx="1133002" cy="9485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936922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743" y="3201355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525644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591395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302642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3351572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3365440"/>
            <a:ext cx="308803" cy="308803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6A954-CCCC-4F91-A8FB-75C140348231}"/>
              </a:ext>
            </a:extLst>
          </p:cNvPr>
          <p:cNvCxnSpPr>
            <a:cxnSpLocks/>
          </p:cNvCxnSpPr>
          <p:nvPr/>
        </p:nvCxnSpPr>
        <p:spPr>
          <a:xfrm flipH="1">
            <a:off x="2240597" y="3970030"/>
            <a:ext cx="1448944" cy="9001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0692C4-FB25-45CC-BF89-5FFE00AEC077}"/>
              </a:ext>
            </a:extLst>
          </p:cNvPr>
          <p:cNvGrpSpPr/>
          <p:nvPr/>
        </p:nvGrpSpPr>
        <p:grpSpPr>
          <a:xfrm>
            <a:off x="1742800" y="1709504"/>
            <a:ext cx="7007086" cy="1427428"/>
            <a:chOff x="838200" y="1766324"/>
            <a:chExt cx="7190739" cy="150410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C2A302E-FE23-4CFE-A9B5-26A9206FCDDD}"/>
                </a:ext>
              </a:extLst>
            </p:cNvPr>
            <p:cNvSpPr/>
            <p:nvPr/>
          </p:nvSpPr>
          <p:spPr>
            <a:xfrm>
              <a:off x="838200" y="1766324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SSO </a:t>
              </a:r>
            </a:p>
            <a:p>
              <a:pPr algn="ctr"/>
              <a:r>
                <a:rPr lang="en-US" sz="2000" dirty="0"/>
                <a:t>Service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7DC03D-E5C5-4B10-8A33-F2E146581534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 flipV="1">
              <a:off x="2355112" y="2191627"/>
              <a:ext cx="789003" cy="106493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1B3117E-0E8F-4AA3-BD18-D240BE1D4EE0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 flipV="1">
              <a:off x="2355112" y="2191627"/>
              <a:ext cx="5673827" cy="10788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lowchart: Magnetic Disk 13"/>
          <p:cNvSpPr/>
          <p:nvPr/>
        </p:nvSpPr>
        <p:spPr>
          <a:xfrm>
            <a:off x="10282470" y="4832885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146888" y="4881999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Redis</a:t>
            </a:r>
          </a:p>
          <a:p>
            <a:pPr algn="ctr"/>
            <a:r>
              <a:rPr lang="en-US" sz="2000" dirty="0"/>
              <a:t>Cache 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881999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744084" y="4881999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Eureka</a:t>
            </a:r>
          </a:p>
          <a:p>
            <a:pPr algn="ctr"/>
            <a:r>
              <a:rPr lang="en-US" sz="2000" dirty="0"/>
              <a:t>Registry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7042" y="4208458"/>
            <a:ext cx="1763595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Session State &amp; Key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432775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1501AE-9966-4A9A-A8B3-CF9FCE07545E}"/>
              </a:ext>
            </a:extLst>
          </p:cNvPr>
          <p:cNvSpPr/>
          <p:nvPr/>
        </p:nvSpPr>
        <p:spPr>
          <a:xfrm>
            <a:off x="1360484" y="4889000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Hystrix</a:t>
            </a:r>
            <a:r>
              <a:rPr lang="en-US" sz="2000" dirty="0"/>
              <a:t> Monitoring</a:t>
            </a:r>
          </a:p>
          <a:p>
            <a:pPr algn="ctr"/>
            <a:r>
              <a:rPr lang="en-US" sz="2000" dirty="0"/>
              <a:t>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950559"/>
            <a:ext cx="332978" cy="34962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F74E792-38D0-40CD-90A8-D9E6C7E1BDA3}"/>
              </a:ext>
            </a:extLst>
          </p:cNvPr>
          <p:cNvSpPr txBox="1"/>
          <p:nvPr/>
        </p:nvSpPr>
        <p:spPr>
          <a:xfrm>
            <a:off x="3530025" y="2303003"/>
            <a:ext cx="825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OAuth2</a:t>
            </a:r>
          </a:p>
        </p:txBody>
      </p:sp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3360904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389680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51F77C-8A7B-4394-9873-AC9D56056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74" y="1352412"/>
            <a:ext cx="520632" cy="433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217169-C410-4CE9-99DE-0BBE5CD7B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76" y="2453627"/>
            <a:ext cx="958468" cy="396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77B42A-4267-4A13-A9B5-1EC077C75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487" y="1854488"/>
            <a:ext cx="528072" cy="5280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950559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950559"/>
            <a:ext cx="332978" cy="349626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0EBF59CC-33B8-4456-8514-DDA27DC0115D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D7D1E3E-DBDF-45A7-A295-CA22B9ACCBC3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E8EBA3B5-AF0A-466F-9A48-AC622A9E6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E308091-522A-4CA0-A778-A7952656A64B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Shape 913">
              <a:extLst>
                <a:ext uri="{FF2B5EF4-FFF2-40B4-BE49-F238E27FC236}">
                  <a16:creationId xmlns:a16="http://schemas.microsoft.com/office/drawing/2014/main" id="{E3B9227D-4128-4BC7-9720-5B72D7B3BF33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58624A1-D5EA-4BA7-B497-A6A3407B0FC1}"/>
              </a:ext>
            </a:extLst>
          </p:cNvPr>
          <p:cNvSpPr txBox="1"/>
          <p:nvPr/>
        </p:nvSpPr>
        <p:spPr>
          <a:xfrm>
            <a:off x="5360465" y="3579948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F7BA30-B4E6-40B0-81B7-CD91248B7570}"/>
              </a:ext>
            </a:extLst>
          </p:cNvPr>
          <p:cNvSpPr txBox="1"/>
          <p:nvPr/>
        </p:nvSpPr>
        <p:spPr>
          <a:xfrm>
            <a:off x="4213092" y="1612742"/>
            <a:ext cx="632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86E"/>
                </a:solidFill>
              </a:rPr>
              <a:t>“Enable SSO and secure REST endpoints”</a:t>
            </a:r>
          </a:p>
        </p:txBody>
      </p:sp>
    </p:spTree>
    <p:extLst>
      <p:ext uri="{BB962C8B-B14F-4D97-AF65-F5344CB8AC3E}">
        <p14:creationId xmlns:p14="http://schemas.microsoft.com/office/powerpoint/2010/main" val="89405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- </a:t>
            </a:r>
            <a:r>
              <a:rPr lang="en-US" dirty="0" err="1"/>
              <a:t>Steeltoe</a:t>
            </a:r>
            <a:r>
              <a:rPr lang="en-US" dirty="0"/>
              <a:t> Provider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providers that simplify using Cloud Foundry based security services</a:t>
            </a:r>
          </a:p>
          <a:p>
            <a:pPr lvl="1"/>
            <a:r>
              <a:rPr lang="en-US" dirty="0"/>
              <a:t>Enable using UAA Server and/or Pivotal Single Sign-on (SSO) service for Authentication and Authorization services</a:t>
            </a:r>
          </a:p>
          <a:p>
            <a:r>
              <a:rPr lang="en-US" dirty="0"/>
              <a:t>Security Providers</a:t>
            </a:r>
          </a:p>
          <a:p>
            <a:pPr lvl="1"/>
            <a:r>
              <a:rPr lang="en-US" dirty="0"/>
              <a:t>OAuth2 </a:t>
            </a:r>
          </a:p>
          <a:p>
            <a:pPr lvl="1"/>
            <a:r>
              <a:rPr lang="en-US" dirty="0"/>
              <a:t>JSON Web Tokens (JWT)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074FA6-2BB1-4C19-950F-431128515C01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73E6B-1D03-4D28-9BCB-AA4F711BDB48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D13436-D0A5-40F0-BA19-6BBA6060E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2C9E43-4D6F-4216-BCFF-418869964F9D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Shape 913">
              <a:extLst>
                <a:ext uri="{FF2B5EF4-FFF2-40B4-BE49-F238E27FC236}">
                  <a16:creationId xmlns:a16="http://schemas.microsoft.com/office/drawing/2014/main" id="{07F805BF-20E2-4BCC-BC17-36CF196D355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158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- </a:t>
            </a:r>
            <a:r>
              <a:rPr lang="en-US" dirty="0" err="1"/>
              <a:t>Steeltoe</a:t>
            </a:r>
            <a:r>
              <a:rPr lang="en-US" dirty="0"/>
              <a:t> OAuth2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applications to implement an OAuth 2.0 Authorization Code grant flows using security services provided by Cloud Foundry</a:t>
            </a:r>
          </a:p>
          <a:p>
            <a:pPr lvl="1"/>
            <a:r>
              <a:rPr lang="en-US" dirty="0"/>
              <a:t>UAA Server </a:t>
            </a:r>
          </a:p>
          <a:p>
            <a:pPr lvl="1"/>
            <a:r>
              <a:rPr lang="en-US" dirty="0"/>
              <a:t>Pivotal Single Sign-on service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Add Authentication and Authorization services to container</a:t>
            </a:r>
          </a:p>
          <a:p>
            <a:pPr lvl="1"/>
            <a:r>
              <a:rPr lang="en-US" dirty="0"/>
              <a:t>Add Authentication middleware to pipeline</a:t>
            </a:r>
          </a:p>
          <a:p>
            <a:pPr lvl="1"/>
            <a:r>
              <a:rPr lang="en-US" dirty="0"/>
              <a:t>Apply Authorization attributes to controllers to protect actions</a:t>
            </a:r>
          </a:p>
          <a:p>
            <a:pPr lvl="1"/>
            <a:r>
              <a:rPr lang="en-US" dirty="0"/>
              <a:t>Implement token forwarding as needed</a:t>
            </a:r>
          </a:p>
          <a:p>
            <a:pPr lvl="1"/>
            <a:r>
              <a:rPr lang="en-US" dirty="0"/>
              <a:t>Configure any OAuth2 provider settings you need</a:t>
            </a:r>
          </a:p>
          <a:p>
            <a:pPr lvl="1"/>
            <a:r>
              <a:rPr lang="en-US" dirty="0"/>
              <a:t>On Cloud Foundry create &amp; bind OAuth service instance for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8CFCBB-9F40-48AB-841B-6E4814B86D8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8EC053-7358-495A-B544-717A1AA075D4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B0EC46E-92AF-4D60-8A09-D8536FF34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609FCC-5202-4160-859A-88A244F79DD6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5726874F-7ACB-46FB-BFAC-E1230371C165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609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- </a:t>
            </a:r>
            <a:r>
              <a:rPr lang="en-US" dirty="0" err="1"/>
              <a:t>Steeltoe</a:t>
            </a:r>
            <a:r>
              <a:rPr lang="en-US" dirty="0"/>
              <a:t> JWT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Enables using OAuth2 tokens issued by Cloud Foundry Security services to secure access to REST resources/endpoints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Add Authentication and Authorization services to container</a:t>
            </a:r>
          </a:p>
          <a:p>
            <a:pPr lvl="1"/>
            <a:r>
              <a:rPr lang="en-US" dirty="0"/>
              <a:t>Add Authentication middleware to pipeline</a:t>
            </a:r>
          </a:p>
          <a:p>
            <a:pPr lvl="1"/>
            <a:r>
              <a:rPr lang="en-US" dirty="0"/>
              <a:t>Apply Authorization attributes</a:t>
            </a:r>
          </a:p>
          <a:p>
            <a:pPr lvl="1"/>
            <a:r>
              <a:rPr lang="en-US" dirty="0"/>
              <a:t>Implement token forwarding as needed</a:t>
            </a:r>
          </a:p>
          <a:p>
            <a:pPr lvl="1"/>
            <a:r>
              <a:rPr lang="en-US" dirty="0"/>
              <a:t>On Cloud Foundry create &amp; bind OAuth service instance for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7E50-D2D3-49A1-B253-19CBA5A560DD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58EA8B-EBC4-4823-84C0-09F9D20EE94A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B4C0D03-8961-4FA4-B367-D83473052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2D16D7-D769-4319-BA71-08E5379759C6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Shape 913">
              <a:extLst>
                <a:ext uri="{FF2B5EF4-FFF2-40B4-BE49-F238E27FC236}">
                  <a16:creationId xmlns:a16="http://schemas.microsoft.com/office/drawing/2014/main" id="{6506B4EE-5491-49AE-B0E9-A4D9B0AAB30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100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49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– </a:t>
            </a:r>
            <a:r>
              <a:rPr lang="en-US" dirty="0">
                <a:hlinkClick r:id="rId2"/>
              </a:rPr>
              <a:t>http://steeltoe.io</a:t>
            </a:r>
            <a:endParaRPr lang="en-US" dirty="0"/>
          </a:p>
          <a:p>
            <a:r>
              <a:rPr lang="en-US" dirty="0"/>
              <a:t>Samples – </a:t>
            </a:r>
            <a:r>
              <a:rPr lang="en-US" dirty="0">
                <a:hlinkClick r:id="rId3"/>
              </a:rPr>
              <a:t>https://github.com/SteeltoeOSS/Samples</a:t>
            </a:r>
            <a:endParaRPr lang="en-US" dirty="0"/>
          </a:p>
          <a:p>
            <a:pPr lvl="1"/>
            <a:r>
              <a:rPr lang="en-US" dirty="0"/>
              <a:t>Single function - organized by framework area (e.g. Configuration, Discovery, etc.) </a:t>
            </a:r>
          </a:p>
          <a:p>
            <a:pPr lvl="2"/>
            <a:r>
              <a:rPr lang="en-US" dirty="0"/>
              <a:t>ASP.NET 4, ASP.NET Core &amp; Console based samples</a:t>
            </a:r>
          </a:p>
          <a:p>
            <a:pPr lvl="1"/>
            <a:r>
              <a:rPr lang="en-US" dirty="0"/>
              <a:t>Multi-functional – illustrates using several </a:t>
            </a:r>
            <a:r>
              <a:rPr lang="en-US" dirty="0" err="1"/>
              <a:t>Steeltoe</a:t>
            </a:r>
            <a:r>
              <a:rPr lang="en-US" dirty="0"/>
              <a:t> components</a:t>
            </a:r>
          </a:p>
          <a:p>
            <a:pPr lvl="2"/>
            <a:r>
              <a:rPr lang="en-US" dirty="0" err="1"/>
              <a:t>MusicStore</a:t>
            </a:r>
            <a:r>
              <a:rPr lang="en-US" dirty="0"/>
              <a:t> – micro-services app built from the ASP.NET Core reference app</a:t>
            </a:r>
          </a:p>
          <a:p>
            <a:pPr lvl="2"/>
            <a:r>
              <a:rPr lang="en-US" dirty="0" err="1"/>
              <a:t>FreddysBBQ</a:t>
            </a:r>
            <a:r>
              <a:rPr lang="en-US" dirty="0"/>
              <a:t> - a polyglot (i.e. Java and .NET) micro-services based sample app</a:t>
            </a:r>
          </a:p>
          <a:p>
            <a:pPr lvl="2"/>
            <a:r>
              <a:rPr lang="en-US" dirty="0" err="1"/>
              <a:t>WorkshopFinal</a:t>
            </a:r>
            <a:r>
              <a:rPr lang="en-US" dirty="0"/>
              <a:t> – Fortune Teller using all of the </a:t>
            </a:r>
            <a:r>
              <a:rPr lang="en-US" dirty="0" err="1"/>
              <a:t>Steeltoe</a:t>
            </a:r>
            <a:r>
              <a:rPr lang="en-US" dirty="0"/>
              <a:t> components</a:t>
            </a:r>
          </a:p>
          <a:p>
            <a:pPr lvl="1"/>
            <a:r>
              <a:rPr lang="en-US" dirty="0" err="1"/>
              <a:t>eShopContainers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https://github.com/SteeltoeOSS/eShopOnContainers</a:t>
            </a:r>
            <a:endParaRPr lang="en-US" dirty="0"/>
          </a:p>
          <a:p>
            <a:r>
              <a:rPr lang="en-US" dirty="0"/>
              <a:t>Slack  - https://slack.steeltoe.io/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AE9D5-6A0E-4C38-9F41-A22349084691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EF6C13-92CD-4DD4-B0F1-59892C055B70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EB36D16-0694-43C8-8BED-6430332E0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233483-DD9E-495C-8BBD-07C938987EF6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BEFB8372-31B3-4DC1-B48F-C69C70686408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82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50</a:t>
            </a:fld>
            <a:endParaRPr lang="en-US"/>
          </a:p>
        </p:txBody>
      </p:sp>
      <p:sp>
        <p:nvSpPr>
          <p:cNvPr id="62" name="Rectangle: Rounded Corners 61"/>
          <p:cNvSpPr/>
          <p:nvPr/>
        </p:nvSpPr>
        <p:spPr>
          <a:xfrm>
            <a:off x="3649488" y="3376754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3522835" y="3264028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Fortune Teller UI</a:t>
            </a:r>
          </a:p>
        </p:txBody>
      </p:sp>
      <p:sp>
        <p:nvSpPr>
          <p:cNvPr id="54" name="Rectangle: Rounded Corners 53"/>
          <p:cNvSpPr/>
          <p:nvPr/>
        </p:nvSpPr>
        <p:spPr>
          <a:xfrm>
            <a:off x="8887255" y="336511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3" name="Rectangle: Rounded Corners 52"/>
          <p:cNvSpPr/>
          <p:nvPr/>
        </p:nvSpPr>
        <p:spPr>
          <a:xfrm>
            <a:off x="8699680" y="3302224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ectangle: Rounded Corners 51"/>
          <p:cNvSpPr/>
          <p:nvPr/>
        </p:nvSpPr>
        <p:spPr>
          <a:xfrm>
            <a:off x="8496480" y="3219833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96181" y="3151301"/>
            <a:ext cx="1516912" cy="850605"/>
          </a:xfrm>
          <a:prstGeom prst="roundRect">
            <a:avLst/>
          </a:prstGeom>
          <a:solidFill>
            <a:srgbClr val="F27C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UI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06060" y="3151301"/>
            <a:ext cx="1516912" cy="850605"/>
          </a:xfrm>
          <a:prstGeom prst="roundRect">
            <a:avLst/>
          </a:prstGeom>
          <a:solidFill>
            <a:srgbClr val="0078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Fortune Teller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2156" y="3675840"/>
            <a:ext cx="130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Call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9885" y="2755508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9106" y="2761194"/>
            <a:ext cx="2526972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MVC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2233" y="2992569"/>
            <a:ext cx="92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Fortunes</a:t>
            </a:r>
          </a:p>
        </p:txBody>
      </p:sp>
      <p:cxnSp>
        <p:nvCxnSpPr>
          <p:cNvPr id="24" name="Straight Arrow Connector 23"/>
          <p:cNvCxnSpPr>
            <a:cxnSpLocks/>
            <a:stCxn id="4" idx="2"/>
            <a:endCxn id="19" idx="0"/>
          </p:cNvCxnSpPr>
          <p:nvPr/>
        </p:nvCxnSpPr>
        <p:spPr>
          <a:xfrm flipH="1">
            <a:off x="3905344" y="4001906"/>
            <a:ext cx="249293" cy="92722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0" idx="0"/>
          </p:cNvCxnSpPr>
          <p:nvPr/>
        </p:nvCxnSpPr>
        <p:spPr>
          <a:xfrm>
            <a:off x="4406269" y="4012491"/>
            <a:ext cx="1350343" cy="91664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641207" y="3885842"/>
            <a:ext cx="2713491" cy="101552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>
            <a:off x="5088304" y="4154964"/>
            <a:ext cx="2414236" cy="77417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21" idx="0"/>
          </p:cNvCxnSpPr>
          <p:nvPr/>
        </p:nvCxnSpPr>
        <p:spPr>
          <a:xfrm flipH="1">
            <a:off x="7502540" y="3980596"/>
            <a:ext cx="1133002" cy="94853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525451" y="3984057"/>
            <a:ext cx="964187" cy="9450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hape 8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743" y="3248490"/>
            <a:ext cx="334413" cy="6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traight Arrow Connector 46"/>
          <p:cNvCxnSpPr>
            <a:stCxn id="45" idx="3"/>
            <a:endCxn id="4" idx="1"/>
          </p:cNvCxnSpPr>
          <p:nvPr/>
        </p:nvCxnSpPr>
        <p:spPr>
          <a:xfrm>
            <a:off x="2804157" y="3572779"/>
            <a:ext cx="592025" cy="382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898749" y="3638530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13094" y="3349777"/>
            <a:ext cx="3392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E4FFF8A-5B75-4653-A0AD-D98DE4D89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3487" y="3398707"/>
            <a:ext cx="308803" cy="3088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42D982-40DA-4A32-95C6-7B3F7617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78311" y="3412575"/>
            <a:ext cx="308803" cy="3088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4D80D-1CCD-45A0-BD76-01CA722B2D4E}"/>
              </a:ext>
            </a:extLst>
          </p:cNvPr>
          <p:cNvGrpSpPr/>
          <p:nvPr/>
        </p:nvGrpSpPr>
        <p:grpSpPr>
          <a:xfrm>
            <a:off x="4768428" y="1710906"/>
            <a:ext cx="1744199" cy="751348"/>
            <a:chOff x="956728" y="1548091"/>
            <a:chExt cx="1744199" cy="751348"/>
          </a:xfrm>
        </p:grpSpPr>
        <p:sp>
          <p:nvSpPr>
            <p:cNvPr id="37" name="Shape 1054">
              <a:extLst>
                <a:ext uri="{FF2B5EF4-FFF2-40B4-BE49-F238E27FC236}">
                  <a16:creationId xmlns:a16="http://schemas.microsoft.com/office/drawing/2014/main" id="{70F858C2-1CC6-426A-A6F8-66A2AE98789C}"/>
                </a:ext>
              </a:extLst>
            </p:cNvPr>
            <p:cNvSpPr/>
            <p:nvPr/>
          </p:nvSpPr>
          <p:spPr>
            <a:xfrm>
              <a:off x="956728" y="1548091"/>
              <a:ext cx="1744199" cy="72594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Shape 1055">
              <a:extLst>
                <a:ext uri="{FF2B5EF4-FFF2-40B4-BE49-F238E27FC236}">
                  <a16:creationId xmlns:a16="http://schemas.microsoft.com/office/drawing/2014/main" id="{32966589-CBF5-4FD2-82D2-B4755DF94109}"/>
                </a:ext>
              </a:extLst>
            </p:cNvPr>
            <p:cNvGrpSpPr/>
            <p:nvPr/>
          </p:nvGrpSpPr>
          <p:grpSpPr>
            <a:xfrm>
              <a:off x="1028447" y="1625388"/>
              <a:ext cx="1613098" cy="336106"/>
              <a:chOff x="5481921" y="2721113"/>
              <a:chExt cx="1613098" cy="272100"/>
            </a:xfrm>
          </p:grpSpPr>
          <p:sp>
            <p:nvSpPr>
              <p:cNvPr id="40" name="Shape 1056">
                <a:extLst>
                  <a:ext uri="{FF2B5EF4-FFF2-40B4-BE49-F238E27FC236}">
                    <a16:creationId xmlns:a16="http://schemas.microsoft.com/office/drawing/2014/main" id="{8E7B4643-C602-499D-9100-C31344320994}"/>
                  </a:ext>
                </a:extLst>
              </p:cNvPr>
              <p:cNvSpPr/>
              <p:nvPr/>
            </p:nvSpPr>
            <p:spPr>
              <a:xfrm>
                <a:off x="5481921" y="2721113"/>
                <a:ext cx="1613098" cy="272100"/>
              </a:xfrm>
              <a:prstGeom prst="roundRect">
                <a:avLst>
                  <a:gd name="adj" fmla="val 17740"/>
                </a:avLst>
              </a:prstGeom>
              <a:solidFill>
                <a:srgbClr val="33928A"/>
              </a:solidFill>
              <a:ln>
                <a:noFill/>
              </a:ln>
            </p:spPr>
            <p:txBody>
              <a:bodyPr lIns="91425" tIns="0" rIns="91425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F2F2"/>
                  </a:buClr>
                  <a:buSzPct val="25000"/>
                  <a:buFont typeface="Calibri"/>
                  <a:buNone/>
                </a:pP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1200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Apps Manager</a:t>
                </a:r>
                <a:r>
                  <a:rPr lang="en-US" sz="1200" b="0" i="0" u="none" strike="noStrike" cap="none" dirty="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UI</a:t>
                </a:r>
              </a:p>
            </p:txBody>
          </p:sp>
          <p:sp>
            <p:nvSpPr>
              <p:cNvPr id="41" name="Shape 1058">
                <a:extLst>
                  <a:ext uri="{FF2B5EF4-FFF2-40B4-BE49-F238E27FC236}">
                    <a16:creationId xmlns:a16="http://schemas.microsoft.com/office/drawing/2014/main" id="{E3AFFA58-6A79-4948-9F55-9B198398F0E6}"/>
                  </a:ext>
                </a:extLst>
              </p:cNvPr>
              <p:cNvSpPr/>
              <p:nvPr/>
            </p:nvSpPr>
            <p:spPr>
              <a:xfrm rot="-2700000">
                <a:off x="6784487" y="2807016"/>
                <a:ext cx="269831" cy="9842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01" y="0"/>
                    </a:moveTo>
                    <a:cubicBezTo>
                      <a:pt x="27010" y="0"/>
                      <a:pt x="34235" y="12740"/>
                      <a:pt x="37662" y="31892"/>
                    </a:cubicBezTo>
                    <a:lnTo>
                      <a:pt x="82337" y="31892"/>
                    </a:lnTo>
                    <a:cubicBezTo>
                      <a:pt x="85765" y="12740"/>
                      <a:pt x="92989" y="0"/>
                      <a:pt x="101298" y="0"/>
                    </a:cubicBezTo>
                    <a:cubicBezTo>
                      <a:pt x="109439" y="0"/>
                      <a:pt x="116540" y="12234"/>
                      <a:pt x="120000" y="30839"/>
                    </a:cubicBezTo>
                    <a:lnTo>
                      <a:pt x="101879" y="30839"/>
                    </a:lnTo>
                    <a:lnTo>
                      <a:pt x="96571" y="60000"/>
                    </a:lnTo>
                    <a:lnTo>
                      <a:pt x="101879" y="89160"/>
                    </a:lnTo>
                    <a:lnTo>
                      <a:pt x="120000" y="89160"/>
                    </a:lnTo>
                    <a:cubicBezTo>
                      <a:pt x="116540" y="107765"/>
                      <a:pt x="109439" y="120000"/>
                      <a:pt x="101298" y="120000"/>
                    </a:cubicBezTo>
                    <a:cubicBezTo>
                      <a:pt x="92989" y="120000"/>
                      <a:pt x="85765" y="107259"/>
                      <a:pt x="82337" y="88107"/>
                    </a:cubicBezTo>
                    <a:lnTo>
                      <a:pt x="37662" y="88107"/>
                    </a:lnTo>
                    <a:cubicBezTo>
                      <a:pt x="34235" y="107259"/>
                      <a:pt x="27010" y="120000"/>
                      <a:pt x="18701" y="120000"/>
                    </a:cubicBezTo>
                    <a:cubicBezTo>
                      <a:pt x="10560" y="120000"/>
                      <a:pt x="3459" y="107765"/>
                      <a:pt x="0" y="89160"/>
                    </a:cubicBezTo>
                    <a:lnTo>
                      <a:pt x="18120" y="89160"/>
                    </a:lnTo>
                    <a:lnTo>
                      <a:pt x="23428" y="60000"/>
                    </a:lnTo>
                    <a:lnTo>
                      <a:pt x="18120" y="30839"/>
                    </a:lnTo>
                    <a:lnTo>
                      <a:pt x="0" y="30839"/>
                    </a:lnTo>
                    <a:cubicBezTo>
                      <a:pt x="3459" y="12234"/>
                      <a:pt x="10560" y="0"/>
                      <a:pt x="18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Shape 1059">
              <a:extLst>
                <a:ext uri="{FF2B5EF4-FFF2-40B4-BE49-F238E27FC236}">
                  <a16:creationId xmlns:a16="http://schemas.microsoft.com/office/drawing/2014/main" id="{413D41FC-7D37-4355-90B3-CDD28AD6E721}"/>
                </a:ext>
              </a:extLst>
            </p:cNvPr>
            <p:cNvSpPr txBox="1"/>
            <p:nvPr/>
          </p:nvSpPr>
          <p:spPr>
            <a:xfrm>
              <a:off x="1052205" y="1957405"/>
              <a:ext cx="1587600" cy="34203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 Manager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81275-E5A1-4054-88EF-7E67DC3EE7C4}"/>
              </a:ext>
            </a:extLst>
          </p:cNvPr>
          <p:cNvCxnSpPr>
            <a:cxnSpLocks/>
          </p:cNvCxnSpPr>
          <p:nvPr/>
        </p:nvCxnSpPr>
        <p:spPr>
          <a:xfrm flipH="1">
            <a:off x="4785497" y="2479431"/>
            <a:ext cx="520537" cy="67187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235577-EC96-450A-820C-C2676E15EE9C}"/>
              </a:ext>
            </a:extLst>
          </p:cNvPr>
          <p:cNvCxnSpPr>
            <a:cxnSpLocks/>
          </p:cNvCxnSpPr>
          <p:nvPr/>
        </p:nvCxnSpPr>
        <p:spPr>
          <a:xfrm>
            <a:off x="6035564" y="2431273"/>
            <a:ext cx="2347129" cy="79976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06A954-CCCC-4F91-A8FB-75C140348231}"/>
              </a:ext>
            </a:extLst>
          </p:cNvPr>
          <p:cNvCxnSpPr>
            <a:cxnSpLocks/>
          </p:cNvCxnSpPr>
          <p:nvPr/>
        </p:nvCxnSpPr>
        <p:spPr>
          <a:xfrm flipH="1">
            <a:off x="2240597" y="4017165"/>
            <a:ext cx="1448944" cy="90012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0692C4-FB25-45CC-BF89-5FFE00AEC077}"/>
              </a:ext>
            </a:extLst>
          </p:cNvPr>
          <p:cNvGrpSpPr/>
          <p:nvPr/>
        </p:nvGrpSpPr>
        <p:grpSpPr>
          <a:xfrm>
            <a:off x="1742800" y="1756639"/>
            <a:ext cx="7007086" cy="1427428"/>
            <a:chOff x="838200" y="1766324"/>
            <a:chExt cx="7190739" cy="150410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8C2A302E-FE23-4CFE-A9B5-26A9206FCDDD}"/>
                </a:ext>
              </a:extLst>
            </p:cNvPr>
            <p:cNvSpPr/>
            <p:nvPr/>
          </p:nvSpPr>
          <p:spPr>
            <a:xfrm>
              <a:off x="838200" y="1766324"/>
              <a:ext cx="1516912" cy="850605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SSO </a:t>
              </a:r>
            </a:p>
            <a:p>
              <a:pPr algn="ctr"/>
              <a:r>
                <a:rPr lang="en-US" sz="2000" dirty="0"/>
                <a:t>Service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27DC03D-E5C5-4B10-8A33-F2E146581534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 flipV="1">
              <a:off x="2355112" y="2191627"/>
              <a:ext cx="789003" cy="106493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1B3117E-0E8F-4AA3-BD18-D240BE1D4EE0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 flipV="1">
              <a:off x="2355112" y="2191627"/>
              <a:ext cx="5673827" cy="10788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8B685E-A552-40B0-96DB-E3CD8838111A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898749" y="3903301"/>
            <a:ext cx="4355241" cy="99520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736173-1889-4B07-BB33-D618AD9BFCA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64516" y="4001906"/>
            <a:ext cx="190911" cy="90836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3D360A-44B9-4B0F-AD53-61A73627F47E}"/>
              </a:ext>
            </a:extLst>
          </p:cNvPr>
          <p:cNvCxnSpPr>
            <a:cxnSpLocks/>
          </p:cNvCxnSpPr>
          <p:nvPr/>
        </p:nvCxnSpPr>
        <p:spPr>
          <a:xfrm flipV="1">
            <a:off x="4878559" y="2468846"/>
            <a:ext cx="3069271" cy="73978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BC5978-D6C5-426E-A559-033A6F315F96}"/>
              </a:ext>
            </a:extLst>
          </p:cNvPr>
          <p:cNvCxnSpPr>
            <a:cxnSpLocks/>
            <a:stCxn id="5" idx="0"/>
            <a:endCxn id="66" idx="2"/>
          </p:cNvCxnSpPr>
          <p:nvPr/>
        </p:nvCxnSpPr>
        <p:spPr>
          <a:xfrm flipH="1" flipV="1">
            <a:off x="8692339" y="2610029"/>
            <a:ext cx="372177" cy="541272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10282470" y="4880020"/>
            <a:ext cx="1199273" cy="899719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MySql</a:t>
            </a:r>
            <a:endParaRPr lang="en-US" sz="2000" dirty="0"/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146888" y="4929134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Redis</a:t>
            </a:r>
          </a:p>
          <a:p>
            <a:pPr algn="ctr"/>
            <a:r>
              <a:rPr lang="en-US" sz="2000" dirty="0"/>
              <a:t>Cache 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900593" y="4929134"/>
            <a:ext cx="1712038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Config Server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6744084" y="4929134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Eureka</a:t>
            </a:r>
          </a:p>
          <a:p>
            <a:pPr algn="ctr"/>
            <a:r>
              <a:rPr lang="en-US" sz="2000" dirty="0"/>
              <a:t>Registry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7042" y="4255593"/>
            <a:ext cx="1763595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Session State &amp; Key Storage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08500" y="4479910"/>
            <a:ext cx="157043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Fortunes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1501AE-9966-4A9A-A8B3-CF9FCE07545E}"/>
              </a:ext>
            </a:extLst>
          </p:cNvPr>
          <p:cNvSpPr/>
          <p:nvPr/>
        </p:nvSpPr>
        <p:spPr>
          <a:xfrm>
            <a:off x="1360484" y="4936135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Hystrix</a:t>
            </a:r>
            <a:r>
              <a:rPr lang="en-US" sz="2000" dirty="0"/>
              <a:t> Monitoring</a:t>
            </a:r>
          </a:p>
          <a:p>
            <a:pPr algn="ctr"/>
            <a:r>
              <a:rPr lang="en-US" sz="2000" dirty="0"/>
              <a:t>Service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C21BE90-B344-4DE0-81BC-F134C4E89218}"/>
              </a:ext>
            </a:extLst>
          </p:cNvPr>
          <p:cNvSpPr/>
          <p:nvPr/>
        </p:nvSpPr>
        <p:spPr>
          <a:xfrm>
            <a:off x="8495534" y="4898505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Zipkin</a:t>
            </a:r>
            <a:r>
              <a:rPr lang="en-US" sz="2000" dirty="0"/>
              <a:t> Trace</a:t>
            </a:r>
          </a:p>
          <a:p>
            <a:pPr algn="ctr"/>
            <a:r>
              <a:rPr lang="en-US" sz="2000" dirty="0"/>
              <a:t>Monitoring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9098F-172D-4BC1-AB86-56D30105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19" y="5997694"/>
            <a:ext cx="332978" cy="34962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FF74E792-38D0-40CD-90A8-D9E6C7E1BDA3}"/>
              </a:ext>
            </a:extLst>
          </p:cNvPr>
          <p:cNvSpPr txBox="1"/>
          <p:nvPr/>
        </p:nvSpPr>
        <p:spPr>
          <a:xfrm>
            <a:off x="3530025" y="2350138"/>
            <a:ext cx="825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OAuth2</a:t>
            </a:r>
          </a:p>
        </p:txBody>
      </p:sp>
      <p:pic>
        <p:nvPicPr>
          <p:cNvPr id="93" name="Shape 300">
            <a:extLst>
              <a:ext uri="{FF2B5EF4-FFF2-40B4-BE49-F238E27FC236}">
                <a16:creationId xmlns:a16="http://schemas.microsoft.com/office/drawing/2014/main" id="{76EAF1FE-0CC5-4A5D-9CAF-9404D9B7F1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9488933" y="3408039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300">
            <a:extLst>
              <a:ext uri="{FF2B5EF4-FFF2-40B4-BE49-F238E27FC236}">
                <a16:creationId xmlns:a16="http://schemas.microsoft.com/office/drawing/2014/main" id="{F80F897D-52E4-4465-8700-331F52AE0D8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9611" t="6649" r="9619" b="6657"/>
          <a:stretch/>
        </p:blipFill>
        <p:spPr>
          <a:xfrm>
            <a:off x="4586571" y="3436815"/>
            <a:ext cx="298303" cy="2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51F77C-8A7B-4394-9873-AC9D56056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474" y="1399547"/>
            <a:ext cx="520632" cy="433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217169-C410-4CE9-99DE-0BBE5CD7B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76" y="2500762"/>
            <a:ext cx="958468" cy="396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77B42A-4267-4A13-A9B5-1EC077C754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487" y="1901623"/>
            <a:ext cx="528072" cy="528072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19E4E60-85E4-410B-A65F-314773550EAB}"/>
              </a:ext>
            </a:extLst>
          </p:cNvPr>
          <p:cNvSpPr/>
          <p:nvPr/>
        </p:nvSpPr>
        <p:spPr>
          <a:xfrm>
            <a:off x="7933883" y="1759424"/>
            <a:ext cx="1516912" cy="85060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Metrics Service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D2CA3BF8-D9FD-4398-A094-7BC7C8B5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586" y="5997694"/>
            <a:ext cx="332978" cy="3496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077DDFF-27E5-4D94-A7B7-B6F5D0BE4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16" y="5997694"/>
            <a:ext cx="332978" cy="349626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09A85364-3913-4D07-8E2C-DD78DBCFB093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3A171B-4F3E-437B-ACA6-A80F7F64C820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A30BF80-D805-4803-AAE8-6548F42B3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5B76AE-BFBD-4FAF-9E16-738158FC53BD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Shape 913">
              <a:extLst>
                <a:ext uri="{FF2B5EF4-FFF2-40B4-BE49-F238E27FC236}">
                  <a16:creationId xmlns:a16="http://schemas.microsoft.com/office/drawing/2014/main" id="{D8D639B6-104A-4FA5-817A-123493532E84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C3A9A9D-0874-4B02-82D2-39973174F566}"/>
              </a:ext>
            </a:extLst>
          </p:cNvPr>
          <p:cNvSpPr txBox="1"/>
          <p:nvPr/>
        </p:nvSpPr>
        <p:spPr>
          <a:xfrm>
            <a:off x="5555736" y="3645825"/>
            <a:ext cx="219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REST Calls (Random, All)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5E5C2D-E1F1-40F8-9E71-0FEA38F41C1D}"/>
              </a:ext>
            </a:extLst>
          </p:cNvPr>
          <p:cNvSpPr txBox="1"/>
          <p:nvPr/>
        </p:nvSpPr>
        <p:spPr>
          <a:xfrm>
            <a:off x="3046908" y="1258943"/>
            <a:ext cx="721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86E"/>
                </a:solidFill>
              </a:rPr>
              <a:t>“Enable production monitoring &amp; management”</a:t>
            </a:r>
          </a:p>
        </p:txBody>
      </p:sp>
    </p:spTree>
    <p:extLst>
      <p:ext uri="{BB962C8B-B14F-4D97-AF65-F5344CB8AC3E}">
        <p14:creationId xmlns:p14="http://schemas.microsoft.com/office/powerpoint/2010/main" val="2381779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– 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Tools for Monitoring and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199" y="1825625"/>
            <a:ext cx="11262757" cy="4351338"/>
          </a:xfrm>
        </p:spPr>
        <p:txBody>
          <a:bodyPr>
            <a:normAutofit/>
          </a:bodyPr>
          <a:lstStyle/>
          <a:p>
            <a:r>
              <a:rPr lang="en-US" dirty="0"/>
              <a:t>Management Endpoints – REST endpoints for monitoring &amp; managing your apps</a:t>
            </a:r>
          </a:p>
          <a:p>
            <a:r>
              <a:rPr lang="en-US" dirty="0"/>
              <a:t>Application Metrics – capture application and runtime performance data</a:t>
            </a:r>
          </a:p>
          <a:p>
            <a:r>
              <a:rPr lang="en-US" dirty="0"/>
              <a:t>Distributed Tracing – capture and correlate application traces in a distributed system</a:t>
            </a:r>
          </a:p>
          <a:p>
            <a:r>
              <a:rPr lang="en-US" dirty="0" err="1"/>
              <a:t>Hystrix</a:t>
            </a:r>
            <a:r>
              <a:rPr lang="en-US" dirty="0"/>
              <a:t> Circuits – capture circuit status and performance data (i.e. external dependencies)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853811-F056-4A0B-BA43-6361D05D3264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DAB628-7DCB-4914-89FA-59D283816F96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3FE6770-605E-4FEF-B2A3-7BF7BB28B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7682B3-4993-4199-8902-4922606FEFEB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Shape 913">
              <a:extLst>
                <a:ext uri="{FF2B5EF4-FFF2-40B4-BE49-F238E27FC236}">
                  <a16:creationId xmlns:a16="http://schemas.microsoft.com/office/drawing/2014/main" id="{85ED76D0-542F-4ADE-AC4D-8B89C62F73FE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700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– </a:t>
            </a:r>
            <a:br>
              <a:rPr lang="en-US" dirty="0"/>
            </a:br>
            <a:r>
              <a:rPr lang="en-US" dirty="0" err="1"/>
              <a:t>Steeltoe</a:t>
            </a:r>
            <a:r>
              <a:rPr lang="en-US" dirty="0"/>
              <a:t> Management Endpoints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Easily expose REST endpoints which integrate with Pivotal Apps Manager</a:t>
            </a:r>
          </a:p>
          <a:p>
            <a:pPr lvl="1"/>
            <a:r>
              <a:rPr lang="en-US" dirty="0"/>
              <a:t>/info - arbitrary app info, e.g. git build tag</a:t>
            </a:r>
          </a:p>
          <a:p>
            <a:pPr lvl="1"/>
            <a:r>
              <a:rPr lang="en-US" dirty="0"/>
              <a:t>/health – detailed application health information</a:t>
            </a:r>
          </a:p>
          <a:p>
            <a:pPr lvl="1"/>
            <a:r>
              <a:rPr lang="en-US" dirty="0"/>
              <a:t>/trace - circular buffer of last 100 http requests/responses</a:t>
            </a:r>
          </a:p>
          <a:p>
            <a:pPr lvl="1"/>
            <a:r>
              <a:rPr lang="en-US" dirty="0"/>
              <a:t>/loggers - show and dynamically modify log level of loggers</a:t>
            </a:r>
          </a:p>
          <a:p>
            <a:pPr lvl="1"/>
            <a:r>
              <a:rPr lang="en-US" dirty="0"/>
              <a:t>/mappings – show exposed routes (e.g. REST endpoints) in app</a:t>
            </a:r>
          </a:p>
          <a:p>
            <a:pPr lvl="1"/>
            <a:r>
              <a:rPr lang="en-US" dirty="0"/>
              <a:t>/dump - perform thread dump (.NET - Windows only)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heapdump</a:t>
            </a:r>
            <a:r>
              <a:rPr lang="en-US" dirty="0"/>
              <a:t> – return a </a:t>
            </a:r>
            <a:r>
              <a:rPr lang="en-US" dirty="0" err="1"/>
              <a:t>gzip</a:t>
            </a:r>
            <a:r>
              <a:rPr lang="en-US" dirty="0"/>
              <a:t> compressed dump file (.NET - Windows only)</a:t>
            </a:r>
          </a:p>
          <a:p>
            <a:r>
              <a:rPr lang="en-US" dirty="0"/>
              <a:t>Additional endpoints accessible via REST calls ( not integrated with Pivotal Apps Manager)</a:t>
            </a:r>
          </a:p>
          <a:p>
            <a:pPr lvl="1"/>
            <a:r>
              <a:rPr lang="en-US" dirty="0"/>
              <a:t>/env -  expose app configuration key value pairs</a:t>
            </a:r>
          </a:p>
          <a:p>
            <a:pPr lvl="1"/>
            <a:r>
              <a:rPr lang="en-US" dirty="0"/>
              <a:t>/reload -  cause applications configuration to be reloaded</a:t>
            </a:r>
          </a:p>
          <a:p>
            <a:pPr lvl="1"/>
            <a:r>
              <a:rPr lang="en-US" dirty="0"/>
              <a:t>/metrics -  expose system and app metrics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BAE3E0-7147-49B2-80E4-2EC8BEA040BE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067900-81D5-47C4-9570-D8DEE2AE53A8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30E2324-6675-497F-AFD9-EFF091D8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DF801-2AD2-480A-B667-90B709DAE31C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Shape 913">
              <a:extLst>
                <a:ext uri="{FF2B5EF4-FFF2-40B4-BE49-F238E27FC236}">
                  <a16:creationId xmlns:a16="http://schemas.microsoft.com/office/drawing/2014/main" id="{2362662B-B769-4DCE-9343-6595397C7449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545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– </a:t>
            </a:r>
            <a:r>
              <a:rPr lang="en-US" dirty="0" err="1"/>
              <a:t>Steeltoe</a:t>
            </a:r>
            <a:r>
              <a:rPr lang="en-US" dirty="0"/>
              <a:t> Application Metrics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exposed via HTTP Rest endpoint - /metrics</a:t>
            </a:r>
          </a:p>
          <a:p>
            <a:r>
              <a:rPr lang="en-US" dirty="0"/>
              <a:t>CLR runtime metrics automatically captured</a:t>
            </a:r>
          </a:p>
          <a:p>
            <a:r>
              <a:rPr lang="en-US" dirty="0"/>
              <a:t>App metrics automatically captured for common ingress and egress points (e.g. ASP.NET Core Host, MVC, Views &amp; </a:t>
            </a:r>
            <a:r>
              <a:rPr lang="en-US" dirty="0" err="1"/>
              <a:t>HttpClient</a:t>
            </a:r>
            <a:r>
              <a:rPr lang="en-US" dirty="0"/>
              <a:t>) </a:t>
            </a:r>
          </a:p>
          <a:p>
            <a:r>
              <a:rPr lang="en-US" dirty="0"/>
              <a:t>Optionally instrument your app yourself using </a:t>
            </a:r>
            <a:r>
              <a:rPr lang="en-US" dirty="0" err="1"/>
              <a:t>OpenCensus</a:t>
            </a:r>
            <a:r>
              <a:rPr lang="en-US" dirty="0"/>
              <a:t> APIs</a:t>
            </a:r>
          </a:p>
          <a:p>
            <a:r>
              <a:rPr lang="en-US" dirty="0"/>
              <a:t>Optionally enable metrics exporting to backend metrics system</a:t>
            </a:r>
          </a:p>
          <a:p>
            <a:pPr lvl="1"/>
            <a:r>
              <a:rPr lang="en-US" dirty="0"/>
              <a:t>Metrics Forwarder for PCF supported</a:t>
            </a:r>
          </a:p>
          <a:p>
            <a:pPr lvl="1"/>
            <a:r>
              <a:rPr lang="en-US" dirty="0"/>
              <a:t>Others via </a:t>
            </a:r>
            <a:r>
              <a:rPr lang="en-US" dirty="0" err="1"/>
              <a:t>OpenCensus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114AA3-E1F0-4FE7-9DFC-3BEA6CF8ACF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7F341F-596E-4861-AB94-9E03C86E940D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8720261-78EB-4D1E-80D2-B74C88C854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29EB3-D48B-42CB-A699-1C4D30E76E8A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Shape 913">
              <a:extLst>
                <a:ext uri="{FF2B5EF4-FFF2-40B4-BE49-F238E27FC236}">
                  <a16:creationId xmlns:a16="http://schemas.microsoft.com/office/drawing/2014/main" id="{E4CC53ED-C123-4B87-A868-0CA31185BDE5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110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– </a:t>
            </a:r>
            <a:r>
              <a:rPr lang="en-US" dirty="0" err="1"/>
              <a:t>Steeltoe</a:t>
            </a:r>
            <a:r>
              <a:rPr lang="en-US" dirty="0"/>
              <a:t> Distributed Tracing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trace and span ids to log output – [</a:t>
            </a:r>
            <a:r>
              <a:rPr lang="en-US" dirty="0" err="1"/>
              <a:t>appName</a:t>
            </a:r>
            <a:r>
              <a:rPr lang="en-US" dirty="0"/>
              <a:t>, </a:t>
            </a:r>
            <a:r>
              <a:rPr lang="en-US" dirty="0" err="1"/>
              <a:t>traceid</a:t>
            </a:r>
            <a:r>
              <a:rPr lang="en-US" dirty="0"/>
              <a:t>, </a:t>
            </a:r>
            <a:r>
              <a:rPr lang="en-US" dirty="0" err="1"/>
              <a:t>spanid</a:t>
            </a:r>
            <a:r>
              <a:rPr lang="en-US" dirty="0"/>
              <a:t>, exported]</a:t>
            </a:r>
          </a:p>
          <a:p>
            <a:pPr lvl="1"/>
            <a:r>
              <a:rPr lang="en-US" dirty="0"/>
              <a:t>Facilitates log correlation</a:t>
            </a:r>
          </a:p>
          <a:p>
            <a:r>
              <a:rPr lang="en-US" dirty="0"/>
              <a:t>Automatic instrumentation of common (.NET - ASP.NET &amp; </a:t>
            </a:r>
            <a:r>
              <a:rPr lang="en-US" dirty="0" err="1"/>
              <a:t>HTTPClient</a:t>
            </a:r>
            <a:r>
              <a:rPr lang="en-US" dirty="0"/>
              <a:t>) ingress and egress points</a:t>
            </a:r>
          </a:p>
          <a:p>
            <a:r>
              <a:rPr lang="en-US" dirty="0"/>
              <a:t>Automatic propagation of trace context to other processes</a:t>
            </a:r>
          </a:p>
          <a:p>
            <a:r>
              <a:rPr lang="en-US" dirty="0"/>
              <a:t>Optionally instrument your app yourself using </a:t>
            </a:r>
            <a:r>
              <a:rPr lang="en-US" dirty="0" err="1"/>
              <a:t>OpenCensus</a:t>
            </a:r>
            <a:r>
              <a:rPr lang="en-US" dirty="0"/>
              <a:t> APIs</a:t>
            </a:r>
          </a:p>
          <a:p>
            <a:r>
              <a:rPr lang="en-US" dirty="0"/>
              <a:t>Optionally enable trace exporting to backend tracing system</a:t>
            </a:r>
          </a:p>
          <a:p>
            <a:pPr lvl="1"/>
            <a:r>
              <a:rPr lang="en-US" dirty="0" err="1"/>
              <a:t>Zipkin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Others via </a:t>
            </a:r>
            <a:r>
              <a:rPr lang="en-US" dirty="0" err="1"/>
              <a:t>OpenCensus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CA0DC3-693F-424A-A57B-42E945DB194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1D698F-1196-4FA2-9971-9AE197C9BC0D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14803B-966D-49C8-8250-FD3830A0D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065E1F-F8AE-44E5-9BAB-2586A711BC6F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Shape 913">
              <a:extLst>
                <a:ext uri="{FF2B5EF4-FFF2-40B4-BE49-F238E27FC236}">
                  <a16:creationId xmlns:a16="http://schemas.microsoft.com/office/drawing/2014/main" id="{B1F753FC-BDA5-4717-9000-C2236C73B3DC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933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55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21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56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Steeltoe</a:t>
            </a:r>
            <a:r>
              <a:rPr lang="en-US" dirty="0"/>
              <a:t>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7FAA91-2F2D-4EB0-BBC6-62A5B8F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Teller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5521" y="2278538"/>
            <a:ext cx="3284956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ASP.NET Core Web API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44DC02-210A-4623-B6B5-080C6DFDF43A}"/>
              </a:ext>
            </a:extLst>
          </p:cNvPr>
          <p:cNvGrpSpPr/>
          <p:nvPr/>
        </p:nvGrpSpPr>
        <p:grpSpPr>
          <a:xfrm>
            <a:off x="1042332" y="2349206"/>
            <a:ext cx="8503866" cy="1376311"/>
            <a:chOff x="915332" y="2619051"/>
            <a:chExt cx="8503866" cy="1376311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992407" y="3009158"/>
              <a:ext cx="1516912" cy="850605"/>
            </a:xfrm>
            <a:prstGeom prst="roundRect">
              <a:avLst/>
            </a:prstGeom>
            <a:solidFill>
              <a:srgbClr val="F27C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Fortune Teller UI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7902286" y="3009158"/>
              <a:ext cx="1516912" cy="850605"/>
            </a:xfrm>
            <a:prstGeom prst="roundRect">
              <a:avLst/>
            </a:prstGeom>
            <a:solidFill>
              <a:srgbClr val="0078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Fortune Teller Service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8382" y="3533697"/>
              <a:ext cx="1309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REST Call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5332" y="2619051"/>
              <a:ext cx="2526972" cy="40011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ASP.NET Core MVC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8459" y="2850426"/>
              <a:ext cx="924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Fortunes</a:t>
              </a:r>
            </a:p>
          </p:txBody>
        </p:sp>
        <p:pic>
          <p:nvPicPr>
            <p:cNvPr id="45" name="Shape 83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65969" y="3106347"/>
              <a:ext cx="334413" cy="6485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Straight Arrow Connector 46"/>
            <p:cNvCxnSpPr>
              <a:stCxn id="45" idx="3"/>
              <a:endCxn id="4" idx="1"/>
            </p:cNvCxnSpPr>
            <p:nvPr/>
          </p:nvCxnSpPr>
          <p:spPr>
            <a:xfrm>
              <a:off x="2400383" y="3430636"/>
              <a:ext cx="592025" cy="3825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4494975" y="3496387"/>
              <a:ext cx="339296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509320" y="3207634"/>
              <a:ext cx="339296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EC8CDC-807E-42F0-A9AD-D82CE09F0915}"/>
                </a:ext>
              </a:extLst>
            </p:cNvPr>
            <p:cNvSpPr txBox="1"/>
            <p:nvPr/>
          </p:nvSpPr>
          <p:spPr>
            <a:xfrm>
              <a:off x="4954170" y="3557566"/>
              <a:ext cx="2193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FFFF"/>
                  </a:solidFill>
                </a:rPr>
                <a:t>REST Calls (Random, All)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3408D2A7-BFF1-4AF2-A40D-F490AAE20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14942" y="2965111"/>
            <a:ext cx="308803" cy="30880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6310A3F-F91F-463F-8B17-2DC6F30F0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7642" y="2978918"/>
            <a:ext cx="308803" cy="308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E1480-C6EC-4C7C-B726-80A1F7BF7330}"/>
              </a:ext>
            </a:extLst>
          </p:cNvPr>
          <p:cNvSpPr txBox="1"/>
          <p:nvPr/>
        </p:nvSpPr>
        <p:spPr>
          <a:xfrm>
            <a:off x="1391507" y="4612362"/>
            <a:ext cx="646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5"/>
              </a:rPr>
              <a:t>https://github.com/SteeltoeOSS/Samples/tree/dev/WorkshopFinal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0E0B0E-F1EE-4B30-8171-A4B04BBCC85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965B3E-7071-4869-BD0D-52B6E05F8F6B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93B4A8B-FBDF-4B88-BB1D-018011435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35EE79-91D1-43EB-B54A-2FEE866464B3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Shape 913">
              <a:extLst>
                <a:ext uri="{FF2B5EF4-FFF2-40B4-BE49-F238E27FC236}">
                  <a16:creationId xmlns:a16="http://schemas.microsoft.com/office/drawing/2014/main" id="{413A4666-B6E5-46CC-964B-B921F9AB7976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4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BCCA-72AA-47AE-BA32-9A8CCF9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Fortune Teller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4FCBF-5AC9-446B-BB7E-F8D05D2F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81" y="1431558"/>
            <a:ext cx="8848354" cy="483894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58861E8-89C6-4454-8B2D-178472F0D84F}"/>
              </a:ext>
            </a:extLst>
          </p:cNvPr>
          <p:cNvSpPr/>
          <p:nvPr/>
        </p:nvSpPr>
        <p:spPr>
          <a:xfrm>
            <a:off x="8051469" y="1781299"/>
            <a:ext cx="896587" cy="5937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B5BED2-EEAB-48F6-9162-B3857FCFC506}"/>
              </a:ext>
            </a:extLst>
          </p:cNvPr>
          <p:cNvSpPr/>
          <p:nvPr/>
        </p:nvSpPr>
        <p:spPr>
          <a:xfrm>
            <a:off x="4261261" y="1781299"/>
            <a:ext cx="896587" cy="5937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DF7DC5-EFC8-4914-A2D4-5870128EA993}"/>
              </a:ext>
            </a:extLst>
          </p:cNvPr>
          <p:cNvSpPr/>
          <p:nvPr/>
        </p:nvSpPr>
        <p:spPr>
          <a:xfrm>
            <a:off x="3511136" y="3441498"/>
            <a:ext cx="896587" cy="5937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1B05E8-1538-4584-A709-F4398E76ADA6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58560F-382E-49ED-94E8-87F8896EC5FC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B1683A7-42D4-4DD7-B53F-A567C7344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E1E958-D857-48FD-B359-77A0E37F7364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Shape 913">
              <a:extLst>
                <a:ext uri="{FF2B5EF4-FFF2-40B4-BE49-F238E27FC236}">
                  <a16:creationId xmlns:a16="http://schemas.microsoft.com/office/drawing/2014/main" id="{03A31F10-C8BC-4721-8B20-DC0F2F32469C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2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BCCA-72AA-47AE-BA32-9A8CCF9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Fortune Teller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0964-3E7F-451B-94A0-2E4C27BD96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A8960-B46D-416F-8888-D44B7D43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15" y="1388516"/>
            <a:ext cx="8848354" cy="47810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4BF6153-BEDE-4E14-92C3-B58833E739DE}"/>
              </a:ext>
            </a:extLst>
          </p:cNvPr>
          <p:cNvSpPr/>
          <p:nvPr/>
        </p:nvSpPr>
        <p:spPr>
          <a:xfrm>
            <a:off x="7867401" y="1690688"/>
            <a:ext cx="896587" cy="5937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A558AB-D34B-4C81-B732-471CCC5032FF}"/>
              </a:ext>
            </a:extLst>
          </p:cNvPr>
          <p:cNvGrpSpPr/>
          <p:nvPr/>
        </p:nvGrpSpPr>
        <p:grpSpPr>
          <a:xfrm>
            <a:off x="9508347" y="650499"/>
            <a:ext cx="2050661" cy="790688"/>
            <a:chOff x="526798" y="2905738"/>
            <a:chExt cx="2050661" cy="7906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5E9899-7F35-47CE-A73D-BA3E3F6201C4}"/>
                </a:ext>
              </a:extLst>
            </p:cNvPr>
            <p:cNvGrpSpPr/>
            <p:nvPr/>
          </p:nvGrpSpPr>
          <p:grpSpPr>
            <a:xfrm>
              <a:off x="526798" y="2905738"/>
              <a:ext cx="2050661" cy="584775"/>
              <a:chOff x="498702" y="1329504"/>
              <a:chExt cx="2050661" cy="58477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B6F36E2-B21D-4C83-9E78-6D1E833F3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2" y="1368670"/>
                <a:ext cx="637552" cy="4250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06CD93-7EA9-424E-BF27-3942D4F7AF42}"/>
                  </a:ext>
                </a:extLst>
              </p:cNvPr>
              <p:cNvSpPr txBox="1"/>
              <p:nvPr/>
            </p:nvSpPr>
            <p:spPr>
              <a:xfrm>
                <a:off x="986563" y="1329504"/>
                <a:ext cx="15628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solidFill>
                      <a:schemeClr val="bg1"/>
                    </a:solidFill>
                  </a:rPr>
                  <a:t>Steeltoe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Shape 913">
              <a:extLst>
                <a:ext uri="{FF2B5EF4-FFF2-40B4-BE49-F238E27FC236}">
                  <a16:creationId xmlns:a16="http://schemas.microsoft.com/office/drawing/2014/main" id="{4DF39AE6-B64B-4AF5-BA2B-3057E6D16935}"/>
                </a:ext>
              </a:extLst>
            </p:cNvPr>
            <p:cNvSpPr txBox="1"/>
            <p:nvPr/>
          </p:nvSpPr>
          <p:spPr>
            <a:xfrm>
              <a:off x="665277" y="3289326"/>
              <a:ext cx="1853055" cy="40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bg1"/>
                  </a:solidFill>
                </a:rPr>
                <a:t>http://steeltoe.io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95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F931256-9523-4592-90C2-64ACC57BE42E}" vid="{C9BA94C2-C539-4A5E-955B-9895E4272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47922</TotalTime>
  <Words>4855</Words>
  <Application>Microsoft Office PowerPoint</Application>
  <PresentationFormat>Widescreen</PresentationFormat>
  <Paragraphs>877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Noto Sans Symbols</vt:lpstr>
      <vt:lpstr>Verdana</vt:lpstr>
      <vt:lpstr>Office Theme</vt:lpstr>
      <vt:lpstr>Steeltoe</vt:lpstr>
      <vt:lpstr>Steeltoe Project</vt:lpstr>
      <vt:lpstr>Steeltoe Project</vt:lpstr>
      <vt:lpstr>Steeltoe Project</vt:lpstr>
      <vt:lpstr>Steeltoe Project</vt:lpstr>
      <vt:lpstr>Steeltoe Sample</vt:lpstr>
      <vt:lpstr>Fortune Teller </vt:lpstr>
      <vt:lpstr>Fortune Teller</vt:lpstr>
      <vt:lpstr>Fortune Teller</vt:lpstr>
      <vt:lpstr>Fortune Teller</vt:lpstr>
      <vt:lpstr>Fortune Teller Design Requirements</vt:lpstr>
      <vt:lpstr>Infrastructure Independent   Bosh &amp; Cloud Foundry PAS</vt:lpstr>
      <vt:lpstr>Leverage Cloud Platform Services Cloud Foundry Marketplace </vt:lpstr>
      <vt:lpstr>Externalized Configuration Pattern</vt:lpstr>
      <vt:lpstr>Externalized Configuration  Cloud Foundry Environment Variables</vt:lpstr>
      <vt:lpstr>Externalized Configuration  VCAP_APPLICATION Environment Variable</vt:lpstr>
      <vt:lpstr>Externalized Configuration VCAP_SERVICES Environment Variable</vt:lpstr>
      <vt:lpstr>Externalized Configuration  Spring Cloud Config Server</vt:lpstr>
      <vt:lpstr>Externalized Configuration Steeltoe Configuration Providers</vt:lpstr>
      <vt:lpstr>To the Sample</vt:lpstr>
      <vt:lpstr>Platform Service Abstraction Pattern</vt:lpstr>
      <vt:lpstr>Platform Service Abstractions  VCAP_SERVICES Environment Variable</vt:lpstr>
      <vt:lpstr>Platform Service Abstractions  Steeltoe Connectors</vt:lpstr>
      <vt:lpstr>Service Abstractions Steeltoe MySql Connector</vt:lpstr>
      <vt:lpstr>To the Sample</vt:lpstr>
      <vt:lpstr>Service Discovery Pattern</vt:lpstr>
      <vt:lpstr>Service Discovery Spring Cloud Eureka Server</vt:lpstr>
      <vt:lpstr>Service Registration Spring Cloud Eureka Server</vt:lpstr>
      <vt:lpstr>Service Discovery Spring Cloud Eureka Server</vt:lpstr>
      <vt:lpstr>Service Discovery Steeltoe Discovery providers</vt:lpstr>
      <vt:lpstr>To the Sample</vt:lpstr>
      <vt:lpstr>Fault Tolerance</vt:lpstr>
      <vt:lpstr>Fault Tolerance – Hystrix Framework</vt:lpstr>
      <vt:lpstr>Fault Tolerance – Hystrix Framework</vt:lpstr>
      <vt:lpstr>Fault Tolerance – Hystrix Framework</vt:lpstr>
      <vt:lpstr>Fault Tolerance  Hystrix Monitoring and Alerting</vt:lpstr>
      <vt:lpstr>Fault Tolerance - Steeltoe Hystrix </vt:lpstr>
      <vt:lpstr>To the Sample</vt:lpstr>
      <vt:lpstr>Scaling Horizontally</vt:lpstr>
      <vt:lpstr>Scaling Horizontally  Session State Issue</vt:lpstr>
      <vt:lpstr>Scaling Horizontally DataProtection Key Store Issue</vt:lpstr>
      <vt:lpstr>Scaling Horizontally Steeltoe Redis Connector</vt:lpstr>
      <vt:lpstr>Scaling Horizontally  Steeltoe Redis Key Storage Provider</vt:lpstr>
      <vt:lpstr>To the Sample</vt:lpstr>
      <vt:lpstr>Security</vt:lpstr>
      <vt:lpstr>Security - Steeltoe Provider Overview</vt:lpstr>
      <vt:lpstr>Security - Steeltoe OAuth2 Provider</vt:lpstr>
      <vt:lpstr>Security - Steeltoe JWT Provider</vt:lpstr>
      <vt:lpstr>To the Sample</vt:lpstr>
      <vt:lpstr>Observability</vt:lpstr>
      <vt:lpstr>Observability –  Steeltoe Tools for Monitoring and Mgmt</vt:lpstr>
      <vt:lpstr>Observability –  Steeltoe Management Endpoints</vt:lpstr>
      <vt:lpstr>Observability – Steeltoe Application Metrics</vt:lpstr>
      <vt:lpstr>Observability – Steeltoe Distributed Tracing</vt:lpstr>
      <vt:lpstr>To the Sample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dtillman</dc:creator>
  <cp:lastModifiedBy>Tim Hess</cp:lastModifiedBy>
  <cp:revision>928</cp:revision>
  <dcterms:created xsi:type="dcterms:W3CDTF">2017-01-22T23:03:57Z</dcterms:created>
  <dcterms:modified xsi:type="dcterms:W3CDTF">2019-04-09T14:49:57Z</dcterms:modified>
</cp:coreProperties>
</file>