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8" r:id="rId4"/>
    <p:sldId id="259" r:id="rId5"/>
    <p:sldId id="260" r:id="rId6"/>
    <p:sldId id="261" r:id="rId7"/>
    <p:sldId id="262" r:id="rId8"/>
    <p:sldId id="263" r:id="rId9"/>
    <p:sldId id="297" r:id="rId10"/>
    <p:sldId id="298" r:id="rId11"/>
    <p:sldId id="299" r:id="rId12"/>
    <p:sldId id="264" r:id="rId13"/>
    <p:sldId id="300" r:id="rId14"/>
    <p:sldId id="301" r:id="rId15"/>
    <p:sldId id="302" r:id="rId16"/>
  </p:sldIdLst>
  <p:sldSz cx="9144000" cy="5143500" type="screen16x9"/>
  <p:notesSz cx="6858000" cy="9144000"/>
  <p:embeddedFontLst>
    <p:embeddedFont>
      <p:font typeface="Advent Pro SemiBold" panose="020B0604020202020204" charset="0"/>
      <p:regular r:id="rId18"/>
      <p:bold r:id="rId19"/>
    </p:embeddedFont>
    <p:embeddedFont>
      <p:font typeface="Bodoni MT" panose="02070603080606020203" pitchFamily="18" charset="0"/>
      <p:regular r:id="rId20"/>
      <p:bold r:id="rId21"/>
      <p:italic r:id="rId22"/>
      <p:boldItalic r:id="rId23"/>
    </p:embeddedFont>
    <p:embeddedFont>
      <p:font typeface="Fira Sans Condensed Medium" panose="020B060402020202020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Maven Pro" panose="020B0604020202020204" charset="0"/>
      <p:regular r:id="rId32"/>
      <p:bold r:id="rId33"/>
    </p:embeddedFont>
    <p:embeddedFont>
      <p:font typeface="Share Tech"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ECEACC-4435-4870-B42D-BB3043B5E395}">
  <a:tblStyle styleId="{44ECEACC-4435-4870-B42D-BB3043B5E3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65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69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49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4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8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3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3"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dedsaban/Data-Science-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ad.co.il/nadlanpri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836003" y="2712421"/>
            <a:ext cx="3384075" cy="1218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Oded Saban</a:t>
            </a:r>
          </a:p>
          <a:p>
            <a:pPr marL="0" lvl="0" indent="0" algn="ctr" rtl="0">
              <a:spcBef>
                <a:spcPts val="0"/>
              </a:spcBef>
              <a:spcAft>
                <a:spcPts val="0"/>
              </a:spcAft>
              <a:buNone/>
            </a:pPr>
            <a:r>
              <a:rPr lang="en" dirty="0"/>
              <a:t>Chen Yank</a:t>
            </a:r>
          </a:p>
          <a:p>
            <a:pPr marL="0" lvl="0" indent="0" algn="ctr" rtl="0">
              <a:spcBef>
                <a:spcPts val="0"/>
              </a:spcBef>
              <a:spcAft>
                <a:spcPts val="0"/>
              </a:spcAft>
              <a:buNone/>
            </a:pPr>
            <a:r>
              <a:rPr lang="en" dirty="0">
                <a:hlinkClick r:id="rId3"/>
              </a:rPr>
              <a:t>Git Hub</a:t>
            </a:r>
            <a:endParaRPr lang="en" dirty="0"/>
          </a:p>
        </p:txBody>
      </p:sp>
      <p:sp>
        <p:nvSpPr>
          <p:cNvPr id="435" name="Google Shape;435;p25"/>
          <p:cNvSpPr txBox="1">
            <a:spLocks noGrp="1"/>
          </p:cNvSpPr>
          <p:nvPr>
            <p:ph type="ctrTitle"/>
          </p:nvPr>
        </p:nvSpPr>
        <p:spPr>
          <a:xfrm>
            <a:off x="1419196" y="135493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Share Tech" panose="020B0604020202020204" charset="0"/>
              </a:rPr>
              <a:t>Rising apartment prices in </a:t>
            </a:r>
            <a:r>
              <a:rPr lang="en-US" dirty="0">
                <a:solidFill>
                  <a:schemeClr val="accent2"/>
                </a:solidFill>
                <a:latin typeface="Share Tech" panose="020B0604020202020204" charset="0"/>
              </a:rPr>
              <a:t>Gush Dan</a:t>
            </a:r>
            <a:br>
              <a:rPr lang="en-US" dirty="0">
                <a:solidFill>
                  <a:schemeClr val="accent2"/>
                </a:solidFill>
                <a:latin typeface="Share Tech" panose="020B0604020202020204" charset="0"/>
              </a:rPr>
            </a:br>
            <a:endParaRPr lang="en-US" dirty="0">
              <a:latin typeface="Share Tech" panose="020B0604020202020204" charset="0"/>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68580" y="-331798"/>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pic>
        <p:nvPicPr>
          <p:cNvPr id="9" name="תמונה 8">
            <a:extLst>
              <a:ext uri="{FF2B5EF4-FFF2-40B4-BE49-F238E27FC236}">
                <a16:creationId xmlns:a16="http://schemas.microsoft.com/office/drawing/2014/main" id="{9727A130-B142-4FD4-81F9-42061B8EBCE4}"/>
              </a:ext>
            </a:extLst>
          </p:cNvPr>
          <p:cNvPicPr>
            <a:picLocks noChangeAspect="1"/>
          </p:cNvPicPr>
          <p:nvPr/>
        </p:nvPicPr>
        <p:blipFill>
          <a:blip r:embed="rId3"/>
          <a:stretch>
            <a:fillRect/>
          </a:stretch>
        </p:blipFill>
        <p:spPr>
          <a:xfrm>
            <a:off x="1086196" y="893581"/>
            <a:ext cx="6971607" cy="4120188"/>
          </a:xfrm>
          <a:prstGeom prst="rect">
            <a:avLst/>
          </a:prstGeom>
        </p:spPr>
      </p:pic>
    </p:spTree>
    <p:extLst>
      <p:ext uri="{BB962C8B-B14F-4D97-AF65-F5344CB8AC3E}">
        <p14:creationId xmlns:p14="http://schemas.microsoft.com/office/powerpoint/2010/main" val="34417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pic>
        <p:nvPicPr>
          <p:cNvPr id="2" name="תמונה 1">
            <a:extLst>
              <a:ext uri="{FF2B5EF4-FFF2-40B4-BE49-F238E27FC236}">
                <a16:creationId xmlns:a16="http://schemas.microsoft.com/office/drawing/2014/main" id="{93EC1FA2-6CA7-483B-9FB3-74A1C2A4471B}"/>
              </a:ext>
            </a:extLst>
          </p:cNvPr>
          <p:cNvPicPr>
            <a:picLocks noChangeAspect="1"/>
          </p:cNvPicPr>
          <p:nvPr/>
        </p:nvPicPr>
        <p:blipFill>
          <a:blip r:embed="rId3"/>
          <a:stretch>
            <a:fillRect/>
          </a:stretch>
        </p:blipFill>
        <p:spPr>
          <a:xfrm>
            <a:off x="864098" y="980467"/>
            <a:ext cx="7415804" cy="4041113"/>
          </a:xfrm>
          <a:prstGeom prst="rect">
            <a:avLst/>
          </a:prstGeom>
        </p:spPr>
      </p:pic>
    </p:spTree>
    <p:extLst>
      <p:ext uri="{BB962C8B-B14F-4D97-AF65-F5344CB8AC3E}">
        <p14:creationId xmlns:p14="http://schemas.microsoft.com/office/powerpoint/2010/main" val="62323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כותרת 1">
            <a:extLst>
              <a:ext uri="{FF2B5EF4-FFF2-40B4-BE49-F238E27FC236}">
                <a16:creationId xmlns:a16="http://schemas.microsoft.com/office/drawing/2014/main" id="{B672236F-EB1F-48B8-A2A9-70DFBF6FDC0F}"/>
              </a:ext>
            </a:extLst>
          </p:cNvPr>
          <p:cNvSpPr txBox="1">
            <a:spLocks/>
          </p:cNvSpPr>
          <p:nvPr/>
        </p:nvSpPr>
        <p:spPr>
          <a:xfrm>
            <a:off x="-685800" y="-101547"/>
            <a:ext cx="10515600" cy="1325563"/>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6000" dirty="0">
                <a:latin typeface="Share Tech" panose="020B0604020202020204" charset="0"/>
              </a:rPr>
              <a:t>Machine Learning</a:t>
            </a:r>
            <a:endParaRPr lang="he-IL" sz="6000" dirty="0">
              <a:latin typeface="Share Tech" panose="020B0604020202020204" charset="0"/>
            </a:endParaRPr>
          </a:p>
        </p:txBody>
      </p:sp>
      <p:pic>
        <p:nvPicPr>
          <p:cNvPr id="16" name="מציין מיקום תוכן 13">
            <a:extLst>
              <a:ext uri="{FF2B5EF4-FFF2-40B4-BE49-F238E27FC236}">
                <a16:creationId xmlns:a16="http://schemas.microsoft.com/office/drawing/2014/main" id="{D64B8CCA-228E-4247-A6E6-A7C8FB455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611" y="1224016"/>
            <a:ext cx="6405749" cy="36459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Machine Learning – linear regression</a:t>
            </a:r>
            <a:endParaRPr lang="he-IL" sz="4000" dirty="0">
              <a:latin typeface="Share Tech" panose="020B0604020202020204" charset="0"/>
            </a:endParaRPr>
          </a:p>
        </p:txBody>
      </p:sp>
      <p:pic>
        <p:nvPicPr>
          <p:cNvPr id="8" name="תמונה 7">
            <a:extLst>
              <a:ext uri="{FF2B5EF4-FFF2-40B4-BE49-F238E27FC236}">
                <a16:creationId xmlns:a16="http://schemas.microsoft.com/office/drawing/2014/main" id="{F77657EA-E171-4141-B3FC-38812A428EDF}"/>
              </a:ext>
            </a:extLst>
          </p:cNvPr>
          <p:cNvPicPr>
            <a:picLocks noChangeAspect="1"/>
          </p:cNvPicPr>
          <p:nvPr/>
        </p:nvPicPr>
        <p:blipFill>
          <a:blip r:embed="rId3"/>
          <a:stretch>
            <a:fillRect/>
          </a:stretch>
        </p:blipFill>
        <p:spPr>
          <a:xfrm>
            <a:off x="5128261" y="1237896"/>
            <a:ext cx="3827126" cy="3775032"/>
          </a:xfrm>
          <a:prstGeom prst="rect">
            <a:avLst/>
          </a:prstGeom>
        </p:spPr>
      </p:pic>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We used ‘sklearn’ library                                                and linear regression.</a:t>
            </a:r>
            <a:br>
              <a:rPr lang="en-US" sz="2000" dirty="0">
                <a:solidFill>
                  <a:schemeClr val="bg1"/>
                </a:solidFill>
                <a:latin typeface="Share Tech" panose="020B0604020202020204" charset="0"/>
              </a:rPr>
            </a:br>
            <a:endParaRPr lang="en-US" sz="2000" dirty="0">
              <a:solidFill>
                <a:schemeClr val="bg1"/>
              </a:solidFill>
              <a:latin typeface="Share Tech" panose="020B0604020202020204" charset="0"/>
            </a:endParaRPr>
          </a:p>
          <a:p>
            <a:pPr marL="457200" indent="-457200">
              <a:buClr>
                <a:schemeClr val="bg1"/>
              </a:buClr>
              <a:buFont typeface="Wingdings" panose="05000000000000000000" pitchFamily="2" charset="2"/>
              <a:buChar char="§"/>
            </a:pPr>
            <a:r>
              <a:rPr lang="en-US" sz="2000" dirty="0">
                <a:solidFill>
                  <a:schemeClr val="bg1"/>
                </a:solidFill>
                <a:latin typeface="Share Tech" panose="020B0604020202020204" charset="0"/>
              </a:rPr>
              <a:t>With their help we trained a model that can predict the average price per square meter in the city and in the year we chose.</a:t>
            </a:r>
            <a:endParaRPr lang="he-IL" sz="2000" dirty="0">
              <a:solidFill>
                <a:schemeClr val="bg1"/>
              </a:solidFill>
              <a:latin typeface="Share Tech" panose="020B0604020202020204" charset="0"/>
            </a:endParaRPr>
          </a:p>
        </p:txBody>
      </p:sp>
    </p:spTree>
    <p:extLst>
      <p:ext uri="{BB962C8B-B14F-4D97-AF65-F5344CB8AC3E}">
        <p14:creationId xmlns:p14="http://schemas.microsoft.com/office/powerpoint/2010/main" val="251829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Machine Learning – linear regression</a:t>
            </a:r>
            <a:endParaRPr lang="he-IL" sz="4000" dirty="0">
              <a:latin typeface="Share Tech" panose="020B0604020202020204" charset="0"/>
            </a:endParaRPr>
          </a:p>
        </p:txBody>
      </p:sp>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The program asks the user to enter the year for prediction and prints the model predicted price for that year.</a:t>
            </a:r>
            <a:br>
              <a:rPr lang="en-US" sz="2000" dirty="0">
                <a:solidFill>
                  <a:schemeClr val="bg1"/>
                </a:solidFill>
                <a:latin typeface="Share Tech" panose="020B0604020202020204" charset="0"/>
              </a:rPr>
            </a:br>
            <a:endParaRPr lang="he-IL" sz="2000" dirty="0">
              <a:solidFill>
                <a:schemeClr val="bg1"/>
              </a:solidFill>
              <a:latin typeface="Share Tech" panose="020B0604020202020204" charset="0"/>
            </a:endParaRPr>
          </a:p>
        </p:txBody>
      </p:sp>
      <p:pic>
        <p:nvPicPr>
          <p:cNvPr id="2" name="תמונה 1">
            <a:extLst>
              <a:ext uri="{FF2B5EF4-FFF2-40B4-BE49-F238E27FC236}">
                <a16:creationId xmlns:a16="http://schemas.microsoft.com/office/drawing/2014/main" id="{2DA7C9B0-0570-48AB-AD02-C6E0775DA6E3}"/>
              </a:ext>
            </a:extLst>
          </p:cNvPr>
          <p:cNvPicPr>
            <a:picLocks noChangeAspect="1"/>
          </p:cNvPicPr>
          <p:nvPr/>
        </p:nvPicPr>
        <p:blipFill>
          <a:blip r:embed="rId3"/>
          <a:stretch>
            <a:fillRect/>
          </a:stretch>
        </p:blipFill>
        <p:spPr>
          <a:xfrm>
            <a:off x="882193" y="3047225"/>
            <a:ext cx="7379613" cy="1087450"/>
          </a:xfrm>
          <a:prstGeom prst="rect">
            <a:avLst/>
          </a:prstGeom>
        </p:spPr>
      </p:pic>
    </p:spTree>
    <p:extLst>
      <p:ext uri="{BB962C8B-B14F-4D97-AF65-F5344CB8AC3E}">
        <p14:creationId xmlns:p14="http://schemas.microsoft.com/office/powerpoint/2010/main" val="70047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כותרת 1">
            <a:extLst>
              <a:ext uri="{FF2B5EF4-FFF2-40B4-BE49-F238E27FC236}">
                <a16:creationId xmlns:a16="http://schemas.microsoft.com/office/drawing/2014/main" id="{5EE3CFE9-D356-4AC0-9E06-A253759CD6EB}"/>
              </a:ext>
            </a:extLst>
          </p:cNvPr>
          <p:cNvSpPr txBox="1">
            <a:spLocks/>
          </p:cNvSpPr>
          <p:nvPr/>
        </p:nvSpPr>
        <p:spPr>
          <a:xfrm>
            <a:off x="192705" y="-4164"/>
            <a:ext cx="8423310" cy="108513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t>Conclusions</a:t>
            </a:r>
            <a:endParaRPr lang="he-IL" sz="4000" dirty="0">
              <a:latin typeface="Share Tech" panose="020B0604020202020204" charset="0"/>
            </a:endParaRPr>
          </a:p>
        </p:txBody>
      </p:sp>
      <p:sp>
        <p:nvSpPr>
          <p:cNvPr id="9" name="מציין מיקום טקסט 4">
            <a:extLst>
              <a:ext uri="{FF2B5EF4-FFF2-40B4-BE49-F238E27FC236}">
                <a16:creationId xmlns:a16="http://schemas.microsoft.com/office/drawing/2014/main" id="{13A466C4-1B3E-4ABA-9BD9-27EE1E4B88A6}"/>
              </a:ext>
            </a:extLst>
          </p:cNvPr>
          <p:cNvSpPr txBox="1">
            <a:spLocks/>
          </p:cNvSpPr>
          <p:nvPr/>
        </p:nvSpPr>
        <p:spPr>
          <a:xfrm>
            <a:off x="407432" y="1141431"/>
            <a:ext cx="3932237" cy="381158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342900" indent="-342900">
              <a:buClr>
                <a:schemeClr val="bg1"/>
              </a:buClr>
              <a:buFont typeface="Wingdings" panose="05000000000000000000" pitchFamily="2" charset="2"/>
              <a:buChar char="§"/>
            </a:pPr>
            <a:r>
              <a:rPr lang="en-US" sz="2000" dirty="0">
                <a:solidFill>
                  <a:schemeClr val="bg1"/>
                </a:solidFill>
                <a:latin typeface="Share Tech" panose="020B0604020202020204" charset="0"/>
              </a:rPr>
              <a:t>In conclusion, according to the findings of the project, we understand that there has indeed been an increase in the prices of apartments in Gush Dan, and moreover, with the help of machine learning, we conclude that in the coming years prices will continue to rise.</a:t>
            </a:r>
            <a:br>
              <a:rPr lang="en-US" sz="2000" dirty="0">
                <a:solidFill>
                  <a:schemeClr val="bg1"/>
                </a:solidFill>
                <a:latin typeface="Share Tech" panose="020B0604020202020204" charset="0"/>
              </a:rPr>
            </a:br>
            <a:endParaRPr lang="he-IL" sz="2000" dirty="0">
              <a:solidFill>
                <a:schemeClr val="bg1"/>
              </a:solidFill>
              <a:latin typeface="Share Tech" panose="020B0604020202020204" charset="0"/>
            </a:endParaRPr>
          </a:p>
        </p:txBody>
      </p:sp>
      <p:pic>
        <p:nvPicPr>
          <p:cNvPr id="4" name="תמונה 3">
            <a:extLst>
              <a:ext uri="{FF2B5EF4-FFF2-40B4-BE49-F238E27FC236}">
                <a16:creationId xmlns:a16="http://schemas.microsoft.com/office/drawing/2014/main" id="{C6396E21-5F17-43D2-A6B4-253BD802DFE4}"/>
              </a:ext>
            </a:extLst>
          </p:cNvPr>
          <p:cNvPicPr>
            <a:picLocks noChangeAspect="1"/>
          </p:cNvPicPr>
          <p:nvPr/>
        </p:nvPicPr>
        <p:blipFill>
          <a:blip r:embed="rId3"/>
          <a:stretch>
            <a:fillRect/>
          </a:stretch>
        </p:blipFill>
        <p:spPr>
          <a:xfrm>
            <a:off x="4786133" y="1337773"/>
            <a:ext cx="3950435" cy="2793081"/>
          </a:xfrm>
          <a:prstGeom prst="rect">
            <a:avLst/>
          </a:prstGeom>
        </p:spPr>
      </p:pic>
    </p:spTree>
    <p:extLst>
      <p:ext uri="{BB962C8B-B14F-4D97-AF65-F5344CB8AC3E}">
        <p14:creationId xmlns:p14="http://schemas.microsoft.com/office/powerpoint/2010/main" val="352464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US" sz="2400" dirty="0">
                <a:latin typeface="Share Tech" panose="020B0604020202020204" charset="0"/>
              </a:rPr>
              <a:t>Has there indeed been an increase in apartment prices as  noticeable </a:t>
            </a:r>
          </a:p>
          <a:p>
            <a:pPr marL="457200" lvl="0" indent="-304800" algn="l" rtl="0">
              <a:lnSpc>
                <a:spcPct val="100000"/>
              </a:lnSpc>
              <a:spcBef>
                <a:spcPts val="0"/>
              </a:spcBef>
              <a:spcAft>
                <a:spcPts val="0"/>
              </a:spcAft>
              <a:buClr>
                <a:schemeClr val="lt1"/>
              </a:buClr>
              <a:buSzPts val="1200"/>
              <a:buFont typeface="Maven Pro"/>
              <a:buAutoNum type="arabicPeriod"/>
            </a:pPr>
            <a:r>
              <a:rPr lang="en-US" sz="2400" dirty="0">
                <a:latin typeface="Share Tech" panose="020B0604020202020204" charset="0"/>
              </a:rPr>
              <a:t>Given the current price of an apartment, is it possible to predict its price in about 10 years</a:t>
            </a:r>
            <a:endParaRPr sz="2400" dirty="0">
              <a:latin typeface="Share Tech" panose="020B0604020202020204" charset="0"/>
            </a:endParaRPr>
          </a:p>
        </p:txBody>
      </p:sp>
      <p:sp>
        <p:nvSpPr>
          <p:cNvPr id="466" name="Google Shape;466;p26"/>
          <p:cNvSpPr txBox="1">
            <a:spLocks noGrp="1"/>
          </p:cNvSpPr>
          <p:nvPr>
            <p:ph type="ctrTitle"/>
          </p:nvPr>
        </p:nvSpPr>
        <p:spPr>
          <a:xfrm>
            <a:off x="352125" y="450352"/>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Share Tech" panose="020B0604020202020204" charset="0"/>
              </a:rPr>
              <a:t>Research questions </a:t>
            </a:r>
            <a:endParaRPr sz="3600" dirty="0">
              <a:latin typeface="Share Tech" panose="020B0604020202020204" charset="0"/>
            </a:endParaRPr>
          </a:p>
        </p:txBody>
      </p:sp>
      <p:pic>
        <p:nvPicPr>
          <p:cNvPr id="4" name="מציין מיקום תוכן 10">
            <a:extLst>
              <a:ext uri="{FF2B5EF4-FFF2-40B4-BE49-F238E27FC236}">
                <a16:creationId xmlns:a16="http://schemas.microsoft.com/office/drawing/2014/main" id="{CBE89A37-76FE-4195-880F-83990D73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86" y="3006670"/>
            <a:ext cx="2519151" cy="1791203"/>
          </a:xfrm>
          <a:prstGeom prst="rect">
            <a:avLst/>
          </a:prstGeom>
          <a:noFill/>
          <a:ln>
            <a:noFill/>
          </a:ln>
        </p:spPr>
      </p:pic>
      <p:pic>
        <p:nvPicPr>
          <p:cNvPr id="5" name="מציין מיקום תוכן 8">
            <a:extLst>
              <a:ext uri="{FF2B5EF4-FFF2-40B4-BE49-F238E27FC236}">
                <a16:creationId xmlns:a16="http://schemas.microsoft.com/office/drawing/2014/main" id="{43FA667A-E815-45EF-A682-ED9605A17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878" y="3006670"/>
            <a:ext cx="2519150" cy="1791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כותרת 1">
            <a:extLst>
              <a:ext uri="{FF2B5EF4-FFF2-40B4-BE49-F238E27FC236}">
                <a16:creationId xmlns:a16="http://schemas.microsoft.com/office/drawing/2014/main" id="{59BB317F-1B05-403C-921C-C185237D2FB5}"/>
              </a:ext>
            </a:extLst>
          </p:cNvPr>
          <p:cNvSpPr txBox="1">
            <a:spLocks/>
          </p:cNvSpPr>
          <p:nvPr/>
        </p:nvSpPr>
        <p:spPr>
          <a:xfrm>
            <a:off x="143321" y="93520"/>
            <a:ext cx="3932237" cy="1038645"/>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sz="4000" dirty="0">
                <a:latin typeface="Share Tech" panose="020B0604020202020204" charset="0"/>
              </a:rPr>
              <a:t>Data sources</a:t>
            </a:r>
            <a:endParaRPr lang="he-IL" sz="4000" dirty="0">
              <a:latin typeface="Share Tech" panose="020B0604020202020204" charset="0"/>
            </a:endParaRPr>
          </a:p>
        </p:txBody>
      </p:sp>
      <p:sp>
        <p:nvSpPr>
          <p:cNvPr id="55" name="מציין מיקום טקסט 3">
            <a:extLst>
              <a:ext uri="{FF2B5EF4-FFF2-40B4-BE49-F238E27FC236}">
                <a16:creationId xmlns:a16="http://schemas.microsoft.com/office/drawing/2014/main" id="{EF408C5D-4291-43A9-A59D-9973D29ABB62}"/>
              </a:ext>
            </a:extLst>
          </p:cNvPr>
          <p:cNvSpPr txBox="1">
            <a:spLocks/>
          </p:cNvSpPr>
          <p:nvPr/>
        </p:nvSpPr>
        <p:spPr>
          <a:xfrm>
            <a:off x="37737" y="1101520"/>
            <a:ext cx="4428146" cy="404198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indent="-457200">
              <a:lnSpc>
                <a:spcPct val="110000"/>
              </a:lnSpc>
              <a:buClr>
                <a:schemeClr val="bg1"/>
              </a:buClr>
              <a:buFont typeface="Courier New" panose="02070309020205020404" pitchFamily="49" charset="0"/>
              <a:buChar char="o"/>
            </a:pPr>
            <a:r>
              <a:rPr lang="en-US" sz="3000" b="1" dirty="0">
                <a:latin typeface="Share Tech" panose="020B0604020202020204" charset="0"/>
              </a:rPr>
              <a:t>Crawling</a:t>
            </a:r>
            <a:r>
              <a:rPr lang="en-US" sz="2200" dirty="0">
                <a:latin typeface="Share Tech" panose="020B0604020202020204" charset="0"/>
              </a:rPr>
              <a:t> </a:t>
            </a:r>
            <a:r>
              <a:rPr lang="en-US" sz="2400" dirty="0">
                <a:latin typeface="Share Tech" panose="020B0604020202020204" charset="0"/>
              </a:rPr>
              <a:t>- </a:t>
            </a:r>
            <a:br>
              <a:rPr lang="en-US" sz="2400" dirty="0">
                <a:latin typeface="Share Tech" panose="020B0604020202020204" charset="0"/>
              </a:rPr>
            </a:br>
            <a:r>
              <a:rPr lang="en-US" sz="2200" dirty="0">
                <a:latin typeface="Share Tech" panose="020B0604020202020204" charset="0"/>
                <a:hlinkClick r:id="rId3"/>
              </a:rPr>
              <a:t>ad - Information on real estate transactions </a:t>
            </a:r>
            <a:endParaRPr lang="en-US" sz="2200" dirty="0">
              <a:latin typeface="Share Tech" panose="020B0604020202020204" charset="0"/>
            </a:endParaRPr>
          </a:p>
          <a:p>
            <a:pPr marL="514350" indent="-514350">
              <a:lnSpc>
                <a:spcPct val="110000"/>
              </a:lnSpc>
              <a:buClr>
                <a:schemeClr val="bg1"/>
              </a:buClr>
              <a:buFont typeface="+mj-lt"/>
              <a:buAutoNum type="arabicPeriod"/>
            </a:pPr>
            <a:r>
              <a:rPr lang="en-US" sz="2200" dirty="0">
                <a:latin typeface="Share Tech" panose="020B0604020202020204" charset="0"/>
              </a:rPr>
              <a:t>First, we used the ‘BeautifulSoup’ library to crawl the relevant data from ad site.</a:t>
            </a:r>
          </a:p>
          <a:p>
            <a:pPr marL="514350" indent="-514350">
              <a:lnSpc>
                <a:spcPct val="110000"/>
              </a:lnSpc>
              <a:buClr>
                <a:schemeClr val="bg1"/>
              </a:buClr>
              <a:buFont typeface="+mj-lt"/>
              <a:buAutoNum type="arabicPeriod"/>
            </a:pPr>
            <a:r>
              <a:rPr lang="en-US" sz="2200" dirty="0">
                <a:latin typeface="Share Tech" panose="020B0604020202020204" charset="0"/>
              </a:rPr>
              <a:t>Second, we add 2 columns, the first is DealYear, and the second is DealMonth.</a:t>
            </a:r>
          </a:p>
          <a:p>
            <a:pPr marL="514350" indent="-514350">
              <a:lnSpc>
                <a:spcPct val="110000"/>
              </a:lnSpc>
              <a:buClr>
                <a:schemeClr val="bg1"/>
              </a:buClr>
              <a:buFont typeface="+mj-lt"/>
              <a:buAutoNum type="arabicPeriod"/>
            </a:pPr>
            <a:r>
              <a:rPr lang="en-US" sz="2200" dirty="0">
                <a:latin typeface="Share Tech" panose="020B0604020202020204" charset="0"/>
              </a:rPr>
              <a:t>Finally, we saved the data in</a:t>
            </a:r>
            <a:br>
              <a:rPr lang="en-US" sz="2200" dirty="0">
                <a:latin typeface="Share Tech" panose="020B0604020202020204" charset="0"/>
              </a:rPr>
            </a:br>
            <a:r>
              <a:rPr lang="en-US" sz="2200" dirty="0">
                <a:latin typeface="Share Tech" panose="020B0604020202020204" charset="0"/>
              </a:rPr>
              <a:t>the allDf.csv file</a:t>
            </a:r>
          </a:p>
          <a:p>
            <a:r>
              <a:rPr lang="en-US" sz="2400" dirty="0">
                <a:latin typeface="Bodoni MT" panose="02070603080606020203" pitchFamily="18" charset="0"/>
              </a:rPr>
              <a:t>	</a:t>
            </a:r>
            <a:endParaRPr lang="he-IL" dirty="0">
              <a:latin typeface="Bodoni MT" panose="02070603080606020203" pitchFamily="18" charset="0"/>
            </a:endParaRPr>
          </a:p>
        </p:txBody>
      </p:sp>
      <p:pic>
        <p:nvPicPr>
          <p:cNvPr id="56" name="תמונה 55">
            <a:extLst>
              <a:ext uri="{FF2B5EF4-FFF2-40B4-BE49-F238E27FC236}">
                <a16:creationId xmlns:a16="http://schemas.microsoft.com/office/drawing/2014/main" id="{5BEFADF1-A4F2-49AD-A554-C4D063748F3A}"/>
              </a:ext>
            </a:extLst>
          </p:cNvPr>
          <p:cNvPicPr>
            <a:picLocks noChangeAspect="1"/>
          </p:cNvPicPr>
          <p:nvPr/>
        </p:nvPicPr>
        <p:blipFill>
          <a:blip r:embed="rId4"/>
          <a:stretch>
            <a:fillRect/>
          </a:stretch>
        </p:blipFill>
        <p:spPr>
          <a:xfrm>
            <a:off x="4594718" y="2670800"/>
            <a:ext cx="4347378" cy="2276251"/>
          </a:xfrm>
          <a:prstGeom prst="rect">
            <a:avLst/>
          </a:prstGeom>
        </p:spPr>
      </p:pic>
      <p:pic>
        <p:nvPicPr>
          <p:cNvPr id="57" name="תמונה 56">
            <a:extLst>
              <a:ext uri="{FF2B5EF4-FFF2-40B4-BE49-F238E27FC236}">
                <a16:creationId xmlns:a16="http://schemas.microsoft.com/office/drawing/2014/main" id="{272CE096-4F32-4CF0-83E6-5B12AB1BCAA7}"/>
              </a:ext>
            </a:extLst>
          </p:cNvPr>
          <p:cNvPicPr>
            <a:picLocks noChangeAspect="1"/>
          </p:cNvPicPr>
          <p:nvPr/>
        </p:nvPicPr>
        <p:blipFill>
          <a:blip r:embed="rId5"/>
          <a:stretch>
            <a:fillRect/>
          </a:stretch>
        </p:blipFill>
        <p:spPr>
          <a:xfrm>
            <a:off x="4567170" y="191620"/>
            <a:ext cx="4386688" cy="22762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כותרת 1">
            <a:extLst>
              <a:ext uri="{FF2B5EF4-FFF2-40B4-BE49-F238E27FC236}">
                <a16:creationId xmlns:a16="http://schemas.microsoft.com/office/drawing/2014/main" id="{B2EF8B6C-C5B7-4D1B-B549-E2B1756A299D}"/>
              </a:ext>
            </a:extLst>
          </p:cNvPr>
          <p:cNvSpPr txBox="1">
            <a:spLocks/>
          </p:cNvSpPr>
          <p:nvPr/>
        </p:nvSpPr>
        <p:spPr>
          <a:xfrm>
            <a:off x="155809" y="-438870"/>
            <a:ext cx="3932237" cy="16002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Data cleaning</a:t>
            </a:r>
            <a:endParaRPr lang="he-IL" sz="4000" dirty="0">
              <a:latin typeface="Share Tech" panose="020B0604020202020204" charset="0"/>
            </a:endParaRPr>
          </a:p>
        </p:txBody>
      </p:sp>
      <p:sp>
        <p:nvSpPr>
          <p:cNvPr id="68" name="מציין מיקום טקסט 3">
            <a:extLst>
              <a:ext uri="{FF2B5EF4-FFF2-40B4-BE49-F238E27FC236}">
                <a16:creationId xmlns:a16="http://schemas.microsoft.com/office/drawing/2014/main" id="{9DF4A80E-5F10-4504-B270-4924193E37B4}"/>
              </a:ext>
            </a:extLst>
          </p:cNvPr>
          <p:cNvSpPr txBox="1">
            <a:spLocks/>
          </p:cNvSpPr>
          <p:nvPr/>
        </p:nvSpPr>
        <p:spPr>
          <a:xfrm>
            <a:off x="-7163" y="1169555"/>
            <a:ext cx="4353571" cy="381158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endParaRPr lang="en-US" dirty="0"/>
          </a:p>
          <a:p>
            <a:pPr marL="914400" lvl="1" indent="-457200">
              <a:buClr>
                <a:schemeClr val="bg1"/>
              </a:buClr>
              <a:buFont typeface="+mj-lt"/>
              <a:buAutoNum type="arabicPeriod"/>
            </a:pPr>
            <a:r>
              <a:rPr lang="en-US" sz="2000" dirty="0">
                <a:solidFill>
                  <a:schemeClr val="bg1"/>
                </a:solidFill>
                <a:latin typeface="Share Tech" panose="020B0604020202020204" charset="0"/>
              </a:rPr>
              <a:t>NaN handling</a:t>
            </a:r>
          </a:p>
          <a:p>
            <a:pPr marL="914400" lvl="1" indent="-457200">
              <a:buClr>
                <a:schemeClr val="bg1"/>
              </a:buClr>
              <a:buFont typeface="+mj-lt"/>
              <a:buAutoNum type="arabicPeriod"/>
            </a:pPr>
            <a:r>
              <a:rPr lang="en-US" sz="2000" dirty="0">
                <a:solidFill>
                  <a:schemeClr val="bg1"/>
                </a:solidFill>
                <a:latin typeface="Share Tech" panose="020B0604020202020204" charset="0"/>
              </a:rPr>
              <a:t>Convert variables to uniform formats</a:t>
            </a:r>
            <a:endParaRPr lang="he-IL" sz="2000" dirty="0">
              <a:solidFill>
                <a:schemeClr val="bg1"/>
              </a:solidFill>
              <a:latin typeface="Share Tech" panose="020B0604020202020204" charset="0"/>
            </a:endParaRPr>
          </a:p>
          <a:p>
            <a:pPr marL="914400" lvl="1" indent="-457200">
              <a:buClr>
                <a:schemeClr val="bg1"/>
              </a:buClr>
              <a:buFont typeface="+mj-lt"/>
              <a:buAutoNum type="arabicPeriod"/>
            </a:pPr>
            <a:r>
              <a:rPr lang="en-US" sz="2000" dirty="0">
                <a:solidFill>
                  <a:schemeClr val="bg1"/>
                </a:solidFill>
                <a:latin typeface="Share Tech" panose="020B0604020202020204" charset="0"/>
              </a:rPr>
              <a:t>Outliners handling </a:t>
            </a:r>
          </a:p>
          <a:p>
            <a:pPr marL="800100" lvl="1" indent="-342900">
              <a:buFont typeface="Wingdings" panose="05000000000000000000" pitchFamily="2" charset="2"/>
              <a:buChar char="§"/>
            </a:pPr>
            <a:endParaRPr lang="en-US" sz="1800" dirty="0">
              <a:latin typeface="Bodoni MT" panose="02070603080606020203" pitchFamily="18" charset="0"/>
            </a:endParaRPr>
          </a:p>
          <a:p>
            <a:pPr marL="800100" lvl="1" indent="-342900">
              <a:buFont typeface="Wingdings" panose="05000000000000000000" pitchFamily="2" charset="2"/>
              <a:buChar char="§"/>
            </a:pPr>
            <a:endParaRPr lang="en-US" sz="1800" dirty="0">
              <a:latin typeface="Bodoni MT" panose="02070603080606020203" pitchFamily="18" charset="0"/>
            </a:endParaRPr>
          </a:p>
          <a:p>
            <a:pPr lvl="1"/>
            <a:br>
              <a:rPr lang="en-US" sz="2400" dirty="0">
                <a:latin typeface="Bodoni MT" panose="02070603080606020203" pitchFamily="18" charset="0"/>
              </a:rPr>
            </a:br>
            <a:endParaRPr lang="en-US" sz="2400" dirty="0">
              <a:latin typeface="Bodoni MT" panose="02070603080606020203" pitchFamily="18" charset="0"/>
            </a:endParaRPr>
          </a:p>
          <a:p>
            <a:pPr lvl="1"/>
            <a:endParaRPr lang="en-US" dirty="0"/>
          </a:p>
        </p:txBody>
      </p:sp>
      <p:pic>
        <p:nvPicPr>
          <p:cNvPr id="69" name="מציין מיקום תוכן 5">
            <a:extLst>
              <a:ext uri="{FF2B5EF4-FFF2-40B4-BE49-F238E27FC236}">
                <a16:creationId xmlns:a16="http://schemas.microsoft.com/office/drawing/2014/main" id="{951542B6-5D09-456D-A2AE-4FC29DECC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408" y="1169555"/>
            <a:ext cx="4349689" cy="29149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cxnSp>
        <p:nvCxnSpPr>
          <p:cNvPr id="592" name="Google Shape;592;p29"/>
          <p:cNvCxnSpPr>
            <a:cxnSpLocks/>
          </p:cNvCxnSpPr>
          <p:nvPr/>
        </p:nvCxnSpPr>
        <p:spPr>
          <a:xfrm>
            <a:off x="931234" y="1484926"/>
            <a:ext cx="2543700" cy="2202000"/>
          </a:xfrm>
          <a:prstGeom prst="bentConnector3">
            <a:avLst>
              <a:gd name="adj1" fmla="val -936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7041079"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כותרת 1">
            <a:extLst>
              <a:ext uri="{FF2B5EF4-FFF2-40B4-BE49-F238E27FC236}">
                <a16:creationId xmlns:a16="http://schemas.microsoft.com/office/drawing/2014/main" id="{AF656E4A-F91A-4D14-93F7-F75162CF966E}"/>
              </a:ext>
            </a:extLst>
          </p:cNvPr>
          <p:cNvSpPr txBox="1">
            <a:spLocks/>
          </p:cNvSpPr>
          <p:nvPr/>
        </p:nvSpPr>
        <p:spPr>
          <a:xfrm>
            <a:off x="41870" y="-591148"/>
            <a:ext cx="8361336" cy="165056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sz="4000" dirty="0">
                <a:latin typeface="Share Tech" panose="020B0604020202020204" charset="0"/>
              </a:rPr>
              <a:t>Data cleaning – NaN handling </a:t>
            </a:r>
            <a:endParaRPr lang="he-IL" sz="4000" dirty="0">
              <a:latin typeface="Share Tech" panose="020B0604020202020204" charset="0"/>
            </a:endParaRPr>
          </a:p>
        </p:txBody>
      </p:sp>
      <p:sp>
        <p:nvSpPr>
          <p:cNvPr id="38" name="מציין מיקום טקסט 3">
            <a:extLst>
              <a:ext uri="{FF2B5EF4-FFF2-40B4-BE49-F238E27FC236}">
                <a16:creationId xmlns:a16="http://schemas.microsoft.com/office/drawing/2014/main" id="{FF6B7263-367D-4C10-9416-85C27BE5B4DE}"/>
              </a:ext>
            </a:extLst>
          </p:cNvPr>
          <p:cNvSpPr txBox="1">
            <a:spLocks/>
          </p:cNvSpPr>
          <p:nvPr/>
        </p:nvSpPr>
        <p:spPr>
          <a:xfrm>
            <a:off x="197472" y="879711"/>
            <a:ext cx="4356467" cy="377422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lvl="1" algn="l"/>
            <a:endParaRPr lang="en-US" sz="2000" dirty="0">
              <a:solidFill>
                <a:schemeClr val="bg1"/>
              </a:solidFill>
              <a:latin typeface="Share Tech" panose="020B0604020202020204" charset="0"/>
            </a:endParaRPr>
          </a:p>
          <a:p>
            <a:pPr marL="800100" lvl="1" indent="-342900" algn="l">
              <a:buClr>
                <a:schemeClr val="bg1"/>
              </a:buClr>
              <a:buFont typeface="Wingdings" panose="05000000000000000000" pitchFamily="2" charset="2"/>
              <a:buChar char="§"/>
            </a:pPr>
            <a:r>
              <a:rPr lang="en-US" sz="2000" dirty="0">
                <a:solidFill>
                  <a:schemeClr val="bg1"/>
                </a:solidFill>
                <a:latin typeface="Share Tech" panose="020B0604020202020204" charset="0"/>
              </a:rPr>
              <a:t>We removed the data that appears as NaN in the PricePerSq column, because with this column we will analyze the data and it will not be possible if we have NaN values there.</a:t>
            </a:r>
          </a:p>
          <a:p>
            <a:pPr lvl="1" algn="l"/>
            <a:br>
              <a:rPr lang="en-US" sz="2400" dirty="0">
                <a:latin typeface="Bodoni MT" panose="02070603080606020203" pitchFamily="18" charset="0"/>
              </a:rPr>
            </a:br>
            <a:endParaRPr lang="en-US" sz="2400" dirty="0">
              <a:latin typeface="Bodoni MT" panose="02070603080606020203" pitchFamily="18" charset="0"/>
            </a:endParaRPr>
          </a:p>
          <a:p>
            <a:pPr lvl="1" algn="l"/>
            <a:endParaRPr lang="en-US" dirty="0"/>
          </a:p>
        </p:txBody>
      </p:sp>
      <p:pic>
        <p:nvPicPr>
          <p:cNvPr id="12" name="תמונה 11">
            <a:extLst>
              <a:ext uri="{FF2B5EF4-FFF2-40B4-BE49-F238E27FC236}">
                <a16:creationId xmlns:a16="http://schemas.microsoft.com/office/drawing/2014/main" id="{CEB85C2C-8515-4661-8214-5BA05BD5DB51}"/>
              </a:ext>
            </a:extLst>
          </p:cNvPr>
          <p:cNvPicPr>
            <a:picLocks noChangeAspect="1"/>
          </p:cNvPicPr>
          <p:nvPr/>
        </p:nvPicPr>
        <p:blipFill>
          <a:blip r:embed="rId3"/>
          <a:stretch>
            <a:fillRect/>
          </a:stretch>
        </p:blipFill>
        <p:spPr>
          <a:xfrm>
            <a:off x="6237412" y="472440"/>
            <a:ext cx="2753933" cy="4381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כותרת 1">
            <a:extLst>
              <a:ext uri="{FF2B5EF4-FFF2-40B4-BE49-F238E27FC236}">
                <a16:creationId xmlns:a16="http://schemas.microsoft.com/office/drawing/2014/main" id="{317467F6-262E-4C59-95DE-82CCCD841B4C}"/>
              </a:ext>
            </a:extLst>
          </p:cNvPr>
          <p:cNvSpPr txBox="1">
            <a:spLocks/>
          </p:cNvSpPr>
          <p:nvPr/>
        </p:nvSpPr>
        <p:spPr>
          <a:xfrm>
            <a:off x="269283" y="212868"/>
            <a:ext cx="8361336" cy="1681566"/>
          </a:xfrm>
          <a:prstGeom prst="rect">
            <a:avLst/>
          </a:prstGeom>
          <a:noFill/>
          <a:ln>
            <a:noFill/>
          </a:ln>
        </p:spPr>
        <p:txBody>
          <a:bodyPr spcFirstLastPara="1" wrap="square" lIns="91425" tIns="91425" rIns="91425" bIns="91425" anchor="b"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l"/>
            <a:r>
              <a:rPr lang="en-US" sz="4800" dirty="0">
                <a:latin typeface="Share Tech" panose="020B0604020202020204" charset="0"/>
              </a:rPr>
              <a:t>Data cleaning – Convert variables to uniform formats</a:t>
            </a:r>
            <a:br>
              <a:rPr lang="he-IL" sz="4800" dirty="0">
                <a:latin typeface="Share Tech" panose="020B0604020202020204" charset="0"/>
              </a:rPr>
            </a:br>
            <a:endParaRPr lang="he-IL" sz="4800" dirty="0">
              <a:latin typeface="Share Tech" panose="020B0604020202020204" charset="0"/>
            </a:endParaRPr>
          </a:p>
        </p:txBody>
      </p:sp>
      <p:sp>
        <p:nvSpPr>
          <p:cNvPr id="78" name="מציין מיקום טקסט 3">
            <a:extLst>
              <a:ext uri="{FF2B5EF4-FFF2-40B4-BE49-F238E27FC236}">
                <a16:creationId xmlns:a16="http://schemas.microsoft.com/office/drawing/2014/main" id="{9345D4EA-0E2C-47DC-9843-519E7203C9DD}"/>
              </a:ext>
            </a:extLst>
          </p:cNvPr>
          <p:cNvSpPr txBox="1">
            <a:spLocks/>
          </p:cNvSpPr>
          <p:nvPr/>
        </p:nvSpPr>
        <p:spPr>
          <a:xfrm>
            <a:off x="-482198" y="1251229"/>
            <a:ext cx="4596691" cy="4587131"/>
          </a:xfrm>
          <a:prstGeom prst="rect">
            <a:avLst/>
          </a:prstGeom>
          <a:noFill/>
          <a:ln>
            <a:noFill/>
          </a:ln>
        </p:spPr>
        <p:txBody>
          <a:bodyPr spcFirstLastPara="1" wrap="square" lIns="91425" tIns="91425" rIns="91425" bIns="91425" anchor="b" anchorCtr="0">
            <a:normAutofit fontScale="7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2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lvl="1" algn="l">
              <a:lnSpc>
                <a:spcPct val="120000"/>
              </a:lnSpc>
            </a:pPr>
            <a:endParaRPr lang="en-US" dirty="0"/>
          </a:p>
          <a:p>
            <a:pPr marL="800100" lvl="1" indent="-342900" algn="l">
              <a:lnSpc>
                <a:spcPct val="120000"/>
              </a:lnSpc>
              <a:buClr>
                <a:schemeClr val="bg1"/>
              </a:buClr>
              <a:buFont typeface="Wingdings" panose="05000000000000000000" pitchFamily="2" charset="2"/>
              <a:buChar char="§"/>
            </a:pPr>
            <a:r>
              <a:rPr lang="en-US" sz="2600" dirty="0">
                <a:solidFill>
                  <a:schemeClr val="bg1"/>
                </a:solidFill>
                <a:latin typeface="Share Tech" panose="020B0604020202020204" charset="0"/>
              </a:rPr>
              <a:t>We converted the values of the columns: Price, PricePerSq, DealYear, DealMonth from float64 and Object to int32.</a:t>
            </a:r>
            <a:br>
              <a:rPr lang="en-US" sz="2600" dirty="0">
                <a:solidFill>
                  <a:schemeClr val="bg1"/>
                </a:solidFill>
                <a:latin typeface="Share Tech" panose="020B0604020202020204" charset="0"/>
              </a:rPr>
            </a:br>
            <a:r>
              <a:rPr lang="en-US" sz="2600" dirty="0">
                <a:solidFill>
                  <a:schemeClr val="bg1"/>
                </a:solidFill>
                <a:latin typeface="Share Tech" panose="020B0604020202020204" charset="0"/>
              </a:rPr>
              <a:t>This is so that we can handle the data optimally when all the variables are of the same type.</a:t>
            </a:r>
            <a:br>
              <a:rPr lang="en-US" sz="2600" dirty="0">
                <a:solidFill>
                  <a:schemeClr val="bg1"/>
                </a:solidFill>
                <a:latin typeface="Share Tech" panose="020B0604020202020204" charset="0"/>
              </a:rPr>
            </a:br>
            <a:endParaRPr lang="en-US" sz="2600" dirty="0">
              <a:solidFill>
                <a:schemeClr val="bg1"/>
              </a:solidFill>
              <a:latin typeface="Share Tech" panose="020B0604020202020204" charset="0"/>
            </a:endParaRPr>
          </a:p>
          <a:p>
            <a:pPr marL="800100" lvl="1" indent="-342900" algn="l">
              <a:lnSpc>
                <a:spcPct val="120000"/>
              </a:lnSpc>
              <a:buClr>
                <a:schemeClr val="bg1"/>
              </a:buClr>
              <a:buFont typeface="Wingdings" panose="05000000000000000000" pitchFamily="2" charset="2"/>
              <a:buChar char="§"/>
            </a:pPr>
            <a:r>
              <a:rPr lang="en-US" sz="2600" dirty="0">
                <a:solidFill>
                  <a:schemeClr val="bg1"/>
                </a:solidFill>
                <a:latin typeface="Share Tech" panose="020B0604020202020204" charset="0"/>
              </a:rPr>
              <a:t>It can be seen that during the conversion process of the Price and PricePerSq columns we deleted the</a:t>
            </a:r>
            <a:r>
              <a:rPr lang="he-IL" sz="2600" dirty="0">
                <a:solidFill>
                  <a:schemeClr val="bg1"/>
                </a:solidFill>
                <a:latin typeface="Share Tech" panose="020B0604020202020204" charset="0"/>
              </a:rPr>
              <a:t> </a:t>
            </a:r>
            <a:r>
              <a:rPr lang="en-US" sz="2600" dirty="0">
                <a:solidFill>
                  <a:schemeClr val="bg1"/>
                </a:solidFill>
                <a:latin typeface="Share Tech" panose="020B0604020202020204" charset="0"/>
              </a:rPr>
              <a:t>character -  ,  because an int32 variable could not contain the character -  ,  .</a:t>
            </a:r>
            <a:br>
              <a:rPr lang="en-US" dirty="0">
                <a:latin typeface="Bodoni MT" panose="02070603080606020203" pitchFamily="18" charset="0"/>
              </a:rPr>
            </a:br>
            <a:endParaRPr lang="en-US" dirty="0">
              <a:latin typeface="Bodoni MT" panose="02070603080606020203" pitchFamily="18" charset="0"/>
            </a:endParaRPr>
          </a:p>
          <a:p>
            <a:pPr lvl="1" algn="l"/>
            <a:br>
              <a:rPr lang="en-US" sz="2400" dirty="0">
                <a:latin typeface="Bodoni MT" panose="02070603080606020203" pitchFamily="18" charset="0"/>
              </a:rPr>
            </a:br>
            <a:endParaRPr lang="en-US" sz="2400" dirty="0">
              <a:latin typeface="Bodoni MT" panose="02070603080606020203" pitchFamily="18" charset="0"/>
            </a:endParaRPr>
          </a:p>
          <a:p>
            <a:pPr lvl="1" algn="l"/>
            <a:endParaRPr lang="en-US" dirty="0"/>
          </a:p>
        </p:txBody>
      </p:sp>
      <p:pic>
        <p:nvPicPr>
          <p:cNvPr id="23" name="תמונה 22">
            <a:extLst>
              <a:ext uri="{FF2B5EF4-FFF2-40B4-BE49-F238E27FC236}">
                <a16:creationId xmlns:a16="http://schemas.microsoft.com/office/drawing/2014/main" id="{50A3D9D6-BE44-477E-A434-92459C7887EA}"/>
              </a:ext>
            </a:extLst>
          </p:cNvPr>
          <p:cNvPicPr>
            <a:picLocks noChangeAspect="1"/>
          </p:cNvPicPr>
          <p:nvPr/>
        </p:nvPicPr>
        <p:blipFill>
          <a:blip r:embed="rId3"/>
          <a:stretch>
            <a:fillRect/>
          </a:stretch>
        </p:blipFill>
        <p:spPr>
          <a:xfrm>
            <a:off x="4078640" y="1357071"/>
            <a:ext cx="5056964" cy="30435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29" name="כותרת 1">
            <a:extLst>
              <a:ext uri="{FF2B5EF4-FFF2-40B4-BE49-F238E27FC236}">
                <a16:creationId xmlns:a16="http://schemas.microsoft.com/office/drawing/2014/main" id="{F0CD79CC-E195-46B3-8130-9D9C692F3969}"/>
              </a:ext>
            </a:extLst>
          </p:cNvPr>
          <p:cNvSpPr txBox="1">
            <a:spLocks/>
          </p:cNvSpPr>
          <p:nvPr/>
        </p:nvSpPr>
        <p:spPr>
          <a:xfrm>
            <a:off x="-951" y="-637239"/>
            <a:ext cx="9267990" cy="1650569"/>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4000" dirty="0">
                <a:latin typeface="Share Tech" panose="020B0604020202020204" charset="0"/>
              </a:rPr>
              <a:t>Data cleaning – Outliners</a:t>
            </a:r>
            <a:endParaRPr lang="he-IL" sz="4000" dirty="0">
              <a:latin typeface="Share Tech" panose="020B0604020202020204" charset="0"/>
            </a:endParaRPr>
          </a:p>
        </p:txBody>
      </p:sp>
      <p:sp>
        <p:nvSpPr>
          <p:cNvPr id="30" name="מציין מיקום טקסט 3">
            <a:extLst>
              <a:ext uri="{FF2B5EF4-FFF2-40B4-BE49-F238E27FC236}">
                <a16:creationId xmlns:a16="http://schemas.microsoft.com/office/drawing/2014/main" id="{7C5CB6DC-B7B6-4715-B538-48B01AEC619C}"/>
              </a:ext>
            </a:extLst>
          </p:cNvPr>
          <p:cNvSpPr txBox="1">
            <a:spLocks/>
          </p:cNvSpPr>
          <p:nvPr/>
        </p:nvSpPr>
        <p:spPr>
          <a:xfrm>
            <a:off x="-381649" y="793160"/>
            <a:ext cx="9426589" cy="1387100"/>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endParaRPr lang="en-US" sz="1800" dirty="0"/>
          </a:p>
          <a:p>
            <a:pPr marL="800100" lvl="1" indent="-342900">
              <a:buClr>
                <a:schemeClr val="bg1"/>
              </a:buClr>
              <a:buFont typeface="Wingdings" panose="05000000000000000000" pitchFamily="2" charset="2"/>
              <a:buChar char="§"/>
            </a:pPr>
            <a:r>
              <a:rPr lang="en-US" sz="2200" dirty="0">
                <a:solidFill>
                  <a:schemeClr val="bg1"/>
                </a:solidFill>
                <a:latin typeface="Share Tech" panose="020B0604020202020204" charset="0"/>
              </a:rPr>
              <a:t>We handled outliners with percentages and during the process we used the boxplot graph belonging to the matplotlib library to analyze the efficiency of the handled.</a:t>
            </a:r>
            <a:br>
              <a:rPr lang="en-US" sz="2400" dirty="0">
                <a:solidFill>
                  <a:schemeClr val="bg1"/>
                </a:solidFill>
                <a:latin typeface="Share Tech" panose="020B0604020202020204" charset="0"/>
              </a:rPr>
            </a:br>
            <a:endParaRPr lang="en-US" sz="2400" dirty="0">
              <a:solidFill>
                <a:schemeClr val="bg1"/>
              </a:solidFill>
              <a:latin typeface="Share Tech" panose="020B0604020202020204" charset="0"/>
            </a:endParaRPr>
          </a:p>
          <a:p>
            <a:pPr lvl="1"/>
            <a:endParaRPr lang="en-US" dirty="0"/>
          </a:p>
        </p:txBody>
      </p:sp>
      <p:pic>
        <p:nvPicPr>
          <p:cNvPr id="4" name="תמונה 3">
            <a:extLst>
              <a:ext uri="{FF2B5EF4-FFF2-40B4-BE49-F238E27FC236}">
                <a16:creationId xmlns:a16="http://schemas.microsoft.com/office/drawing/2014/main" id="{5DD0F360-DC72-4F6B-8E05-69154DF05BBD}"/>
              </a:ext>
            </a:extLst>
          </p:cNvPr>
          <p:cNvPicPr>
            <a:picLocks noChangeAspect="1"/>
          </p:cNvPicPr>
          <p:nvPr/>
        </p:nvPicPr>
        <p:blipFill>
          <a:blip r:embed="rId3"/>
          <a:stretch>
            <a:fillRect/>
          </a:stretch>
        </p:blipFill>
        <p:spPr>
          <a:xfrm>
            <a:off x="1592495" y="1943100"/>
            <a:ext cx="5959009" cy="310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sp>
        <p:nvSpPr>
          <p:cNvPr id="14" name="כותרת משנה 5">
            <a:extLst>
              <a:ext uri="{FF2B5EF4-FFF2-40B4-BE49-F238E27FC236}">
                <a16:creationId xmlns:a16="http://schemas.microsoft.com/office/drawing/2014/main" id="{9118C3BF-0212-4848-A15E-7598C9953203}"/>
              </a:ext>
            </a:extLst>
          </p:cNvPr>
          <p:cNvSpPr>
            <a:spLocks noGrp="1"/>
          </p:cNvSpPr>
          <p:nvPr>
            <p:ph type="subTitle" idx="1"/>
          </p:nvPr>
        </p:nvSpPr>
        <p:spPr>
          <a:xfrm>
            <a:off x="183512" y="935273"/>
            <a:ext cx="8567649" cy="2507402"/>
          </a:xfrm>
        </p:spPr>
        <p:txBody>
          <a:bodyPr>
            <a:normAutofit fontScale="85000" lnSpcReduction="10000"/>
          </a:bodyPr>
          <a:lstStyle/>
          <a:p>
            <a:pPr algn="l" rtl="0"/>
            <a:r>
              <a:rPr lang="en-US" sz="2800" b="1" dirty="0">
                <a:latin typeface="Share Tech" panose="020B0604020202020204" charset="0"/>
              </a:rPr>
              <a:t>LinePlot</a:t>
            </a:r>
            <a:endParaRPr lang="en-US" b="1" dirty="0">
              <a:latin typeface="Share Tech" panose="020B0604020202020204" charset="0"/>
            </a:endParaRPr>
          </a:p>
          <a:p>
            <a:pPr algn="l" rtl="0"/>
            <a:r>
              <a:rPr lang="en-US" dirty="0">
                <a:latin typeface="Share Tech" panose="020B0604020202020204" charset="0"/>
              </a:rPr>
              <a:t>	</a:t>
            </a:r>
            <a:r>
              <a:rPr lang="en-US" sz="2200" u="sng" dirty="0">
                <a:latin typeface="Share Tech" panose="020B0604020202020204" charset="0"/>
              </a:rPr>
              <a:t>What </a:t>
            </a:r>
            <a:r>
              <a:rPr lang="en-US" sz="2000" u="sng" dirty="0">
                <a:latin typeface="Share Tech" panose="020B0604020202020204" charset="0"/>
              </a:rPr>
              <a:t>the</a:t>
            </a:r>
            <a:r>
              <a:rPr lang="en-US" sz="2200" u="sng" dirty="0">
                <a:latin typeface="Share Tech" panose="020B0604020202020204" charset="0"/>
              </a:rPr>
              <a:t> graph contain:</a:t>
            </a:r>
            <a:br>
              <a:rPr lang="en-US" sz="2200" b="1" u="sng" dirty="0">
                <a:latin typeface="Share Tech" panose="020B0604020202020204" charset="0"/>
              </a:rPr>
            </a:br>
            <a:r>
              <a:rPr lang="en-US" dirty="0">
                <a:latin typeface="Share Tech" panose="020B0604020202020204" charset="0"/>
              </a:rPr>
              <a:t>            	</a:t>
            </a:r>
            <a:r>
              <a:rPr lang="en-US" sz="1900" dirty="0">
                <a:latin typeface="Share Tech" panose="020B0604020202020204" charset="0"/>
              </a:rPr>
              <a:t>The graph contain 2 axes : 1. X-axis is the DealYear</a:t>
            </a:r>
            <a:br>
              <a:rPr lang="en-US" sz="1900" dirty="0">
                <a:latin typeface="Share Tech" panose="020B0604020202020204" charset="0"/>
              </a:rPr>
            </a:br>
            <a:r>
              <a:rPr lang="en-US" sz="1900" dirty="0">
                <a:latin typeface="Share Tech" panose="020B0604020202020204" charset="0"/>
              </a:rPr>
              <a:t>			                	      2. Y-axis is the PricePerSq </a:t>
            </a:r>
            <a:br>
              <a:rPr lang="en-US" sz="2000" b="1" dirty="0">
                <a:latin typeface="Share Tech" panose="020B0604020202020204" charset="0"/>
              </a:rPr>
            </a:br>
            <a:r>
              <a:rPr lang="en-US" sz="2000" b="1" dirty="0">
                <a:latin typeface="Share Tech" panose="020B0604020202020204" charset="0"/>
              </a:rPr>
              <a:t>    	</a:t>
            </a:r>
            <a:r>
              <a:rPr lang="en-US" sz="2000" u="sng" dirty="0">
                <a:latin typeface="Share Tech" panose="020B0604020202020204" charset="0"/>
              </a:rPr>
              <a:t>Conclusion:</a:t>
            </a:r>
            <a:br>
              <a:rPr lang="en-US" sz="2000" u="sng" dirty="0">
                <a:latin typeface="Share Tech" panose="020B0604020202020204" charset="0"/>
              </a:rPr>
            </a:br>
            <a:r>
              <a:rPr lang="en-US" sz="2000" dirty="0">
                <a:latin typeface="Share Tech" panose="020B0604020202020204" charset="0"/>
              </a:rPr>
              <a:t>		</a:t>
            </a:r>
            <a:r>
              <a:rPr lang="en-US" dirty="0">
                <a:latin typeface="Share Tech" panose="020B0604020202020204" charset="0"/>
              </a:rPr>
              <a:t> </a:t>
            </a:r>
            <a:r>
              <a:rPr lang="en-US" sz="1900" dirty="0">
                <a:latin typeface="Share Tech" panose="020B0604020202020204" charset="0"/>
              </a:rPr>
              <a:t>With the help of the graph, we see that over the years there has been an    	                      		 increase in apartment prices in the various cities in Gush Dan. </a:t>
            </a:r>
          </a:p>
          <a:p>
            <a:pPr algn="l" rtl="0"/>
            <a:endParaRPr lang="en-US" sz="1900" dirty="0">
              <a:latin typeface="Share Tech" panose="020B0604020202020204" charset="0"/>
            </a:endParaRPr>
          </a:p>
          <a:p>
            <a:pPr algn="l" rtl="0"/>
            <a:r>
              <a:rPr lang="en-US" sz="1900" dirty="0">
                <a:latin typeface="Share Tech" panose="020B0604020202020204" charset="0"/>
              </a:rPr>
              <a:t>                 Tel-Aviv		                   Rishon-</a:t>
            </a:r>
            <a:r>
              <a:rPr lang="en-US" sz="1900" dirty="0" err="1">
                <a:latin typeface="Share Tech" panose="020B0604020202020204" charset="0"/>
              </a:rPr>
              <a:t>LeZion</a:t>
            </a:r>
            <a:r>
              <a:rPr lang="en-US" sz="1900" dirty="0">
                <a:latin typeface="Share Tech" panose="020B0604020202020204" charset="0"/>
              </a:rPr>
              <a:t>                                         </a:t>
            </a:r>
            <a:r>
              <a:rPr lang="en-US" sz="1900" dirty="0" err="1">
                <a:latin typeface="Share Tech" panose="020B0604020202020204" charset="0"/>
              </a:rPr>
              <a:t>Givatayim</a:t>
            </a:r>
            <a:r>
              <a:rPr lang="en-US" sz="1900" dirty="0">
                <a:latin typeface="Share Tech" panose="020B0604020202020204" charset="0"/>
              </a:rPr>
              <a:t>                                </a:t>
            </a:r>
          </a:p>
        </p:txBody>
      </p:sp>
      <p:pic>
        <p:nvPicPr>
          <p:cNvPr id="6" name="תמונה 5">
            <a:extLst>
              <a:ext uri="{FF2B5EF4-FFF2-40B4-BE49-F238E27FC236}">
                <a16:creationId xmlns:a16="http://schemas.microsoft.com/office/drawing/2014/main" id="{758EC2AB-5401-485F-9E34-E1DE39676CC0}"/>
              </a:ext>
            </a:extLst>
          </p:cNvPr>
          <p:cNvPicPr>
            <a:picLocks noChangeAspect="1"/>
          </p:cNvPicPr>
          <p:nvPr/>
        </p:nvPicPr>
        <p:blipFill>
          <a:blip r:embed="rId3"/>
          <a:stretch>
            <a:fillRect/>
          </a:stretch>
        </p:blipFill>
        <p:spPr>
          <a:xfrm>
            <a:off x="-38100" y="3284220"/>
            <a:ext cx="9182099" cy="1859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cxnSp>
        <p:nvCxnSpPr>
          <p:cNvPr id="693" name="Google Shape;693;p32"/>
          <p:cNvCxnSpPr>
            <a:cxnSpLocks/>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3" name="כותרת 1">
            <a:extLst>
              <a:ext uri="{FF2B5EF4-FFF2-40B4-BE49-F238E27FC236}">
                <a16:creationId xmlns:a16="http://schemas.microsoft.com/office/drawing/2014/main" id="{CA255356-E156-48C2-BA58-6A64AFB9C2A5}"/>
              </a:ext>
            </a:extLst>
          </p:cNvPr>
          <p:cNvSpPr>
            <a:spLocks noGrp="1"/>
          </p:cNvSpPr>
          <p:nvPr>
            <p:ph type="ctrTitle"/>
          </p:nvPr>
        </p:nvSpPr>
        <p:spPr>
          <a:xfrm>
            <a:off x="76200" y="-279203"/>
            <a:ext cx="8567650" cy="1259670"/>
          </a:xfrm>
        </p:spPr>
        <p:txBody>
          <a:bodyPr>
            <a:normAutofit/>
          </a:bodyPr>
          <a:lstStyle/>
          <a:p>
            <a:pPr algn="l"/>
            <a:r>
              <a:rPr lang="en-US" sz="4000" dirty="0">
                <a:latin typeface="Share Tech" panose="020B0604020202020204" charset="0"/>
              </a:rPr>
              <a:t>Exploring &amp; visualizing the Data (EDA)</a:t>
            </a:r>
            <a:endParaRPr lang="he-IL" sz="4000" dirty="0">
              <a:latin typeface="Share Tech" panose="020B0604020202020204" charset="0"/>
            </a:endParaRPr>
          </a:p>
        </p:txBody>
      </p:sp>
      <p:sp>
        <p:nvSpPr>
          <p:cNvPr id="14" name="כותרת משנה 5">
            <a:extLst>
              <a:ext uri="{FF2B5EF4-FFF2-40B4-BE49-F238E27FC236}">
                <a16:creationId xmlns:a16="http://schemas.microsoft.com/office/drawing/2014/main" id="{9118C3BF-0212-4848-A15E-7598C9953203}"/>
              </a:ext>
            </a:extLst>
          </p:cNvPr>
          <p:cNvSpPr>
            <a:spLocks noGrp="1"/>
          </p:cNvSpPr>
          <p:nvPr>
            <p:ph type="subTitle" idx="1"/>
          </p:nvPr>
        </p:nvSpPr>
        <p:spPr>
          <a:xfrm>
            <a:off x="183512" y="935273"/>
            <a:ext cx="8567649" cy="2326087"/>
          </a:xfrm>
        </p:spPr>
        <p:txBody>
          <a:bodyPr>
            <a:normAutofit fontScale="85000" lnSpcReduction="20000"/>
          </a:bodyPr>
          <a:lstStyle/>
          <a:p>
            <a:pPr algn="l" rtl="0"/>
            <a:r>
              <a:rPr lang="en-US" sz="2800" b="1" dirty="0">
                <a:latin typeface="Share Tech" panose="020B0604020202020204" charset="0"/>
              </a:rPr>
              <a:t>BarPlot</a:t>
            </a:r>
            <a:endParaRPr lang="en-US" b="1" dirty="0">
              <a:latin typeface="Share Tech" panose="020B0604020202020204" charset="0"/>
            </a:endParaRPr>
          </a:p>
          <a:p>
            <a:pPr algn="l" rtl="0"/>
            <a:r>
              <a:rPr lang="en-US" dirty="0">
                <a:latin typeface="Share Tech" panose="020B0604020202020204" charset="0"/>
              </a:rPr>
              <a:t>	</a:t>
            </a:r>
            <a:r>
              <a:rPr lang="en-US" sz="2200" u="sng" dirty="0">
                <a:latin typeface="Share Tech" panose="020B0604020202020204" charset="0"/>
              </a:rPr>
              <a:t>What </a:t>
            </a:r>
            <a:r>
              <a:rPr lang="en-US" sz="2000" u="sng" dirty="0">
                <a:latin typeface="Share Tech" panose="020B0604020202020204" charset="0"/>
              </a:rPr>
              <a:t>the</a:t>
            </a:r>
            <a:r>
              <a:rPr lang="en-US" sz="2200" u="sng" dirty="0">
                <a:latin typeface="Share Tech" panose="020B0604020202020204" charset="0"/>
              </a:rPr>
              <a:t> graph contain:</a:t>
            </a:r>
            <a:br>
              <a:rPr lang="en-US" sz="2200" b="1" u="sng" dirty="0">
                <a:latin typeface="Share Tech" panose="020B0604020202020204" charset="0"/>
              </a:rPr>
            </a:br>
            <a:r>
              <a:rPr lang="en-US" dirty="0">
                <a:latin typeface="Share Tech" panose="020B0604020202020204" charset="0"/>
              </a:rPr>
              <a:t>            	</a:t>
            </a:r>
            <a:r>
              <a:rPr lang="en-US" sz="1900" dirty="0">
                <a:latin typeface="Share Tech" panose="020B0604020202020204" charset="0"/>
              </a:rPr>
              <a:t>The graph contain 2 axes : 1. X-axis is the DealYear</a:t>
            </a:r>
            <a:br>
              <a:rPr lang="en-US" sz="1900" dirty="0">
                <a:latin typeface="Share Tech" panose="020B0604020202020204" charset="0"/>
              </a:rPr>
            </a:br>
            <a:r>
              <a:rPr lang="en-US" sz="1900" dirty="0">
                <a:latin typeface="Share Tech" panose="020B0604020202020204" charset="0"/>
              </a:rPr>
              <a:t>			                	      2. Y-axis is the PricePerSq </a:t>
            </a:r>
            <a:br>
              <a:rPr lang="en-US" sz="2000" b="1" dirty="0">
                <a:latin typeface="Share Tech" panose="020B0604020202020204" charset="0"/>
              </a:rPr>
            </a:br>
            <a:r>
              <a:rPr lang="en-US" sz="2000" b="1" dirty="0">
                <a:latin typeface="Share Tech" panose="020B0604020202020204" charset="0"/>
              </a:rPr>
              <a:t>    	</a:t>
            </a:r>
            <a:r>
              <a:rPr lang="en-US" sz="2000" u="sng" dirty="0">
                <a:latin typeface="Share Tech" panose="020B0604020202020204" charset="0"/>
              </a:rPr>
              <a:t>Conclusion:</a:t>
            </a:r>
            <a:br>
              <a:rPr lang="en-US" sz="2000" u="sng" dirty="0">
                <a:latin typeface="Share Tech" panose="020B0604020202020204" charset="0"/>
              </a:rPr>
            </a:br>
            <a:r>
              <a:rPr lang="en-US" sz="2000" dirty="0">
                <a:latin typeface="Share Tech" panose="020B0604020202020204" charset="0"/>
              </a:rPr>
              <a:t>		</a:t>
            </a:r>
            <a:r>
              <a:rPr lang="en-US" dirty="0">
                <a:latin typeface="Share Tech" panose="020B0604020202020204" charset="0"/>
              </a:rPr>
              <a:t> </a:t>
            </a:r>
            <a:r>
              <a:rPr lang="en-US" sz="1900" dirty="0">
                <a:latin typeface="Share Tech" panose="020B0604020202020204" charset="0"/>
              </a:rPr>
              <a:t>With the help of the graph, we see that over the years there has been an    	                      		 increase in apartment prices in the various cities in Gush Dan. </a:t>
            </a:r>
          </a:p>
          <a:p>
            <a:pPr algn="l" rtl="0"/>
            <a:endParaRPr lang="en-US" sz="1900" dirty="0">
              <a:latin typeface="Share Tech" panose="020B0604020202020204" charset="0"/>
            </a:endParaRPr>
          </a:p>
          <a:p>
            <a:pPr algn="l" rtl="0"/>
            <a:r>
              <a:rPr lang="en-US" sz="1900" dirty="0">
                <a:latin typeface="Share Tech" panose="020B0604020202020204" charset="0"/>
              </a:rPr>
              <a:t>                 Ramat-Gan		          Holon                                               Rehovot                             </a:t>
            </a:r>
          </a:p>
        </p:txBody>
      </p:sp>
      <p:pic>
        <p:nvPicPr>
          <p:cNvPr id="2" name="תמונה 1">
            <a:extLst>
              <a:ext uri="{FF2B5EF4-FFF2-40B4-BE49-F238E27FC236}">
                <a16:creationId xmlns:a16="http://schemas.microsoft.com/office/drawing/2014/main" id="{69F3288A-B223-4A6D-B439-424B3EAB73D1}"/>
              </a:ext>
            </a:extLst>
          </p:cNvPr>
          <p:cNvPicPr>
            <a:picLocks noChangeAspect="1"/>
          </p:cNvPicPr>
          <p:nvPr/>
        </p:nvPicPr>
        <p:blipFill>
          <a:blip r:embed="rId3"/>
          <a:stretch>
            <a:fillRect/>
          </a:stretch>
        </p:blipFill>
        <p:spPr>
          <a:xfrm>
            <a:off x="0" y="2978189"/>
            <a:ext cx="9144000" cy="2165311"/>
          </a:xfrm>
          <a:prstGeom prst="rect">
            <a:avLst/>
          </a:prstGeom>
        </p:spPr>
      </p:pic>
    </p:spTree>
    <p:extLst>
      <p:ext uri="{BB962C8B-B14F-4D97-AF65-F5344CB8AC3E}">
        <p14:creationId xmlns:p14="http://schemas.microsoft.com/office/powerpoint/2010/main" val="143742279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611</Words>
  <Application>Microsoft Office PowerPoint</Application>
  <PresentationFormat>‫הצגה על המסך (16:9)</PresentationFormat>
  <Paragraphs>60</Paragraphs>
  <Slides>15</Slides>
  <Notes>15</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15</vt:i4>
      </vt:variant>
    </vt:vector>
  </HeadingPairs>
  <TitlesOfParts>
    <vt:vector size="27" baseType="lpstr">
      <vt:lpstr>Maven Pro</vt:lpstr>
      <vt:lpstr>Nunito Light</vt:lpstr>
      <vt:lpstr>Fira Sans Condensed Medium</vt:lpstr>
      <vt:lpstr>Arial</vt:lpstr>
      <vt:lpstr>Share Tech</vt:lpstr>
      <vt:lpstr>Livvic Light</vt:lpstr>
      <vt:lpstr>Bodoni MT</vt:lpstr>
      <vt:lpstr>Advent Pro SemiBold</vt:lpstr>
      <vt:lpstr>Wingdings</vt:lpstr>
      <vt:lpstr>Courier New</vt:lpstr>
      <vt:lpstr>Fira Sans Extra Condensed Medium</vt:lpstr>
      <vt:lpstr>Data Science Consulting by Slidesgo</vt:lpstr>
      <vt:lpstr>Rising apartment prices in Gush Dan </vt:lpstr>
      <vt:lpstr>Research questions </vt:lpstr>
      <vt:lpstr>מצגת של PowerPoint‏</vt:lpstr>
      <vt:lpstr>מצגת של PowerPoint‏</vt:lpstr>
      <vt:lpstr>מצגת של PowerPoint‏</vt:lpstr>
      <vt:lpstr>מצגת של PowerPoint‏</vt:lpstr>
      <vt:lpstr>מצגת של PowerPoint‏</vt:lpstr>
      <vt:lpstr>01</vt:lpstr>
      <vt:lpstr>01</vt:lpstr>
      <vt:lpstr>01</vt:lpstr>
      <vt:lpstr>01</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Rising apartment prices in Gush Dan</dc:title>
  <dc:creator>Oded Saban</dc:creator>
  <cp:lastModifiedBy>ODED SABAN</cp:lastModifiedBy>
  <cp:revision>11</cp:revision>
  <dcterms:modified xsi:type="dcterms:W3CDTF">2021-06-22T20:20:53Z</dcterms:modified>
</cp:coreProperties>
</file>