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5" r:id="rId2"/>
    <p:sldId id="276" r:id="rId3"/>
    <p:sldId id="290" r:id="rId4"/>
    <p:sldId id="283" r:id="rId5"/>
    <p:sldId id="278" r:id="rId6"/>
    <p:sldId id="280" r:id="rId7"/>
    <p:sldId id="291" r:id="rId8"/>
    <p:sldId id="292" r:id="rId9"/>
    <p:sldId id="285" r:id="rId10"/>
    <p:sldId id="284" r:id="rId11"/>
    <p:sldId id="293"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384" userDrawn="1">
          <p15:clr>
            <a:srgbClr val="A4A3A4"/>
          </p15:clr>
        </p15:guide>
        <p15:guide id="3" pos="7272" userDrawn="1">
          <p15:clr>
            <a:srgbClr val="A4A3A4"/>
          </p15:clr>
        </p15:guide>
        <p15:guide id="4"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ded Tankus" initials="OT" lastIdx="1" clrIdx="0">
    <p:extLst>
      <p:ext uri="{19B8F6BF-5375-455C-9EA6-DF929625EA0E}">
        <p15:presenceInfo xmlns:p15="http://schemas.microsoft.com/office/powerpoint/2012/main" userId="e88db50213f15a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D6D"/>
    <a:srgbClr val="FFC9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showGuides="1">
      <p:cViewPr varScale="1">
        <p:scale>
          <a:sx n="64" d="100"/>
          <a:sy n="64" d="100"/>
        </p:scale>
        <p:origin x="162" y="78"/>
      </p:cViewPr>
      <p:guideLst>
        <p:guide orient="horz" pos="720"/>
        <p:guide pos="384"/>
        <p:guide pos="72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A9F5ECB4-4A62-44C9-8225-16C2F233B4CE}" type="datetimeFigureOut">
              <a:rPr lang="he-IL" smtClean="0"/>
              <a:t>ד'/אב/תשע"ט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E1404C9B-1672-4C26-9C86-393E22F7F7DF}" type="slidenum">
              <a:rPr lang="he-IL" smtClean="0"/>
              <a:t>‹#›</a:t>
            </a:fld>
            <a:endParaRPr lang="he-IL"/>
          </a:p>
        </p:txBody>
      </p:sp>
    </p:spTree>
    <p:extLst>
      <p:ext uri="{BB962C8B-B14F-4D97-AF65-F5344CB8AC3E}">
        <p14:creationId xmlns:p14="http://schemas.microsoft.com/office/powerpoint/2010/main" val="242103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E1404C9B-1672-4C26-9C86-393E22F7F7DF}" type="slidenum">
              <a:rPr lang="he-IL" smtClean="0"/>
              <a:t>2</a:t>
            </a:fld>
            <a:endParaRPr lang="he-IL"/>
          </a:p>
        </p:txBody>
      </p:sp>
    </p:spTree>
    <p:extLst>
      <p:ext uri="{BB962C8B-B14F-4D97-AF65-F5344CB8AC3E}">
        <p14:creationId xmlns:p14="http://schemas.microsoft.com/office/powerpoint/2010/main" val="118506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E1404C9B-1672-4C26-9C86-393E22F7F7DF}" type="slidenum">
              <a:rPr lang="he-IL" smtClean="0"/>
              <a:t>5</a:t>
            </a:fld>
            <a:endParaRPr lang="he-IL"/>
          </a:p>
        </p:txBody>
      </p:sp>
    </p:spTree>
    <p:extLst>
      <p:ext uri="{BB962C8B-B14F-4D97-AF65-F5344CB8AC3E}">
        <p14:creationId xmlns:p14="http://schemas.microsoft.com/office/powerpoint/2010/main" val="361226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94F9-B0E1-4EB3-9551-AB0014AC4786}"/>
              </a:ext>
            </a:extLst>
          </p:cNvPr>
          <p:cNvSpPr>
            <a:spLocks noGrp="1"/>
          </p:cNvSpPr>
          <p:nvPr>
            <p:ph type="ctrTitle"/>
          </p:nvPr>
        </p:nvSpPr>
        <p:spPr>
          <a:xfrm>
            <a:off x="1524000" y="1122363"/>
            <a:ext cx="9144000" cy="2387600"/>
          </a:xfrm>
        </p:spPr>
        <p:txBody>
          <a:bodyPr anchor="b"/>
          <a:lstStyle>
            <a:lvl1pPr algn="ctr" rtl="1">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4804E3E0-C64F-4D4F-A893-3F93A6F62E11}"/>
              </a:ext>
            </a:extLst>
          </p:cNvPr>
          <p:cNvSpPr>
            <a:spLocks noGrp="1"/>
          </p:cNvSpPr>
          <p:nvPr>
            <p:ph type="subTitle" idx="1"/>
          </p:nvPr>
        </p:nvSpPr>
        <p:spPr>
          <a:xfrm>
            <a:off x="1524000" y="3602038"/>
            <a:ext cx="9144000" cy="1655762"/>
          </a:xfrm>
        </p:spPr>
        <p:txBody>
          <a:bodyPr/>
          <a:lstStyle>
            <a:lvl1pPr marL="0" indent="0" algn="ctr" rtl="1">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E42C31B-542B-4FF0-8A2E-9775D64D3848}"/>
              </a:ext>
            </a:extLst>
          </p:cNvPr>
          <p:cNvSpPr>
            <a:spLocks noGrp="1"/>
          </p:cNvSpPr>
          <p:nvPr>
            <p:ph type="dt" sz="half" idx="10"/>
          </p:nvPr>
        </p:nvSpPr>
        <p:spPr/>
        <p:txBody>
          <a:bodyPr/>
          <a:lstStyle>
            <a:lvl1pPr algn="l" rtl="1">
              <a:defRPr/>
            </a:lvl1pPr>
          </a:lstStyle>
          <a:p>
            <a:fld id="{2D08411D-2A09-42A9-98E6-27446BB99D43}" type="datetimeFigureOut">
              <a:rPr lang="he-IL" smtClean="0"/>
              <a:pPr/>
              <a:t>ד'/אב/תשע"ט</a:t>
            </a:fld>
            <a:endParaRPr lang="he-IL"/>
          </a:p>
        </p:txBody>
      </p:sp>
      <p:sp>
        <p:nvSpPr>
          <p:cNvPr id="5" name="Footer Placeholder 4">
            <a:extLst>
              <a:ext uri="{FF2B5EF4-FFF2-40B4-BE49-F238E27FC236}">
                <a16:creationId xmlns:a16="http://schemas.microsoft.com/office/drawing/2014/main" id="{02745CBB-ECDD-4105-9FF2-46C437748068}"/>
              </a:ext>
            </a:extLst>
          </p:cNvPr>
          <p:cNvSpPr>
            <a:spLocks noGrp="1"/>
          </p:cNvSpPr>
          <p:nvPr>
            <p:ph type="ftr" sz="quarter" idx="11"/>
          </p:nvPr>
        </p:nvSpPr>
        <p:spPr/>
        <p:txBody>
          <a:bodyPr/>
          <a:lstStyle>
            <a:lvl1pPr rtl="1">
              <a:defRPr/>
            </a:lvl1pPr>
          </a:lstStyle>
          <a:p>
            <a:endParaRPr lang="he-IL"/>
          </a:p>
        </p:txBody>
      </p:sp>
      <p:sp>
        <p:nvSpPr>
          <p:cNvPr id="6" name="Slide Number Placeholder 5">
            <a:extLst>
              <a:ext uri="{FF2B5EF4-FFF2-40B4-BE49-F238E27FC236}">
                <a16:creationId xmlns:a16="http://schemas.microsoft.com/office/drawing/2014/main" id="{A3069FE0-830D-4CC8-97FB-BAF956493F43}"/>
              </a:ext>
            </a:extLst>
          </p:cNvPr>
          <p:cNvSpPr>
            <a:spLocks noGrp="1"/>
          </p:cNvSpPr>
          <p:nvPr>
            <p:ph type="sldNum" sz="quarter" idx="12"/>
          </p:nvPr>
        </p:nvSpPr>
        <p:spPr/>
        <p:txBody>
          <a:bodyPr/>
          <a:lstStyle>
            <a:lvl1pPr algn="r" rtl="1">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211924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9F89-0F9E-413B-BCA9-76AB68B23ECB}"/>
              </a:ext>
            </a:extLst>
          </p:cNvPr>
          <p:cNvSpPr>
            <a:spLocks noGrp="1"/>
          </p:cNvSpPr>
          <p:nvPr>
            <p:ph type="title"/>
          </p:nvPr>
        </p:nvSpPr>
        <p:spPr/>
        <p:txBody>
          <a:bodyPr/>
          <a:lstStyle>
            <a:lvl1pPr algn="l" rtl="0">
              <a:defRPr/>
            </a:lvl1p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B0259AF-10A1-4FE5-88F5-2AE05CC9A4EC}"/>
              </a:ext>
            </a:extLst>
          </p:cNvPr>
          <p:cNvSpPr>
            <a:spLocks noGrp="1"/>
          </p:cNvSpPr>
          <p:nvPr>
            <p:ph type="body" orient="vert" idx="1"/>
          </p:nvPr>
        </p:nvSpPr>
        <p:spPr/>
        <p:txBody>
          <a:bodyPr vert="eaVert"/>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D58F97D-7C63-44FE-8AE7-B95201A0BBBB}"/>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5" name="Footer Placeholder 4">
            <a:extLst>
              <a:ext uri="{FF2B5EF4-FFF2-40B4-BE49-F238E27FC236}">
                <a16:creationId xmlns:a16="http://schemas.microsoft.com/office/drawing/2014/main" id="{E4911C2E-22BC-4B3D-B40C-1AE94A103F05}"/>
              </a:ext>
            </a:extLst>
          </p:cNvPr>
          <p:cNvSpPr>
            <a:spLocks noGrp="1"/>
          </p:cNvSpPr>
          <p:nvPr>
            <p:ph type="ftr" sz="quarter" idx="11"/>
          </p:nvPr>
        </p:nvSpPr>
        <p:spPr/>
        <p:txBody>
          <a:bodyPr/>
          <a:lstStyle>
            <a:lvl1pPr rtl="0">
              <a:defRPr/>
            </a:lvl1pPr>
          </a:lstStyle>
          <a:p>
            <a:endParaRPr lang="he-IL"/>
          </a:p>
        </p:txBody>
      </p:sp>
      <p:sp>
        <p:nvSpPr>
          <p:cNvPr id="6" name="Slide Number Placeholder 5">
            <a:extLst>
              <a:ext uri="{FF2B5EF4-FFF2-40B4-BE49-F238E27FC236}">
                <a16:creationId xmlns:a16="http://schemas.microsoft.com/office/drawing/2014/main" id="{2A3D41CA-F5B7-4BD6-88C4-AA678A8E2F4B}"/>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267063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E4A86-A6E7-4791-9F42-81792E306A58}"/>
              </a:ext>
            </a:extLst>
          </p:cNvPr>
          <p:cNvSpPr>
            <a:spLocks noGrp="1"/>
          </p:cNvSpPr>
          <p:nvPr>
            <p:ph type="title" orient="vert"/>
          </p:nvPr>
        </p:nvSpPr>
        <p:spPr>
          <a:xfrm>
            <a:off x="8724900" y="365125"/>
            <a:ext cx="2628900" cy="5811838"/>
          </a:xfrm>
        </p:spPr>
        <p:txBody>
          <a:bodyPr vert="eaVert"/>
          <a:lstStyle>
            <a:lvl1pPr algn="l" rtl="0">
              <a:defRPr/>
            </a:lvl1p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EF42985-8D95-490D-8E9B-AAFE7EE248DF}"/>
              </a:ext>
            </a:extLst>
          </p:cNvPr>
          <p:cNvSpPr>
            <a:spLocks noGrp="1"/>
          </p:cNvSpPr>
          <p:nvPr>
            <p:ph type="body" orient="vert" idx="1"/>
          </p:nvPr>
        </p:nvSpPr>
        <p:spPr>
          <a:xfrm>
            <a:off x="838200" y="365125"/>
            <a:ext cx="7734300" cy="5811838"/>
          </a:xfrm>
        </p:spPr>
        <p:txBody>
          <a:bodyPr vert="eaVert"/>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5C3EE8D-FA84-44B9-BAE2-AE9212EF9260}"/>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5" name="Footer Placeholder 4">
            <a:extLst>
              <a:ext uri="{FF2B5EF4-FFF2-40B4-BE49-F238E27FC236}">
                <a16:creationId xmlns:a16="http://schemas.microsoft.com/office/drawing/2014/main" id="{892EAE16-0DF1-4178-81DB-A847DD5C7F15}"/>
              </a:ext>
            </a:extLst>
          </p:cNvPr>
          <p:cNvSpPr>
            <a:spLocks noGrp="1"/>
          </p:cNvSpPr>
          <p:nvPr>
            <p:ph type="ftr" sz="quarter" idx="11"/>
          </p:nvPr>
        </p:nvSpPr>
        <p:spPr/>
        <p:txBody>
          <a:bodyPr/>
          <a:lstStyle>
            <a:lvl1pPr rtl="0">
              <a:defRPr/>
            </a:lvl1pPr>
          </a:lstStyle>
          <a:p>
            <a:endParaRPr lang="he-IL"/>
          </a:p>
        </p:txBody>
      </p:sp>
      <p:sp>
        <p:nvSpPr>
          <p:cNvPr id="6" name="Slide Number Placeholder 5">
            <a:extLst>
              <a:ext uri="{FF2B5EF4-FFF2-40B4-BE49-F238E27FC236}">
                <a16:creationId xmlns:a16="http://schemas.microsoft.com/office/drawing/2014/main" id="{1B5A659C-9DDA-43DC-A71A-B8170C7F5A0D}"/>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374338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6D7C3-DD49-491D-842D-D2BEF5219F0C}"/>
              </a:ext>
            </a:extLst>
          </p:cNvPr>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a:extLst>
              <a:ext uri="{FF2B5EF4-FFF2-40B4-BE49-F238E27FC236}">
                <a16:creationId xmlns:a16="http://schemas.microsoft.com/office/drawing/2014/main" id="{9E9A2050-8104-4EE6-8FC4-14D0D8FFD934}"/>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5" name="Footer Placeholder 4">
            <a:extLst>
              <a:ext uri="{FF2B5EF4-FFF2-40B4-BE49-F238E27FC236}">
                <a16:creationId xmlns:a16="http://schemas.microsoft.com/office/drawing/2014/main" id="{D0498AB3-57EE-4FC8-B7D2-C7291E1A2E5D}"/>
              </a:ext>
            </a:extLst>
          </p:cNvPr>
          <p:cNvSpPr>
            <a:spLocks noGrp="1"/>
          </p:cNvSpPr>
          <p:nvPr>
            <p:ph type="ftr" sz="quarter" idx="11"/>
          </p:nvPr>
        </p:nvSpPr>
        <p:spPr/>
        <p:txBody>
          <a:bodyPr/>
          <a:lstStyle>
            <a:lvl1pPr rtl="0">
              <a:defRPr/>
            </a:lvl1pPr>
          </a:lstStyle>
          <a:p>
            <a:endParaRPr lang="he-IL"/>
          </a:p>
        </p:txBody>
      </p:sp>
      <p:sp>
        <p:nvSpPr>
          <p:cNvPr id="6" name="Slide Number Placeholder 5">
            <a:extLst>
              <a:ext uri="{FF2B5EF4-FFF2-40B4-BE49-F238E27FC236}">
                <a16:creationId xmlns:a16="http://schemas.microsoft.com/office/drawing/2014/main" id="{DDD15BD6-8714-4024-A5CE-3E2ED46202ED}"/>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
        <p:nvSpPr>
          <p:cNvPr id="7" name="Title 1">
            <a:extLst>
              <a:ext uri="{FF2B5EF4-FFF2-40B4-BE49-F238E27FC236}">
                <a16:creationId xmlns:a16="http://schemas.microsoft.com/office/drawing/2014/main" id="{56590A38-C104-4ECA-A4E3-7E785B843AA5}"/>
              </a:ext>
            </a:extLst>
          </p:cNvPr>
          <p:cNvSpPr txBox="1">
            <a:spLocks/>
          </p:cNvSpPr>
          <p:nvPr userDrawn="1"/>
        </p:nvSpPr>
        <p:spPr>
          <a:xfrm>
            <a:off x="-6958" y="-82840"/>
            <a:ext cx="12192000" cy="1018875"/>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endParaRPr lang="he-IL" sz="4800" b="1" dirty="0">
              <a:latin typeface="+mn-lt"/>
              <a:cs typeface="+mn-cs"/>
            </a:endParaRPr>
          </a:p>
        </p:txBody>
      </p:sp>
      <p:pic>
        <p:nvPicPr>
          <p:cNvPr id="8" name="Picture 7">
            <a:extLst>
              <a:ext uri="{FF2B5EF4-FFF2-40B4-BE49-F238E27FC236}">
                <a16:creationId xmlns:a16="http://schemas.microsoft.com/office/drawing/2014/main" id="{BF6FE626-0F6B-4B89-AA3C-6455418945C7}"/>
              </a:ext>
            </a:extLst>
          </p:cNvPr>
          <p:cNvPicPr>
            <a:picLocks noChangeAspect="1"/>
          </p:cNvPicPr>
          <p:nvPr userDrawn="1"/>
        </p:nvPicPr>
        <p:blipFill rotWithShape="1">
          <a:blip r:embed="rId2"/>
          <a:srcRect t="25266"/>
          <a:stretch/>
        </p:blipFill>
        <p:spPr>
          <a:xfrm>
            <a:off x="10767177" y="-78232"/>
            <a:ext cx="1417865" cy="1059633"/>
          </a:xfrm>
          <a:prstGeom prst="rect">
            <a:avLst/>
          </a:prstGeom>
        </p:spPr>
      </p:pic>
      <p:sp>
        <p:nvSpPr>
          <p:cNvPr id="9" name="Rectangle 8">
            <a:extLst>
              <a:ext uri="{FF2B5EF4-FFF2-40B4-BE49-F238E27FC236}">
                <a16:creationId xmlns:a16="http://schemas.microsoft.com/office/drawing/2014/main" id="{0BAB19B6-499B-4DEA-BED6-D8215B31D762}"/>
              </a:ext>
            </a:extLst>
          </p:cNvPr>
          <p:cNvSpPr/>
          <p:nvPr userDrawn="1"/>
        </p:nvSpPr>
        <p:spPr>
          <a:xfrm>
            <a:off x="10767177" y="597548"/>
            <a:ext cx="1468735" cy="276999"/>
          </a:xfrm>
          <a:prstGeom prst="rect">
            <a:avLst/>
          </a:prstGeom>
        </p:spPr>
        <p:txBody>
          <a:bodyPr wrap="none">
            <a:spAutoFit/>
          </a:bodyPr>
          <a:lstStyle/>
          <a:p>
            <a:pPr rtl="0"/>
            <a:r>
              <a:rPr lang="en-US" sz="1200" b="1" dirty="0"/>
              <a:t>Data Science Course</a:t>
            </a:r>
            <a:endParaRPr lang="he-IL" sz="1200" dirty="0"/>
          </a:p>
        </p:txBody>
      </p:sp>
      <p:sp>
        <p:nvSpPr>
          <p:cNvPr id="2" name="Rectangle 1">
            <a:extLst>
              <a:ext uri="{FF2B5EF4-FFF2-40B4-BE49-F238E27FC236}">
                <a16:creationId xmlns:a16="http://schemas.microsoft.com/office/drawing/2014/main" id="{C2688FC7-4111-484E-B3FD-F6B844FA6C2D}"/>
              </a:ext>
            </a:extLst>
          </p:cNvPr>
          <p:cNvSpPr/>
          <p:nvPr userDrawn="1"/>
        </p:nvSpPr>
        <p:spPr>
          <a:xfrm>
            <a:off x="22573" y="345192"/>
            <a:ext cx="1956689" cy="584775"/>
          </a:xfrm>
          <a:prstGeom prst="rect">
            <a:avLst/>
          </a:prstGeom>
        </p:spPr>
        <p:txBody>
          <a:bodyPr wrap="none">
            <a:spAutoFit/>
          </a:bodyPr>
          <a:lstStyle/>
          <a:p>
            <a:pPr algn="l" rtl="0"/>
            <a:r>
              <a:rPr lang="en-US" sz="1800" b="1" dirty="0">
                <a:latin typeface="+mn-lt"/>
                <a:cs typeface="+mn-cs"/>
              </a:rPr>
              <a:t>Beer Consumption</a:t>
            </a:r>
          </a:p>
          <a:p>
            <a:pPr algn="l" rtl="0"/>
            <a:r>
              <a:rPr lang="en-US" sz="1400" b="0" dirty="0">
                <a:latin typeface="+mn-lt"/>
                <a:cs typeface="+mn-cs"/>
              </a:rPr>
              <a:t>In Sao Paulo</a:t>
            </a:r>
            <a:endParaRPr lang="he-IL" sz="3200" b="0" dirty="0">
              <a:latin typeface="+mn-lt"/>
              <a:cs typeface="+mn-cs"/>
            </a:endParaRPr>
          </a:p>
        </p:txBody>
      </p:sp>
    </p:spTree>
    <p:extLst>
      <p:ext uri="{BB962C8B-B14F-4D97-AF65-F5344CB8AC3E}">
        <p14:creationId xmlns:p14="http://schemas.microsoft.com/office/powerpoint/2010/main" val="236994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0BA4-C044-4DC1-9268-30E4FE17C3CE}"/>
              </a:ext>
            </a:extLst>
          </p:cNvPr>
          <p:cNvSpPr>
            <a:spLocks noGrp="1"/>
          </p:cNvSpPr>
          <p:nvPr>
            <p:ph type="title"/>
          </p:nvPr>
        </p:nvSpPr>
        <p:spPr>
          <a:xfrm>
            <a:off x="831850" y="1709738"/>
            <a:ext cx="10515600" cy="2852737"/>
          </a:xfrm>
        </p:spPr>
        <p:txBody>
          <a:bodyPr anchor="b"/>
          <a:lstStyle>
            <a:lvl1pPr algn="l" rtl="0">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F39779BC-6C2B-4466-8864-80976EBE0C96}"/>
              </a:ext>
            </a:extLst>
          </p:cNvPr>
          <p:cNvSpPr>
            <a:spLocks noGrp="1"/>
          </p:cNvSpPr>
          <p:nvPr>
            <p:ph type="body" idx="1"/>
          </p:nvPr>
        </p:nvSpPr>
        <p:spPr>
          <a:xfrm>
            <a:off x="831850" y="4589463"/>
            <a:ext cx="10515600" cy="1500187"/>
          </a:xfrm>
        </p:spPr>
        <p:txBody>
          <a:bodyPr/>
          <a:lstStyle>
            <a:lvl1pPr marL="0" indent="0" algn="l" rtl="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C16E3-9081-4CE8-87B7-B80AED9F1F70}"/>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5" name="Footer Placeholder 4">
            <a:extLst>
              <a:ext uri="{FF2B5EF4-FFF2-40B4-BE49-F238E27FC236}">
                <a16:creationId xmlns:a16="http://schemas.microsoft.com/office/drawing/2014/main" id="{3E770519-75C4-4D78-A980-BA7D31A469B5}"/>
              </a:ext>
            </a:extLst>
          </p:cNvPr>
          <p:cNvSpPr>
            <a:spLocks noGrp="1"/>
          </p:cNvSpPr>
          <p:nvPr>
            <p:ph type="ftr" sz="quarter" idx="11"/>
          </p:nvPr>
        </p:nvSpPr>
        <p:spPr/>
        <p:txBody>
          <a:bodyPr/>
          <a:lstStyle>
            <a:lvl1pPr rtl="0">
              <a:defRPr/>
            </a:lvl1pPr>
          </a:lstStyle>
          <a:p>
            <a:endParaRPr lang="he-IL"/>
          </a:p>
        </p:txBody>
      </p:sp>
      <p:sp>
        <p:nvSpPr>
          <p:cNvPr id="6" name="Slide Number Placeholder 5">
            <a:extLst>
              <a:ext uri="{FF2B5EF4-FFF2-40B4-BE49-F238E27FC236}">
                <a16:creationId xmlns:a16="http://schemas.microsoft.com/office/drawing/2014/main" id="{D8ACF2A9-6262-41A0-B224-629BEAF81815}"/>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425057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AA5-AE92-4763-9908-07DA3BFA490C}"/>
              </a:ext>
            </a:extLst>
          </p:cNvPr>
          <p:cNvSpPr>
            <a:spLocks noGrp="1"/>
          </p:cNvSpPr>
          <p:nvPr>
            <p:ph type="title"/>
          </p:nvPr>
        </p:nvSpPr>
        <p:spPr/>
        <p:txBody>
          <a:bodyPr/>
          <a:lstStyle>
            <a:lvl1pPr algn="l" rtl="0">
              <a:defRPr/>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9EDD04B-6383-496F-A925-93826A06AF8F}"/>
              </a:ext>
            </a:extLst>
          </p:cNvPr>
          <p:cNvSpPr>
            <a:spLocks noGrp="1"/>
          </p:cNvSpPr>
          <p:nvPr>
            <p:ph sz="half" idx="1"/>
          </p:nvPr>
        </p:nvSpPr>
        <p:spPr>
          <a:xfrm>
            <a:off x="838200" y="1825625"/>
            <a:ext cx="5181600" cy="4351338"/>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BBBE2209-F902-4F3A-9C80-187C046C0806}"/>
              </a:ext>
            </a:extLst>
          </p:cNvPr>
          <p:cNvSpPr>
            <a:spLocks noGrp="1"/>
          </p:cNvSpPr>
          <p:nvPr>
            <p:ph sz="half" idx="2"/>
          </p:nvPr>
        </p:nvSpPr>
        <p:spPr>
          <a:xfrm>
            <a:off x="6172200" y="1825625"/>
            <a:ext cx="5181600" cy="4351338"/>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F55CCFC-82F4-4B92-A593-9DDF04B9C230}"/>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6" name="Footer Placeholder 5">
            <a:extLst>
              <a:ext uri="{FF2B5EF4-FFF2-40B4-BE49-F238E27FC236}">
                <a16:creationId xmlns:a16="http://schemas.microsoft.com/office/drawing/2014/main" id="{5211617E-3EF4-4D41-AE5B-42B7AFEB6FB2}"/>
              </a:ext>
            </a:extLst>
          </p:cNvPr>
          <p:cNvSpPr>
            <a:spLocks noGrp="1"/>
          </p:cNvSpPr>
          <p:nvPr>
            <p:ph type="ftr" sz="quarter" idx="11"/>
          </p:nvPr>
        </p:nvSpPr>
        <p:spPr/>
        <p:txBody>
          <a:bodyPr/>
          <a:lstStyle>
            <a:lvl1pPr rtl="0">
              <a:defRPr/>
            </a:lvl1pPr>
          </a:lstStyle>
          <a:p>
            <a:endParaRPr lang="he-IL"/>
          </a:p>
        </p:txBody>
      </p:sp>
      <p:sp>
        <p:nvSpPr>
          <p:cNvPr id="7" name="Slide Number Placeholder 6">
            <a:extLst>
              <a:ext uri="{FF2B5EF4-FFF2-40B4-BE49-F238E27FC236}">
                <a16:creationId xmlns:a16="http://schemas.microsoft.com/office/drawing/2014/main" id="{B6203F23-226E-43A3-9F3E-73B5E61B859A}"/>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248719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CFCE-33BD-4818-8E7E-10BB678DC62D}"/>
              </a:ext>
            </a:extLst>
          </p:cNvPr>
          <p:cNvSpPr>
            <a:spLocks noGrp="1"/>
          </p:cNvSpPr>
          <p:nvPr>
            <p:ph type="title"/>
          </p:nvPr>
        </p:nvSpPr>
        <p:spPr>
          <a:xfrm>
            <a:off x="839788" y="365125"/>
            <a:ext cx="10515600" cy="1325563"/>
          </a:xfrm>
        </p:spPr>
        <p:txBody>
          <a:bodyPr/>
          <a:lstStyle>
            <a:lvl1pPr algn="l" rtl="0">
              <a:defRPr/>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5FAF41-8DDA-4806-AA9C-CE0A127BE17D}"/>
              </a:ext>
            </a:extLst>
          </p:cNvPr>
          <p:cNvSpPr>
            <a:spLocks noGrp="1"/>
          </p:cNvSpPr>
          <p:nvPr>
            <p:ph type="body" idx="1"/>
          </p:nvPr>
        </p:nvSpPr>
        <p:spPr>
          <a:xfrm>
            <a:off x="839788" y="1681163"/>
            <a:ext cx="5157787" cy="82391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2159E-F4C2-41BB-9150-D09A2D84A386}"/>
              </a:ext>
            </a:extLst>
          </p:cNvPr>
          <p:cNvSpPr>
            <a:spLocks noGrp="1"/>
          </p:cNvSpPr>
          <p:nvPr>
            <p:ph sz="half" idx="2"/>
          </p:nvPr>
        </p:nvSpPr>
        <p:spPr>
          <a:xfrm>
            <a:off x="839788" y="2505075"/>
            <a:ext cx="5157787" cy="3684588"/>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ECF468AE-90BB-4C62-B951-C3AF08DFD2D8}"/>
              </a:ext>
            </a:extLst>
          </p:cNvPr>
          <p:cNvSpPr>
            <a:spLocks noGrp="1"/>
          </p:cNvSpPr>
          <p:nvPr>
            <p:ph type="body" sz="quarter" idx="3"/>
          </p:nvPr>
        </p:nvSpPr>
        <p:spPr>
          <a:xfrm>
            <a:off x="6172200" y="1681163"/>
            <a:ext cx="5183188" cy="82391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E7C8-F1F7-4974-8113-84D4EA7BD232}"/>
              </a:ext>
            </a:extLst>
          </p:cNvPr>
          <p:cNvSpPr>
            <a:spLocks noGrp="1"/>
          </p:cNvSpPr>
          <p:nvPr>
            <p:ph sz="quarter" idx="4"/>
          </p:nvPr>
        </p:nvSpPr>
        <p:spPr>
          <a:xfrm>
            <a:off x="6172200" y="2505075"/>
            <a:ext cx="5183188" cy="3684588"/>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F18EC400-90C5-4D9A-AAF0-54741C5CBB95}"/>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8" name="Footer Placeholder 7">
            <a:extLst>
              <a:ext uri="{FF2B5EF4-FFF2-40B4-BE49-F238E27FC236}">
                <a16:creationId xmlns:a16="http://schemas.microsoft.com/office/drawing/2014/main" id="{ADA5E1A6-67D3-43B3-B705-4D56E25C2CC5}"/>
              </a:ext>
            </a:extLst>
          </p:cNvPr>
          <p:cNvSpPr>
            <a:spLocks noGrp="1"/>
          </p:cNvSpPr>
          <p:nvPr>
            <p:ph type="ftr" sz="quarter" idx="11"/>
          </p:nvPr>
        </p:nvSpPr>
        <p:spPr/>
        <p:txBody>
          <a:bodyPr/>
          <a:lstStyle>
            <a:lvl1pPr rtl="0">
              <a:defRPr/>
            </a:lvl1pPr>
          </a:lstStyle>
          <a:p>
            <a:endParaRPr lang="he-IL"/>
          </a:p>
        </p:txBody>
      </p:sp>
      <p:sp>
        <p:nvSpPr>
          <p:cNvPr id="9" name="Slide Number Placeholder 8">
            <a:extLst>
              <a:ext uri="{FF2B5EF4-FFF2-40B4-BE49-F238E27FC236}">
                <a16:creationId xmlns:a16="http://schemas.microsoft.com/office/drawing/2014/main" id="{9262D35D-F85F-4FC2-A9E7-612E615DC12A}"/>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28857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A2BB-D857-4D1B-A018-92FEF2519164}"/>
              </a:ext>
            </a:extLst>
          </p:cNvPr>
          <p:cNvSpPr>
            <a:spLocks noGrp="1"/>
          </p:cNvSpPr>
          <p:nvPr>
            <p:ph type="title"/>
          </p:nvPr>
        </p:nvSpPr>
        <p:spPr/>
        <p:txBody>
          <a:bodyPr/>
          <a:lstStyle>
            <a:lvl1pPr algn="l" rtl="0">
              <a:defRPr/>
            </a:lvl1pPr>
          </a:lstStyle>
          <a:p>
            <a:r>
              <a:rPr lang="en-US" dirty="0"/>
              <a:t>Click to edit Master title style</a:t>
            </a:r>
            <a:endParaRPr lang="he-IL" dirty="0"/>
          </a:p>
        </p:txBody>
      </p:sp>
      <p:sp>
        <p:nvSpPr>
          <p:cNvPr id="3" name="Date Placeholder 2">
            <a:extLst>
              <a:ext uri="{FF2B5EF4-FFF2-40B4-BE49-F238E27FC236}">
                <a16:creationId xmlns:a16="http://schemas.microsoft.com/office/drawing/2014/main" id="{1E197148-FF10-465F-8B8B-9EC38DAC7ED3}"/>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4" name="Footer Placeholder 3">
            <a:extLst>
              <a:ext uri="{FF2B5EF4-FFF2-40B4-BE49-F238E27FC236}">
                <a16:creationId xmlns:a16="http://schemas.microsoft.com/office/drawing/2014/main" id="{9312FB45-46FE-4B38-B501-515D40EA118C}"/>
              </a:ext>
            </a:extLst>
          </p:cNvPr>
          <p:cNvSpPr>
            <a:spLocks noGrp="1"/>
          </p:cNvSpPr>
          <p:nvPr>
            <p:ph type="ftr" sz="quarter" idx="11"/>
          </p:nvPr>
        </p:nvSpPr>
        <p:spPr/>
        <p:txBody>
          <a:bodyPr/>
          <a:lstStyle>
            <a:lvl1pPr rtl="0">
              <a:defRPr/>
            </a:lvl1pPr>
          </a:lstStyle>
          <a:p>
            <a:endParaRPr lang="he-IL"/>
          </a:p>
        </p:txBody>
      </p:sp>
      <p:sp>
        <p:nvSpPr>
          <p:cNvPr id="5" name="Slide Number Placeholder 4">
            <a:extLst>
              <a:ext uri="{FF2B5EF4-FFF2-40B4-BE49-F238E27FC236}">
                <a16:creationId xmlns:a16="http://schemas.microsoft.com/office/drawing/2014/main" id="{7F0F4FBE-5C6C-40C0-B7D0-A3C590992D65}"/>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241157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2856C-5194-4862-B328-9EE995E8BCDF}"/>
              </a:ext>
            </a:extLst>
          </p:cNvPr>
          <p:cNvSpPr>
            <a:spLocks noGrp="1"/>
          </p:cNvSpPr>
          <p:nvPr>
            <p:ph type="dt" sz="half" idx="10"/>
          </p:nvPr>
        </p:nvSpPr>
        <p:spPr/>
        <p:txBody>
          <a:bodyPr/>
          <a:lstStyle/>
          <a:p>
            <a:fld id="{2D08411D-2A09-42A9-98E6-27446BB99D43}" type="datetimeFigureOut">
              <a:rPr lang="he-IL" smtClean="0"/>
              <a:t>ד'/אב/תשע"ט</a:t>
            </a:fld>
            <a:endParaRPr lang="he-IL" dirty="0"/>
          </a:p>
        </p:txBody>
      </p:sp>
      <p:sp>
        <p:nvSpPr>
          <p:cNvPr id="3" name="Footer Placeholder 2">
            <a:extLst>
              <a:ext uri="{FF2B5EF4-FFF2-40B4-BE49-F238E27FC236}">
                <a16:creationId xmlns:a16="http://schemas.microsoft.com/office/drawing/2014/main" id="{F64FA8D0-1560-42A4-A608-992DBE4CC52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0F3FEC5A-AB17-4859-BFC5-8F6B39E8FA7D}"/>
              </a:ext>
            </a:extLst>
          </p:cNvPr>
          <p:cNvSpPr>
            <a:spLocks noGrp="1"/>
          </p:cNvSpPr>
          <p:nvPr>
            <p:ph type="sldNum" sz="quarter" idx="12"/>
          </p:nvPr>
        </p:nvSpPr>
        <p:spPr/>
        <p:txBody>
          <a:bodyPr/>
          <a:lstStyle/>
          <a:p>
            <a:fld id="{A5D2623D-93B2-47B7-B9A2-726D37E814A9}" type="slidenum">
              <a:rPr lang="he-IL" smtClean="0"/>
              <a:t>‹#›</a:t>
            </a:fld>
            <a:endParaRPr lang="he-IL"/>
          </a:p>
        </p:txBody>
      </p:sp>
    </p:spTree>
    <p:extLst>
      <p:ext uri="{BB962C8B-B14F-4D97-AF65-F5344CB8AC3E}">
        <p14:creationId xmlns:p14="http://schemas.microsoft.com/office/powerpoint/2010/main" val="19306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CEF3-DA53-4504-B60C-C6627A86F5B4}"/>
              </a:ext>
            </a:extLst>
          </p:cNvPr>
          <p:cNvSpPr>
            <a:spLocks noGrp="1"/>
          </p:cNvSpPr>
          <p:nvPr>
            <p:ph type="title"/>
          </p:nvPr>
        </p:nvSpPr>
        <p:spPr>
          <a:xfrm>
            <a:off x="839788" y="457200"/>
            <a:ext cx="3932237" cy="1600200"/>
          </a:xfrm>
        </p:spPr>
        <p:txBody>
          <a:bodyPr anchor="b"/>
          <a:lstStyle>
            <a:lvl1pPr algn="l" rtl="0">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7D8A4E5-6D26-4322-B594-369DFC3CDDE8}"/>
              </a:ext>
            </a:extLst>
          </p:cNvPr>
          <p:cNvSpPr>
            <a:spLocks noGrp="1"/>
          </p:cNvSpPr>
          <p:nvPr>
            <p:ph idx="1"/>
          </p:nvPr>
        </p:nvSpPr>
        <p:spPr>
          <a:xfrm>
            <a:off x="5183188" y="987425"/>
            <a:ext cx="6172200" cy="4873625"/>
          </a:xfrm>
        </p:spPr>
        <p:txBody>
          <a:bodyPr/>
          <a:lstStyle>
            <a:lvl1pPr algn="l" rtl="0">
              <a:defRPr sz="3200"/>
            </a:lvl1pPr>
            <a:lvl2pPr algn="l" rtl="0">
              <a:defRPr sz="2800"/>
            </a:lvl2pPr>
            <a:lvl3pPr algn="l" rtl="0">
              <a:defRPr sz="2400"/>
            </a:lvl3pPr>
            <a:lvl4pPr algn="l" rtl="0">
              <a:defRPr sz="2000"/>
            </a:lvl4pPr>
            <a:lvl5pPr algn="l" rtl="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4251407-E314-4189-9F8D-5BFE252AA7E7}"/>
              </a:ext>
            </a:extLst>
          </p:cNvPr>
          <p:cNvSpPr>
            <a:spLocks noGrp="1"/>
          </p:cNvSpPr>
          <p:nvPr>
            <p:ph type="body" sz="half" idx="2"/>
          </p:nvPr>
        </p:nvSpPr>
        <p:spPr>
          <a:xfrm>
            <a:off x="839788" y="2057400"/>
            <a:ext cx="3932237" cy="3811588"/>
          </a:xfrm>
        </p:spPr>
        <p:txBody>
          <a:bodyPr/>
          <a:lstStyle>
            <a:lvl1pPr marL="0" indent="0" algn="l"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F7ACB-8F5F-4E5E-A2EB-60A763770AD2}"/>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6" name="Footer Placeholder 5">
            <a:extLst>
              <a:ext uri="{FF2B5EF4-FFF2-40B4-BE49-F238E27FC236}">
                <a16:creationId xmlns:a16="http://schemas.microsoft.com/office/drawing/2014/main" id="{C2651208-D07F-4F25-9420-D21C1B3B3017}"/>
              </a:ext>
            </a:extLst>
          </p:cNvPr>
          <p:cNvSpPr>
            <a:spLocks noGrp="1"/>
          </p:cNvSpPr>
          <p:nvPr>
            <p:ph type="ftr" sz="quarter" idx="11"/>
          </p:nvPr>
        </p:nvSpPr>
        <p:spPr/>
        <p:txBody>
          <a:bodyPr/>
          <a:lstStyle>
            <a:lvl1pPr rtl="0">
              <a:defRPr/>
            </a:lvl1pPr>
          </a:lstStyle>
          <a:p>
            <a:endParaRPr lang="he-IL"/>
          </a:p>
        </p:txBody>
      </p:sp>
      <p:sp>
        <p:nvSpPr>
          <p:cNvPr id="7" name="Slide Number Placeholder 6">
            <a:extLst>
              <a:ext uri="{FF2B5EF4-FFF2-40B4-BE49-F238E27FC236}">
                <a16:creationId xmlns:a16="http://schemas.microsoft.com/office/drawing/2014/main" id="{F57346EB-8D8D-4945-AB18-EC3B9BAD12C3}"/>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163776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926F-7ABB-4400-B6C3-4F491A10AC2F}"/>
              </a:ext>
            </a:extLst>
          </p:cNvPr>
          <p:cNvSpPr>
            <a:spLocks noGrp="1"/>
          </p:cNvSpPr>
          <p:nvPr>
            <p:ph type="title"/>
          </p:nvPr>
        </p:nvSpPr>
        <p:spPr>
          <a:xfrm>
            <a:off x="839788" y="457200"/>
            <a:ext cx="3932237" cy="1600200"/>
          </a:xfrm>
        </p:spPr>
        <p:txBody>
          <a:bodyPr anchor="b"/>
          <a:lstStyle>
            <a:lvl1pPr algn="l" rtl="0">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4E2C6E2-8F09-49B2-B175-39A616530C72}"/>
              </a:ext>
            </a:extLst>
          </p:cNvPr>
          <p:cNvSpPr>
            <a:spLocks noGrp="1"/>
          </p:cNvSpPr>
          <p:nvPr>
            <p:ph type="pic" idx="1"/>
          </p:nvPr>
        </p:nvSpPr>
        <p:spPr>
          <a:xfrm>
            <a:off x="5183188" y="987425"/>
            <a:ext cx="6172200" cy="4873625"/>
          </a:xfrm>
        </p:spPr>
        <p:txBody>
          <a:bodyPr/>
          <a:lstStyle>
            <a:lvl1pPr marL="0" indent="0" algn="l" rtl="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63F0E608-C32A-4121-90D7-605731FDD251}"/>
              </a:ext>
            </a:extLst>
          </p:cNvPr>
          <p:cNvSpPr>
            <a:spLocks noGrp="1"/>
          </p:cNvSpPr>
          <p:nvPr>
            <p:ph type="body" sz="half" idx="2"/>
          </p:nvPr>
        </p:nvSpPr>
        <p:spPr>
          <a:xfrm>
            <a:off x="839788" y="2057400"/>
            <a:ext cx="3932237" cy="3811588"/>
          </a:xfrm>
        </p:spPr>
        <p:txBody>
          <a:bodyPr/>
          <a:lstStyle>
            <a:lvl1pPr marL="0" indent="0" algn="l"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3ECA0-F1E1-48BC-8D5C-FEE1E95A354B}"/>
              </a:ext>
            </a:extLst>
          </p:cNvPr>
          <p:cNvSpPr>
            <a:spLocks noGrp="1"/>
          </p:cNvSpPr>
          <p:nvPr>
            <p:ph type="dt" sz="half" idx="10"/>
          </p:nvPr>
        </p:nvSpPr>
        <p:spPr/>
        <p:txBody>
          <a:bodyPr/>
          <a:lstStyle>
            <a:lvl1pPr algn="r" rtl="0">
              <a:defRPr/>
            </a:lvl1pPr>
          </a:lstStyle>
          <a:p>
            <a:fld id="{2D08411D-2A09-42A9-98E6-27446BB99D43}" type="datetimeFigureOut">
              <a:rPr lang="he-IL" smtClean="0"/>
              <a:pPr/>
              <a:t>ד'/אב/תשע"ט</a:t>
            </a:fld>
            <a:endParaRPr lang="he-IL"/>
          </a:p>
        </p:txBody>
      </p:sp>
      <p:sp>
        <p:nvSpPr>
          <p:cNvPr id="6" name="Footer Placeholder 5">
            <a:extLst>
              <a:ext uri="{FF2B5EF4-FFF2-40B4-BE49-F238E27FC236}">
                <a16:creationId xmlns:a16="http://schemas.microsoft.com/office/drawing/2014/main" id="{7235D384-8B9B-4D0E-BCD4-88EA3949BBA9}"/>
              </a:ext>
            </a:extLst>
          </p:cNvPr>
          <p:cNvSpPr>
            <a:spLocks noGrp="1"/>
          </p:cNvSpPr>
          <p:nvPr>
            <p:ph type="ftr" sz="quarter" idx="11"/>
          </p:nvPr>
        </p:nvSpPr>
        <p:spPr/>
        <p:txBody>
          <a:bodyPr/>
          <a:lstStyle>
            <a:lvl1pPr rtl="0">
              <a:defRPr/>
            </a:lvl1pPr>
          </a:lstStyle>
          <a:p>
            <a:endParaRPr lang="he-IL"/>
          </a:p>
        </p:txBody>
      </p:sp>
      <p:sp>
        <p:nvSpPr>
          <p:cNvPr id="7" name="Slide Number Placeholder 6">
            <a:extLst>
              <a:ext uri="{FF2B5EF4-FFF2-40B4-BE49-F238E27FC236}">
                <a16:creationId xmlns:a16="http://schemas.microsoft.com/office/drawing/2014/main" id="{04CF3745-79C8-4512-BDBB-5D0B5B56DE8F}"/>
              </a:ext>
            </a:extLst>
          </p:cNvPr>
          <p:cNvSpPr>
            <a:spLocks noGrp="1"/>
          </p:cNvSpPr>
          <p:nvPr>
            <p:ph type="sldNum" sz="quarter" idx="12"/>
          </p:nvPr>
        </p:nvSpPr>
        <p:spPr/>
        <p:txBody>
          <a:bodyPr/>
          <a:lstStyle>
            <a:lvl1pPr algn="l" rtl="0">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60042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5BFDA-BC96-4A96-B69E-E4DBF80FF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he-IL" dirty="0"/>
          </a:p>
        </p:txBody>
      </p:sp>
      <p:sp>
        <p:nvSpPr>
          <p:cNvPr id="3" name="Text Placeholder 2">
            <a:extLst>
              <a:ext uri="{FF2B5EF4-FFF2-40B4-BE49-F238E27FC236}">
                <a16:creationId xmlns:a16="http://schemas.microsoft.com/office/drawing/2014/main" id="{2DFAB651-E21E-4C24-B624-C70A79362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a:extLst>
              <a:ext uri="{FF2B5EF4-FFF2-40B4-BE49-F238E27FC236}">
                <a16:creationId xmlns:a16="http://schemas.microsoft.com/office/drawing/2014/main" id="{ECE6A560-A7DD-4BCE-943A-E96F5326DE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1">
              <a:defRPr sz="1200">
                <a:solidFill>
                  <a:schemeClr val="tx1">
                    <a:tint val="75000"/>
                  </a:schemeClr>
                </a:solidFill>
              </a:defRPr>
            </a:lvl1pPr>
          </a:lstStyle>
          <a:p>
            <a:fld id="{2D08411D-2A09-42A9-98E6-27446BB99D43}" type="datetimeFigureOut">
              <a:rPr lang="he-IL" smtClean="0"/>
              <a:pPr/>
              <a:t>ד'/אב/תשע"ט</a:t>
            </a:fld>
            <a:endParaRPr lang="he-IL"/>
          </a:p>
        </p:txBody>
      </p:sp>
      <p:sp>
        <p:nvSpPr>
          <p:cNvPr id="5" name="Footer Placeholder 4">
            <a:extLst>
              <a:ext uri="{FF2B5EF4-FFF2-40B4-BE49-F238E27FC236}">
                <a16:creationId xmlns:a16="http://schemas.microsoft.com/office/drawing/2014/main" id="{771DD54E-542D-448A-9BFD-33C2370AC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B8122852-F033-4860-88E3-D6EFD23F3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A5D2623D-93B2-47B7-B9A2-726D37E814A9}" type="slidenum">
              <a:rPr lang="he-IL" smtClean="0"/>
              <a:pPr/>
              <a:t>‹#›</a:t>
            </a:fld>
            <a:endParaRPr lang="he-IL"/>
          </a:p>
        </p:txBody>
      </p:sp>
    </p:spTree>
    <p:extLst>
      <p:ext uri="{BB962C8B-B14F-4D97-AF65-F5344CB8AC3E}">
        <p14:creationId xmlns:p14="http://schemas.microsoft.com/office/powerpoint/2010/main" val="6550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ded.tankus@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History_of_be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m.wikipedia.org/wiki/Exploratory_data_analys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4C6B4DD-0BAE-47E1-8E0E-D059770C10FB}"/>
              </a:ext>
            </a:extLst>
          </p:cNvPr>
          <p:cNvSpPr>
            <a:spLocks noGrp="1"/>
          </p:cNvSpPr>
          <p:nvPr>
            <p:ph type="ctrTitle"/>
          </p:nvPr>
        </p:nvSpPr>
        <p:spPr>
          <a:xfrm>
            <a:off x="1524000" y="1631856"/>
            <a:ext cx="9144000" cy="1259131"/>
          </a:xfrm>
        </p:spPr>
        <p:txBody>
          <a:bodyPr>
            <a:normAutofit fontScale="90000"/>
          </a:bodyPr>
          <a:lstStyle/>
          <a:p>
            <a:pPr rtl="0"/>
            <a:r>
              <a:rPr lang="en-US" sz="6700" dirty="0"/>
              <a:t>Beer Consumption </a:t>
            </a:r>
            <a:br>
              <a:rPr lang="en-US" sz="6700" dirty="0"/>
            </a:br>
            <a:r>
              <a:rPr lang="en-US" sz="2700" dirty="0"/>
              <a:t>In São Paulo, Brazil</a:t>
            </a:r>
            <a:endParaRPr lang="he-IL" sz="1000" dirty="0"/>
          </a:p>
        </p:txBody>
      </p:sp>
      <p:sp>
        <p:nvSpPr>
          <p:cNvPr id="10" name="Subtitle 2">
            <a:extLst>
              <a:ext uri="{FF2B5EF4-FFF2-40B4-BE49-F238E27FC236}">
                <a16:creationId xmlns:a16="http://schemas.microsoft.com/office/drawing/2014/main" id="{8C091C2A-B790-4DF4-9494-A56A10207F85}"/>
              </a:ext>
            </a:extLst>
          </p:cNvPr>
          <p:cNvSpPr>
            <a:spLocks noGrp="1"/>
          </p:cNvSpPr>
          <p:nvPr>
            <p:ph type="subTitle" idx="1"/>
          </p:nvPr>
        </p:nvSpPr>
        <p:spPr>
          <a:xfrm>
            <a:off x="1524000" y="3447290"/>
            <a:ext cx="9144000" cy="955898"/>
          </a:xfrm>
        </p:spPr>
        <p:txBody>
          <a:bodyPr/>
          <a:lstStyle/>
          <a:p>
            <a:pPr rtl="0"/>
            <a:r>
              <a:rPr lang="en-US" dirty="0"/>
              <a:t>Regression Project</a:t>
            </a:r>
          </a:p>
          <a:p>
            <a:pPr rtl="0"/>
            <a:r>
              <a:rPr lang="en-US" dirty="0"/>
              <a:t>5 August 2019</a:t>
            </a:r>
            <a:endParaRPr lang="he-IL" dirty="0"/>
          </a:p>
        </p:txBody>
      </p:sp>
      <p:sp>
        <p:nvSpPr>
          <p:cNvPr id="12" name="TextBox 11">
            <a:extLst>
              <a:ext uri="{FF2B5EF4-FFF2-40B4-BE49-F238E27FC236}">
                <a16:creationId xmlns:a16="http://schemas.microsoft.com/office/drawing/2014/main" id="{D02417C5-72FD-4BB9-A510-45C07A8046EB}"/>
              </a:ext>
            </a:extLst>
          </p:cNvPr>
          <p:cNvSpPr txBox="1"/>
          <p:nvPr/>
        </p:nvSpPr>
        <p:spPr>
          <a:xfrm>
            <a:off x="2069780" y="5026709"/>
            <a:ext cx="2142978" cy="646331"/>
          </a:xfrm>
          <a:prstGeom prst="rect">
            <a:avLst/>
          </a:prstGeom>
          <a:noFill/>
        </p:spPr>
        <p:txBody>
          <a:bodyPr wrap="square" rtlCol="1">
            <a:spAutoFit/>
          </a:bodyPr>
          <a:lstStyle/>
          <a:p>
            <a:r>
              <a:rPr lang="en-US" b="1" dirty="0"/>
              <a:t>Naya College</a:t>
            </a:r>
          </a:p>
          <a:p>
            <a:r>
              <a:rPr lang="en-US" dirty="0"/>
              <a:t>Data Science Course</a:t>
            </a:r>
          </a:p>
        </p:txBody>
      </p:sp>
      <p:pic>
        <p:nvPicPr>
          <p:cNvPr id="16" name="Picture 15">
            <a:extLst>
              <a:ext uri="{FF2B5EF4-FFF2-40B4-BE49-F238E27FC236}">
                <a16:creationId xmlns:a16="http://schemas.microsoft.com/office/drawing/2014/main" id="{24D3A7CA-A251-40AE-9954-CD99B07CB4C3}"/>
              </a:ext>
            </a:extLst>
          </p:cNvPr>
          <p:cNvPicPr>
            <a:picLocks noChangeAspect="1"/>
          </p:cNvPicPr>
          <p:nvPr/>
        </p:nvPicPr>
        <p:blipFill>
          <a:blip r:embed="rId2"/>
          <a:stretch>
            <a:fillRect/>
          </a:stretch>
        </p:blipFill>
        <p:spPr>
          <a:xfrm>
            <a:off x="599706" y="4619863"/>
            <a:ext cx="1440109" cy="1440109"/>
          </a:xfrm>
          <a:prstGeom prst="rect">
            <a:avLst/>
          </a:prstGeom>
        </p:spPr>
      </p:pic>
      <p:sp>
        <p:nvSpPr>
          <p:cNvPr id="17" name="TextBox 16">
            <a:extLst>
              <a:ext uri="{FF2B5EF4-FFF2-40B4-BE49-F238E27FC236}">
                <a16:creationId xmlns:a16="http://schemas.microsoft.com/office/drawing/2014/main" id="{4F86B14F-A7EE-49AF-A983-C6C1B4FBCFAD}"/>
              </a:ext>
            </a:extLst>
          </p:cNvPr>
          <p:cNvSpPr txBox="1"/>
          <p:nvPr/>
        </p:nvSpPr>
        <p:spPr>
          <a:xfrm>
            <a:off x="8159648" y="5026709"/>
            <a:ext cx="2897396" cy="892552"/>
          </a:xfrm>
          <a:prstGeom prst="rect">
            <a:avLst/>
          </a:prstGeom>
          <a:noFill/>
        </p:spPr>
        <p:txBody>
          <a:bodyPr wrap="none" rtlCol="1">
            <a:spAutoFit/>
          </a:bodyPr>
          <a:lstStyle/>
          <a:p>
            <a:r>
              <a:rPr lang="en-US" sz="2000" dirty="0"/>
              <a:t>Mr. Oded A. Tankus, M.Sc.</a:t>
            </a:r>
          </a:p>
          <a:p>
            <a:r>
              <a:rPr lang="en-US" sz="1600" dirty="0">
                <a:hlinkClick r:id="rId3"/>
              </a:rPr>
              <a:t>oded.tankus@gmail.com</a:t>
            </a:r>
            <a:endParaRPr lang="en-US" sz="1600" dirty="0"/>
          </a:p>
          <a:p>
            <a:r>
              <a:rPr lang="en-US" sz="1600" dirty="0"/>
              <a:t>Mobile: +972-54-4686667</a:t>
            </a:r>
          </a:p>
        </p:txBody>
      </p:sp>
    </p:spTree>
    <p:extLst>
      <p:ext uri="{BB962C8B-B14F-4D97-AF65-F5344CB8AC3E}">
        <p14:creationId xmlns:p14="http://schemas.microsoft.com/office/powerpoint/2010/main" val="415741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21935A-A12B-4042-83E8-4C7D798C3EAD}"/>
              </a:ext>
            </a:extLst>
          </p:cNvPr>
          <p:cNvSpPr txBox="1"/>
          <p:nvPr/>
        </p:nvSpPr>
        <p:spPr>
          <a:xfrm>
            <a:off x="5071562" y="482985"/>
            <a:ext cx="2054922" cy="523220"/>
          </a:xfrm>
          <a:prstGeom prst="rect">
            <a:avLst/>
          </a:prstGeom>
          <a:noFill/>
        </p:spPr>
        <p:txBody>
          <a:bodyPr wrap="none" rtlCol="1">
            <a:spAutoFit/>
          </a:bodyPr>
          <a:lstStyle/>
          <a:p>
            <a:r>
              <a:rPr lang="en-US" sz="2800" b="1" dirty="0">
                <a:solidFill>
                  <a:srgbClr val="7030A0"/>
                </a:solidFill>
              </a:rPr>
              <a:t>Data Quality</a:t>
            </a:r>
            <a:endParaRPr lang="he-IL" sz="2800" b="1" dirty="0">
              <a:solidFill>
                <a:srgbClr val="7030A0"/>
              </a:solidFill>
            </a:endParaRPr>
          </a:p>
        </p:txBody>
      </p:sp>
      <p:sp>
        <p:nvSpPr>
          <p:cNvPr id="9" name="Rectangle 8">
            <a:extLst>
              <a:ext uri="{FF2B5EF4-FFF2-40B4-BE49-F238E27FC236}">
                <a16:creationId xmlns:a16="http://schemas.microsoft.com/office/drawing/2014/main" id="{BEF390BF-397F-4C15-8E5E-F05DA1F13425}"/>
              </a:ext>
            </a:extLst>
          </p:cNvPr>
          <p:cNvSpPr/>
          <p:nvPr/>
        </p:nvSpPr>
        <p:spPr>
          <a:xfrm>
            <a:off x="4901549" y="2978903"/>
            <a:ext cx="2413654" cy="369332"/>
          </a:xfrm>
          <a:prstGeom prst="rect">
            <a:avLst/>
          </a:prstGeom>
        </p:spPr>
        <p:txBody>
          <a:bodyPr wrap="square">
            <a:spAutoFit/>
          </a:bodyPr>
          <a:lstStyle/>
          <a:p>
            <a:pPr fontAlgn="base">
              <a:spcBef>
                <a:spcPts val="790"/>
              </a:spcBef>
            </a:pPr>
            <a:r>
              <a:rPr lang="en-US" dirty="0">
                <a:solidFill>
                  <a:srgbClr val="000000"/>
                </a:solidFill>
                <a:ea typeface="Times New Roman" panose="02020603050405020304" pitchFamily="18" charset="0"/>
              </a:rPr>
              <a:t>No Data Quality Issues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347818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670F2E-743B-4EDB-A404-C64291FAA4E1}"/>
              </a:ext>
            </a:extLst>
          </p:cNvPr>
          <p:cNvPicPr>
            <a:picLocks noChangeAspect="1"/>
          </p:cNvPicPr>
          <p:nvPr/>
        </p:nvPicPr>
        <p:blipFill>
          <a:blip r:embed="rId2"/>
          <a:stretch>
            <a:fillRect/>
          </a:stretch>
        </p:blipFill>
        <p:spPr>
          <a:xfrm>
            <a:off x="3816010" y="2783016"/>
            <a:ext cx="4572174" cy="3138097"/>
          </a:xfrm>
          <a:prstGeom prst="rect">
            <a:avLst/>
          </a:prstGeom>
        </p:spPr>
      </p:pic>
    </p:spTree>
    <p:extLst>
      <p:ext uri="{BB962C8B-B14F-4D97-AF65-F5344CB8AC3E}">
        <p14:creationId xmlns:p14="http://schemas.microsoft.com/office/powerpoint/2010/main" val="320282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5E2A8-F43C-4FC5-AA7C-BD2ED21FDF8E}"/>
              </a:ext>
            </a:extLst>
          </p:cNvPr>
          <p:cNvSpPr txBox="1"/>
          <p:nvPr/>
        </p:nvSpPr>
        <p:spPr>
          <a:xfrm>
            <a:off x="5078166" y="482985"/>
            <a:ext cx="2044470" cy="523220"/>
          </a:xfrm>
          <a:prstGeom prst="rect">
            <a:avLst/>
          </a:prstGeom>
          <a:noFill/>
        </p:spPr>
        <p:txBody>
          <a:bodyPr wrap="none" rtlCol="1">
            <a:spAutoFit/>
          </a:bodyPr>
          <a:lstStyle/>
          <a:p>
            <a:r>
              <a:rPr lang="en-US" sz="2800" b="1" dirty="0">
                <a:solidFill>
                  <a:srgbClr val="7030A0"/>
                </a:solidFill>
              </a:rPr>
              <a:t>Introduction</a:t>
            </a:r>
            <a:endParaRPr lang="he-IL" sz="2800" b="1" dirty="0">
              <a:solidFill>
                <a:srgbClr val="7030A0"/>
              </a:solidFill>
            </a:endParaRPr>
          </a:p>
        </p:txBody>
      </p:sp>
      <p:sp>
        <p:nvSpPr>
          <p:cNvPr id="5" name="Rectangle 4">
            <a:extLst>
              <a:ext uri="{FF2B5EF4-FFF2-40B4-BE49-F238E27FC236}">
                <a16:creationId xmlns:a16="http://schemas.microsoft.com/office/drawing/2014/main" id="{92F35CCD-4CBB-4CFA-8C06-CEEF1F44B6D7}"/>
              </a:ext>
            </a:extLst>
          </p:cNvPr>
          <p:cNvSpPr/>
          <p:nvPr/>
        </p:nvSpPr>
        <p:spPr>
          <a:xfrm>
            <a:off x="609600" y="1761250"/>
            <a:ext cx="10833100" cy="4185761"/>
          </a:xfrm>
          <a:prstGeom prst="rect">
            <a:avLst/>
          </a:prstGeom>
        </p:spPr>
        <p:txBody>
          <a:bodyPr wrap="square">
            <a:spAutoFit/>
          </a:bodyPr>
          <a:lstStyle/>
          <a:p>
            <a:r>
              <a:rPr lang="en-US" dirty="0"/>
              <a:t>Beer is one of the oldest drinks humans have produced, dating back to at least the 5th millennium BC in Iraq, and was recorded in the written history of ancient Egypt and Mesopotamia and spread throughout the world.</a:t>
            </a:r>
            <a:endParaRPr lang="he-IL" dirty="0"/>
          </a:p>
          <a:p>
            <a:pPr algn="r"/>
            <a:r>
              <a:rPr lang="en-US" sz="1400" dirty="0">
                <a:hlinkClick r:id="rId3"/>
              </a:rPr>
              <a:t>https://en.wikipedia.org/wiki/History_of_beer</a:t>
            </a:r>
            <a:endParaRPr lang="en-US" sz="1400" dirty="0"/>
          </a:p>
          <a:p>
            <a:endParaRPr lang="en-US" dirty="0"/>
          </a:p>
          <a:p>
            <a:r>
              <a:rPr lang="en-US" dirty="0"/>
              <a:t>Beer was consumed as an alternative to water in middle ages Europe as water was so polluted that it caused dysentery – a killing ailment of the times.</a:t>
            </a:r>
          </a:p>
          <a:p>
            <a:endParaRPr lang="en-US" dirty="0"/>
          </a:p>
          <a:p>
            <a:r>
              <a:rPr lang="en-US" dirty="0"/>
              <a:t>The countries consuming the most beer (in descending order are:</a:t>
            </a:r>
          </a:p>
          <a:p>
            <a:pPr marL="742950" lvl="1" indent="-285750">
              <a:buFont typeface="Wingdings" panose="05000000000000000000" pitchFamily="2" charset="2"/>
              <a:buChar char="§"/>
            </a:pPr>
            <a:r>
              <a:rPr lang="en-US" dirty="0"/>
              <a:t>Czech Republic (1</a:t>
            </a:r>
            <a:r>
              <a:rPr lang="en-US" baseline="30000" dirty="0"/>
              <a:t>st</a:t>
            </a:r>
            <a:r>
              <a:rPr lang="en-US" dirty="0"/>
              <a:t> place for 23 consecutive years – as of 2015), drinking 142 liters a year</a:t>
            </a:r>
          </a:p>
          <a:p>
            <a:pPr marL="742950" lvl="1" indent="-285750">
              <a:buFont typeface="Wingdings" panose="05000000000000000000" pitchFamily="2" charset="2"/>
              <a:buChar char="§"/>
            </a:pPr>
            <a:r>
              <a:rPr lang="en-US" dirty="0"/>
              <a:t>Seychelles</a:t>
            </a:r>
          </a:p>
          <a:p>
            <a:pPr marL="742950" lvl="1" indent="-285750">
              <a:buFont typeface="Wingdings" panose="05000000000000000000" pitchFamily="2" charset="2"/>
              <a:buChar char="§"/>
            </a:pPr>
            <a:r>
              <a:rPr lang="en-US" dirty="0"/>
              <a:t>Austria</a:t>
            </a:r>
          </a:p>
          <a:p>
            <a:pPr marL="742950" lvl="1" indent="-285750">
              <a:buFont typeface="Wingdings" panose="05000000000000000000" pitchFamily="2" charset="2"/>
              <a:buChar char="§"/>
            </a:pPr>
            <a:r>
              <a:rPr lang="en-US" dirty="0"/>
              <a:t>Germany </a:t>
            </a:r>
          </a:p>
          <a:p>
            <a:pPr marL="742950" lvl="1" indent="-285750">
              <a:buFont typeface="Wingdings" panose="05000000000000000000" pitchFamily="2" charset="2"/>
              <a:buChar char="§"/>
            </a:pPr>
            <a:r>
              <a:rPr lang="en-US" dirty="0"/>
              <a:t>Poland </a:t>
            </a:r>
          </a:p>
          <a:p>
            <a:pPr marL="742950" lvl="1" indent="-285750">
              <a:buFont typeface="Wingdings" panose="05000000000000000000" pitchFamily="2" charset="2"/>
              <a:buChar char="§"/>
            </a:pPr>
            <a:r>
              <a:rPr lang="en-US" dirty="0"/>
              <a:t>Ireland  </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135358E8-E520-4011-95C4-371387357F49}"/>
              </a:ext>
            </a:extLst>
          </p:cNvPr>
          <p:cNvSpPr txBox="1"/>
          <p:nvPr/>
        </p:nvSpPr>
        <p:spPr>
          <a:xfrm>
            <a:off x="634346" y="1152895"/>
            <a:ext cx="4731738" cy="461665"/>
          </a:xfrm>
          <a:prstGeom prst="rect">
            <a:avLst/>
          </a:prstGeom>
          <a:noFill/>
        </p:spPr>
        <p:txBody>
          <a:bodyPr wrap="square" rtlCol="1">
            <a:spAutoFit/>
          </a:bodyPr>
          <a:lstStyle/>
          <a:p>
            <a:r>
              <a:rPr lang="en-US" sz="2400" b="1" dirty="0">
                <a:solidFill>
                  <a:schemeClr val="accent6"/>
                </a:solidFill>
              </a:rPr>
              <a:t>The Story</a:t>
            </a:r>
          </a:p>
        </p:txBody>
      </p:sp>
      <p:pic>
        <p:nvPicPr>
          <p:cNvPr id="12" name="Picture 11">
            <a:extLst>
              <a:ext uri="{FF2B5EF4-FFF2-40B4-BE49-F238E27FC236}">
                <a16:creationId xmlns:a16="http://schemas.microsoft.com/office/drawing/2014/main" id="{3BCD3F22-2A8A-4397-B19A-93AF17FA1BFC}"/>
              </a:ext>
            </a:extLst>
          </p:cNvPr>
          <p:cNvPicPr>
            <a:picLocks noChangeAspect="1"/>
          </p:cNvPicPr>
          <p:nvPr/>
        </p:nvPicPr>
        <p:blipFill>
          <a:blip r:embed="rId4"/>
          <a:stretch>
            <a:fillRect/>
          </a:stretch>
        </p:blipFill>
        <p:spPr>
          <a:xfrm>
            <a:off x="8482693" y="4433905"/>
            <a:ext cx="2628900" cy="1733550"/>
          </a:xfrm>
          <a:prstGeom prst="rect">
            <a:avLst/>
          </a:prstGeom>
        </p:spPr>
      </p:pic>
    </p:spTree>
    <p:extLst>
      <p:ext uri="{BB962C8B-B14F-4D97-AF65-F5344CB8AC3E}">
        <p14:creationId xmlns:p14="http://schemas.microsoft.com/office/powerpoint/2010/main" val="295743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43A5E8-BB9B-4880-9822-C5A7E6BB9001}"/>
              </a:ext>
            </a:extLst>
          </p:cNvPr>
          <p:cNvSpPr/>
          <p:nvPr/>
        </p:nvSpPr>
        <p:spPr>
          <a:xfrm>
            <a:off x="619832" y="1614560"/>
            <a:ext cx="10909954" cy="646331"/>
          </a:xfrm>
          <a:prstGeom prst="rect">
            <a:avLst/>
          </a:prstGeom>
        </p:spPr>
        <p:txBody>
          <a:bodyPr wrap="square">
            <a:spAutoFit/>
          </a:bodyPr>
          <a:lstStyle/>
          <a:p>
            <a:pPr fontAlgn="base">
              <a:spcBef>
                <a:spcPts val="790"/>
              </a:spcBef>
            </a:pPr>
            <a:r>
              <a:rPr lang="en-US" dirty="0">
                <a:solidFill>
                  <a:srgbClr val="000000"/>
                </a:solidFill>
                <a:ea typeface="Times New Roman" panose="02020603050405020304" pitchFamily="18" charset="0"/>
              </a:rPr>
              <a:t>The objective of this work will be to demonstrate the impacts of variables on beer consumption in a given region and the consumption forecast for certain scenarios. </a:t>
            </a:r>
          </a:p>
        </p:txBody>
      </p:sp>
      <p:sp>
        <p:nvSpPr>
          <p:cNvPr id="4" name="TextBox 3">
            <a:extLst>
              <a:ext uri="{FF2B5EF4-FFF2-40B4-BE49-F238E27FC236}">
                <a16:creationId xmlns:a16="http://schemas.microsoft.com/office/drawing/2014/main" id="{5DC93784-ADFD-4129-BF2B-A226F9086699}"/>
              </a:ext>
            </a:extLst>
          </p:cNvPr>
          <p:cNvSpPr txBox="1"/>
          <p:nvPr/>
        </p:nvSpPr>
        <p:spPr>
          <a:xfrm>
            <a:off x="634346" y="1152895"/>
            <a:ext cx="4731738" cy="461665"/>
          </a:xfrm>
          <a:prstGeom prst="rect">
            <a:avLst/>
          </a:prstGeom>
          <a:noFill/>
        </p:spPr>
        <p:txBody>
          <a:bodyPr wrap="square" rtlCol="1">
            <a:spAutoFit/>
          </a:bodyPr>
          <a:lstStyle/>
          <a:p>
            <a:r>
              <a:rPr lang="en-US" sz="2400" b="1" dirty="0">
                <a:solidFill>
                  <a:schemeClr val="accent6"/>
                </a:solidFill>
              </a:rPr>
              <a:t>The Purpose</a:t>
            </a:r>
          </a:p>
        </p:txBody>
      </p:sp>
      <p:pic>
        <p:nvPicPr>
          <p:cNvPr id="6" name="Picture 5">
            <a:extLst>
              <a:ext uri="{FF2B5EF4-FFF2-40B4-BE49-F238E27FC236}">
                <a16:creationId xmlns:a16="http://schemas.microsoft.com/office/drawing/2014/main" id="{C75597E1-495B-4AD7-B9E3-AA48BFA4F550}"/>
              </a:ext>
            </a:extLst>
          </p:cNvPr>
          <p:cNvPicPr>
            <a:picLocks noChangeAspect="1"/>
          </p:cNvPicPr>
          <p:nvPr/>
        </p:nvPicPr>
        <p:blipFill>
          <a:blip r:embed="rId2"/>
          <a:stretch>
            <a:fillRect/>
          </a:stretch>
        </p:blipFill>
        <p:spPr>
          <a:xfrm>
            <a:off x="7373258" y="3404004"/>
            <a:ext cx="4142014" cy="3102512"/>
          </a:xfrm>
          <a:prstGeom prst="rect">
            <a:avLst/>
          </a:prstGeom>
        </p:spPr>
      </p:pic>
    </p:spTree>
    <p:extLst>
      <p:ext uri="{BB962C8B-B14F-4D97-AF65-F5344CB8AC3E}">
        <p14:creationId xmlns:p14="http://schemas.microsoft.com/office/powerpoint/2010/main" val="202845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EFD99D-80DA-4112-B814-5C8C9A6905EF}"/>
              </a:ext>
            </a:extLst>
          </p:cNvPr>
          <p:cNvSpPr txBox="1"/>
          <p:nvPr/>
        </p:nvSpPr>
        <p:spPr>
          <a:xfrm>
            <a:off x="5273036" y="482985"/>
            <a:ext cx="1684244" cy="523220"/>
          </a:xfrm>
          <a:prstGeom prst="rect">
            <a:avLst/>
          </a:prstGeom>
          <a:noFill/>
        </p:spPr>
        <p:txBody>
          <a:bodyPr wrap="none" rtlCol="1">
            <a:spAutoFit/>
          </a:bodyPr>
          <a:lstStyle/>
          <a:p>
            <a:r>
              <a:rPr lang="en-US" sz="2800" b="1" dirty="0">
                <a:solidFill>
                  <a:srgbClr val="7030A0"/>
                </a:solidFill>
              </a:rPr>
              <a:t>Questions</a:t>
            </a:r>
            <a:endParaRPr lang="he-IL" sz="2800" b="1" dirty="0">
              <a:solidFill>
                <a:srgbClr val="7030A0"/>
              </a:solidFill>
            </a:endParaRPr>
          </a:p>
        </p:txBody>
      </p:sp>
      <p:sp>
        <p:nvSpPr>
          <p:cNvPr id="2" name="TextBox 1">
            <a:extLst>
              <a:ext uri="{FF2B5EF4-FFF2-40B4-BE49-F238E27FC236}">
                <a16:creationId xmlns:a16="http://schemas.microsoft.com/office/drawing/2014/main" id="{238681B0-1621-40D8-96A1-D1579E160B63}"/>
              </a:ext>
            </a:extLst>
          </p:cNvPr>
          <p:cNvSpPr txBox="1"/>
          <p:nvPr/>
        </p:nvSpPr>
        <p:spPr>
          <a:xfrm>
            <a:off x="1553057" y="1843314"/>
            <a:ext cx="9090950" cy="1754326"/>
          </a:xfrm>
          <a:prstGeom prst="rect">
            <a:avLst/>
          </a:prstGeom>
          <a:noFill/>
        </p:spPr>
        <p:txBody>
          <a:bodyPr wrap="none" rtlCol="1">
            <a:spAutoFit/>
          </a:bodyPr>
          <a:lstStyle/>
          <a:p>
            <a:r>
              <a:rPr lang="en-US" dirty="0"/>
              <a:t>Can we predict the consumption of beer of the defined population using the following features:</a:t>
            </a:r>
          </a:p>
          <a:p>
            <a:endParaRPr lang="en-US" dirty="0"/>
          </a:p>
          <a:p>
            <a:pPr marL="800100" lvl="1" indent="-342900">
              <a:buAutoNum type="arabicPeriod"/>
            </a:pPr>
            <a:r>
              <a:rPr lang="en-US" dirty="0"/>
              <a:t>Day type (weekday, weekend)</a:t>
            </a:r>
          </a:p>
          <a:p>
            <a:pPr marL="800100" lvl="1" indent="-342900">
              <a:buFontTx/>
              <a:buAutoNum type="arabicPeriod"/>
            </a:pPr>
            <a:r>
              <a:rPr lang="en-US" dirty="0"/>
              <a:t>Month in year</a:t>
            </a:r>
          </a:p>
          <a:p>
            <a:pPr marL="800100" lvl="1" indent="-342900">
              <a:buAutoNum type="arabicPeriod"/>
            </a:pPr>
            <a:r>
              <a:rPr lang="en-US" dirty="0"/>
              <a:t>Day having / not having precipitation</a:t>
            </a:r>
          </a:p>
          <a:p>
            <a:pPr marL="800100" lvl="1" indent="-342900">
              <a:buAutoNum type="arabicPeriod"/>
            </a:pPr>
            <a:r>
              <a:rPr lang="en-US" dirty="0"/>
              <a:t>Daily temperature</a:t>
            </a:r>
          </a:p>
        </p:txBody>
      </p:sp>
      <p:pic>
        <p:nvPicPr>
          <p:cNvPr id="3" name="Picture 2">
            <a:extLst>
              <a:ext uri="{FF2B5EF4-FFF2-40B4-BE49-F238E27FC236}">
                <a16:creationId xmlns:a16="http://schemas.microsoft.com/office/drawing/2014/main" id="{FC10F63B-D273-4FD5-8F98-7FC206CF0FC7}"/>
              </a:ext>
            </a:extLst>
          </p:cNvPr>
          <p:cNvPicPr>
            <a:picLocks noChangeAspect="1"/>
          </p:cNvPicPr>
          <p:nvPr/>
        </p:nvPicPr>
        <p:blipFill>
          <a:blip r:embed="rId2"/>
          <a:stretch>
            <a:fillRect/>
          </a:stretch>
        </p:blipFill>
        <p:spPr>
          <a:xfrm>
            <a:off x="8004748" y="3598890"/>
            <a:ext cx="2788403" cy="2788403"/>
          </a:xfrm>
          <a:prstGeom prst="rect">
            <a:avLst/>
          </a:prstGeom>
        </p:spPr>
      </p:pic>
    </p:spTree>
    <p:extLst>
      <p:ext uri="{BB962C8B-B14F-4D97-AF65-F5344CB8AC3E}">
        <p14:creationId xmlns:p14="http://schemas.microsoft.com/office/powerpoint/2010/main" val="3441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Rounded Corners 56">
            <a:extLst>
              <a:ext uri="{FF2B5EF4-FFF2-40B4-BE49-F238E27FC236}">
                <a16:creationId xmlns:a16="http://schemas.microsoft.com/office/drawing/2014/main" id="{6330D6C6-7665-4533-8301-461CD0FE03C2}"/>
              </a:ext>
            </a:extLst>
          </p:cNvPr>
          <p:cNvSpPr/>
          <p:nvPr/>
        </p:nvSpPr>
        <p:spPr>
          <a:xfrm>
            <a:off x="9102112" y="2788993"/>
            <a:ext cx="2073458" cy="2545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Box 1">
            <a:extLst>
              <a:ext uri="{FF2B5EF4-FFF2-40B4-BE49-F238E27FC236}">
                <a16:creationId xmlns:a16="http://schemas.microsoft.com/office/drawing/2014/main" id="{BA05E2A8-F43C-4FC5-AA7C-BD2ED21FDF8E}"/>
              </a:ext>
            </a:extLst>
          </p:cNvPr>
          <p:cNvSpPr txBox="1"/>
          <p:nvPr/>
        </p:nvSpPr>
        <p:spPr>
          <a:xfrm>
            <a:off x="4626562" y="482985"/>
            <a:ext cx="2965427" cy="523220"/>
          </a:xfrm>
          <a:prstGeom prst="rect">
            <a:avLst/>
          </a:prstGeom>
          <a:noFill/>
        </p:spPr>
        <p:txBody>
          <a:bodyPr wrap="none" rtlCol="1">
            <a:spAutoFit/>
          </a:bodyPr>
          <a:lstStyle/>
          <a:p>
            <a:r>
              <a:rPr lang="en-US" sz="2800" b="1" dirty="0">
                <a:solidFill>
                  <a:srgbClr val="7030A0"/>
                </a:solidFill>
              </a:rPr>
              <a:t>Modeling the Data</a:t>
            </a:r>
            <a:endParaRPr lang="he-IL" sz="2800" b="1" dirty="0">
              <a:solidFill>
                <a:srgbClr val="7030A0"/>
              </a:solidFill>
            </a:endParaRPr>
          </a:p>
        </p:txBody>
      </p:sp>
      <p:sp>
        <p:nvSpPr>
          <p:cNvPr id="10" name="Rectangle 9">
            <a:extLst>
              <a:ext uri="{FF2B5EF4-FFF2-40B4-BE49-F238E27FC236}">
                <a16:creationId xmlns:a16="http://schemas.microsoft.com/office/drawing/2014/main" id="{C1413774-A9C4-443A-A8B8-3E0263705F49}"/>
              </a:ext>
            </a:extLst>
          </p:cNvPr>
          <p:cNvSpPr/>
          <p:nvPr/>
        </p:nvSpPr>
        <p:spPr>
          <a:xfrm>
            <a:off x="3408539" y="5773232"/>
            <a:ext cx="4493923" cy="307777"/>
          </a:xfrm>
          <a:prstGeom prst="rect">
            <a:avLst/>
          </a:prstGeom>
        </p:spPr>
        <p:txBody>
          <a:bodyPr wrap="none">
            <a:spAutoFit/>
          </a:bodyPr>
          <a:lstStyle/>
          <a:p>
            <a:r>
              <a:rPr lang="en-US" sz="1400" dirty="0">
                <a:hlinkClick r:id="rId3"/>
              </a:rPr>
              <a:t>https://en.m.wikipedia.org/wiki/Exploratory_data_analysis</a:t>
            </a:r>
            <a:endParaRPr lang="he-IL" sz="1400" dirty="0"/>
          </a:p>
        </p:txBody>
      </p:sp>
      <p:sp>
        <p:nvSpPr>
          <p:cNvPr id="3" name="Rectangle 2">
            <a:extLst>
              <a:ext uri="{FF2B5EF4-FFF2-40B4-BE49-F238E27FC236}">
                <a16:creationId xmlns:a16="http://schemas.microsoft.com/office/drawing/2014/main" id="{1BE5C2A1-6F43-4760-BF34-82C004FFABF9}"/>
              </a:ext>
            </a:extLst>
          </p:cNvPr>
          <p:cNvSpPr/>
          <p:nvPr/>
        </p:nvSpPr>
        <p:spPr>
          <a:xfrm>
            <a:off x="609600" y="1706893"/>
            <a:ext cx="4148187" cy="369332"/>
          </a:xfrm>
          <a:prstGeom prst="rect">
            <a:avLst/>
          </a:prstGeom>
        </p:spPr>
        <p:txBody>
          <a:bodyPr wrap="none">
            <a:spAutoFit/>
          </a:bodyPr>
          <a:lstStyle/>
          <a:p>
            <a:r>
              <a:rPr lang="en-US" dirty="0"/>
              <a:t>Modeling the Data with various regressors</a:t>
            </a:r>
            <a:endParaRPr lang="he-IL" dirty="0"/>
          </a:p>
        </p:txBody>
      </p:sp>
      <p:sp>
        <p:nvSpPr>
          <p:cNvPr id="5" name="TextBox 4">
            <a:extLst>
              <a:ext uri="{FF2B5EF4-FFF2-40B4-BE49-F238E27FC236}">
                <a16:creationId xmlns:a16="http://schemas.microsoft.com/office/drawing/2014/main" id="{BDC3FCBF-6383-412C-A005-C4E7749DBBFD}"/>
              </a:ext>
            </a:extLst>
          </p:cNvPr>
          <p:cNvSpPr txBox="1"/>
          <p:nvPr/>
        </p:nvSpPr>
        <p:spPr>
          <a:xfrm>
            <a:off x="1524456" y="3969265"/>
            <a:ext cx="1316707" cy="307777"/>
          </a:xfrm>
          <a:prstGeom prst="rect">
            <a:avLst/>
          </a:prstGeom>
          <a:noFill/>
        </p:spPr>
        <p:txBody>
          <a:bodyPr wrap="none" rtlCol="1">
            <a:spAutoFit/>
          </a:bodyPr>
          <a:lstStyle/>
          <a:p>
            <a:r>
              <a:rPr lang="en-US" sz="1400" dirty="0"/>
              <a:t>Kaggle Data Set</a:t>
            </a:r>
            <a:endParaRPr lang="he-IL" sz="1400" dirty="0"/>
          </a:p>
        </p:txBody>
      </p:sp>
      <p:sp>
        <p:nvSpPr>
          <p:cNvPr id="8" name="TextBox 7">
            <a:extLst>
              <a:ext uri="{FF2B5EF4-FFF2-40B4-BE49-F238E27FC236}">
                <a16:creationId xmlns:a16="http://schemas.microsoft.com/office/drawing/2014/main" id="{C9C3F848-93F5-4FFC-804A-079790DD0C19}"/>
              </a:ext>
            </a:extLst>
          </p:cNvPr>
          <p:cNvSpPr txBox="1"/>
          <p:nvPr/>
        </p:nvSpPr>
        <p:spPr>
          <a:xfrm>
            <a:off x="634346" y="1152895"/>
            <a:ext cx="4731738" cy="461665"/>
          </a:xfrm>
          <a:prstGeom prst="rect">
            <a:avLst/>
          </a:prstGeom>
          <a:noFill/>
        </p:spPr>
        <p:txBody>
          <a:bodyPr wrap="square" rtlCol="1">
            <a:spAutoFit/>
          </a:bodyPr>
          <a:lstStyle/>
          <a:p>
            <a:r>
              <a:rPr lang="en-US" sz="2400" b="1" dirty="0">
                <a:solidFill>
                  <a:schemeClr val="accent6"/>
                </a:solidFill>
              </a:rPr>
              <a:t>The Data Science Process</a:t>
            </a:r>
          </a:p>
        </p:txBody>
      </p:sp>
      <p:sp>
        <p:nvSpPr>
          <p:cNvPr id="4" name="Rectangle 3">
            <a:extLst>
              <a:ext uri="{FF2B5EF4-FFF2-40B4-BE49-F238E27FC236}">
                <a16:creationId xmlns:a16="http://schemas.microsoft.com/office/drawing/2014/main" id="{224027B5-E749-4ED7-87F0-E980D9DD67FB}"/>
              </a:ext>
            </a:extLst>
          </p:cNvPr>
          <p:cNvSpPr/>
          <p:nvPr/>
        </p:nvSpPr>
        <p:spPr>
          <a:xfrm>
            <a:off x="2407192" y="2755011"/>
            <a:ext cx="1241112" cy="7495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Raw </a:t>
            </a:r>
          </a:p>
          <a:p>
            <a:pPr algn="ctr"/>
            <a:r>
              <a:rPr lang="en-US" sz="1400" dirty="0">
                <a:solidFill>
                  <a:schemeClr val="tx1"/>
                </a:solidFill>
              </a:rPr>
              <a:t>Data </a:t>
            </a:r>
          </a:p>
          <a:p>
            <a:pPr algn="ctr"/>
            <a:r>
              <a:rPr lang="en-US" sz="1400" dirty="0">
                <a:solidFill>
                  <a:schemeClr val="tx1"/>
                </a:solidFill>
              </a:rPr>
              <a:t>Collected</a:t>
            </a:r>
            <a:endParaRPr lang="he-IL" sz="1400" dirty="0">
              <a:solidFill>
                <a:schemeClr val="tx1"/>
              </a:solidFill>
            </a:endParaRPr>
          </a:p>
        </p:txBody>
      </p:sp>
      <p:sp>
        <p:nvSpPr>
          <p:cNvPr id="11" name="Rectangle 10">
            <a:extLst>
              <a:ext uri="{FF2B5EF4-FFF2-40B4-BE49-F238E27FC236}">
                <a16:creationId xmlns:a16="http://schemas.microsoft.com/office/drawing/2014/main" id="{B74613F2-B91C-4035-BFBB-FD4FDBC231BA}"/>
              </a:ext>
            </a:extLst>
          </p:cNvPr>
          <p:cNvSpPr/>
          <p:nvPr/>
        </p:nvSpPr>
        <p:spPr>
          <a:xfrm>
            <a:off x="3908531" y="2755010"/>
            <a:ext cx="1241112" cy="7495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Data</a:t>
            </a:r>
          </a:p>
          <a:p>
            <a:pPr algn="ctr"/>
            <a:r>
              <a:rPr lang="en-US" sz="1400" dirty="0">
                <a:solidFill>
                  <a:schemeClr val="tx1"/>
                </a:solidFill>
              </a:rPr>
              <a:t>Is</a:t>
            </a:r>
          </a:p>
          <a:p>
            <a:pPr algn="ctr"/>
            <a:r>
              <a:rPr lang="en-US" sz="1400" dirty="0">
                <a:solidFill>
                  <a:schemeClr val="tx1"/>
                </a:solidFill>
              </a:rPr>
              <a:t>Processed</a:t>
            </a:r>
            <a:endParaRPr lang="he-IL" sz="1400" dirty="0">
              <a:solidFill>
                <a:schemeClr val="tx1"/>
              </a:solidFill>
            </a:endParaRPr>
          </a:p>
        </p:txBody>
      </p:sp>
      <p:cxnSp>
        <p:nvCxnSpPr>
          <p:cNvPr id="7" name="Straight Arrow Connector 6">
            <a:extLst>
              <a:ext uri="{FF2B5EF4-FFF2-40B4-BE49-F238E27FC236}">
                <a16:creationId xmlns:a16="http://schemas.microsoft.com/office/drawing/2014/main" id="{1E203057-52CF-49DD-9881-EE3A5AD51A14}"/>
              </a:ext>
            </a:extLst>
          </p:cNvPr>
          <p:cNvCxnSpPr>
            <a:cxnSpLocks/>
            <a:stCxn id="4" idx="3"/>
            <a:endCxn id="11" idx="1"/>
          </p:cNvCxnSpPr>
          <p:nvPr/>
        </p:nvCxnSpPr>
        <p:spPr>
          <a:xfrm flipV="1">
            <a:off x="3648304" y="3129765"/>
            <a:ext cx="26022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9C7238F8-FD23-4D97-ADEA-4FF6E7BF56C6}"/>
              </a:ext>
            </a:extLst>
          </p:cNvPr>
          <p:cNvSpPr/>
          <p:nvPr/>
        </p:nvSpPr>
        <p:spPr>
          <a:xfrm>
            <a:off x="5409870" y="2768457"/>
            <a:ext cx="1449247" cy="732804"/>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Clean</a:t>
            </a:r>
          </a:p>
          <a:p>
            <a:pPr algn="ctr"/>
            <a:r>
              <a:rPr lang="en-US" sz="1400" dirty="0">
                <a:solidFill>
                  <a:schemeClr val="tx1"/>
                </a:solidFill>
              </a:rPr>
              <a:t>Dataset</a:t>
            </a:r>
            <a:endParaRPr lang="he-IL" sz="1400" dirty="0">
              <a:solidFill>
                <a:schemeClr val="tx1"/>
              </a:solidFill>
            </a:endParaRPr>
          </a:p>
        </p:txBody>
      </p:sp>
      <p:cxnSp>
        <p:nvCxnSpPr>
          <p:cNvPr id="14" name="Straight Arrow Connector 13">
            <a:extLst>
              <a:ext uri="{FF2B5EF4-FFF2-40B4-BE49-F238E27FC236}">
                <a16:creationId xmlns:a16="http://schemas.microsoft.com/office/drawing/2014/main" id="{503687FD-15C0-4662-A944-E26C85FBDD29}"/>
              </a:ext>
            </a:extLst>
          </p:cNvPr>
          <p:cNvCxnSpPr>
            <a:cxnSpLocks/>
            <a:stCxn id="11" idx="3"/>
            <a:endCxn id="12" idx="5"/>
          </p:cNvCxnSpPr>
          <p:nvPr/>
        </p:nvCxnSpPr>
        <p:spPr>
          <a:xfrm>
            <a:off x="5149643" y="3129765"/>
            <a:ext cx="351828" cy="5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09A92A1-C7C6-45C1-A90C-63083F568C03}"/>
              </a:ext>
            </a:extLst>
          </p:cNvPr>
          <p:cNvSpPr/>
          <p:nvPr/>
        </p:nvSpPr>
        <p:spPr>
          <a:xfrm>
            <a:off x="7316644" y="1998653"/>
            <a:ext cx="1241112" cy="7495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Exploratory</a:t>
            </a:r>
          </a:p>
          <a:p>
            <a:pPr algn="ctr"/>
            <a:r>
              <a:rPr lang="en-US" sz="1400" dirty="0">
                <a:solidFill>
                  <a:schemeClr val="tx1"/>
                </a:solidFill>
              </a:rPr>
              <a:t>Data</a:t>
            </a:r>
          </a:p>
          <a:p>
            <a:pPr algn="ctr"/>
            <a:r>
              <a:rPr lang="en-US" sz="1400" dirty="0">
                <a:solidFill>
                  <a:schemeClr val="tx1"/>
                </a:solidFill>
              </a:rPr>
              <a:t>Analysis</a:t>
            </a:r>
            <a:endParaRPr lang="he-IL" sz="1400" dirty="0">
              <a:solidFill>
                <a:schemeClr val="tx1"/>
              </a:solidFill>
            </a:endParaRPr>
          </a:p>
        </p:txBody>
      </p:sp>
      <p:cxnSp>
        <p:nvCxnSpPr>
          <p:cNvPr id="18" name="Connector: Elbow 17">
            <a:extLst>
              <a:ext uri="{FF2B5EF4-FFF2-40B4-BE49-F238E27FC236}">
                <a16:creationId xmlns:a16="http://schemas.microsoft.com/office/drawing/2014/main" id="{EDAFBB9C-1476-4273-8C06-00AEF7724217}"/>
              </a:ext>
            </a:extLst>
          </p:cNvPr>
          <p:cNvCxnSpPr>
            <a:cxnSpLocks/>
            <a:stCxn id="12" idx="0"/>
            <a:endCxn id="16" idx="1"/>
          </p:cNvCxnSpPr>
          <p:nvPr/>
        </p:nvCxnSpPr>
        <p:spPr>
          <a:xfrm rot="5400000" flipH="1" flipV="1">
            <a:off x="6528045" y="1979858"/>
            <a:ext cx="395049" cy="118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5885823-0855-4BC7-950B-9E1D4FE890F6}"/>
              </a:ext>
            </a:extLst>
          </p:cNvPr>
          <p:cNvSpPr/>
          <p:nvPr/>
        </p:nvSpPr>
        <p:spPr>
          <a:xfrm>
            <a:off x="7316644" y="3692526"/>
            <a:ext cx="1241112" cy="7495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bg1"/>
                </a:solidFill>
              </a:rPr>
              <a:t>Models &amp; </a:t>
            </a:r>
          </a:p>
          <a:p>
            <a:pPr algn="ctr"/>
            <a:r>
              <a:rPr lang="en-US" sz="1400" dirty="0">
                <a:solidFill>
                  <a:schemeClr val="bg1"/>
                </a:solidFill>
              </a:rPr>
              <a:t>Algorithms</a:t>
            </a:r>
            <a:endParaRPr lang="he-IL" sz="1400" dirty="0">
              <a:solidFill>
                <a:schemeClr val="bg1"/>
              </a:solidFill>
            </a:endParaRPr>
          </a:p>
        </p:txBody>
      </p:sp>
      <p:cxnSp>
        <p:nvCxnSpPr>
          <p:cNvPr id="21" name="Connector: Elbow 20">
            <a:extLst>
              <a:ext uri="{FF2B5EF4-FFF2-40B4-BE49-F238E27FC236}">
                <a16:creationId xmlns:a16="http://schemas.microsoft.com/office/drawing/2014/main" id="{F49E5A45-51F6-4D48-81A7-41705ADBD928}"/>
              </a:ext>
            </a:extLst>
          </p:cNvPr>
          <p:cNvCxnSpPr>
            <a:cxnSpLocks/>
            <a:stCxn id="12" idx="4"/>
            <a:endCxn id="32" idx="1"/>
          </p:cNvCxnSpPr>
          <p:nvPr/>
        </p:nvCxnSpPr>
        <p:spPr>
          <a:xfrm rot="16200000" flipH="1">
            <a:off x="6556707" y="3079048"/>
            <a:ext cx="338183" cy="11826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15E746-037C-47AF-A3D1-9D72307374D8}"/>
              </a:ext>
            </a:extLst>
          </p:cNvPr>
          <p:cNvCxnSpPr>
            <a:cxnSpLocks/>
            <a:stCxn id="16" idx="2"/>
            <a:endCxn id="19" idx="0"/>
          </p:cNvCxnSpPr>
          <p:nvPr/>
        </p:nvCxnSpPr>
        <p:spPr>
          <a:xfrm>
            <a:off x="7937200" y="2748162"/>
            <a:ext cx="0" cy="94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0F1DBE-9E5A-4F73-AFE5-B5D2339A4E7B}"/>
              </a:ext>
            </a:extLst>
          </p:cNvPr>
          <p:cNvSpPr/>
          <p:nvPr/>
        </p:nvSpPr>
        <p:spPr>
          <a:xfrm>
            <a:off x="5598409" y="4584642"/>
            <a:ext cx="1241112" cy="7495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Communicate</a:t>
            </a:r>
          </a:p>
          <a:p>
            <a:pPr algn="ctr"/>
            <a:r>
              <a:rPr lang="en-US" sz="1400" dirty="0">
                <a:solidFill>
                  <a:schemeClr val="tx1"/>
                </a:solidFill>
              </a:rPr>
              <a:t>Visualize</a:t>
            </a:r>
          </a:p>
          <a:p>
            <a:pPr algn="ctr"/>
            <a:r>
              <a:rPr lang="en-US" sz="1400" dirty="0">
                <a:solidFill>
                  <a:schemeClr val="tx1"/>
                </a:solidFill>
              </a:rPr>
              <a:t>Report</a:t>
            </a:r>
            <a:endParaRPr lang="he-IL" sz="1400" dirty="0">
              <a:solidFill>
                <a:schemeClr val="tx1"/>
              </a:solidFill>
            </a:endParaRPr>
          </a:p>
        </p:txBody>
      </p:sp>
      <p:sp>
        <p:nvSpPr>
          <p:cNvPr id="32" name="Rectangle 31">
            <a:extLst>
              <a:ext uri="{FF2B5EF4-FFF2-40B4-BE49-F238E27FC236}">
                <a16:creationId xmlns:a16="http://schemas.microsoft.com/office/drawing/2014/main" id="{7B507DF0-A7FC-41CC-801F-67EFA298D562}"/>
              </a:ext>
            </a:extLst>
          </p:cNvPr>
          <p:cNvSpPr/>
          <p:nvPr/>
        </p:nvSpPr>
        <p:spPr>
          <a:xfrm>
            <a:off x="7317102" y="3768755"/>
            <a:ext cx="141378" cy="1413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5" name="Connector: Elbow 34">
            <a:extLst>
              <a:ext uri="{FF2B5EF4-FFF2-40B4-BE49-F238E27FC236}">
                <a16:creationId xmlns:a16="http://schemas.microsoft.com/office/drawing/2014/main" id="{B4BAD38F-9A57-4F4C-BCD5-70B159FA5D1C}"/>
              </a:ext>
            </a:extLst>
          </p:cNvPr>
          <p:cNvCxnSpPr>
            <a:stCxn id="19" idx="1"/>
            <a:endCxn id="26" idx="0"/>
          </p:cNvCxnSpPr>
          <p:nvPr/>
        </p:nvCxnSpPr>
        <p:spPr>
          <a:xfrm rot="10800000" flipV="1">
            <a:off x="6218966" y="4067280"/>
            <a:ext cx="1097679" cy="517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524F883-F3D0-4D0B-8897-F02C96E2DF1F}"/>
              </a:ext>
            </a:extLst>
          </p:cNvPr>
          <p:cNvSpPr/>
          <p:nvPr/>
        </p:nvSpPr>
        <p:spPr>
          <a:xfrm>
            <a:off x="3908531" y="4584642"/>
            <a:ext cx="1241112" cy="7495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1"/>
                </a:solidFill>
              </a:rPr>
              <a:t>Data</a:t>
            </a:r>
          </a:p>
          <a:p>
            <a:pPr algn="ctr"/>
            <a:r>
              <a:rPr lang="en-US" sz="1400" dirty="0">
                <a:solidFill>
                  <a:schemeClr val="tx1"/>
                </a:solidFill>
              </a:rPr>
              <a:t>Product</a:t>
            </a:r>
            <a:endParaRPr lang="he-IL" sz="1400" dirty="0">
              <a:solidFill>
                <a:schemeClr val="tx1"/>
              </a:solidFill>
            </a:endParaRPr>
          </a:p>
        </p:txBody>
      </p:sp>
      <p:cxnSp>
        <p:nvCxnSpPr>
          <p:cNvPr id="38" name="Connector: Elbow 37">
            <a:extLst>
              <a:ext uri="{FF2B5EF4-FFF2-40B4-BE49-F238E27FC236}">
                <a16:creationId xmlns:a16="http://schemas.microsoft.com/office/drawing/2014/main" id="{D0D72B44-BB34-49EA-920E-93C239D63994}"/>
              </a:ext>
            </a:extLst>
          </p:cNvPr>
          <p:cNvCxnSpPr>
            <a:stCxn id="19" idx="1"/>
            <a:endCxn id="36" idx="0"/>
          </p:cNvCxnSpPr>
          <p:nvPr/>
        </p:nvCxnSpPr>
        <p:spPr>
          <a:xfrm rot="10800000" flipV="1">
            <a:off x="4529088" y="4067280"/>
            <a:ext cx="2787557" cy="517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5B3ADFA-48F2-4896-A0F8-87BA6C72E2B7}"/>
              </a:ext>
            </a:extLst>
          </p:cNvPr>
          <p:cNvPicPr>
            <a:picLocks noChangeAspect="1"/>
          </p:cNvPicPr>
          <p:nvPr/>
        </p:nvPicPr>
        <p:blipFill rotWithShape="1">
          <a:blip r:embed="rId4"/>
          <a:srcRect l="6618" t="6834" r="4086" b="2944"/>
          <a:stretch/>
        </p:blipFill>
        <p:spPr>
          <a:xfrm>
            <a:off x="2569630" y="4495051"/>
            <a:ext cx="919163" cy="928689"/>
          </a:xfrm>
          <a:prstGeom prst="rect">
            <a:avLst/>
          </a:prstGeom>
        </p:spPr>
      </p:pic>
      <p:cxnSp>
        <p:nvCxnSpPr>
          <p:cNvPr id="41" name="Straight Arrow Connector 40">
            <a:extLst>
              <a:ext uri="{FF2B5EF4-FFF2-40B4-BE49-F238E27FC236}">
                <a16:creationId xmlns:a16="http://schemas.microsoft.com/office/drawing/2014/main" id="{5382BEFB-FA34-42F3-99DE-2E8EAF6899DD}"/>
              </a:ext>
            </a:extLst>
          </p:cNvPr>
          <p:cNvCxnSpPr>
            <a:stCxn id="36" idx="1"/>
            <a:endCxn id="39" idx="3"/>
          </p:cNvCxnSpPr>
          <p:nvPr/>
        </p:nvCxnSpPr>
        <p:spPr>
          <a:xfrm flipH="1" flipV="1">
            <a:off x="3488793" y="4959396"/>
            <a:ext cx="4197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5CA31A0-353F-4BEF-89F3-2AE88B223DA0}"/>
              </a:ext>
            </a:extLst>
          </p:cNvPr>
          <p:cNvCxnSpPr>
            <a:cxnSpLocks/>
            <a:stCxn id="39" idx="0"/>
            <a:endCxn id="4" idx="2"/>
          </p:cNvCxnSpPr>
          <p:nvPr/>
        </p:nvCxnSpPr>
        <p:spPr>
          <a:xfrm flipH="1" flipV="1">
            <a:off x="3027748" y="3504520"/>
            <a:ext cx="1464" cy="990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6C8DE-7C1D-4D73-9A07-549D190BAE10}"/>
              </a:ext>
            </a:extLst>
          </p:cNvPr>
          <p:cNvSpPr txBox="1"/>
          <p:nvPr/>
        </p:nvSpPr>
        <p:spPr>
          <a:xfrm>
            <a:off x="2726878" y="5423740"/>
            <a:ext cx="681661" cy="307777"/>
          </a:xfrm>
          <a:prstGeom prst="rect">
            <a:avLst/>
          </a:prstGeom>
          <a:noFill/>
        </p:spPr>
        <p:txBody>
          <a:bodyPr wrap="none" rtlCol="1">
            <a:spAutoFit/>
          </a:bodyPr>
          <a:lstStyle/>
          <a:p>
            <a:r>
              <a:rPr lang="en-US" sz="1400" dirty="0"/>
              <a:t>Reality</a:t>
            </a:r>
            <a:endParaRPr lang="he-IL" sz="1400" dirty="0"/>
          </a:p>
        </p:txBody>
      </p:sp>
      <p:sp>
        <p:nvSpPr>
          <p:cNvPr id="49" name="TextBox 48">
            <a:extLst>
              <a:ext uri="{FF2B5EF4-FFF2-40B4-BE49-F238E27FC236}">
                <a16:creationId xmlns:a16="http://schemas.microsoft.com/office/drawing/2014/main" id="{25144334-0D95-4921-A5FE-9D51B2FFFEA9}"/>
              </a:ext>
            </a:extLst>
          </p:cNvPr>
          <p:cNvSpPr txBox="1"/>
          <p:nvPr/>
        </p:nvSpPr>
        <p:spPr>
          <a:xfrm>
            <a:off x="7519324" y="4697675"/>
            <a:ext cx="873957" cy="523220"/>
          </a:xfrm>
          <a:prstGeom prst="rect">
            <a:avLst/>
          </a:prstGeom>
          <a:noFill/>
        </p:spPr>
        <p:txBody>
          <a:bodyPr wrap="none" rtlCol="1">
            <a:spAutoFit/>
          </a:bodyPr>
          <a:lstStyle/>
          <a:p>
            <a:pPr algn="ctr"/>
            <a:r>
              <a:rPr lang="en-US" sz="1400" dirty="0"/>
              <a:t>Make</a:t>
            </a:r>
          </a:p>
          <a:p>
            <a:pPr algn="ctr"/>
            <a:r>
              <a:rPr lang="en-US" sz="1400" dirty="0"/>
              <a:t>Decisions</a:t>
            </a:r>
            <a:endParaRPr lang="he-IL" sz="1400" dirty="0"/>
          </a:p>
        </p:txBody>
      </p:sp>
      <p:cxnSp>
        <p:nvCxnSpPr>
          <p:cNvPr id="51" name="Straight Arrow Connector 50">
            <a:extLst>
              <a:ext uri="{FF2B5EF4-FFF2-40B4-BE49-F238E27FC236}">
                <a16:creationId xmlns:a16="http://schemas.microsoft.com/office/drawing/2014/main" id="{91A24899-BED3-40BC-B294-4DFF3288EEA0}"/>
              </a:ext>
            </a:extLst>
          </p:cNvPr>
          <p:cNvCxnSpPr>
            <a:stCxn id="26" idx="3"/>
            <a:endCxn id="49" idx="1"/>
          </p:cNvCxnSpPr>
          <p:nvPr/>
        </p:nvCxnSpPr>
        <p:spPr>
          <a:xfrm flipV="1">
            <a:off x="6839521" y="4959285"/>
            <a:ext cx="679803" cy="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E11F5AC9-BA60-4291-8F46-87836E73C7F0}"/>
              </a:ext>
            </a:extLst>
          </p:cNvPr>
          <p:cNvSpPr/>
          <p:nvPr/>
        </p:nvSpPr>
        <p:spPr>
          <a:xfrm>
            <a:off x="9289143" y="3001748"/>
            <a:ext cx="1712686" cy="55425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Linear Regression</a:t>
            </a:r>
          </a:p>
          <a:p>
            <a:pPr algn="ctr"/>
            <a:r>
              <a:rPr lang="en-US" sz="1200" dirty="0"/>
              <a:t>Model</a:t>
            </a:r>
            <a:endParaRPr lang="he-IL" sz="1200" dirty="0"/>
          </a:p>
        </p:txBody>
      </p:sp>
      <p:sp>
        <p:nvSpPr>
          <p:cNvPr id="53" name="Rectangle: Rounded Corners 52">
            <a:extLst>
              <a:ext uri="{FF2B5EF4-FFF2-40B4-BE49-F238E27FC236}">
                <a16:creationId xmlns:a16="http://schemas.microsoft.com/office/drawing/2014/main" id="{07234F9B-4FCF-4684-B38A-A4C346E5B7AA}"/>
              </a:ext>
            </a:extLst>
          </p:cNvPr>
          <p:cNvSpPr/>
          <p:nvPr/>
        </p:nvSpPr>
        <p:spPr>
          <a:xfrm>
            <a:off x="9289143" y="3768755"/>
            <a:ext cx="1712686" cy="55425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Decision Tree Regression</a:t>
            </a:r>
            <a:endParaRPr lang="he-IL" sz="1200" dirty="0"/>
          </a:p>
        </p:txBody>
      </p:sp>
      <p:sp>
        <p:nvSpPr>
          <p:cNvPr id="56" name="Rectangle: Rounded Corners 55">
            <a:extLst>
              <a:ext uri="{FF2B5EF4-FFF2-40B4-BE49-F238E27FC236}">
                <a16:creationId xmlns:a16="http://schemas.microsoft.com/office/drawing/2014/main" id="{3026CEF1-7F68-4E6F-82BA-584E5539FE00}"/>
              </a:ext>
            </a:extLst>
          </p:cNvPr>
          <p:cNvSpPr/>
          <p:nvPr/>
        </p:nvSpPr>
        <p:spPr>
          <a:xfrm>
            <a:off x="9289143" y="4535762"/>
            <a:ext cx="1712686" cy="55425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KNN</a:t>
            </a:r>
          </a:p>
          <a:p>
            <a:pPr algn="ctr"/>
            <a:r>
              <a:rPr lang="en-US" sz="1200" dirty="0"/>
              <a:t>(K Nearest Neighbors)</a:t>
            </a:r>
            <a:endParaRPr lang="he-IL" sz="1200" dirty="0"/>
          </a:p>
        </p:txBody>
      </p:sp>
      <p:cxnSp>
        <p:nvCxnSpPr>
          <p:cNvPr id="59" name="Straight Connector 58">
            <a:extLst>
              <a:ext uri="{FF2B5EF4-FFF2-40B4-BE49-F238E27FC236}">
                <a16:creationId xmlns:a16="http://schemas.microsoft.com/office/drawing/2014/main" id="{8A0226F6-231E-4BAD-96E3-6AB701ED6597}"/>
              </a:ext>
            </a:extLst>
          </p:cNvPr>
          <p:cNvCxnSpPr>
            <a:cxnSpLocks/>
            <a:stCxn id="19" idx="3"/>
            <a:endCxn id="62" idx="1"/>
          </p:cNvCxnSpPr>
          <p:nvPr/>
        </p:nvCxnSpPr>
        <p:spPr>
          <a:xfrm flipV="1">
            <a:off x="8557756" y="3037658"/>
            <a:ext cx="557215" cy="1029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C4F094D-C6F5-4206-B77F-88E5D3F6ADDB}"/>
              </a:ext>
            </a:extLst>
          </p:cNvPr>
          <p:cNvCxnSpPr>
            <a:cxnSpLocks/>
            <a:stCxn id="19" idx="3"/>
            <a:endCxn id="65" idx="1"/>
          </p:cNvCxnSpPr>
          <p:nvPr/>
        </p:nvCxnSpPr>
        <p:spPr>
          <a:xfrm>
            <a:off x="8557756" y="4067281"/>
            <a:ext cx="544356" cy="97909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8D3FFBB-83F7-4829-8DF8-169356BECE20}"/>
              </a:ext>
            </a:extLst>
          </p:cNvPr>
          <p:cNvSpPr/>
          <p:nvPr/>
        </p:nvSpPr>
        <p:spPr>
          <a:xfrm>
            <a:off x="9114971" y="2950572"/>
            <a:ext cx="174172" cy="1741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5" name="Rectangle 64">
            <a:extLst>
              <a:ext uri="{FF2B5EF4-FFF2-40B4-BE49-F238E27FC236}">
                <a16:creationId xmlns:a16="http://schemas.microsoft.com/office/drawing/2014/main" id="{F93CCA83-5DC6-47DB-90F1-ACD82E9CDD0D}"/>
              </a:ext>
            </a:extLst>
          </p:cNvPr>
          <p:cNvSpPr/>
          <p:nvPr/>
        </p:nvSpPr>
        <p:spPr>
          <a:xfrm>
            <a:off x="9102112" y="4959285"/>
            <a:ext cx="174172" cy="1741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8" name="TextBox 67">
            <a:extLst>
              <a:ext uri="{FF2B5EF4-FFF2-40B4-BE49-F238E27FC236}">
                <a16:creationId xmlns:a16="http://schemas.microsoft.com/office/drawing/2014/main" id="{76D4609F-8881-45CD-BB93-2C469CCADEAA}"/>
              </a:ext>
            </a:extLst>
          </p:cNvPr>
          <p:cNvSpPr txBox="1"/>
          <p:nvPr/>
        </p:nvSpPr>
        <p:spPr>
          <a:xfrm>
            <a:off x="9602452" y="2344062"/>
            <a:ext cx="1086067" cy="338554"/>
          </a:xfrm>
          <a:prstGeom prst="rect">
            <a:avLst/>
          </a:prstGeom>
          <a:noFill/>
        </p:spPr>
        <p:txBody>
          <a:bodyPr wrap="none" rtlCol="1">
            <a:spAutoFit/>
          </a:bodyPr>
          <a:lstStyle/>
          <a:p>
            <a:r>
              <a:rPr lang="en-US" sz="1600" dirty="0"/>
              <a:t>(our focus)</a:t>
            </a:r>
            <a:endParaRPr lang="he-IL" sz="1600" dirty="0"/>
          </a:p>
        </p:txBody>
      </p:sp>
    </p:spTree>
    <p:extLst>
      <p:ext uri="{BB962C8B-B14F-4D97-AF65-F5344CB8AC3E}">
        <p14:creationId xmlns:p14="http://schemas.microsoft.com/office/powerpoint/2010/main" val="353218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557234-6A38-4418-BD2A-31B9D76163CE}"/>
              </a:ext>
            </a:extLst>
          </p:cNvPr>
          <p:cNvSpPr txBox="1"/>
          <p:nvPr/>
        </p:nvSpPr>
        <p:spPr>
          <a:xfrm>
            <a:off x="4238719" y="482985"/>
            <a:ext cx="3743782" cy="523220"/>
          </a:xfrm>
          <a:prstGeom prst="rect">
            <a:avLst/>
          </a:prstGeom>
          <a:noFill/>
        </p:spPr>
        <p:txBody>
          <a:bodyPr wrap="none" rtlCol="1">
            <a:spAutoFit/>
          </a:bodyPr>
          <a:lstStyle/>
          <a:p>
            <a:r>
              <a:rPr lang="en-US" sz="2800" b="1" dirty="0">
                <a:solidFill>
                  <a:srgbClr val="7030A0"/>
                </a:solidFill>
              </a:rPr>
              <a:t>Understanding the Data</a:t>
            </a:r>
            <a:endParaRPr lang="he-IL" sz="2800" b="1" dirty="0">
              <a:solidFill>
                <a:srgbClr val="7030A0"/>
              </a:solidFill>
            </a:endParaRPr>
          </a:p>
        </p:txBody>
      </p:sp>
      <p:sp>
        <p:nvSpPr>
          <p:cNvPr id="11" name="TextBox 10">
            <a:extLst>
              <a:ext uri="{FF2B5EF4-FFF2-40B4-BE49-F238E27FC236}">
                <a16:creationId xmlns:a16="http://schemas.microsoft.com/office/drawing/2014/main" id="{1B7C7E9D-B2B9-45AE-86E5-E0F340593459}"/>
              </a:ext>
            </a:extLst>
          </p:cNvPr>
          <p:cNvSpPr txBox="1"/>
          <p:nvPr/>
        </p:nvSpPr>
        <p:spPr>
          <a:xfrm>
            <a:off x="634346" y="1152895"/>
            <a:ext cx="4731738" cy="461665"/>
          </a:xfrm>
          <a:prstGeom prst="rect">
            <a:avLst/>
          </a:prstGeom>
          <a:noFill/>
        </p:spPr>
        <p:txBody>
          <a:bodyPr wrap="square" rtlCol="1">
            <a:spAutoFit/>
          </a:bodyPr>
          <a:lstStyle/>
          <a:p>
            <a:r>
              <a:rPr lang="en-US" sz="2400" b="1" dirty="0">
                <a:solidFill>
                  <a:schemeClr val="accent6"/>
                </a:solidFill>
              </a:rPr>
              <a:t>Population Definition</a:t>
            </a:r>
          </a:p>
        </p:txBody>
      </p:sp>
      <p:sp>
        <p:nvSpPr>
          <p:cNvPr id="33" name="TextBox 32">
            <a:extLst>
              <a:ext uri="{FF2B5EF4-FFF2-40B4-BE49-F238E27FC236}">
                <a16:creationId xmlns:a16="http://schemas.microsoft.com/office/drawing/2014/main" id="{6BEFDBBC-9A2D-44EE-A39B-97F31EF73F22}"/>
              </a:ext>
            </a:extLst>
          </p:cNvPr>
          <p:cNvSpPr txBox="1"/>
          <p:nvPr/>
        </p:nvSpPr>
        <p:spPr>
          <a:xfrm>
            <a:off x="3106058" y="2481943"/>
            <a:ext cx="5989397" cy="1477328"/>
          </a:xfrm>
          <a:prstGeom prst="rect">
            <a:avLst/>
          </a:prstGeom>
          <a:noFill/>
        </p:spPr>
        <p:txBody>
          <a:bodyPr wrap="none" rtlCol="1">
            <a:spAutoFit/>
          </a:bodyPr>
          <a:lstStyle/>
          <a:p>
            <a:pPr>
              <a:tabLst>
                <a:tab pos="1770063" algn="l"/>
              </a:tabLst>
            </a:pPr>
            <a:r>
              <a:rPr lang="en-US" dirty="0">
                <a:solidFill>
                  <a:schemeClr val="accent1"/>
                </a:solidFill>
              </a:rPr>
              <a:t>Time Frame:</a:t>
            </a:r>
            <a:r>
              <a:rPr lang="en-US" dirty="0"/>
              <a:t> 	1 Jan 2015 – 31 Dec 2015</a:t>
            </a:r>
          </a:p>
          <a:p>
            <a:pPr>
              <a:tabLst>
                <a:tab pos="1770063" algn="l"/>
              </a:tabLst>
            </a:pPr>
            <a:r>
              <a:rPr lang="en-US" dirty="0">
                <a:solidFill>
                  <a:schemeClr val="accent1"/>
                </a:solidFill>
              </a:rPr>
              <a:t>Data Resolution: </a:t>
            </a:r>
            <a:r>
              <a:rPr lang="en-US" dirty="0"/>
              <a:t>	Daily measurement of beer consumption</a:t>
            </a:r>
          </a:p>
          <a:p>
            <a:pPr>
              <a:tabLst>
                <a:tab pos="1770063" algn="l"/>
              </a:tabLst>
            </a:pPr>
            <a:r>
              <a:rPr lang="en-US" dirty="0">
                <a:solidFill>
                  <a:schemeClr val="accent1"/>
                </a:solidFill>
              </a:rPr>
              <a:t>Place:</a:t>
            </a:r>
            <a:r>
              <a:rPr lang="en-US" dirty="0"/>
              <a:t>	Sao Paulo University</a:t>
            </a:r>
          </a:p>
          <a:p>
            <a:pPr>
              <a:tabLst>
                <a:tab pos="1770063" algn="l"/>
              </a:tabLst>
            </a:pPr>
            <a:r>
              <a:rPr lang="en-US" dirty="0">
                <a:solidFill>
                  <a:schemeClr val="accent1"/>
                </a:solidFill>
              </a:rPr>
              <a:t>Drinker Age:</a:t>
            </a:r>
            <a:r>
              <a:rPr lang="en-US" dirty="0"/>
              <a:t>	18 – 28 years old </a:t>
            </a:r>
          </a:p>
          <a:p>
            <a:pPr>
              <a:tabLst>
                <a:tab pos="1770063" algn="l"/>
              </a:tabLst>
            </a:pPr>
            <a:r>
              <a:rPr lang="en-US" dirty="0">
                <a:solidFill>
                  <a:schemeClr val="accent1"/>
                </a:solidFill>
              </a:rPr>
              <a:t>Drinker Type:</a:t>
            </a:r>
            <a:r>
              <a:rPr lang="en-US" dirty="0"/>
              <a:t>	University student – party goers</a:t>
            </a:r>
            <a:endParaRPr lang="he-IL" dirty="0"/>
          </a:p>
        </p:txBody>
      </p:sp>
      <p:pic>
        <p:nvPicPr>
          <p:cNvPr id="34" name="Picture 33">
            <a:extLst>
              <a:ext uri="{FF2B5EF4-FFF2-40B4-BE49-F238E27FC236}">
                <a16:creationId xmlns:a16="http://schemas.microsoft.com/office/drawing/2014/main" id="{20CC3994-8B5D-45E7-A549-88E8ED158F4B}"/>
              </a:ext>
            </a:extLst>
          </p:cNvPr>
          <p:cNvPicPr>
            <a:picLocks noChangeAspect="1"/>
          </p:cNvPicPr>
          <p:nvPr/>
        </p:nvPicPr>
        <p:blipFill>
          <a:blip r:embed="rId2"/>
          <a:stretch>
            <a:fillRect/>
          </a:stretch>
        </p:blipFill>
        <p:spPr>
          <a:xfrm>
            <a:off x="9095455" y="4113665"/>
            <a:ext cx="2143125" cy="2143125"/>
          </a:xfrm>
          <a:prstGeom prst="rect">
            <a:avLst/>
          </a:prstGeom>
        </p:spPr>
      </p:pic>
    </p:spTree>
    <p:extLst>
      <p:ext uri="{BB962C8B-B14F-4D97-AF65-F5344CB8AC3E}">
        <p14:creationId xmlns:p14="http://schemas.microsoft.com/office/powerpoint/2010/main" val="356452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557234-6A38-4418-BD2A-31B9D76163CE}"/>
              </a:ext>
            </a:extLst>
          </p:cNvPr>
          <p:cNvSpPr txBox="1"/>
          <p:nvPr/>
        </p:nvSpPr>
        <p:spPr>
          <a:xfrm>
            <a:off x="4238719" y="482985"/>
            <a:ext cx="3743782" cy="523220"/>
          </a:xfrm>
          <a:prstGeom prst="rect">
            <a:avLst/>
          </a:prstGeom>
          <a:noFill/>
        </p:spPr>
        <p:txBody>
          <a:bodyPr wrap="none" rtlCol="1">
            <a:spAutoFit/>
          </a:bodyPr>
          <a:lstStyle/>
          <a:p>
            <a:r>
              <a:rPr lang="en-US" sz="2800" b="1" dirty="0">
                <a:solidFill>
                  <a:srgbClr val="7030A0"/>
                </a:solidFill>
              </a:rPr>
              <a:t>Understanding the Data</a:t>
            </a:r>
            <a:endParaRPr lang="he-IL" sz="2800" b="1" dirty="0">
              <a:solidFill>
                <a:srgbClr val="7030A0"/>
              </a:solidFill>
            </a:endParaRPr>
          </a:p>
        </p:txBody>
      </p:sp>
      <p:sp>
        <p:nvSpPr>
          <p:cNvPr id="11" name="TextBox 10">
            <a:extLst>
              <a:ext uri="{FF2B5EF4-FFF2-40B4-BE49-F238E27FC236}">
                <a16:creationId xmlns:a16="http://schemas.microsoft.com/office/drawing/2014/main" id="{1B7C7E9D-B2B9-45AE-86E5-E0F340593459}"/>
              </a:ext>
            </a:extLst>
          </p:cNvPr>
          <p:cNvSpPr txBox="1"/>
          <p:nvPr/>
        </p:nvSpPr>
        <p:spPr>
          <a:xfrm>
            <a:off x="634346" y="1152895"/>
            <a:ext cx="4731738" cy="461665"/>
          </a:xfrm>
          <a:prstGeom prst="rect">
            <a:avLst/>
          </a:prstGeom>
          <a:noFill/>
        </p:spPr>
        <p:txBody>
          <a:bodyPr wrap="square" rtlCol="1">
            <a:spAutoFit/>
          </a:bodyPr>
          <a:lstStyle/>
          <a:p>
            <a:r>
              <a:rPr lang="en-US" sz="2400" b="1" dirty="0">
                <a:solidFill>
                  <a:schemeClr val="accent6"/>
                </a:solidFill>
              </a:rPr>
              <a:t>The Data Structure</a:t>
            </a:r>
          </a:p>
        </p:txBody>
      </p:sp>
      <p:sp>
        <p:nvSpPr>
          <p:cNvPr id="12" name="Rectangle 11">
            <a:extLst>
              <a:ext uri="{FF2B5EF4-FFF2-40B4-BE49-F238E27FC236}">
                <a16:creationId xmlns:a16="http://schemas.microsoft.com/office/drawing/2014/main" id="{B48FE850-4FD1-441E-ADAE-4D51E302D301}"/>
              </a:ext>
            </a:extLst>
          </p:cNvPr>
          <p:cNvSpPr/>
          <p:nvPr/>
        </p:nvSpPr>
        <p:spPr>
          <a:xfrm>
            <a:off x="6650021" y="3092686"/>
            <a:ext cx="2989841" cy="4796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solidFill>
                  <a:schemeClr val="tx1"/>
                </a:solidFill>
              </a:rPr>
              <a:t>fact_Beer</a:t>
            </a:r>
            <a:r>
              <a:rPr lang="en-US" dirty="0">
                <a:solidFill>
                  <a:schemeClr val="tx1"/>
                </a:solidFill>
              </a:rPr>
              <a:t> Consumption (lt)</a:t>
            </a:r>
            <a:endParaRPr lang="he-IL" dirty="0">
              <a:solidFill>
                <a:schemeClr val="tx1"/>
              </a:solidFill>
            </a:endParaRPr>
          </a:p>
        </p:txBody>
      </p:sp>
      <p:sp>
        <p:nvSpPr>
          <p:cNvPr id="18" name="Rectangle 17">
            <a:extLst>
              <a:ext uri="{FF2B5EF4-FFF2-40B4-BE49-F238E27FC236}">
                <a16:creationId xmlns:a16="http://schemas.microsoft.com/office/drawing/2014/main" id="{BA690792-F39E-4077-886D-9ECF12E46830}"/>
              </a:ext>
            </a:extLst>
          </p:cNvPr>
          <p:cNvSpPr/>
          <p:nvPr/>
        </p:nvSpPr>
        <p:spPr>
          <a:xfrm>
            <a:off x="2660060" y="3096542"/>
            <a:ext cx="2989845" cy="4796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solidFill>
                  <a:schemeClr val="tx1"/>
                </a:solidFill>
              </a:rPr>
              <a:t>dim_Date</a:t>
            </a:r>
            <a:endParaRPr lang="he-IL" dirty="0">
              <a:solidFill>
                <a:schemeClr val="tx1"/>
              </a:solidFill>
            </a:endParaRPr>
          </a:p>
        </p:txBody>
      </p:sp>
      <p:sp>
        <p:nvSpPr>
          <p:cNvPr id="19" name="TextBox 18">
            <a:extLst>
              <a:ext uri="{FF2B5EF4-FFF2-40B4-BE49-F238E27FC236}">
                <a16:creationId xmlns:a16="http://schemas.microsoft.com/office/drawing/2014/main" id="{DA5C1A51-E64B-4EE9-AD31-D462DCE23112}"/>
              </a:ext>
            </a:extLst>
          </p:cNvPr>
          <p:cNvSpPr txBox="1"/>
          <p:nvPr/>
        </p:nvSpPr>
        <p:spPr>
          <a:xfrm>
            <a:off x="3318776" y="3747201"/>
            <a:ext cx="1940018" cy="1754326"/>
          </a:xfrm>
          <a:prstGeom prst="rect">
            <a:avLst/>
          </a:prstGeom>
          <a:noFill/>
        </p:spPr>
        <p:txBody>
          <a:bodyPr wrap="none" rtlCol="1">
            <a:spAutoFit/>
          </a:bodyPr>
          <a:lstStyle/>
          <a:p>
            <a:r>
              <a:rPr lang="en-US" b="1" dirty="0">
                <a:solidFill>
                  <a:schemeClr val="accent1"/>
                </a:solidFill>
              </a:rPr>
              <a:t>yy-mm-dd</a:t>
            </a:r>
          </a:p>
          <a:p>
            <a:r>
              <a:rPr lang="en-US" dirty="0"/>
              <a:t>weekend (y|n)</a:t>
            </a:r>
          </a:p>
          <a:p>
            <a:r>
              <a:rPr lang="en-US" dirty="0" err="1"/>
              <a:t>temp_max</a:t>
            </a:r>
            <a:endParaRPr lang="en-US" dirty="0"/>
          </a:p>
          <a:p>
            <a:r>
              <a:rPr lang="en-US" dirty="0" err="1"/>
              <a:t>temp_med</a:t>
            </a:r>
            <a:endParaRPr lang="en-US" dirty="0"/>
          </a:p>
          <a:p>
            <a:r>
              <a:rPr lang="en-US" dirty="0" err="1"/>
              <a:t>temp_min</a:t>
            </a:r>
            <a:endParaRPr lang="he-IL" dirty="0"/>
          </a:p>
          <a:p>
            <a:r>
              <a:rPr lang="en-US" dirty="0"/>
              <a:t>Precipitation (mm)</a:t>
            </a:r>
            <a:endParaRPr lang="he-IL" dirty="0"/>
          </a:p>
        </p:txBody>
      </p:sp>
      <p:cxnSp>
        <p:nvCxnSpPr>
          <p:cNvPr id="26" name="Straight Connector 25">
            <a:extLst>
              <a:ext uri="{FF2B5EF4-FFF2-40B4-BE49-F238E27FC236}">
                <a16:creationId xmlns:a16="http://schemas.microsoft.com/office/drawing/2014/main" id="{35FB7A32-7AB0-4781-B944-0DA6B9826C43}"/>
              </a:ext>
            </a:extLst>
          </p:cNvPr>
          <p:cNvCxnSpPr>
            <a:cxnSpLocks/>
            <a:stCxn id="18" idx="3"/>
            <a:endCxn id="12" idx="1"/>
          </p:cNvCxnSpPr>
          <p:nvPr/>
        </p:nvCxnSpPr>
        <p:spPr>
          <a:xfrm flipV="1">
            <a:off x="5649905" y="3332529"/>
            <a:ext cx="1000116" cy="3856"/>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B401A2-A4BA-4BBD-8C0C-49DC6673DC9C}"/>
              </a:ext>
            </a:extLst>
          </p:cNvPr>
          <p:cNvSpPr txBox="1"/>
          <p:nvPr/>
        </p:nvSpPr>
        <p:spPr>
          <a:xfrm>
            <a:off x="7114505" y="3577315"/>
            <a:ext cx="814582" cy="369332"/>
          </a:xfrm>
          <a:prstGeom prst="rect">
            <a:avLst/>
          </a:prstGeom>
          <a:noFill/>
        </p:spPr>
        <p:txBody>
          <a:bodyPr wrap="none" rtlCol="1">
            <a:spAutoFit/>
          </a:bodyPr>
          <a:lstStyle/>
          <a:p>
            <a:r>
              <a:rPr lang="en-US" dirty="0"/>
              <a:t># liters</a:t>
            </a:r>
            <a:endParaRPr lang="he-IL" dirty="0"/>
          </a:p>
        </p:txBody>
      </p:sp>
      <p:cxnSp>
        <p:nvCxnSpPr>
          <p:cNvPr id="29" name="Straight Connector 28">
            <a:extLst>
              <a:ext uri="{FF2B5EF4-FFF2-40B4-BE49-F238E27FC236}">
                <a16:creationId xmlns:a16="http://schemas.microsoft.com/office/drawing/2014/main" id="{43333674-5352-4F11-854A-47CB784E4ABE}"/>
              </a:ext>
            </a:extLst>
          </p:cNvPr>
          <p:cNvCxnSpPr/>
          <p:nvPr/>
        </p:nvCxnSpPr>
        <p:spPr>
          <a:xfrm>
            <a:off x="5768695" y="3191903"/>
            <a:ext cx="0" cy="28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A45A142-4884-44CB-8BFB-DA00C2DEDAE0}"/>
              </a:ext>
            </a:extLst>
          </p:cNvPr>
          <p:cNvCxnSpPr/>
          <p:nvPr/>
        </p:nvCxnSpPr>
        <p:spPr>
          <a:xfrm>
            <a:off x="5819497" y="3199161"/>
            <a:ext cx="0" cy="280639"/>
          </a:xfrm>
          <a:prstGeom prst="line">
            <a:avLst/>
          </a:prstGeom>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A9E57D4A-5DE1-4FDE-BA5B-191242039885}"/>
              </a:ext>
            </a:extLst>
          </p:cNvPr>
          <p:cNvSpPr/>
          <p:nvPr/>
        </p:nvSpPr>
        <p:spPr>
          <a:xfrm rot="16200000">
            <a:off x="6375747" y="3208791"/>
            <a:ext cx="286222" cy="24674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Oval 31">
            <a:extLst>
              <a:ext uri="{FF2B5EF4-FFF2-40B4-BE49-F238E27FC236}">
                <a16:creationId xmlns:a16="http://schemas.microsoft.com/office/drawing/2014/main" id="{7BF81943-1AD9-4ECE-8987-6A084E8C0CB9}"/>
              </a:ext>
            </a:extLst>
          </p:cNvPr>
          <p:cNvSpPr/>
          <p:nvPr/>
        </p:nvSpPr>
        <p:spPr>
          <a:xfrm>
            <a:off x="6188650" y="3228111"/>
            <a:ext cx="208222" cy="2082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3428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99A36-CF38-4AF6-A44B-004432B6CA6F}"/>
              </a:ext>
            </a:extLst>
          </p:cNvPr>
          <p:cNvSpPr txBox="1"/>
          <p:nvPr/>
        </p:nvSpPr>
        <p:spPr>
          <a:xfrm>
            <a:off x="624114" y="1161149"/>
            <a:ext cx="10975213" cy="3970318"/>
          </a:xfrm>
          <a:prstGeom prst="rect">
            <a:avLst/>
          </a:prstGeom>
          <a:noFill/>
        </p:spPr>
        <p:txBody>
          <a:bodyPr wrap="square" rtlCol="1">
            <a:spAutoFit/>
          </a:bodyPr>
          <a:lstStyle/>
          <a:p>
            <a:r>
              <a:rPr lang="en-US" dirty="0"/>
              <a:t>The following steps were taken to analyze the data</a:t>
            </a:r>
          </a:p>
          <a:p>
            <a:endParaRPr lang="en-US" dirty="0"/>
          </a:p>
          <a:p>
            <a:pPr lvl="1"/>
            <a:r>
              <a:rPr lang="en-US" dirty="0">
                <a:solidFill>
                  <a:schemeClr val="accent6"/>
                </a:solidFill>
              </a:rPr>
              <a:t>Step 1</a:t>
            </a:r>
          </a:p>
          <a:p>
            <a:pPr marL="800100" lvl="1" indent="-342900">
              <a:buFont typeface="+mj-lt"/>
              <a:buAutoNum type="arabicPeriod"/>
            </a:pPr>
            <a:r>
              <a:rPr lang="en-US" dirty="0"/>
              <a:t>Execute EDA for data familiarization</a:t>
            </a:r>
          </a:p>
          <a:p>
            <a:pPr marL="800100" lvl="1" indent="-342900">
              <a:buFont typeface="+mj-lt"/>
              <a:buAutoNum type="arabicPeriod"/>
            </a:pPr>
            <a:r>
              <a:rPr lang="en-US" dirty="0"/>
              <a:t>Treat data quality issues</a:t>
            </a:r>
          </a:p>
          <a:p>
            <a:pPr marL="800100" lvl="1" indent="-342900">
              <a:buFont typeface="+mj-lt"/>
              <a:buAutoNum type="arabicPeriod"/>
            </a:pPr>
            <a:r>
              <a:rPr lang="en-US" dirty="0"/>
              <a:t>Augment data as per data constraints</a:t>
            </a:r>
          </a:p>
          <a:p>
            <a:pPr lvl="1"/>
            <a:endParaRPr lang="en-US" dirty="0"/>
          </a:p>
          <a:p>
            <a:pPr lvl="1"/>
            <a:r>
              <a:rPr lang="en-US" dirty="0">
                <a:solidFill>
                  <a:schemeClr val="accent6"/>
                </a:solidFill>
              </a:rPr>
              <a:t>Step 2</a:t>
            </a:r>
          </a:p>
          <a:p>
            <a:pPr marL="800100" lvl="1" indent="-342900">
              <a:buAutoNum type="arabicPeriod"/>
            </a:pPr>
            <a:r>
              <a:rPr lang="en-US" dirty="0"/>
              <a:t>Execute LM</a:t>
            </a:r>
          </a:p>
          <a:p>
            <a:pPr marL="800100" lvl="1" indent="-342900">
              <a:buAutoNum type="arabicPeriod"/>
            </a:pPr>
            <a:r>
              <a:rPr lang="en-US" dirty="0"/>
              <a:t>Execute DTR</a:t>
            </a:r>
          </a:p>
          <a:p>
            <a:pPr marL="800100" lvl="1" indent="-342900">
              <a:buAutoNum type="arabicPeriod"/>
            </a:pPr>
            <a:r>
              <a:rPr lang="en-US" dirty="0"/>
              <a:t>Execute KNN</a:t>
            </a:r>
          </a:p>
          <a:p>
            <a:pPr marL="800100" lvl="1" indent="-342900">
              <a:buAutoNum type="arabicPeriod"/>
            </a:pPr>
            <a:endParaRPr lang="en-US" dirty="0"/>
          </a:p>
          <a:p>
            <a:pPr lvl="1"/>
            <a:r>
              <a:rPr lang="en-US" dirty="0">
                <a:solidFill>
                  <a:schemeClr val="accent6"/>
                </a:solidFill>
              </a:rPr>
              <a:t>Step 3</a:t>
            </a:r>
          </a:p>
          <a:p>
            <a:pPr marL="800100" lvl="1" indent="-342900">
              <a:buFont typeface="+mj-lt"/>
              <a:buAutoNum type="arabicPeriod"/>
            </a:pPr>
            <a:r>
              <a:rPr lang="en-US" dirty="0"/>
              <a:t>Compare models re goodness of fit</a:t>
            </a:r>
          </a:p>
        </p:txBody>
      </p:sp>
      <p:sp>
        <p:nvSpPr>
          <p:cNvPr id="5" name="TextBox 4">
            <a:extLst>
              <a:ext uri="{FF2B5EF4-FFF2-40B4-BE49-F238E27FC236}">
                <a16:creationId xmlns:a16="http://schemas.microsoft.com/office/drawing/2014/main" id="{CECE82B1-AFB6-4BFB-A6B6-F18EE7D45FD9}"/>
              </a:ext>
            </a:extLst>
          </p:cNvPr>
          <p:cNvSpPr txBox="1"/>
          <p:nvPr/>
        </p:nvSpPr>
        <p:spPr>
          <a:xfrm>
            <a:off x="5303016" y="482985"/>
            <a:ext cx="1624612" cy="523220"/>
          </a:xfrm>
          <a:prstGeom prst="rect">
            <a:avLst/>
          </a:prstGeom>
          <a:noFill/>
        </p:spPr>
        <p:txBody>
          <a:bodyPr wrap="none" rtlCol="1">
            <a:spAutoFit/>
          </a:bodyPr>
          <a:lstStyle/>
          <a:p>
            <a:r>
              <a:rPr lang="en-US" sz="2800" b="1" dirty="0">
                <a:solidFill>
                  <a:srgbClr val="7030A0"/>
                </a:solidFill>
              </a:rPr>
              <a:t>Approach</a:t>
            </a:r>
            <a:endParaRPr lang="he-IL" sz="2800" b="1" dirty="0">
              <a:solidFill>
                <a:srgbClr val="7030A0"/>
              </a:solidFill>
            </a:endParaRPr>
          </a:p>
        </p:txBody>
      </p:sp>
    </p:spTree>
    <p:extLst>
      <p:ext uri="{BB962C8B-B14F-4D97-AF65-F5344CB8AC3E}">
        <p14:creationId xmlns:p14="http://schemas.microsoft.com/office/powerpoint/2010/main" val="382044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99A36-CF38-4AF6-A44B-004432B6CA6F}"/>
              </a:ext>
            </a:extLst>
          </p:cNvPr>
          <p:cNvSpPr txBox="1"/>
          <p:nvPr/>
        </p:nvSpPr>
        <p:spPr>
          <a:xfrm>
            <a:off x="624114" y="1161149"/>
            <a:ext cx="10975213" cy="5632311"/>
          </a:xfrm>
          <a:prstGeom prst="rect">
            <a:avLst/>
          </a:prstGeom>
          <a:noFill/>
        </p:spPr>
        <p:txBody>
          <a:bodyPr wrap="square" rtlCol="1">
            <a:spAutoFit/>
          </a:bodyPr>
          <a:lstStyle/>
          <a:p>
            <a:r>
              <a:rPr lang="en-US" dirty="0">
                <a:solidFill>
                  <a:schemeClr val="accent6"/>
                </a:solidFill>
              </a:rPr>
              <a:t>Models</a:t>
            </a:r>
          </a:p>
          <a:p>
            <a:r>
              <a:rPr lang="en-US" dirty="0"/>
              <a:t>Three regression models were used to examine the beer consumption data</a:t>
            </a:r>
          </a:p>
          <a:p>
            <a:r>
              <a:rPr lang="en-US" dirty="0">
                <a:solidFill>
                  <a:schemeClr val="accent1"/>
                </a:solidFill>
              </a:rPr>
              <a:t>LM (Linear model)</a:t>
            </a:r>
          </a:p>
          <a:p>
            <a:pPr marL="800100" lvl="1" indent="-342900">
              <a:buAutoNum type="arabicPeriod"/>
            </a:pPr>
            <a:r>
              <a:rPr lang="en-US" dirty="0"/>
              <a:t>Date field was converted to 3 fields: </a:t>
            </a:r>
            <a:r>
              <a:rPr lang="en-US" dirty="0" err="1"/>
              <a:t>day_of_year</a:t>
            </a:r>
            <a:r>
              <a:rPr lang="en-US" dirty="0"/>
              <a:t>, month, </a:t>
            </a:r>
            <a:r>
              <a:rPr lang="en-US" dirty="0" err="1"/>
              <a:t>day_of_week</a:t>
            </a:r>
            <a:r>
              <a:rPr lang="en-US" dirty="0"/>
              <a:t>. This provides an alternative to time series analysis where the influence of month and day of week is measured</a:t>
            </a:r>
          </a:p>
          <a:p>
            <a:pPr marL="800100" lvl="1" indent="-342900">
              <a:buAutoNum type="arabicPeriod"/>
            </a:pPr>
            <a:r>
              <a:rPr lang="en-US" dirty="0"/>
              <a:t>Precipitation was categorized (days below 5mm precipitation, days above 5mm precipitation)</a:t>
            </a:r>
          </a:p>
          <a:p>
            <a:pPr marL="800100" lvl="1" indent="-342900">
              <a:buAutoNum type="arabicPeriod"/>
            </a:pPr>
            <a:r>
              <a:rPr lang="en-US" dirty="0"/>
              <a:t>Two approaches were taken: </a:t>
            </a:r>
            <a:br>
              <a:rPr lang="en-US" dirty="0"/>
            </a:br>
            <a:r>
              <a:rPr lang="en-US" dirty="0"/>
              <a:t>1) </a:t>
            </a:r>
            <a:r>
              <a:rPr lang="en-US" dirty="0" err="1"/>
              <a:t>day_of_week</a:t>
            </a:r>
            <a:r>
              <a:rPr lang="en-US" dirty="0"/>
              <a:t>, month in same field respectively </a:t>
            </a:r>
            <a:br>
              <a:rPr lang="en-US" dirty="0"/>
            </a:br>
            <a:r>
              <a:rPr lang="en-US" dirty="0"/>
              <a:t>2) </a:t>
            </a:r>
            <a:r>
              <a:rPr lang="en-US" dirty="0" err="1"/>
              <a:t>day_of_week</a:t>
            </a:r>
            <a:r>
              <a:rPr lang="en-US" dirty="0"/>
              <a:t>, month converted to dummy variables </a:t>
            </a:r>
          </a:p>
          <a:p>
            <a:pPr marL="342900" indent="-342900">
              <a:buAutoNum type="arabicPeriod"/>
            </a:pPr>
            <a:endParaRPr lang="en-US" dirty="0"/>
          </a:p>
          <a:p>
            <a:r>
              <a:rPr lang="en-US" dirty="0">
                <a:solidFill>
                  <a:schemeClr val="accent1"/>
                </a:solidFill>
              </a:rPr>
              <a:t>DTR (Decision Tree Regressor)</a:t>
            </a:r>
          </a:p>
          <a:p>
            <a:pPr marL="800100" lvl="1" indent="-342900">
              <a:buAutoNum type="arabicPeriod"/>
            </a:pPr>
            <a:r>
              <a:rPr lang="en-US" dirty="0"/>
              <a:t>Hyper parameters were analyzed to check for min rmse</a:t>
            </a:r>
          </a:p>
          <a:p>
            <a:endParaRPr lang="en-US" dirty="0"/>
          </a:p>
          <a:p>
            <a:r>
              <a:rPr lang="en-US" dirty="0">
                <a:solidFill>
                  <a:schemeClr val="accent1"/>
                </a:solidFill>
              </a:rPr>
              <a:t>KNN (K Nearest Neighbor)</a:t>
            </a:r>
          </a:p>
          <a:p>
            <a:pPr lvl="1"/>
            <a:r>
              <a:rPr lang="en-US" dirty="0"/>
              <a:t>Two types of KNN models were selected: </a:t>
            </a:r>
          </a:p>
          <a:p>
            <a:pPr lvl="2"/>
            <a:r>
              <a:rPr lang="en-US" dirty="0"/>
              <a:t>1) using a constant (mean) to predict values within a bin</a:t>
            </a:r>
            <a:br>
              <a:rPr lang="en-US" dirty="0"/>
            </a:br>
            <a:r>
              <a:rPr lang="en-US" dirty="0"/>
              <a:t>2) using a regression line to predict values within a bin</a:t>
            </a:r>
          </a:p>
          <a:p>
            <a:endParaRPr lang="en-US" dirty="0"/>
          </a:p>
          <a:p>
            <a:r>
              <a:rPr lang="en-US" dirty="0">
                <a:solidFill>
                  <a:schemeClr val="accent6"/>
                </a:solidFill>
              </a:rPr>
              <a:t>Model Goodness of Fit Evaluator</a:t>
            </a:r>
          </a:p>
          <a:p>
            <a:r>
              <a:rPr lang="en-US" dirty="0">
                <a:solidFill>
                  <a:schemeClr val="accent1"/>
                </a:solidFill>
              </a:rPr>
              <a:t>rmse metric </a:t>
            </a:r>
            <a:r>
              <a:rPr lang="en-US" dirty="0"/>
              <a:t>was used to evaluate the goodness of fit of the models, the criterion used was </a:t>
            </a:r>
            <a:r>
              <a:rPr lang="en-US" dirty="0">
                <a:solidFill>
                  <a:schemeClr val="accent1"/>
                </a:solidFill>
              </a:rPr>
              <a:t>min(rmse)</a:t>
            </a:r>
          </a:p>
        </p:txBody>
      </p:sp>
      <p:sp>
        <p:nvSpPr>
          <p:cNvPr id="5" name="TextBox 4">
            <a:extLst>
              <a:ext uri="{FF2B5EF4-FFF2-40B4-BE49-F238E27FC236}">
                <a16:creationId xmlns:a16="http://schemas.microsoft.com/office/drawing/2014/main" id="{CECE82B1-AFB6-4BFB-A6B6-F18EE7D45FD9}"/>
              </a:ext>
            </a:extLst>
          </p:cNvPr>
          <p:cNvSpPr txBox="1"/>
          <p:nvPr/>
        </p:nvSpPr>
        <p:spPr>
          <a:xfrm>
            <a:off x="5303016" y="482985"/>
            <a:ext cx="1624612" cy="523220"/>
          </a:xfrm>
          <a:prstGeom prst="rect">
            <a:avLst/>
          </a:prstGeom>
          <a:noFill/>
        </p:spPr>
        <p:txBody>
          <a:bodyPr wrap="none" rtlCol="1">
            <a:spAutoFit/>
          </a:bodyPr>
          <a:lstStyle/>
          <a:p>
            <a:r>
              <a:rPr lang="en-US" sz="2800" b="1" dirty="0">
                <a:solidFill>
                  <a:srgbClr val="7030A0"/>
                </a:solidFill>
              </a:rPr>
              <a:t>Approach</a:t>
            </a:r>
            <a:endParaRPr lang="he-IL" sz="2800" b="1" dirty="0">
              <a:solidFill>
                <a:srgbClr val="7030A0"/>
              </a:solidFill>
            </a:endParaRPr>
          </a:p>
        </p:txBody>
      </p:sp>
    </p:spTree>
    <p:extLst>
      <p:ext uri="{BB962C8B-B14F-4D97-AF65-F5344CB8AC3E}">
        <p14:creationId xmlns:p14="http://schemas.microsoft.com/office/powerpoint/2010/main" val="3216708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376</Words>
  <Application>Microsoft Office PowerPoint</Application>
  <PresentationFormat>Widescreen</PresentationFormat>
  <Paragraphs>117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Beer Consumption  In São Paulo, Brazil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Oded Tankus</dc:creator>
  <cp:lastModifiedBy>Oded Tankus</cp:lastModifiedBy>
  <cp:revision>212</cp:revision>
  <dcterms:created xsi:type="dcterms:W3CDTF">2019-05-06T07:29:00Z</dcterms:created>
  <dcterms:modified xsi:type="dcterms:W3CDTF">2019-08-05T14:51:56Z</dcterms:modified>
</cp:coreProperties>
</file>