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5" r:id="rId4"/>
    <p:sldId id="258" r:id="rId5"/>
    <p:sldId id="276" r:id="rId6"/>
    <p:sldId id="277" r:id="rId7"/>
    <p:sldId id="259" r:id="rId8"/>
    <p:sldId id="261" r:id="rId9"/>
    <p:sldId id="260" r:id="rId10"/>
    <p:sldId id="267" r:id="rId11"/>
    <p:sldId id="268" r:id="rId12"/>
    <p:sldId id="269" r:id="rId13"/>
    <p:sldId id="272" r:id="rId14"/>
    <p:sldId id="273" r:id="rId15"/>
    <p:sldId id="262" r:id="rId16"/>
    <p:sldId id="263" r:id="rId17"/>
    <p:sldId id="264" r:id="rId18"/>
    <p:sldId id="265"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17D"/>
    <a:srgbClr val="23B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p:cViewPr varScale="1">
        <p:scale>
          <a:sx n="90" d="100"/>
          <a:sy n="90"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92815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F216C67-BCB4-4ED4-A78D-4E8D5771D68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72077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413522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931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32899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8275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378176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638626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54626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99970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6C67-BCB4-4ED4-A78D-4E8D5771D68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37886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16C67-BCB4-4ED4-A78D-4E8D5771D68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39056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16C67-BCB4-4ED4-A78D-4E8D5771D683}"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180955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216C67-BCB4-4ED4-A78D-4E8D5771D68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87514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16C67-BCB4-4ED4-A78D-4E8D5771D683}"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325464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16C67-BCB4-4ED4-A78D-4E8D5771D68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117252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16C67-BCB4-4ED4-A78D-4E8D5771D683}" type="datetimeFigureOut">
              <a:rPr lang="en-US" smtClean="0"/>
              <a:t>11/5/2023</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FE09F0F6-A86A-471A-B1D4-F84D04A8F844}" type="slidenum">
              <a:rPr lang="en-US" smtClean="0"/>
              <a:t>‹#›</a:t>
            </a:fld>
            <a:endParaRPr lang="en-US"/>
          </a:p>
        </p:txBody>
      </p:sp>
    </p:spTree>
    <p:extLst>
      <p:ext uri="{BB962C8B-B14F-4D97-AF65-F5344CB8AC3E}">
        <p14:creationId xmlns:p14="http://schemas.microsoft.com/office/powerpoint/2010/main" val="26848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F216C67-BCB4-4ED4-A78D-4E8D5771D683}" type="datetimeFigureOut">
              <a:rPr lang="en-US" smtClean="0"/>
              <a:t>11/5/2023</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FE09F0F6-A86A-471A-B1D4-F84D04A8F844}" type="slidenum">
              <a:rPr lang="en-US" smtClean="0"/>
              <a:t>‹#›</a:t>
            </a:fld>
            <a:endParaRPr lang="en-US"/>
          </a:p>
        </p:txBody>
      </p:sp>
    </p:spTree>
    <p:extLst>
      <p:ext uri="{BB962C8B-B14F-4D97-AF65-F5344CB8AC3E}">
        <p14:creationId xmlns:p14="http://schemas.microsoft.com/office/powerpoint/2010/main" val="19227377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7000">
              <a:schemeClr val="bg2">
                <a:tint val="97000"/>
                <a:hueMod val="92000"/>
                <a:satMod val="169000"/>
                <a:lumMod val="164000"/>
              </a:schemeClr>
            </a:gs>
            <a:gs pos="67000">
              <a:srgbClr val="11517D"/>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chemeClr val="bg2"/>
                </a:solidFill>
                <a:latin typeface="Arial Rounded MT Bold" panose="020F0704030504030204" pitchFamily="34" charset="0"/>
              </a:rPr>
              <a:t>A Power BI Dashboard Project</a:t>
            </a:r>
            <a:br>
              <a:rPr lang="en-US" dirty="0"/>
            </a:br>
            <a:endParaRPr lang="en-US" dirty="0"/>
          </a:p>
        </p:txBody>
      </p:sp>
      <p:pic>
        <p:nvPicPr>
          <p:cNvPr id="5" name="Picture 4">
            <a:extLst>
              <a:ext uri="{FF2B5EF4-FFF2-40B4-BE49-F238E27FC236}">
                <a16:creationId xmlns:a16="http://schemas.microsoft.com/office/drawing/2014/main" id="{DEF5C319-3C99-3323-12A2-16753F1F8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 y="4876801"/>
            <a:ext cx="3582955" cy="1981200"/>
          </a:xfrm>
          <a:prstGeom prst="rect">
            <a:avLst/>
          </a:prstGeom>
        </p:spPr>
      </p:pic>
      <p:sp>
        <p:nvSpPr>
          <p:cNvPr id="7" name="TextBox 6">
            <a:extLst>
              <a:ext uri="{FF2B5EF4-FFF2-40B4-BE49-F238E27FC236}">
                <a16:creationId xmlns:a16="http://schemas.microsoft.com/office/drawing/2014/main" id="{E15ACFBF-719D-3F00-6E9F-6AE0A3CE25E2}"/>
              </a:ext>
            </a:extLst>
          </p:cNvPr>
          <p:cNvSpPr txBox="1"/>
          <p:nvPr/>
        </p:nvSpPr>
        <p:spPr>
          <a:xfrm>
            <a:off x="1565988" y="5840964"/>
            <a:ext cx="1981200" cy="954107"/>
          </a:xfrm>
          <a:prstGeom prst="rect">
            <a:avLst/>
          </a:prstGeom>
          <a:noFill/>
        </p:spPr>
        <p:txBody>
          <a:bodyPr wrap="square" rtlCol="0">
            <a:spAutoFit/>
          </a:bodyPr>
          <a:lstStyle/>
          <a:p>
            <a:r>
              <a:rPr lang="en-US" sz="2800" dirty="0">
                <a:solidFill>
                  <a:schemeClr val="accent3">
                    <a:lumMod val="60000"/>
                    <a:lumOff val="40000"/>
                  </a:schemeClr>
                </a:solidFill>
                <a:latin typeface="Algerian" panose="04020705040A02060702" pitchFamily="82" charset="0"/>
              </a:rPr>
              <a:t>TEAM LAPLANDS</a:t>
            </a:r>
          </a:p>
        </p:txBody>
      </p:sp>
    </p:spTree>
    <p:extLst>
      <p:ext uri="{BB962C8B-B14F-4D97-AF65-F5344CB8AC3E}">
        <p14:creationId xmlns:p14="http://schemas.microsoft.com/office/powerpoint/2010/main" val="25934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44000">
              <a:schemeClr val="tx2"/>
            </a:gs>
            <a:gs pos="64000">
              <a:schemeClr val="tx1"/>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707B2-36B3-8F45-4A18-99640493B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105399"/>
            <a:ext cx="1828800" cy="1752601"/>
          </a:xfrm>
          <a:prstGeom prst="rect">
            <a:avLst/>
          </a:prstGeom>
        </p:spPr>
      </p:pic>
      <p:sp>
        <p:nvSpPr>
          <p:cNvPr id="6" name="Title 5">
            <a:extLst>
              <a:ext uri="{FF2B5EF4-FFF2-40B4-BE49-F238E27FC236}">
                <a16:creationId xmlns:a16="http://schemas.microsoft.com/office/drawing/2014/main" id="{4FDB0F7F-0851-AC0F-5D18-028E97B2696A}"/>
              </a:ext>
            </a:extLst>
          </p:cNvPr>
          <p:cNvSpPr>
            <a:spLocks noGrp="1"/>
          </p:cNvSpPr>
          <p:nvPr>
            <p:ph type="title"/>
          </p:nvPr>
        </p:nvSpPr>
        <p:spPr>
          <a:xfrm>
            <a:off x="228600" y="228601"/>
            <a:ext cx="6554867" cy="1524000"/>
          </a:xfrm>
        </p:spPr>
        <p:txBody>
          <a:bodyPr/>
          <a:lstStyle/>
          <a:p>
            <a:r>
              <a:rPr lang="en-US" b="1" dirty="0">
                <a:solidFill>
                  <a:schemeClr val="bg2"/>
                </a:solidFill>
              </a:rPr>
              <a:t>FINAL DATA OUTPUT</a:t>
            </a:r>
          </a:p>
        </p:txBody>
      </p:sp>
      <p:pic>
        <p:nvPicPr>
          <p:cNvPr id="9" name="Picture 8">
            <a:extLst>
              <a:ext uri="{FF2B5EF4-FFF2-40B4-BE49-F238E27FC236}">
                <a16:creationId xmlns:a16="http://schemas.microsoft.com/office/drawing/2014/main" id="{0F831FC7-C929-1B56-DB30-47A9C81C6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97656"/>
            <a:ext cx="8763000" cy="3155344"/>
          </a:xfrm>
          <a:prstGeom prst="roundRect">
            <a:avLst/>
          </a:prstGeom>
        </p:spPr>
      </p:pic>
    </p:spTree>
    <p:extLst>
      <p:ext uri="{BB962C8B-B14F-4D97-AF65-F5344CB8AC3E}">
        <p14:creationId xmlns:p14="http://schemas.microsoft.com/office/powerpoint/2010/main" val="48390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46000">
              <a:schemeClr val="bg2">
                <a:tint val="97000"/>
                <a:hueMod val="92000"/>
                <a:satMod val="169000"/>
                <a:lumMod val="164000"/>
              </a:schemeClr>
            </a:gs>
            <a:gs pos="66000">
              <a:schemeClr val="tx1"/>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AA12E-FD1D-F650-4981-C694DE057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181600"/>
            <a:ext cx="1828800" cy="1676400"/>
          </a:xfrm>
          <a:prstGeom prst="rect">
            <a:avLst/>
          </a:prstGeom>
        </p:spPr>
      </p:pic>
      <p:sp>
        <p:nvSpPr>
          <p:cNvPr id="4" name="Title 3">
            <a:extLst>
              <a:ext uri="{FF2B5EF4-FFF2-40B4-BE49-F238E27FC236}">
                <a16:creationId xmlns:a16="http://schemas.microsoft.com/office/drawing/2014/main" id="{9C6636D6-504D-6F25-E570-8995BABDC1C5}"/>
              </a:ext>
            </a:extLst>
          </p:cNvPr>
          <p:cNvSpPr>
            <a:spLocks noGrp="1"/>
          </p:cNvSpPr>
          <p:nvPr>
            <p:ph type="title"/>
          </p:nvPr>
        </p:nvSpPr>
        <p:spPr>
          <a:xfrm>
            <a:off x="228600" y="304800"/>
            <a:ext cx="6554867" cy="1524000"/>
          </a:xfrm>
        </p:spPr>
        <p:txBody>
          <a:bodyPr/>
          <a:lstStyle/>
          <a:p>
            <a:r>
              <a:rPr lang="en-US" b="1" dirty="0">
                <a:solidFill>
                  <a:schemeClr val="bg2"/>
                </a:solidFill>
              </a:rPr>
              <a:t>ANSWERING CLIENT QUESTIONS</a:t>
            </a:r>
          </a:p>
        </p:txBody>
      </p:sp>
      <p:sp>
        <p:nvSpPr>
          <p:cNvPr id="5" name="Content Placeholder 4">
            <a:extLst>
              <a:ext uri="{FF2B5EF4-FFF2-40B4-BE49-F238E27FC236}">
                <a16:creationId xmlns:a16="http://schemas.microsoft.com/office/drawing/2014/main" id="{793EFF74-8858-77E0-65F4-151DDA49BE92}"/>
              </a:ext>
            </a:extLst>
          </p:cNvPr>
          <p:cNvSpPr>
            <a:spLocks noGrp="1"/>
          </p:cNvSpPr>
          <p:nvPr>
            <p:ph idx="1"/>
          </p:nvPr>
        </p:nvSpPr>
        <p:spPr>
          <a:xfrm>
            <a:off x="381000" y="1524000"/>
            <a:ext cx="6554867" cy="1295400"/>
          </a:xfrm>
        </p:spPr>
        <p:txBody>
          <a:bodyPr>
            <a:normAutofit fontScale="92500" lnSpcReduction="10000"/>
          </a:bodyPr>
          <a:lstStyle/>
          <a:p>
            <a:pPr marL="457200" indent="-457200">
              <a:buAutoNum type="arabicPeriod"/>
            </a:pPr>
            <a:r>
              <a:rPr lang="en-US" dirty="0"/>
              <a:t>How much money did we make this year? </a:t>
            </a:r>
          </a:p>
          <a:p>
            <a:pPr marL="0" indent="0">
              <a:buNone/>
            </a:pPr>
            <a:endParaRPr lang="en-US" i="1" dirty="0"/>
          </a:p>
          <a:p>
            <a:pPr marL="0" indent="0">
              <a:buNone/>
            </a:pPr>
            <a:r>
              <a:rPr lang="en-US" i="1" dirty="0"/>
              <a:t>The company made </a:t>
            </a:r>
            <a:r>
              <a:rPr lang="en-US" b="1" i="1" dirty="0"/>
              <a:t>$29,851,388.46</a:t>
            </a:r>
          </a:p>
          <a:p>
            <a:pPr marL="0" indent="0">
              <a:buNone/>
            </a:pPr>
            <a:endParaRPr lang="en-US" dirty="0"/>
          </a:p>
        </p:txBody>
      </p:sp>
      <p:pic>
        <p:nvPicPr>
          <p:cNvPr id="7" name="Picture 6">
            <a:extLst>
              <a:ext uri="{FF2B5EF4-FFF2-40B4-BE49-F238E27FC236}">
                <a16:creationId xmlns:a16="http://schemas.microsoft.com/office/drawing/2014/main" id="{39DC7FE0-B357-CD8B-17B0-EC2949E75A59}"/>
              </a:ext>
            </a:extLst>
          </p:cNvPr>
          <p:cNvPicPr>
            <a:picLocks noChangeAspect="1"/>
          </p:cNvPicPr>
          <p:nvPr/>
        </p:nvPicPr>
        <p:blipFill>
          <a:blip r:embed="rId3"/>
          <a:stretch>
            <a:fillRect/>
          </a:stretch>
        </p:blipFill>
        <p:spPr>
          <a:xfrm>
            <a:off x="609600" y="2895600"/>
            <a:ext cx="7315200" cy="2535784"/>
          </a:xfrm>
          <a:prstGeom prst="roundRect">
            <a:avLst/>
          </a:prstGeom>
        </p:spPr>
      </p:pic>
    </p:spTree>
    <p:extLst>
      <p:ext uri="{BB962C8B-B14F-4D97-AF65-F5344CB8AC3E}">
        <p14:creationId xmlns:p14="http://schemas.microsoft.com/office/powerpoint/2010/main" val="304198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44000">
              <a:schemeClr val="bg2">
                <a:tint val="97000"/>
                <a:hueMod val="92000"/>
                <a:satMod val="169000"/>
                <a:lumMod val="164000"/>
              </a:schemeClr>
            </a:gs>
            <a:gs pos="63000">
              <a:schemeClr val="tx1"/>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AC5A3-9D4B-BA1B-090C-ACBF71471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257800"/>
            <a:ext cx="1808825" cy="1575047"/>
          </a:xfrm>
          <a:prstGeom prst="rect">
            <a:avLst/>
          </a:prstGeom>
        </p:spPr>
      </p:pic>
      <p:sp>
        <p:nvSpPr>
          <p:cNvPr id="5" name="Content Placeholder 4">
            <a:extLst>
              <a:ext uri="{FF2B5EF4-FFF2-40B4-BE49-F238E27FC236}">
                <a16:creationId xmlns:a16="http://schemas.microsoft.com/office/drawing/2014/main" id="{8B6FFBBD-562C-991B-A7DE-BC8387B3C1D7}"/>
              </a:ext>
            </a:extLst>
          </p:cNvPr>
          <p:cNvSpPr>
            <a:spLocks noGrp="1"/>
          </p:cNvSpPr>
          <p:nvPr>
            <p:ph idx="1"/>
          </p:nvPr>
        </p:nvSpPr>
        <p:spPr>
          <a:xfrm>
            <a:off x="533400" y="533400"/>
            <a:ext cx="6554867" cy="1524000"/>
          </a:xfrm>
        </p:spPr>
        <p:txBody>
          <a:bodyPr>
            <a:normAutofit fontScale="92500" lnSpcReduction="20000"/>
          </a:bodyPr>
          <a:lstStyle/>
          <a:p>
            <a:pPr marL="0" indent="0">
              <a:buNone/>
            </a:pPr>
            <a:r>
              <a:rPr lang="en-US" dirty="0"/>
              <a:t>2. Can we identify any seasonality in the  sales?</a:t>
            </a:r>
          </a:p>
          <a:p>
            <a:pPr marL="0" indent="0">
              <a:buNone/>
            </a:pPr>
            <a:endParaRPr lang="en-US" dirty="0"/>
          </a:p>
          <a:p>
            <a:pPr marL="0" indent="0">
              <a:buNone/>
            </a:pPr>
            <a:endParaRPr lang="en-US" dirty="0"/>
          </a:p>
          <a:p>
            <a:pPr marL="0" indent="0">
              <a:buNone/>
            </a:pPr>
            <a:r>
              <a:rPr lang="en-US" dirty="0"/>
              <a:t> </a:t>
            </a:r>
          </a:p>
        </p:txBody>
      </p:sp>
      <p:pic>
        <p:nvPicPr>
          <p:cNvPr id="7" name="Picture 6">
            <a:extLst>
              <a:ext uri="{FF2B5EF4-FFF2-40B4-BE49-F238E27FC236}">
                <a16:creationId xmlns:a16="http://schemas.microsoft.com/office/drawing/2014/main" id="{0BA11500-52E8-58A3-1171-EE568839ED32}"/>
              </a:ext>
            </a:extLst>
          </p:cNvPr>
          <p:cNvPicPr>
            <a:picLocks noChangeAspect="1"/>
          </p:cNvPicPr>
          <p:nvPr/>
        </p:nvPicPr>
        <p:blipFill>
          <a:blip r:embed="rId3"/>
          <a:stretch>
            <a:fillRect/>
          </a:stretch>
        </p:blipFill>
        <p:spPr>
          <a:xfrm>
            <a:off x="1981200" y="4412512"/>
            <a:ext cx="5035118" cy="2209800"/>
          </a:xfrm>
          <a:prstGeom prst="roundRect">
            <a:avLst/>
          </a:prstGeom>
        </p:spPr>
      </p:pic>
      <p:pic>
        <p:nvPicPr>
          <p:cNvPr id="4" name="Picture 3">
            <a:extLst>
              <a:ext uri="{FF2B5EF4-FFF2-40B4-BE49-F238E27FC236}">
                <a16:creationId xmlns:a16="http://schemas.microsoft.com/office/drawing/2014/main" id="{2477A145-EF73-4083-8F1E-0C967D8E6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906014"/>
            <a:ext cx="8534400" cy="3437386"/>
          </a:xfrm>
          <a:prstGeom prst="rect">
            <a:avLst/>
          </a:prstGeom>
        </p:spPr>
      </p:pic>
    </p:spTree>
    <p:extLst>
      <p:ext uri="{BB962C8B-B14F-4D97-AF65-F5344CB8AC3E}">
        <p14:creationId xmlns:p14="http://schemas.microsoft.com/office/powerpoint/2010/main" val="27996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2">
                <a:tint val="97000"/>
                <a:hueMod val="92000"/>
                <a:satMod val="169000"/>
                <a:lumMod val="164000"/>
              </a:schemeClr>
            </a:gs>
            <a:gs pos="65000">
              <a:schemeClr val="tx1"/>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678873" y="685800"/>
            <a:ext cx="7467600" cy="392864"/>
          </a:xfrm>
          <a:prstGeom prst="rect">
            <a:avLst/>
          </a:prstGeom>
        </p:spPr>
        <p:txBody>
          <a:bodyPr wrap="square">
            <a:spAutoFit/>
          </a:bodyPr>
          <a:lstStyle/>
          <a:p>
            <a:pPr marL="0" indent="0">
              <a:lnSpc>
                <a:spcPct val="120000"/>
              </a:lnSpc>
              <a:buNone/>
            </a:pPr>
            <a:r>
              <a:rPr lang="en-US" dirty="0">
                <a:solidFill>
                  <a:schemeClr val="bg2"/>
                </a:solidFill>
              </a:rPr>
              <a:t>3. What are our best and worst-selling products? </a:t>
            </a:r>
          </a:p>
        </p:txBody>
      </p:sp>
      <p:pic>
        <p:nvPicPr>
          <p:cNvPr id="4" name="Picture 3">
            <a:extLst>
              <a:ext uri="{FF2B5EF4-FFF2-40B4-BE49-F238E27FC236}">
                <a16:creationId xmlns:a16="http://schemas.microsoft.com/office/drawing/2014/main" id="{9985C822-6D17-2BBF-3462-AD1CB0E14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181600"/>
            <a:ext cx="1828800" cy="1676400"/>
          </a:xfrm>
          <a:prstGeom prst="rect">
            <a:avLst/>
          </a:prstGeom>
        </p:spPr>
      </p:pic>
      <p:pic>
        <p:nvPicPr>
          <p:cNvPr id="6" name="Picture 5">
            <a:extLst>
              <a:ext uri="{FF2B5EF4-FFF2-40B4-BE49-F238E27FC236}">
                <a16:creationId xmlns:a16="http://schemas.microsoft.com/office/drawing/2014/main" id="{CB21266D-D58D-1236-E23A-940889F71620}"/>
              </a:ext>
            </a:extLst>
          </p:cNvPr>
          <p:cNvPicPr>
            <a:picLocks noChangeAspect="1"/>
          </p:cNvPicPr>
          <p:nvPr/>
        </p:nvPicPr>
        <p:blipFill>
          <a:blip r:embed="rId3"/>
          <a:stretch>
            <a:fillRect/>
          </a:stretch>
        </p:blipFill>
        <p:spPr>
          <a:xfrm>
            <a:off x="533400" y="1371600"/>
            <a:ext cx="7162800" cy="4482548"/>
          </a:xfrm>
          <a:prstGeom prst="roundRect">
            <a:avLst/>
          </a:prstGeom>
        </p:spPr>
      </p:pic>
    </p:spTree>
    <p:extLst>
      <p:ext uri="{BB962C8B-B14F-4D97-AF65-F5344CB8AC3E}">
        <p14:creationId xmlns:p14="http://schemas.microsoft.com/office/powerpoint/2010/main" val="355445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41000">
              <a:schemeClr val="bg2">
                <a:tint val="97000"/>
                <a:hueMod val="92000"/>
                <a:satMod val="169000"/>
                <a:lumMod val="164000"/>
              </a:schemeClr>
            </a:gs>
            <a:gs pos="68000">
              <a:schemeClr val="tx1"/>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228600" y="152400"/>
            <a:ext cx="7696200" cy="392864"/>
          </a:xfrm>
          <a:prstGeom prst="rect">
            <a:avLst/>
          </a:prstGeom>
        </p:spPr>
        <p:txBody>
          <a:bodyPr wrap="square">
            <a:spAutoFit/>
          </a:bodyPr>
          <a:lstStyle/>
          <a:p>
            <a:pPr marL="0" indent="0">
              <a:lnSpc>
                <a:spcPct val="120000"/>
              </a:lnSpc>
              <a:buNone/>
            </a:pPr>
            <a:r>
              <a:rPr lang="en-US" dirty="0">
                <a:solidFill>
                  <a:schemeClr val="bg2"/>
                </a:solidFill>
              </a:rPr>
              <a:t>4. How do sales compare to previous months or weeks? </a:t>
            </a:r>
          </a:p>
        </p:txBody>
      </p:sp>
      <p:pic>
        <p:nvPicPr>
          <p:cNvPr id="4" name="Picture 3">
            <a:extLst>
              <a:ext uri="{FF2B5EF4-FFF2-40B4-BE49-F238E27FC236}">
                <a16:creationId xmlns:a16="http://schemas.microsoft.com/office/drawing/2014/main" id="{EE407592-2E31-0A9F-CE7E-D85BC461A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334000"/>
            <a:ext cx="1814004" cy="1510397"/>
          </a:xfrm>
          <a:prstGeom prst="rect">
            <a:avLst/>
          </a:prstGeom>
        </p:spPr>
      </p:pic>
      <p:pic>
        <p:nvPicPr>
          <p:cNvPr id="6" name="Picture 5">
            <a:extLst>
              <a:ext uri="{FF2B5EF4-FFF2-40B4-BE49-F238E27FC236}">
                <a16:creationId xmlns:a16="http://schemas.microsoft.com/office/drawing/2014/main" id="{7947036A-402B-2D4A-7380-622381C84B64}"/>
              </a:ext>
            </a:extLst>
          </p:cNvPr>
          <p:cNvPicPr>
            <a:picLocks noChangeAspect="1"/>
          </p:cNvPicPr>
          <p:nvPr/>
        </p:nvPicPr>
        <p:blipFill>
          <a:blip r:embed="rId3"/>
          <a:stretch>
            <a:fillRect/>
          </a:stretch>
        </p:blipFill>
        <p:spPr>
          <a:xfrm>
            <a:off x="264850" y="685800"/>
            <a:ext cx="6288350" cy="2590799"/>
          </a:xfrm>
          <a:prstGeom prst="roundRect">
            <a:avLst/>
          </a:prstGeom>
        </p:spPr>
      </p:pic>
      <p:pic>
        <p:nvPicPr>
          <p:cNvPr id="8" name="Picture 7">
            <a:extLst>
              <a:ext uri="{FF2B5EF4-FFF2-40B4-BE49-F238E27FC236}">
                <a16:creationId xmlns:a16="http://schemas.microsoft.com/office/drawing/2014/main" id="{67E21BF1-26D4-97C8-333C-E963B19564C0}"/>
              </a:ext>
            </a:extLst>
          </p:cNvPr>
          <p:cNvPicPr>
            <a:picLocks noChangeAspect="1"/>
          </p:cNvPicPr>
          <p:nvPr/>
        </p:nvPicPr>
        <p:blipFill>
          <a:blip r:embed="rId4"/>
          <a:stretch>
            <a:fillRect/>
          </a:stretch>
        </p:blipFill>
        <p:spPr>
          <a:xfrm>
            <a:off x="304800" y="3429000"/>
            <a:ext cx="6248400" cy="2916936"/>
          </a:xfrm>
          <a:prstGeom prst="roundRect">
            <a:avLst/>
          </a:prstGeom>
        </p:spPr>
      </p:pic>
    </p:spTree>
    <p:extLst>
      <p:ext uri="{BB962C8B-B14F-4D97-AF65-F5344CB8AC3E}">
        <p14:creationId xmlns:p14="http://schemas.microsoft.com/office/powerpoint/2010/main" val="290351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39000">
              <a:schemeClr val="bg2">
                <a:tint val="97000"/>
                <a:hueMod val="92000"/>
                <a:satMod val="169000"/>
                <a:lumMod val="164000"/>
              </a:schemeClr>
            </a:gs>
            <a:gs pos="67000">
              <a:schemeClr val="tx1"/>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6554867" cy="990600"/>
          </a:xfrm>
        </p:spPr>
        <p:txBody>
          <a:bodyPr>
            <a:normAutofit/>
          </a:bodyPr>
          <a:lstStyle/>
          <a:p>
            <a:pPr marL="0" indent="0">
              <a:lnSpc>
                <a:spcPct val="120000"/>
              </a:lnSpc>
              <a:buNone/>
            </a:pPr>
            <a:r>
              <a:rPr lang="en-US" b="1" dirty="0"/>
              <a:t> </a:t>
            </a:r>
            <a:r>
              <a:rPr lang="en-US" dirty="0"/>
              <a:t>5. Which cities are our products delivered to most? </a:t>
            </a:r>
          </a:p>
          <a:p>
            <a:pPr marL="68580" indent="0">
              <a:buNone/>
            </a:pPr>
            <a:endParaRPr lang="en-US" dirty="0"/>
          </a:p>
        </p:txBody>
      </p:sp>
      <p:pic>
        <p:nvPicPr>
          <p:cNvPr id="7" name="Picture 6">
            <a:extLst>
              <a:ext uri="{FF2B5EF4-FFF2-40B4-BE49-F238E27FC236}">
                <a16:creationId xmlns:a16="http://schemas.microsoft.com/office/drawing/2014/main" id="{B6AE2B54-E6FC-42DB-CEC9-8FCB96C41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396" y="5257800"/>
            <a:ext cx="1795604" cy="1583925"/>
          </a:xfrm>
          <a:prstGeom prst="rect">
            <a:avLst/>
          </a:prstGeom>
        </p:spPr>
      </p:pic>
      <p:pic>
        <p:nvPicPr>
          <p:cNvPr id="9" name="Picture 8">
            <a:extLst>
              <a:ext uri="{FF2B5EF4-FFF2-40B4-BE49-F238E27FC236}">
                <a16:creationId xmlns:a16="http://schemas.microsoft.com/office/drawing/2014/main" id="{07930123-3391-8442-0872-C593C35FA8F6}"/>
              </a:ext>
            </a:extLst>
          </p:cNvPr>
          <p:cNvPicPr>
            <a:picLocks noChangeAspect="1"/>
          </p:cNvPicPr>
          <p:nvPr/>
        </p:nvPicPr>
        <p:blipFill>
          <a:blip r:embed="rId3"/>
          <a:stretch>
            <a:fillRect/>
          </a:stretch>
        </p:blipFill>
        <p:spPr>
          <a:xfrm>
            <a:off x="642796" y="1489229"/>
            <a:ext cx="6705600" cy="4225771"/>
          </a:xfrm>
          <a:prstGeom prst="roundRect">
            <a:avLst/>
          </a:prstGeom>
        </p:spPr>
      </p:pic>
    </p:spTree>
    <p:extLst>
      <p:ext uri="{BB962C8B-B14F-4D97-AF65-F5344CB8AC3E}">
        <p14:creationId xmlns:p14="http://schemas.microsoft.com/office/powerpoint/2010/main" val="286687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2">
                <a:tint val="97000"/>
                <a:hueMod val="92000"/>
                <a:satMod val="169000"/>
                <a:lumMod val="164000"/>
              </a:schemeClr>
            </a:gs>
            <a:gs pos="66000">
              <a:schemeClr val="tx1"/>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E81A2B-21AD-5934-ACA1-45120F2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257800"/>
            <a:ext cx="1812524" cy="1600200"/>
          </a:xfrm>
          <a:prstGeom prst="rect">
            <a:avLst/>
          </a:prstGeom>
        </p:spPr>
      </p:pic>
      <p:sp>
        <p:nvSpPr>
          <p:cNvPr id="7" name="TextBox 6">
            <a:extLst>
              <a:ext uri="{FF2B5EF4-FFF2-40B4-BE49-F238E27FC236}">
                <a16:creationId xmlns:a16="http://schemas.microsoft.com/office/drawing/2014/main" id="{7BD1D782-DC54-0FAC-557D-4D2D99BC2727}"/>
              </a:ext>
            </a:extLst>
          </p:cNvPr>
          <p:cNvSpPr txBox="1"/>
          <p:nvPr/>
        </p:nvSpPr>
        <p:spPr>
          <a:xfrm>
            <a:off x="152400" y="304800"/>
            <a:ext cx="6553200" cy="725263"/>
          </a:xfrm>
          <a:prstGeom prst="rect">
            <a:avLst/>
          </a:prstGeom>
          <a:noFill/>
        </p:spPr>
        <p:txBody>
          <a:bodyPr wrap="square">
            <a:spAutoFit/>
          </a:bodyPr>
          <a:lstStyle/>
          <a:p>
            <a:pPr marL="0" indent="0">
              <a:lnSpc>
                <a:spcPct val="120000"/>
              </a:lnSpc>
              <a:buNone/>
            </a:pPr>
            <a:r>
              <a:rPr lang="en-US" dirty="0">
                <a:solidFill>
                  <a:schemeClr val="bg2"/>
                </a:solidFill>
              </a:rPr>
              <a:t>6. How do product categories compare in revenue generated and quantities  ordered? </a:t>
            </a:r>
          </a:p>
        </p:txBody>
      </p:sp>
      <p:pic>
        <p:nvPicPr>
          <p:cNvPr id="9" name="Picture 8">
            <a:extLst>
              <a:ext uri="{FF2B5EF4-FFF2-40B4-BE49-F238E27FC236}">
                <a16:creationId xmlns:a16="http://schemas.microsoft.com/office/drawing/2014/main" id="{6C33E5A4-1B4B-8159-C431-365CDCD0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07622"/>
            <a:ext cx="7467600" cy="4442755"/>
          </a:xfrm>
          <a:prstGeom prst="roundRect">
            <a:avLst/>
          </a:prstGeom>
        </p:spPr>
      </p:pic>
    </p:spTree>
    <p:extLst>
      <p:ext uri="{BB962C8B-B14F-4D97-AF65-F5344CB8AC3E}">
        <p14:creationId xmlns:p14="http://schemas.microsoft.com/office/powerpoint/2010/main" val="122012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2">
                <a:tint val="97000"/>
                <a:hueMod val="92000"/>
                <a:satMod val="169000"/>
                <a:lumMod val="164000"/>
              </a:schemeClr>
            </a:gs>
            <a:gs pos="65000">
              <a:schemeClr val="tx1"/>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BCB6F3-53E6-E441-34B8-D2775DA6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5867400"/>
            <a:ext cx="990600" cy="990600"/>
          </a:xfrm>
          <a:prstGeom prst="rect">
            <a:avLst/>
          </a:prstGeom>
        </p:spPr>
      </p:pic>
      <p:sp>
        <p:nvSpPr>
          <p:cNvPr id="4" name="Title 3">
            <a:extLst>
              <a:ext uri="{FF2B5EF4-FFF2-40B4-BE49-F238E27FC236}">
                <a16:creationId xmlns:a16="http://schemas.microsoft.com/office/drawing/2014/main" id="{4D20B285-53F7-B3FB-B80E-287404EC8286}"/>
              </a:ext>
            </a:extLst>
          </p:cNvPr>
          <p:cNvSpPr>
            <a:spLocks noGrp="1"/>
          </p:cNvSpPr>
          <p:nvPr>
            <p:ph type="title"/>
          </p:nvPr>
        </p:nvSpPr>
        <p:spPr>
          <a:xfrm>
            <a:off x="381000" y="228600"/>
            <a:ext cx="6554867" cy="990600"/>
          </a:xfrm>
        </p:spPr>
        <p:txBody>
          <a:bodyPr/>
          <a:lstStyle/>
          <a:p>
            <a:pPr algn="ctr"/>
            <a:r>
              <a:rPr lang="en-US" b="1" dirty="0">
                <a:solidFill>
                  <a:schemeClr val="bg2"/>
                </a:solidFill>
              </a:rPr>
              <a:t>FINAL DASHBOARD</a:t>
            </a:r>
          </a:p>
        </p:txBody>
      </p:sp>
      <p:pic>
        <p:nvPicPr>
          <p:cNvPr id="5" name="Picture 4">
            <a:extLst>
              <a:ext uri="{FF2B5EF4-FFF2-40B4-BE49-F238E27FC236}">
                <a16:creationId xmlns:a16="http://schemas.microsoft.com/office/drawing/2014/main" id="{6F606550-116D-4C8E-9034-BCBF15420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66800"/>
            <a:ext cx="8839200" cy="4953000"/>
          </a:xfrm>
          <a:prstGeom prst="rect">
            <a:avLst/>
          </a:prstGeom>
        </p:spPr>
      </p:pic>
    </p:spTree>
    <p:extLst>
      <p:ext uri="{BB962C8B-B14F-4D97-AF65-F5344CB8AC3E}">
        <p14:creationId xmlns:p14="http://schemas.microsoft.com/office/powerpoint/2010/main" val="82165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44000">
              <a:schemeClr val="bg2">
                <a:tint val="97000"/>
                <a:hueMod val="92000"/>
                <a:satMod val="169000"/>
                <a:lumMod val="164000"/>
              </a:schemeClr>
            </a:gs>
            <a:gs pos="64000">
              <a:schemeClr val="tx1"/>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8CE15-1591-6484-5D49-3448E7957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5181600"/>
            <a:ext cx="1646808" cy="1676400"/>
          </a:xfrm>
          <a:prstGeom prst="rect">
            <a:avLst/>
          </a:prstGeom>
        </p:spPr>
      </p:pic>
      <p:pic>
        <p:nvPicPr>
          <p:cNvPr id="6" name="Picture 5">
            <a:extLst>
              <a:ext uri="{FF2B5EF4-FFF2-40B4-BE49-F238E27FC236}">
                <a16:creationId xmlns:a16="http://schemas.microsoft.com/office/drawing/2014/main" id="{2FFF72D9-E2D9-40F5-AC4A-03C27765C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28600"/>
            <a:ext cx="8839200" cy="5486400"/>
          </a:xfrm>
          <a:prstGeom prst="rect">
            <a:avLst/>
          </a:prstGeom>
        </p:spPr>
      </p:pic>
    </p:spTree>
    <p:extLst>
      <p:ext uri="{BB962C8B-B14F-4D97-AF65-F5344CB8AC3E}">
        <p14:creationId xmlns:p14="http://schemas.microsoft.com/office/powerpoint/2010/main" val="378519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41000">
              <a:schemeClr val="bg2">
                <a:tint val="97000"/>
                <a:hueMod val="92000"/>
                <a:satMod val="169000"/>
                <a:lumMod val="164000"/>
              </a:schemeClr>
            </a:gs>
            <a:gs pos="64000">
              <a:schemeClr val="tx1"/>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2209800"/>
          </a:xfrm>
        </p:spPr>
        <p:txBody>
          <a:bodyPr>
            <a:noAutofit/>
          </a:bodyPr>
          <a:lstStyle/>
          <a:p>
            <a:pPr algn="ctr"/>
            <a:r>
              <a:rPr lang="en-US" sz="8000" b="1" dirty="0">
                <a:solidFill>
                  <a:srgbClr val="11517D"/>
                </a:solidFill>
                <a:latin typeface="Arial" pitchFamily="34" charset="0"/>
                <a:cs typeface="Arial" pitchFamily="34" charset="0"/>
              </a:rPr>
              <a:t>THANK YOU!!!</a:t>
            </a:r>
          </a:p>
        </p:txBody>
      </p:sp>
      <p:pic>
        <p:nvPicPr>
          <p:cNvPr id="5" name="Picture 4">
            <a:extLst>
              <a:ext uri="{FF2B5EF4-FFF2-40B4-BE49-F238E27FC236}">
                <a16:creationId xmlns:a16="http://schemas.microsoft.com/office/drawing/2014/main" id="{BC838542-CDF1-0DFB-61AD-6EE1B9AE7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257800"/>
            <a:ext cx="1828800" cy="1592802"/>
          </a:xfrm>
          <a:prstGeom prst="rect">
            <a:avLst/>
          </a:prstGeom>
        </p:spPr>
      </p:pic>
    </p:spTree>
    <p:extLst>
      <p:ext uri="{BB962C8B-B14F-4D97-AF65-F5344CB8AC3E}">
        <p14:creationId xmlns:p14="http://schemas.microsoft.com/office/powerpoint/2010/main" val="90082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66000">
              <a:schemeClr val="tx1"/>
            </a:gs>
            <a:gs pos="48000">
              <a:schemeClr val="tx2"/>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3563258" cy="1295400"/>
          </a:xfrm>
        </p:spPr>
        <p:txBody>
          <a:bodyPr>
            <a:normAutofit/>
          </a:bodyPr>
          <a:lstStyle/>
          <a:p>
            <a:r>
              <a:rPr lang="en-US" b="1" u="sng" dirty="0">
                <a:solidFill>
                  <a:schemeClr val="bg2"/>
                </a:solidFill>
                <a:latin typeface="Adobe Fangsong Std R" pitchFamily="18" charset="-128"/>
                <a:ea typeface="Adobe Fangsong Std R" pitchFamily="18" charset="-128"/>
              </a:rPr>
              <a:t>INTRODUCTION</a:t>
            </a:r>
            <a:br>
              <a:rPr lang="en-US" b="1" u="sng" dirty="0">
                <a:solidFill>
                  <a:schemeClr val="bg2"/>
                </a:solidFill>
                <a:latin typeface="Adobe Fangsong Std R" pitchFamily="18" charset="-128"/>
                <a:ea typeface="Adobe Fangsong Std R" pitchFamily="18" charset="-128"/>
              </a:rPr>
            </a:br>
            <a:br>
              <a:rPr lang="en-US" b="1" u="sng" dirty="0">
                <a:solidFill>
                  <a:schemeClr val="bg2"/>
                </a:solidFill>
                <a:latin typeface="Adobe Fangsong Std R" pitchFamily="18" charset="-128"/>
                <a:ea typeface="Adobe Fangsong Std R" pitchFamily="18" charset="-128"/>
              </a:rPr>
            </a:br>
            <a:r>
              <a:rPr lang="en-US" sz="1800" b="1" dirty="0">
                <a:solidFill>
                  <a:schemeClr val="bg2"/>
                </a:solidFill>
                <a:latin typeface="Adobe Fangsong Std R" pitchFamily="18" charset="-128"/>
                <a:ea typeface="Adobe Fangsong Std R" pitchFamily="18" charset="-128"/>
              </a:rPr>
              <a:t>Problem statement</a:t>
            </a:r>
          </a:p>
        </p:txBody>
      </p:sp>
      <p:pic>
        <p:nvPicPr>
          <p:cNvPr id="12" name="Picture Placeholder 11">
            <a:extLst>
              <a:ext uri="{FF2B5EF4-FFF2-40B4-BE49-F238E27FC236}">
                <a16:creationId xmlns:a16="http://schemas.microsoft.com/office/drawing/2014/main" id="{5FC6800C-6A92-C870-1108-4F65DE328AAC}"/>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13542" r="13542"/>
          <a:stretch>
            <a:fillRect/>
          </a:stretch>
        </p:blipFill>
        <p:spPr>
          <a:xfrm>
            <a:off x="609600" y="1905000"/>
            <a:ext cx="2667000" cy="3505200"/>
          </a:xfrm>
          <a:effectLst>
            <a:innerShdw dist="38100" dir="13140000">
              <a:schemeClr val="tx1"/>
            </a:innerShdw>
            <a:softEdge rad="292100"/>
          </a:effectLst>
        </p:spPr>
      </p:pic>
      <p:sp>
        <p:nvSpPr>
          <p:cNvPr id="3" name="Content Placeholder 2"/>
          <p:cNvSpPr>
            <a:spLocks noGrp="1"/>
          </p:cNvSpPr>
          <p:nvPr>
            <p:ph type="body" sz="half" idx="2"/>
          </p:nvPr>
        </p:nvSpPr>
        <p:spPr>
          <a:xfrm>
            <a:off x="4038600" y="1740023"/>
            <a:ext cx="4707451" cy="4114800"/>
          </a:xfrm>
        </p:spPr>
        <p:txBody>
          <a:bodyPr>
            <a:normAutofit/>
          </a:bodyPr>
          <a:lstStyle/>
          <a:p>
            <a:pPr>
              <a:lnSpc>
                <a:spcPct val="120000"/>
              </a:lnSpc>
              <a:buFont typeface="Wingdings" panose="05000000000000000000" pitchFamily="2" charset="2"/>
              <a:buChar char="v"/>
            </a:pPr>
            <a:r>
              <a:rPr lang="en-US" dirty="0"/>
              <a:t>You are assigned a client by getINNOtized to design and deliver an </a:t>
            </a:r>
            <a:r>
              <a:rPr lang="en-US" dirty="0">
                <a:latin typeface="Arial" pitchFamily="34" charset="0"/>
                <a:ea typeface="Adobe Myungjo Std M" pitchFamily="18" charset="-128"/>
                <a:cs typeface="Arial" pitchFamily="34" charset="0"/>
              </a:rPr>
              <a:t>end-to-end</a:t>
            </a:r>
            <a:r>
              <a:rPr lang="en-US" dirty="0"/>
              <a:t> business  intelligence solution. Your client has collected transactional data for the year 2019 but hasn’t been able to  put it to good use. The client hopes you can analyze the data and put together a report  to help them find opportunities to drive more sales and work more efficiently. </a:t>
            </a:r>
          </a:p>
          <a:p>
            <a:pPr>
              <a:lnSpc>
                <a:spcPct val="120000"/>
              </a:lnSpc>
            </a:pPr>
            <a:endParaRPr lang="en-US" dirty="0"/>
          </a:p>
        </p:txBody>
      </p:sp>
      <p:pic>
        <p:nvPicPr>
          <p:cNvPr id="5" name="Picture 4">
            <a:extLst>
              <a:ext uri="{FF2B5EF4-FFF2-40B4-BE49-F238E27FC236}">
                <a16:creationId xmlns:a16="http://schemas.microsoft.com/office/drawing/2014/main" id="{475A48C2-AF3F-9099-4852-8B4A8CA86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5257800"/>
            <a:ext cx="2057400" cy="1600200"/>
          </a:xfrm>
          <a:prstGeom prst="rect">
            <a:avLst/>
          </a:prstGeom>
          <a:effectLst>
            <a:outerShdw dist="50800" dir="5400000" sx="75000" sy="75000" algn="ctr" rotWithShape="0">
              <a:srgbClr val="000000"/>
            </a:outerShdw>
          </a:effectLst>
        </p:spPr>
      </p:pic>
    </p:spTree>
    <p:extLst>
      <p:ext uri="{BB962C8B-B14F-4D97-AF65-F5344CB8AC3E}">
        <p14:creationId xmlns:p14="http://schemas.microsoft.com/office/powerpoint/2010/main" val="36829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41000">
              <a:schemeClr val="bg2">
                <a:tint val="97000"/>
                <a:hueMod val="92000"/>
                <a:satMod val="169000"/>
                <a:lumMod val="164000"/>
              </a:schemeClr>
            </a:gs>
            <a:gs pos="65000">
              <a:schemeClr val="tx1"/>
            </a:gs>
          </a:gsLst>
          <a:lin ang="6120000" scaled="1"/>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B4E8DD-E3E9-E315-98EC-7409B97AE6F9}"/>
              </a:ext>
            </a:extLst>
          </p:cNvPr>
          <p:cNvSpPr>
            <a:spLocks noGrp="1"/>
          </p:cNvSpPr>
          <p:nvPr>
            <p:ph idx="1"/>
          </p:nvPr>
        </p:nvSpPr>
        <p:spPr>
          <a:xfrm>
            <a:off x="533400" y="533400"/>
            <a:ext cx="7772400" cy="5867400"/>
          </a:xfrm>
        </p:spPr>
        <p:txBody>
          <a:bodyPr>
            <a:normAutofit fontScale="92500" lnSpcReduction="10000"/>
          </a:bodyPr>
          <a:lstStyle/>
          <a:p>
            <a:pPr marL="0" indent="0">
              <a:lnSpc>
                <a:spcPct val="120000"/>
              </a:lnSpc>
              <a:buNone/>
            </a:pPr>
            <a:r>
              <a:rPr lang="en-US" b="1" dirty="0"/>
              <a:t>Here are some questions that need to be answered: </a:t>
            </a:r>
          </a:p>
          <a:p>
            <a:pPr marL="0" indent="0">
              <a:lnSpc>
                <a:spcPct val="120000"/>
              </a:lnSpc>
              <a:buNone/>
            </a:pPr>
            <a:r>
              <a:rPr lang="en-US" dirty="0"/>
              <a:t>1. How much money did we make this year? </a:t>
            </a:r>
          </a:p>
          <a:p>
            <a:pPr marL="0" indent="0">
              <a:lnSpc>
                <a:spcPct val="120000"/>
              </a:lnSpc>
              <a:buNone/>
            </a:pPr>
            <a:r>
              <a:rPr lang="en-US" dirty="0"/>
              <a:t>2. Can we identify any seasonality in the  sales? </a:t>
            </a:r>
          </a:p>
          <a:p>
            <a:pPr marL="0" indent="0">
              <a:lnSpc>
                <a:spcPct val="120000"/>
              </a:lnSpc>
              <a:buNone/>
            </a:pPr>
            <a:r>
              <a:rPr lang="en-US" dirty="0"/>
              <a:t>3. What are our best and worst-selling products? </a:t>
            </a:r>
          </a:p>
          <a:p>
            <a:pPr marL="0" indent="0">
              <a:lnSpc>
                <a:spcPct val="120000"/>
              </a:lnSpc>
              <a:buNone/>
            </a:pPr>
            <a:r>
              <a:rPr lang="en-US" dirty="0"/>
              <a:t>4. How do sales compare to previous months or weeks? </a:t>
            </a:r>
          </a:p>
          <a:p>
            <a:pPr marL="0" indent="0">
              <a:lnSpc>
                <a:spcPct val="120000"/>
              </a:lnSpc>
              <a:buNone/>
            </a:pPr>
            <a:r>
              <a:rPr lang="en-US" dirty="0"/>
              <a:t>5. Which cities are our products delivered to most? </a:t>
            </a:r>
          </a:p>
          <a:p>
            <a:pPr marL="0" indent="0">
              <a:lnSpc>
                <a:spcPct val="120000"/>
              </a:lnSpc>
              <a:buNone/>
            </a:pPr>
            <a:r>
              <a:rPr lang="en-US" dirty="0"/>
              <a:t>6. How do product categories compare in revenue generated and quantities  ordered? </a:t>
            </a:r>
          </a:p>
          <a:p>
            <a:pPr marL="0" indent="0">
              <a:lnSpc>
                <a:spcPct val="120000"/>
              </a:lnSpc>
              <a:buNone/>
            </a:pPr>
            <a:r>
              <a:rPr lang="en-US" dirty="0"/>
              <a:t>7. You are required to show additional details from your findings in your data.</a:t>
            </a:r>
          </a:p>
          <a:p>
            <a:pPr>
              <a:lnSpc>
                <a:spcPct val="120000"/>
              </a:lnSpc>
              <a:buFont typeface="Wingdings" panose="05000000000000000000" pitchFamily="2" charset="2"/>
              <a:buChar char="v"/>
            </a:pPr>
            <a:r>
              <a:rPr lang="en-US" b="1" i="1" dirty="0"/>
              <a:t>NB: They want products with </a:t>
            </a:r>
          </a:p>
          <a:p>
            <a:pPr>
              <a:lnSpc>
                <a:spcPct val="120000"/>
              </a:lnSpc>
              <a:buFont typeface="Wingdings" panose="05000000000000000000" pitchFamily="2" charset="2"/>
              <a:buChar char="v"/>
            </a:pPr>
            <a:r>
              <a:rPr lang="en-US" b="1" i="1" dirty="0"/>
              <a:t>unit prices above $99.99 to be labelled high-level </a:t>
            </a:r>
          </a:p>
          <a:p>
            <a:pPr>
              <a:lnSpc>
                <a:spcPct val="120000"/>
              </a:lnSpc>
              <a:buFont typeface="Wingdings" panose="05000000000000000000" pitchFamily="2" charset="2"/>
              <a:buChar char="v"/>
            </a:pPr>
            <a:r>
              <a:rPr lang="en-US" b="1" i="1" dirty="0"/>
              <a:t>products  otherwise they should be basic level.</a:t>
            </a:r>
          </a:p>
          <a:p>
            <a:endParaRPr lang="en-US" dirty="0"/>
          </a:p>
        </p:txBody>
      </p:sp>
      <p:pic>
        <p:nvPicPr>
          <p:cNvPr id="7" name="Picture 6">
            <a:extLst>
              <a:ext uri="{FF2B5EF4-FFF2-40B4-BE49-F238E27FC236}">
                <a16:creationId xmlns:a16="http://schemas.microsoft.com/office/drawing/2014/main" id="{31366853-D495-CB2D-BB80-E9AF60864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257800"/>
            <a:ext cx="2051482" cy="1600200"/>
          </a:xfrm>
          <a:prstGeom prst="rect">
            <a:avLst/>
          </a:prstGeom>
        </p:spPr>
      </p:pic>
    </p:spTree>
    <p:extLst>
      <p:ext uri="{BB962C8B-B14F-4D97-AF65-F5344CB8AC3E}">
        <p14:creationId xmlns:p14="http://schemas.microsoft.com/office/powerpoint/2010/main" val="184978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46000">
              <a:schemeClr val="bg2">
                <a:tint val="97000"/>
                <a:hueMod val="92000"/>
                <a:satMod val="169000"/>
                <a:lumMod val="164000"/>
              </a:schemeClr>
            </a:gs>
            <a:gs pos="65000">
              <a:schemeClr val="tx1"/>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024744" cy="1143000"/>
          </a:xfrm>
        </p:spPr>
        <p:txBody>
          <a:bodyPr>
            <a:normAutofit fontScale="90000"/>
          </a:bodyPr>
          <a:lstStyle/>
          <a:p>
            <a:r>
              <a:rPr lang="en-US" b="1" u="sng" dirty="0">
                <a:solidFill>
                  <a:schemeClr val="bg2"/>
                </a:solidFill>
                <a:latin typeface="Adobe Fangsong Std R" pitchFamily="18" charset="-128"/>
                <a:ea typeface="Adobe Fangsong Std R" pitchFamily="18" charset="-128"/>
              </a:rPr>
              <a:t>DATA UNDERSTANDING</a:t>
            </a:r>
            <a:br>
              <a:rPr lang="en-US" b="1" u="sng" dirty="0">
                <a:solidFill>
                  <a:schemeClr val="bg2"/>
                </a:solidFill>
                <a:latin typeface="Adobe Fangsong Std R" pitchFamily="18" charset="-128"/>
                <a:ea typeface="Adobe Fangsong Std R" pitchFamily="18" charset="-128"/>
              </a:rPr>
            </a:br>
            <a:br>
              <a:rPr lang="en-US" b="1" u="sng" dirty="0">
                <a:solidFill>
                  <a:schemeClr val="bg2"/>
                </a:solidFill>
                <a:latin typeface="Adobe Fangsong Std R" pitchFamily="18" charset="-128"/>
                <a:ea typeface="Adobe Fangsong Std R" pitchFamily="18" charset="-128"/>
              </a:rPr>
            </a:br>
            <a:r>
              <a:rPr lang="en-US" sz="2000" b="1" dirty="0">
                <a:solidFill>
                  <a:schemeClr val="bg2"/>
                </a:solidFill>
                <a:latin typeface="Adobe Fangsong Std R" pitchFamily="18" charset="-128"/>
                <a:ea typeface="Adobe Fangsong Std R" pitchFamily="18" charset="-128"/>
              </a:rPr>
              <a:t>Procedure</a:t>
            </a:r>
          </a:p>
        </p:txBody>
      </p:sp>
      <p:sp>
        <p:nvSpPr>
          <p:cNvPr id="3" name="Content Placeholder 2"/>
          <p:cNvSpPr>
            <a:spLocks noGrp="1"/>
          </p:cNvSpPr>
          <p:nvPr>
            <p:ph idx="1"/>
          </p:nvPr>
        </p:nvSpPr>
        <p:spPr>
          <a:xfrm>
            <a:off x="533400" y="1524000"/>
            <a:ext cx="8001000" cy="3276600"/>
          </a:xfrm>
        </p:spPr>
        <p:txBody>
          <a:bodyPr>
            <a:normAutofit/>
          </a:bodyPr>
          <a:lstStyle/>
          <a:p>
            <a:pPr>
              <a:lnSpc>
                <a:spcPct val="120000"/>
              </a:lnSpc>
              <a:buClrTx/>
              <a:buFont typeface="Wingdings" panose="05000000000000000000" pitchFamily="2" charset="2"/>
              <a:buChar char="ü"/>
            </a:pPr>
            <a:r>
              <a:rPr lang="en-US" sz="1800" dirty="0"/>
              <a:t>To effectively address the questions at hand, it was imperative for us to delve into a comprehensive understanding of the available data. This involved a meticulous examination of the data sources, an evaluation of the existing features, a consideration of the absent features, an assessment of the data types associated with each feature, and a careful analysis of the desired data types for these features.</a:t>
            </a:r>
            <a:endParaRPr lang="en-US" sz="1800" dirty="0">
              <a:solidFill>
                <a:schemeClr val="bg2"/>
              </a:solidFill>
            </a:endParaRPr>
          </a:p>
        </p:txBody>
      </p:sp>
      <p:pic>
        <p:nvPicPr>
          <p:cNvPr id="5" name="Picture 4">
            <a:extLst>
              <a:ext uri="{FF2B5EF4-FFF2-40B4-BE49-F238E27FC236}">
                <a16:creationId xmlns:a16="http://schemas.microsoft.com/office/drawing/2014/main" id="{4CF1D46D-58A8-2A82-340B-4C7B6EBFD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5181601"/>
            <a:ext cx="1981200" cy="1676400"/>
          </a:xfrm>
          <a:prstGeom prst="rect">
            <a:avLst/>
          </a:prstGeom>
        </p:spPr>
      </p:pic>
    </p:spTree>
    <p:extLst>
      <p:ext uri="{BB962C8B-B14F-4D97-AF65-F5344CB8AC3E}">
        <p14:creationId xmlns:p14="http://schemas.microsoft.com/office/powerpoint/2010/main" val="360115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40000">
              <a:schemeClr val="bg2">
                <a:tint val="97000"/>
                <a:hueMod val="92000"/>
                <a:satMod val="169000"/>
                <a:lumMod val="164000"/>
              </a:schemeClr>
            </a:gs>
            <a:gs pos="67000">
              <a:schemeClr val="tx1"/>
            </a:gs>
          </a:gsLst>
          <a:lin ang="6120000" scaled="1"/>
        </a:gra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58FD1D-9238-199A-EFDB-DD2CDD4D78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0875" y="5257800"/>
            <a:ext cx="2143125" cy="1600200"/>
          </a:xfrm>
        </p:spPr>
      </p:pic>
      <p:sp>
        <p:nvSpPr>
          <p:cNvPr id="11" name="Title 1">
            <a:extLst>
              <a:ext uri="{FF2B5EF4-FFF2-40B4-BE49-F238E27FC236}">
                <a16:creationId xmlns:a16="http://schemas.microsoft.com/office/drawing/2014/main" id="{80062967-88BA-4C96-85B1-5FB17A9440B5}"/>
              </a:ext>
            </a:extLst>
          </p:cNvPr>
          <p:cNvSpPr>
            <a:spLocks noGrp="1"/>
          </p:cNvSpPr>
          <p:nvPr>
            <p:ph type="title"/>
          </p:nvPr>
        </p:nvSpPr>
        <p:spPr>
          <a:xfrm>
            <a:off x="457200" y="304800"/>
            <a:ext cx="7024744" cy="1143000"/>
          </a:xfrm>
        </p:spPr>
        <p:txBody>
          <a:bodyPr>
            <a:normAutofit/>
          </a:bodyPr>
          <a:lstStyle/>
          <a:p>
            <a:r>
              <a:rPr lang="en-US" b="1" u="sng" dirty="0">
                <a:solidFill>
                  <a:schemeClr val="bg2"/>
                </a:solidFill>
                <a:latin typeface="Adobe Fangsong Std R" pitchFamily="18" charset="-128"/>
                <a:ea typeface="Adobe Fangsong Std R" pitchFamily="18" charset="-128"/>
              </a:rPr>
              <a:t>CONTINUATION</a:t>
            </a:r>
            <a:endParaRPr lang="en-US" sz="2000" b="1" dirty="0">
              <a:solidFill>
                <a:schemeClr val="bg2"/>
              </a:solidFill>
              <a:latin typeface="Adobe Fangsong Std R" pitchFamily="18" charset="-128"/>
              <a:ea typeface="Adobe Fangsong Std R" pitchFamily="18" charset="-128"/>
            </a:endParaRPr>
          </a:p>
        </p:txBody>
      </p:sp>
      <p:sp>
        <p:nvSpPr>
          <p:cNvPr id="12" name="Content Placeholder 2">
            <a:extLst>
              <a:ext uri="{FF2B5EF4-FFF2-40B4-BE49-F238E27FC236}">
                <a16:creationId xmlns:a16="http://schemas.microsoft.com/office/drawing/2014/main" id="{B104BF45-BC04-8C26-F653-EB4B464C6507}"/>
              </a:ext>
            </a:extLst>
          </p:cNvPr>
          <p:cNvSpPr txBox="1">
            <a:spLocks/>
          </p:cNvSpPr>
          <p:nvPr/>
        </p:nvSpPr>
        <p:spPr>
          <a:xfrm>
            <a:off x="304800" y="533400"/>
            <a:ext cx="8001000" cy="55626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rtl="0">
              <a:buFont typeface="Wingdings" panose="05000000000000000000" pitchFamily="2" charset="2"/>
              <a:buChar char="ü"/>
            </a:pPr>
            <a:r>
              <a:rPr lang="en-US" sz="1800" dirty="0">
                <a:effectLst/>
              </a:rPr>
              <a:t>For this crucial step, we harnessed the power of Python's libraries, including Pandas and Numpy. These tools played a pivotal role in our data exploration process. We employed them to seamlessly load the data and utilized their functions. Specifically, we leveraged pandas' 'info,' 'head,' and 'tail' methods, and combined them with Python functionalities like for loops to ensure a smooth and efficient data understanding experience.</a:t>
            </a:r>
          </a:p>
        </p:txBody>
      </p:sp>
      <p:pic>
        <p:nvPicPr>
          <p:cNvPr id="13" name="Picture 12">
            <a:extLst>
              <a:ext uri="{FF2B5EF4-FFF2-40B4-BE49-F238E27FC236}">
                <a16:creationId xmlns:a16="http://schemas.microsoft.com/office/drawing/2014/main" id="{74A05E0A-983B-A2F4-2744-C191C914D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5181601"/>
            <a:ext cx="1981200" cy="1676400"/>
          </a:xfrm>
          <a:prstGeom prst="rect">
            <a:avLst/>
          </a:prstGeom>
        </p:spPr>
      </p:pic>
    </p:spTree>
    <p:extLst>
      <p:ext uri="{BB962C8B-B14F-4D97-AF65-F5344CB8AC3E}">
        <p14:creationId xmlns:p14="http://schemas.microsoft.com/office/powerpoint/2010/main" val="15431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2000">
              <a:schemeClr val="bg2">
                <a:tint val="97000"/>
                <a:hueMod val="92000"/>
                <a:satMod val="169000"/>
                <a:lumMod val="164000"/>
              </a:schemeClr>
            </a:gs>
            <a:gs pos="67000">
              <a:schemeClr val="tx1"/>
            </a:gs>
          </a:gsLst>
          <a:lin ang="6120000" scaled="1"/>
        </a:gra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499B390-0ECB-FD17-362C-8D05E8461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5" y="5257800"/>
            <a:ext cx="2143125" cy="1600200"/>
          </a:xfrm>
          <a:prstGeom prst="rect">
            <a:avLst/>
          </a:prstGeom>
        </p:spPr>
      </p:pic>
      <p:sp>
        <p:nvSpPr>
          <p:cNvPr id="5" name="Title 1">
            <a:extLst>
              <a:ext uri="{FF2B5EF4-FFF2-40B4-BE49-F238E27FC236}">
                <a16:creationId xmlns:a16="http://schemas.microsoft.com/office/drawing/2014/main" id="{1C0F05CC-2851-C130-F39F-9A3EC89E7EF6}"/>
              </a:ext>
            </a:extLst>
          </p:cNvPr>
          <p:cNvSpPr txBox="1">
            <a:spLocks/>
          </p:cNvSpPr>
          <p:nvPr/>
        </p:nvSpPr>
        <p:spPr>
          <a:xfrm>
            <a:off x="457200" y="304800"/>
            <a:ext cx="7024744" cy="1143000"/>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bg2"/>
                </a:solidFill>
                <a:latin typeface="Adobe Fangsong Std R" pitchFamily="18" charset="-128"/>
                <a:ea typeface="Adobe Fangsong Std R" pitchFamily="18" charset="-128"/>
              </a:rPr>
              <a:t>CODE SNIPPETS</a:t>
            </a:r>
            <a:br>
              <a:rPr lang="en-US" b="1" u="sng" dirty="0">
                <a:solidFill>
                  <a:schemeClr val="bg2"/>
                </a:solidFill>
                <a:latin typeface="Adobe Fangsong Std R" pitchFamily="18" charset="-128"/>
                <a:ea typeface="Adobe Fangsong Std R" pitchFamily="18" charset="-128"/>
              </a:rPr>
            </a:br>
            <a:br>
              <a:rPr lang="en-US" b="1" u="sng" dirty="0">
                <a:solidFill>
                  <a:schemeClr val="bg2"/>
                </a:solidFill>
                <a:latin typeface="Adobe Fangsong Std R" pitchFamily="18" charset="-128"/>
                <a:ea typeface="Adobe Fangsong Std R" pitchFamily="18" charset="-128"/>
              </a:rPr>
            </a:br>
            <a:endParaRPr lang="en-US" sz="2000" b="1" dirty="0">
              <a:solidFill>
                <a:schemeClr val="bg2"/>
              </a:solidFill>
              <a:latin typeface="Adobe Fangsong Std R" pitchFamily="18" charset="-128"/>
              <a:ea typeface="Adobe Fangsong Std R" pitchFamily="18" charset="-128"/>
            </a:endParaRPr>
          </a:p>
        </p:txBody>
      </p:sp>
      <p:sp>
        <p:nvSpPr>
          <p:cNvPr id="6" name="Content Placeholder 2">
            <a:extLst>
              <a:ext uri="{FF2B5EF4-FFF2-40B4-BE49-F238E27FC236}">
                <a16:creationId xmlns:a16="http://schemas.microsoft.com/office/drawing/2014/main" id="{58FFC825-BEE0-2888-2698-FFEB1EA838CE}"/>
              </a:ext>
            </a:extLst>
          </p:cNvPr>
          <p:cNvSpPr txBox="1">
            <a:spLocks/>
          </p:cNvSpPr>
          <p:nvPr/>
        </p:nvSpPr>
        <p:spPr>
          <a:xfrm>
            <a:off x="228600" y="560033"/>
            <a:ext cx="8001000" cy="329953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rtl="0">
              <a:buFont typeface="Wingdings" panose="05000000000000000000" pitchFamily="2" charset="2"/>
              <a:buChar char="ü"/>
            </a:pPr>
            <a:endParaRPr lang="en-US" sz="1800" dirty="0">
              <a:effectLst/>
            </a:endParaRPr>
          </a:p>
        </p:txBody>
      </p:sp>
      <p:pic>
        <p:nvPicPr>
          <p:cNvPr id="8" name="Picture 7">
            <a:extLst>
              <a:ext uri="{FF2B5EF4-FFF2-40B4-BE49-F238E27FC236}">
                <a16:creationId xmlns:a16="http://schemas.microsoft.com/office/drawing/2014/main" id="{5CC3BDAC-2052-97B9-A763-59C72FC5119B}"/>
              </a:ext>
            </a:extLst>
          </p:cNvPr>
          <p:cNvPicPr>
            <a:picLocks noChangeAspect="1"/>
          </p:cNvPicPr>
          <p:nvPr/>
        </p:nvPicPr>
        <p:blipFill>
          <a:blip r:embed="rId3"/>
          <a:stretch>
            <a:fillRect/>
          </a:stretch>
        </p:blipFill>
        <p:spPr>
          <a:xfrm>
            <a:off x="457200" y="1019537"/>
            <a:ext cx="4239217" cy="1267002"/>
          </a:xfrm>
          <a:prstGeom prst="roundRect">
            <a:avLst/>
          </a:prstGeom>
          <a:solidFill>
            <a:schemeClr val="tx1"/>
          </a:solidFill>
          <a:effectLst>
            <a:outerShdw blurRad="50800" dist="50800" dir="5400000" sx="1000" sy="1000" algn="ctr" rotWithShape="0">
              <a:srgbClr val="000000">
                <a:alpha val="43137"/>
              </a:srgbClr>
            </a:outerShdw>
            <a:reflection stA="45000" endPos="0" dist="50800" dir="5400000" sy="-100000" algn="bl" rotWithShape="0"/>
            <a:softEdge rad="0"/>
          </a:effectLst>
        </p:spPr>
      </p:pic>
      <p:pic>
        <p:nvPicPr>
          <p:cNvPr id="10" name="Picture 9">
            <a:extLst>
              <a:ext uri="{FF2B5EF4-FFF2-40B4-BE49-F238E27FC236}">
                <a16:creationId xmlns:a16="http://schemas.microsoft.com/office/drawing/2014/main" id="{38F1DE79-4CF6-69EF-B38A-D0D90410DE1A}"/>
              </a:ext>
            </a:extLst>
          </p:cNvPr>
          <p:cNvPicPr>
            <a:picLocks noChangeAspect="1"/>
          </p:cNvPicPr>
          <p:nvPr/>
        </p:nvPicPr>
        <p:blipFill>
          <a:blip r:embed="rId4"/>
          <a:stretch>
            <a:fillRect/>
          </a:stretch>
        </p:blipFill>
        <p:spPr>
          <a:xfrm>
            <a:off x="457200" y="2544647"/>
            <a:ext cx="5629753" cy="1143000"/>
          </a:xfrm>
          <a:prstGeom prst="roundRect">
            <a:avLst/>
          </a:prstGeom>
        </p:spPr>
      </p:pic>
      <p:pic>
        <p:nvPicPr>
          <p:cNvPr id="12" name="Picture 11">
            <a:extLst>
              <a:ext uri="{FF2B5EF4-FFF2-40B4-BE49-F238E27FC236}">
                <a16:creationId xmlns:a16="http://schemas.microsoft.com/office/drawing/2014/main" id="{63204395-B218-241D-3B0B-92DA0D04A654}"/>
              </a:ext>
            </a:extLst>
          </p:cNvPr>
          <p:cNvPicPr>
            <a:picLocks noChangeAspect="1"/>
          </p:cNvPicPr>
          <p:nvPr/>
        </p:nvPicPr>
        <p:blipFill>
          <a:blip r:embed="rId5"/>
          <a:stretch>
            <a:fillRect/>
          </a:stretch>
        </p:blipFill>
        <p:spPr>
          <a:xfrm>
            <a:off x="457200" y="3962400"/>
            <a:ext cx="6324600" cy="1181265"/>
          </a:xfrm>
          <a:prstGeom prst="roundRect">
            <a:avLst/>
          </a:prstGeom>
        </p:spPr>
      </p:pic>
    </p:spTree>
    <p:extLst>
      <p:ext uri="{BB962C8B-B14F-4D97-AF65-F5344CB8AC3E}">
        <p14:creationId xmlns:p14="http://schemas.microsoft.com/office/powerpoint/2010/main" val="169574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44000">
              <a:schemeClr val="bg2">
                <a:tint val="97000"/>
                <a:hueMod val="92000"/>
                <a:satMod val="169000"/>
                <a:lumMod val="164000"/>
              </a:schemeClr>
            </a:gs>
            <a:gs pos="65000">
              <a:schemeClr val="tx1"/>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024744" cy="838200"/>
          </a:xfrm>
        </p:spPr>
        <p:txBody>
          <a:bodyPr>
            <a:noAutofit/>
          </a:bodyPr>
          <a:lstStyle/>
          <a:p>
            <a:r>
              <a:rPr lang="en-US" sz="3600" b="1" u="sng" dirty="0">
                <a:solidFill>
                  <a:schemeClr val="bg2"/>
                </a:solidFill>
                <a:latin typeface="Arial" pitchFamily="34" charset="0"/>
                <a:cs typeface="Arial" pitchFamily="34" charset="0"/>
              </a:rPr>
              <a:t>EARLY FINDINGS </a:t>
            </a:r>
            <a:endParaRPr lang="en-US" sz="3600" u="sng" dirty="0">
              <a:solidFill>
                <a:schemeClr val="bg2"/>
              </a:solidFill>
              <a:latin typeface="Arial" pitchFamily="34" charset="0"/>
              <a:cs typeface="Arial" pitchFamily="34" charset="0"/>
            </a:endParaRPr>
          </a:p>
        </p:txBody>
      </p:sp>
      <p:sp>
        <p:nvSpPr>
          <p:cNvPr id="3" name="Content Placeholder 2"/>
          <p:cNvSpPr>
            <a:spLocks noGrp="1"/>
          </p:cNvSpPr>
          <p:nvPr>
            <p:ph idx="1"/>
          </p:nvPr>
        </p:nvSpPr>
        <p:spPr>
          <a:xfrm>
            <a:off x="533400" y="1600200"/>
            <a:ext cx="7848600" cy="4724400"/>
          </a:xfrm>
        </p:spPr>
        <p:txBody>
          <a:bodyPr>
            <a:noAutofit/>
          </a:bodyPr>
          <a:lstStyle/>
          <a:p>
            <a:pPr marL="68580" indent="0">
              <a:buNone/>
            </a:pPr>
            <a:r>
              <a:rPr lang="en-US" sz="1800" b="1" dirty="0"/>
              <a:t>Calling the info method h</a:t>
            </a:r>
            <a:r>
              <a:rPr lang="en-US" sz="1800" b="1" i="1" dirty="0"/>
              <a:t>a</a:t>
            </a:r>
            <a:r>
              <a:rPr lang="en-US" sz="1800" b="1" dirty="0"/>
              <a:t>s revealed that:</a:t>
            </a:r>
            <a:endParaRPr lang="en-US" sz="1800" dirty="0"/>
          </a:p>
          <a:p>
            <a:pPr marL="68580" indent="0">
              <a:buNone/>
            </a:pPr>
            <a:r>
              <a:rPr lang="en-US" sz="1800" dirty="0"/>
              <a:t>1. The feature names were not identical in all the DataFrames. 6 were identical and the other 6 were identical</a:t>
            </a:r>
          </a:p>
          <a:p>
            <a:pPr marL="68580" indent="0">
              <a:buNone/>
            </a:pPr>
            <a:r>
              <a:rPr lang="en-US" sz="1800" dirty="0"/>
              <a:t>2. The data types for the features were not the same for all the DataFrames. </a:t>
            </a:r>
          </a:p>
          <a:p>
            <a:pPr marL="68580" indent="0">
              <a:buNone/>
            </a:pPr>
            <a:br>
              <a:rPr lang="en-US" sz="1800" dirty="0"/>
            </a:br>
            <a:r>
              <a:rPr lang="en-US" sz="1800" b="1" dirty="0"/>
              <a:t>Calling the head and tail methods have revealed that:</a:t>
            </a:r>
            <a:endParaRPr lang="en-US" sz="1800" dirty="0"/>
          </a:p>
          <a:p>
            <a:pPr marL="68580" indent="0">
              <a:buNone/>
            </a:pPr>
            <a:r>
              <a:rPr lang="en-US" sz="1800" dirty="0"/>
              <a:t>1. There were some entry mistakes </a:t>
            </a:r>
          </a:p>
          <a:p>
            <a:pPr marL="68580" indent="0">
              <a:buNone/>
            </a:pPr>
            <a:r>
              <a:rPr lang="en-US" sz="1800" dirty="0"/>
              <a:t>2. The format of the date feature is different when comparing the first 6 months to the last 6 of the year</a:t>
            </a:r>
          </a:p>
          <a:p>
            <a:pPr marL="68580" indent="0">
              <a:buNone/>
            </a:pPr>
            <a:r>
              <a:rPr lang="en-US" sz="1800" dirty="0"/>
              <a:t>3. The month of November and December DataFrames have the same entries </a:t>
            </a:r>
          </a:p>
          <a:p>
            <a:pPr marL="68580" indent="0">
              <a:buNone/>
            </a:pPr>
            <a:r>
              <a:rPr lang="en-US" sz="1800" dirty="0"/>
              <a:t>4. The datasets are supposed to be from the</a:t>
            </a:r>
          </a:p>
          <a:p>
            <a:pPr marL="68580" indent="0">
              <a:buNone/>
            </a:pPr>
            <a:r>
              <a:rPr lang="en-US" sz="1800" dirty="0"/>
              <a:t> year 2019 but have dates from other years</a:t>
            </a:r>
          </a:p>
          <a:p>
            <a:pPr marL="68580" indent="0">
              <a:buNone/>
            </a:pPr>
            <a:br>
              <a:rPr lang="en-US" sz="1800" dirty="0"/>
            </a:br>
            <a:endParaRPr lang="en-US" sz="1800" dirty="0"/>
          </a:p>
        </p:txBody>
      </p:sp>
      <p:pic>
        <p:nvPicPr>
          <p:cNvPr id="5" name="Picture 4">
            <a:extLst>
              <a:ext uri="{FF2B5EF4-FFF2-40B4-BE49-F238E27FC236}">
                <a16:creationId xmlns:a16="http://schemas.microsoft.com/office/drawing/2014/main" id="{6D6EC216-1F4F-8013-A655-7C59E9C5F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5105400"/>
            <a:ext cx="1976761" cy="1752600"/>
          </a:xfrm>
          <a:prstGeom prst="rect">
            <a:avLst/>
          </a:prstGeom>
        </p:spPr>
      </p:pic>
    </p:spTree>
    <p:extLst>
      <p:ext uri="{BB962C8B-B14F-4D97-AF65-F5344CB8AC3E}">
        <p14:creationId xmlns:p14="http://schemas.microsoft.com/office/powerpoint/2010/main" val="217585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43000">
              <a:schemeClr val="bg2">
                <a:tint val="97000"/>
                <a:hueMod val="92000"/>
                <a:satMod val="169000"/>
                <a:lumMod val="164000"/>
              </a:schemeClr>
            </a:gs>
            <a:gs pos="66000">
              <a:schemeClr val="tx1"/>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429087" y="457200"/>
            <a:ext cx="6553200" cy="523220"/>
          </a:xfrm>
          <a:prstGeom prst="rect">
            <a:avLst/>
          </a:prstGeom>
        </p:spPr>
        <p:txBody>
          <a:bodyPr wrap="square">
            <a:spAutoFit/>
          </a:bodyPr>
          <a:lstStyle/>
          <a:p>
            <a:r>
              <a:rPr lang="en-US" sz="2800" b="1" dirty="0">
                <a:solidFill>
                  <a:schemeClr val="bg2"/>
                </a:solidFill>
              </a:rPr>
              <a:t>CONTINUATION</a:t>
            </a:r>
          </a:p>
        </p:txBody>
      </p:sp>
      <p:sp>
        <p:nvSpPr>
          <p:cNvPr id="4" name="Rectangle 3"/>
          <p:cNvSpPr/>
          <p:nvPr/>
        </p:nvSpPr>
        <p:spPr>
          <a:xfrm>
            <a:off x="457200" y="1254987"/>
            <a:ext cx="7239000" cy="1200329"/>
          </a:xfrm>
          <a:prstGeom prst="rect">
            <a:avLst/>
          </a:prstGeom>
        </p:spPr>
        <p:txBody>
          <a:bodyPr wrap="square">
            <a:spAutoFit/>
          </a:bodyPr>
          <a:lstStyle/>
          <a:p>
            <a:r>
              <a:rPr lang="en-US" dirty="0">
                <a:solidFill>
                  <a:schemeClr val="bg2"/>
                </a:solidFill>
              </a:rPr>
              <a:t>5. November and December seem to have the same entries which we checked and confirmed that the datasets contain the same entries.</a:t>
            </a:r>
          </a:p>
          <a:p>
            <a:endParaRPr lang="en-US" dirty="0">
              <a:solidFill>
                <a:schemeClr val="bg2"/>
              </a:solidFill>
            </a:endParaRPr>
          </a:p>
        </p:txBody>
      </p:sp>
      <p:pic>
        <p:nvPicPr>
          <p:cNvPr id="5" name="Picture 4">
            <a:extLst>
              <a:ext uri="{FF2B5EF4-FFF2-40B4-BE49-F238E27FC236}">
                <a16:creationId xmlns:a16="http://schemas.microsoft.com/office/drawing/2014/main" id="{9B2A1C32-1A31-68E3-944B-18D920EAE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5181600"/>
            <a:ext cx="1981200" cy="1676401"/>
          </a:xfrm>
          <a:prstGeom prst="rect">
            <a:avLst/>
          </a:prstGeom>
        </p:spPr>
      </p:pic>
      <p:pic>
        <p:nvPicPr>
          <p:cNvPr id="7" name="Picture 6">
            <a:extLst>
              <a:ext uri="{FF2B5EF4-FFF2-40B4-BE49-F238E27FC236}">
                <a16:creationId xmlns:a16="http://schemas.microsoft.com/office/drawing/2014/main" id="{11CC7E10-1F81-320F-1D25-3DA2D76F83E7}"/>
              </a:ext>
            </a:extLst>
          </p:cNvPr>
          <p:cNvPicPr>
            <a:picLocks noChangeAspect="1"/>
          </p:cNvPicPr>
          <p:nvPr/>
        </p:nvPicPr>
        <p:blipFill rotWithShape="1">
          <a:blip r:embed="rId3"/>
          <a:srcRect/>
          <a:stretch/>
        </p:blipFill>
        <p:spPr>
          <a:xfrm>
            <a:off x="304800" y="2507665"/>
            <a:ext cx="8001000" cy="3124200"/>
          </a:xfrm>
          <a:prstGeom prst="roundRect">
            <a:avLst/>
          </a:prstGeom>
          <a:effectLst>
            <a:softEdge rad="0"/>
          </a:effectLst>
        </p:spPr>
      </p:pic>
    </p:spTree>
    <p:extLst>
      <p:ext uri="{BB962C8B-B14F-4D97-AF65-F5344CB8AC3E}">
        <p14:creationId xmlns:p14="http://schemas.microsoft.com/office/powerpoint/2010/main" val="96666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44000">
              <a:schemeClr val="bg2">
                <a:tint val="97000"/>
                <a:hueMod val="92000"/>
                <a:satMod val="169000"/>
                <a:lumMod val="164000"/>
              </a:schemeClr>
            </a:gs>
            <a:gs pos="64000">
              <a:schemeClr val="tx1"/>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024744" cy="152400"/>
          </a:xfrm>
        </p:spPr>
        <p:txBody>
          <a:bodyPr>
            <a:normAutofit fontScale="90000"/>
          </a:bodyPr>
          <a:lstStyle/>
          <a:p>
            <a:br>
              <a:rPr lang="en-US" sz="4900" b="1" u="sng" dirty="0">
                <a:solidFill>
                  <a:schemeClr val="tx1"/>
                </a:solidFill>
              </a:rPr>
            </a:br>
            <a:br>
              <a:rPr lang="en-US" sz="4900" b="1" u="sng" dirty="0">
                <a:solidFill>
                  <a:schemeClr val="tx1"/>
                </a:solidFill>
              </a:rPr>
            </a:br>
            <a:r>
              <a:rPr lang="en-US" sz="4900" b="1" u="sng" dirty="0">
                <a:solidFill>
                  <a:schemeClr val="bg2"/>
                </a:solidFill>
                <a:latin typeface="Arial" pitchFamily="34" charset="0"/>
                <a:cs typeface="Arial" pitchFamily="34" charset="0"/>
              </a:rPr>
              <a:t>NEXT STEPS</a:t>
            </a:r>
            <a:br>
              <a:rPr lang="en-US" dirty="0"/>
            </a:br>
            <a:endParaRPr lang="en-US" dirty="0"/>
          </a:p>
        </p:txBody>
      </p:sp>
      <p:sp>
        <p:nvSpPr>
          <p:cNvPr id="3" name="Content Placeholder 2"/>
          <p:cNvSpPr>
            <a:spLocks noGrp="1"/>
          </p:cNvSpPr>
          <p:nvPr>
            <p:ph idx="1"/>
          </p:nvPr>
        </p:nvSpPr>
        <p:spPr>
          <a:xfrm>
            <a:off x="685800" y="1752600"/>
            <a:ext cx="7620000" cy="4267200"/>
          </a:xfrm>
        </p:spPr>
        <p:txBody>
          <a:bodyPr>
            <a:normAutofit fontScale="85000" lnSpcReduction="20000"/>
          </a:bodyPr>
          <a:lstStyle/>
          <a:p>
            <a:pPr marL="68580" indent="0">
              <a:buNone/>
            </a:pPr>
            <a:r>
              <a:rPr lang="en-US" dirty="0"/>
              <a:t>1. Drop the December dataset </a:t>
            </a:r>
          </a:p>
          <a:p>
            <a:pPr marL="68580" indent="0">
              <a:buNone/>
            </a:pPr>
            <a:r>
              <a:rPr lang="en-US" dirty="0"/>
              <a:t>2. Merge dataframes to create 2 dataframes </a:t>
            </a:r>
          </a:p>
          <a:p>
            <a:pPr marL="68580" indent="0">
              <a:buNone/>
            </a:pPr>
            <a:r>
              <a:rPr lang="en-US" dirty="0"/>
              <a:t>3. Change feature names to create identical ones in both dataframes </a:t>
            </a:r>
          </a:p>
          <a:p>
            <a:pPr marL="68580" indent="0">
              <a:buNone/>
            </a:pPr>
            <a:r>
              <a:rPr lang="en-US" dirty="0"/>
              <a:t>4. Change the data types of all the features to the appropriate ones in both dataframes </a:t>
            </a:r>
          </a:p>
          <a:p>
            <a:pPr marL="68580" indent="0">
              <a:buNone/>
            </a:pPr>
            <a:r>
              <a:rPr lang="en-US" dirty="0"/>
              <a:t>5. Use one datetime format for both dataframes </a:t>
            </a:r>
          </a:p>
          <a:p>
            <a:pPr marL="68580" indent="0">
              <a:buNone/>
            </a:pPr>
            <a:r>
              <a:rPr lang="en-US" dirty="0"/>
              <a:t>6. Merge the dataframes to create one </a:t>
            </a:r>
          </a:p>
          <a:p>
            <a:pPr marL="68580" indent="0">
              <a:buNone/>
            </a:pPr>
            <a:r>
              <a:rPr lang="en-US" dirty="0"/>
              <a:t>7. Change all the dates that are not in 2019 to their corresponding dates in 2019</a:t>
            </a:r>
          </a:p>
          <a:p>
            <a:pPr marL="68580" indent="0">
              <a:buNone/>
            </a:pPr>
            <a:r>
              <a:rPr lang="en-US" dirty="0"/>
              <a:t>8. Create new features i.e city, revenue, months, weeks, quarters &amp; product class</a:t>
            </a:r>
          </a:p>
          <a:p>
            <a:pPr marL="68580" indent="0">
              <a:buNone/>
            </a:pPr>
            <a:r>
              <a:rPr lang="en-US" dirty="0"/>
              <a:t>9. Proceed to answer client’s questions &amp; further </a:t>
            </a:r>
          </a:p>
          <a:p>
            <a:pPr marL="68580" indent="0">
              <a:buNone/>
            </a:pPr>
            <a:r>
              <a:rPr lang="en-US" dirty="0"/>
              <a:t>analysis</a:t>
            </a:r>
          </a:p>
          <a:p>
            <a:endParaRPr lang="en-US" dirty="0"/>
          </a:p>
        </p:txBody>
      </p:sp>
      <p:pic>
        <p:nvPicPr>
          <p:cNvPr id="5" name="Picture 4">
            <a:extLst>
              <a:ext uri="{FF2B5EF4-FFF2-40B4-BE49-F238E27FC236}">
                <a16:creationId xmlns:a16="http://schemas.microsoft.com/office/drawing/2014/main" id="{7DA1DC9E-FB60-D0DC-CA72-31BF97C0D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5105400"/>
            <a:ext cx="1828800" cy="1752600"/>
          </a:xfrm>
          <a:prstGeom prst="rect">
            <a:avLst/>
          </a:prstGeom>
        </p:spPr>
      </p:pic>
    </p:spTree>
    <p:extLst>
      <p:ext uri="{BB962C8B-B14F-4D97-AF65-F5344CB8AC3E}">
        <p14:creationId xmlns:p14="http://schemas.microsoft.com/office/powerpoint/2010/main" val="8258415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E9DCF7120284699C06DB82CE555CA" ma:contentTypeVersion="12" ma:contentTypeDescription="Create a new document." ma:contentTypeScope="" ma:versionID="b83fcf0b7bdc37bbfe05d6d075305f3d">
  <xsd:schema xmlns:xsd="http://www.w3.org/2001/XMLSchema" xmlns:xs="http://www.w3.org/2001/XMLSchema" xmlns:p="http://schemas.microsoft.com/office/2006/metadata/properties" xmlns:ns2="14d0c82d-7c94-4d61-b483-16a4a96800cd" xmlns:ns3="ca921e39-ecd6-446f-a946-80f8f8e6362b" targetNamespace="http://schemas.microsoft.com/office/2006/metadata/properties" ma:root="true" ma:fieldsID="5949fcf46cc93c6c3ea76999726f438d" ns2:_="" ns3:_="">
    <xsd:import namespace="14d0c82d-7c94-4d61-b483-16a4a96800cd"/>
    <xsd:import namespace="ca921e39-ecd6-446f-a946-80f8f8e6362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0c82d-7c94-4d61-b483-16a4a96800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4b290ac-f6a5-40a7-add1-8d896f60da2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921e39-ecd6-446f-a946-80f8f8e636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665541-F26B-47CC-8C56-0ABAACF5BD8B}"/>
</file>

<file path=customXml/itemProps2.xml><?xml version="1.0" encoding="utf-8"?>
<ds:datastoreItem xmlns:ds="http://schemas.openxmlformats.org/officeDocument/2006/customXml" ds:itemID="{CA7BC814-56E9-47DB-A4B5-D350F80BC22B}"/>
</file>

<file path=docProps/app.xml><?xml version="1.0" encoding="utf-8"?>
<Properties xmlns="http://schemas.openxmlformats.org/officeDocument/2006/extended-properties" xmlns:vt="http://schemas.openxmlformats.org/officeDocument/2006/docPropsVTypes">
  <Template>Slice</Template>
  <TotalTime>687</TotalTime>
  <Words>721</Words>
  <Application>Microsoft Office PowerPoint</Application>
  <PresentationFormat>On-screen Show (4:3)</PresentationFormat>
  <Paragraphs>59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Adobe Fangsong Std R</vt:lpstr>
      <vt:lpstr>Adobe Myungjo Std M</vt:lpstr>
      <vt:lpstr>Algerian</vt:lpstr>
      <vt:lpstr>Arial</vt:lpstr>
      <vt:lpstr>Arial Rounded MT Bold</vt:lpstr>
      <vt:lpstr>Century Gothic</vt:lpstr>
      <vt:lpstr>Wingdings</vt:lpstr>
      <vt:lpstr>Wingdings 3</vt:lpstr>
      <vt:lpstr>Slice</vt:lpstr>
      <vt:lpstr>A Power BI Dashboard Project </vt:lpstr>
      <vt:lpstr>INTRODUCTION  Problem statement</vt:lpstr>
      <vt:lpstr>PowerPoint Presentation</vt:lpstr>
      <vt:lpstr>DATA UNDERSTANDING  Procedure</vt:lpstr>
      <vt:lpstr>CONTINUATION</vt:lpstr>
      <vt:lpstr>PowerPoint Presentation</vt:lpstr>
      <vt:lpstr>EARLY FINDINGS </vt:lpstr>
      <vt:lpstr>PowerPoint Presentation</vt:lpstr>
      <vt:lpstr>  NEXT STEPS </vt:lpstr>
      <vt:lpstr>FINAL DATA OUTPUT</vt:lpstr>
      <vt:lpstr>ANSWERING CLIENT QUESTIONS</vt:lpstr>
      <vt:lpstr>PowerPoint Presentation</vt:lpstr>
      <vt:lpstr>PowerPoint Presentation</vt:lpstr>
      <vt:lpstr>PowerPoint Presentation</vt:lpstr>
      <vt:lpstr>PowerPoint Presentation</vt:lpstr>
      <vt:lpstr>PowerPoint Presentation</vt:lpstr>
      <vt:lpstr>FINAL 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Matilda</dc:creator>
  <cp:lastModifiedBy>Asogwa Ikechukwu Christian</cp:lastModifiedBy>
  <cp:revision>26</cp:revision>
  <dcterms:created xsi:type="dcterms:W3CDTF">2023-11-03T12:00:14Z</dcterms:created>
  <dcterms:modified xsi:type="dcterms:W3CDTF">2023-11-05T19:08:00Z</dcterms:modified>
</cp:coreProperties>
</file>