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73" r:id="rId7"/>
    <p:sldId id="258" r:id="rId8"/>
    <p:sldId id="259" r:id="rId9"/>
    <p:sldId id="260" r:id="rId10"/>
    <p:sldId id="275" r:id="rId11"/>
    <p:sldId id="261" r:id="rId12"/>
    <p:sldId id="265" r:id="rId13"/>
    <p:sldId id="262" r:id="rId14"/>
    <p:sldId id="274" r:id="rId15"/>
    <p:sldId id="266" r:id="rId16"/>
    <p:sldId id="269" r:id="rId17"/>
    <p:sldId id="270" r:id="rId18"/>
    <p:sldId id="277" r:id="rId19"/>
    <p:sldId id="268" r:id="rId20"/>
    <p:sldId id="264" r:id="rId21"/>
    <p:sldId id="263" r:id="rId22"/>
    <p:sldId id="276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311F"/>
    <a:srgbClr val="87114F"/>
    <a:srgbClr val="1BBFC3"/>
    <a:srgbClr val="CCC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06807-E72A-4DA0-9C78-B41C13B42F43}" v="17" dt="2025-07-14T19:57:1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7B01-7FD2-442F-BC76-8C3475CEA71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7AE7-85D9-4564-9F8B-BB3B77F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535E-D9DE-AEA6-B705-4B11B60D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D3FE1C-75E9-6446-802D-5DAED291B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02E50-12F2-CEDA-8AB0-0F54E4438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B008-DD02-84DD-75FB-33E5CB55E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5B9-56F7-C5FA-A217-2D018514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5F94A-F701-86CF-3848-C6D5C6FBA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83AE3-8D52-832A-B15B-342A1DDAF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6BD6-0D35-313A-FE40-8BCC2854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1CF0-7B89-7BA6-E130-B92D8C6A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A7D9-090E-E48E-722A-9FC2766C3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6229-A23E-88B3-2182-70483CA1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69C2-5EE2-0A4E-0AC1-F64A536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99CA-FABD-0757-B0F7-21320139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A0C-6AB7-D8C4-A4C7-1A29979C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30E3F-D76F-338A-4E45-71DAA922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EC82-471E-152B-0DCA-85CA211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40DF-B0E0-EFBB-A031-FFB0FC6A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18A7-C875-A86D-B10B-0436603F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31EAE-6147-C4EE-03DA-40118D1BC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F5B6-14E1-FDFE-98B9-AF184A76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21CE-3041-CFB9-552D-DE3FC970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AA2F-FA4D-6B58-0BF2-9EFF6A2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E197-358D-E5F3-745B-9EEF27CF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9808-65CB-3FC9-7D3A-7FDBE16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157-7CD8-C629-24C3-ED387EB7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CCFF-3B72-64F6-2142-7401ED1D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5162-1125-D0FA-2BF3-56C2A29A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8498-452C-563D-5C1E-7693A498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32C-DB4C-C4E5-76A9-5266D90E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BBC4-F2DE-4184-CFDB-6A49E6A2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CE97-C416-6D4D-4A6A-EE5DF92C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F8D4-9738-C5A8-8C9B-857CEAA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65F1-91A9-C732-6647-05C140A0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6516-6632-5479-D3F7-6F2F3555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CFE9-B669-38D2-7A8A-F135BB9ED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DA1F-ACB2-7C20-ABC6-8FF52B557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8404-9EC3-C7C9-AFD1-782BCB6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D7BC-7ABC-06F8-DE00-E7FA50CE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5396-88E2-051C-66B2-7AD8C7B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1E37-29B6-B524-FDA3-DB74B342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391B5-D6B0-8E29-0D5F-5249368E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C9E5-3266-065F-E5EA-C60D524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0930-3AEC-85EE-B5FF-7239A9DE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FDE1-CF3E-A553-4B08-538446B9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37B8C-25A4-A896-4DE8-4C56879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D1907-4128-D57F-F677-A1BDBD32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D2F4-C45E-6673-BEE4-CBA416A0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FB0F-3E2F-6A44-B662-659A5ED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B7DB-A1BE-9023-36D4-DB269A5C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BBBD-B8F7-AD21-13BA-311790AA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608B0-C595-13DE-DC96-A1D60C7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876B-4FBA-C245-BAE1-963ED76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59432-C54E-85BF-745F-40FC32D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1539-E3DC-0C7E-AD39-9D7B3CF1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841A-1195-AB7E-92F7-F7D24A7A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94F6-1503-1E95-754B-B31D9E22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940A-425B-E944-DFFD-665FB41F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D2229-BFB8-FEA1-3A4B-A283F88F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2296-226D-3530-A988-B79F9106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99B0-2B38-A094-2E92-BB776DB3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61-B73B-B9D4-BD52-14086904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976E0-5DF1-F325-B4CD-FE5600F1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38AD-80EC-9EAF-5A73-A53185C6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92D9-2E62-6C58-7023-6A726811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819F-7191-DB5B-C2FC-52D1D5D5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1902-ED02-5267-2262-FC012A8D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F2893-8E8B-55B7-D74B-839CCAA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FF83-D888-E849-E94D-2937A386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3F8B-65D8-DE86-564B-BAD58BBD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3610A-465F-4FA2-98F9-B91CBFF49EE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6E8B-06D1-9805-6C44-CAC4F53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3CFE-8255-9F1F-4763-C64DF8F0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ravistyler/dnd-5e-monster-manual-stats?select=cleaned_monsters_basic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delmas-sci/824-fin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8B59-23EC-9774-79E4-E06B3AC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Monsters of Dungeons and Dragons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9D65-CB52-37EE-5C70-75A5DF62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Data Exploration</a:t>
            </a: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32AAD175-A3AE-859E-B90F-4CBB7AFB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016" y="4133850"/>
            <a:ext cx="2432050" cy="243205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DB293300-2A26-C879-44F4-D73D446F1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2288" y="5877351"/>
            <a:ext cx="501556" cy="501556"/>
          </a:xfrm>
          <a:prstGeom prst="rect">
            <a:avLst/>
          </a:prstGeom>
        </p:spPr>
      </p:pic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1188E8DB-B5E7-CEE1-6277-0A48F8E61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054" y="6143957"/>
            <a:ext cx="501556" cy="501556"/>
          </a:xfrm>
          <a:prstGeom prst="rect">
            <a:avLst/>
          </a:prstGeom>
        </p:spPr>
      </p:pic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9F5E44CC-6577-630C-F072-2984EC21F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0948" y="5813566"/>
            <a:ext cx="501556" cy="501556"/>
          </a:xfrm>
          <a:prstGeom prst="rect">
            <a:avLst/>
          </a:prstGeom>
        </p:spPr>
      </p:pic>
      <p:pic>
        <p:nvPicPr>
          <p:cNvPr id="8" name="Graphic 7" descr="Fire with solid fill">
            <a:extLst>
              <a:ext uri="{FF2B5EF4-FFF2-40B4-BE49-F238E27FC236}">
                <a16:creationId xmlns:a16="http://schemas.microsoft.com/office/drawing/2014/main" id="{A1B70B0D-A363-446A-0843-D284F3505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295179">
            <a:off x="6686644" y="4928773"/>
            <a:ext cx="914400" cy="914400"/>
          </a:xfrm>
          <a:prstGeom prst="rect">
            <a:avLst/>
          </a:prstGeom>
        </p:spPr>
      </p:pic>
      <p:pic>
        <p:nvPicPr>
          <p:cNvPr id="9" name="Graphic 8" descr="Fire with solid fill">
            <a:extLst>
              <a:ext uri="{FF2B5EF4-FFF2-40B4-BE49-F238E27FC236}">
                <a16:creationId xmlns:a16="http://schemas.microsoft.com/office/drawing/2014/main" id="{B1E10422-E9EF-BF57-DFAF-58AC9CD9F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295179">
            <a:off x="6757214" y="5018527"/>
            <a:ext cx="715043" cy="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F15-F4F5-F44E-7C57-149BC046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2: Explore Your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74F-24AB-C3E3-85B9-EDB0EBCC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1" y="736600"/>
            <a:ext cx="11724216" cy="86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the page where the user can explore the monsters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144F9-27AD-5C98-24C1-5AED99D1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1252959"/>
            <a:ext cx="10727267" cy="5214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30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E137-C5C7-16C0-6BDA-98419F0E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E6C9CC-A593-BB25-6924-E3A5DD01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7"/>
          <a:stretch>
            <a:fillRect/>
          </a:stretch>
        </p:blipFill>
        <p:spPr>
          <a:xfrm>
            <a:off x="366180" y="2081743"/>
            <a:ext cx="8690170" cy="393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D3D95-1FED-A4C3-FD7A-CF75CA8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2: Explore Your Monsters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D393B-8BA9-5D76-DE17-067C182DE2C9}"/>
              </a:ext>
            </a:extLst>
          </p:cNvPr>
          <p:cNvCxnSpPr>
            <a:cxnSpLocks/>
          </p:cNvCxnSpPr>
          <p:nvPr/>
        </p:nvCxnSpPr>
        <p:spPr>
          <a:xfrm flipV="1">
            <a:off x="730249" y="5860001"/>
            <a:ext cx="0" cy="52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FF70367-ECF6-2C5E-6822-B225FD4E2E99}"/>
              </a:ext>
            </a:extLst>
          </p:cNvPr>
          <p:cNvSpPr/>
          <p:nvPr/>
        </p:nvSpPr>
        <p:spPr>
          <a:xfrm>
            <a:off x="9088724" y="4503210"/>
            <a:ext cx="550327" cy="15165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F44C5-E306-5327-CBD1-90C32443EC95}"/>
              </a:ext>
            </a:extLst>
          </p:cNvPr>
          <p:cNvCxnSpPr>
            <a:cxnSpLocks/>
          </p:cNvCxnSpPr>
          <p:nvPr/>
        </p:nvCxnSpPr>
        <p:spPr>
          <a:xfrm flipH="1">
            <a:off x="3208867" y="1617133"/>
            <a:ext cx="247398" cy="38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1B3A55-2988-604A-01FF-2786CC7B6CAA}"/>
              </a:ext>
            </a:extLst>
          </p:cNvPr>
          <p:cNvSpPr txBox="1"/>
          <p:nvPr/>
        </p:nvSpPr>
        <p:spPr>
          <a:xfrm>
            <a:off x="9660459" y="4735863"/>
            <a:ext cx="253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below shows the monsters that are being plotted in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FBAFC-83EF-B653-9B61-28160918ABF3}"/>
              </a:ext>
            </a:extLst>
          </p:cNvPr>
          <p:cNvSpPr txBox="1"/>
          <p:nvPr/>
        </p:nvSpPr>
        <p:spPr>
          <a:xfrm>
            <a:off x="3456265" y="799189"/>
            <a:ext cx="437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change any of the filters on the panel to see what monsters get filtered out (including monster type)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3FC3D-02BA-5E36-9707-FC573DC2B842}"/>
              </a:ext>
            </a:extLst>
          </p:cNvPr>
          <p:cNvSpPr txBox="1"/>
          <p:nvPr/>
        </p:nvSpPr>
        <p:spPr>
          <a:xfrm>
            <a:off x="86785" y="6382820"/>
            <a:ext cx="504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All reverts the settings back to the default</a:t>
            </a:r>
          </a:p>
        </p:txBody>
      </p:sp>
    </p:spTree>
    <p:extLst>
      <p:ext uri="{BB962C8B-B14F-4D97-AF65-F5344CB8AC3E}">
        <p14:creationId xmlns:p14="http://schemas.microsoft.com/office/powerpoint/2010/main" val="15180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44B6-124E-5789-B159-D4F39D60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AE9909-F417-AE05-165E-1BE505B9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993"/>
            <a:ext cx="12192000" cy="4334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BF4D8-C331-0330-3BE4-3EC92681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3: PCA by Monster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9273-AD3C-F0F0-BD4D-7495F99D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8" y="730851"/>
            <a:ext cx="11235266" cy="91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 3 is about looking at the similarities between monsters within each monster type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25849-3782-12BF-CBC8-72A4D9A5AAB3}"/>
              </a:ext>
            </a:extLst>
          </p:cNvPr>
          <p:cNvSpPr txBox="1"/>
          <p:nvPr/>
        </p:nvSpPr>
        <p:spPr>
          <a:xfrm>
            <a:off x="0" y="6053089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PCA plot can show if certain monster types behave similarly or it the DM needs to think more about how to incorporate the monster into the campaign (ex. </a:t>
            </a:r>
            <a:r>
              <a:rPr lang="en-US" dirty="0" err="1"/>
              <a:t>Chuul</a:t>
            </a:r>
            <a:r>
              <a:rPr lang="en-US" dirty="0"/>
              <a:t> and </a:t>
            </a:r>
            <a:r>
              <a:rPr lang="en-US" dirty="0" err="1"/>
              <a:t>Otyugh</a:t>
            </a:r>
            <a:r>
              <a:rPr lang="en-US" dirty="0"/>
              <a:t> have similar stats from other Aberration monsters)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10F50-59B2-FC70-047D-9CEBBFDC2929}"/>
              </a:ext>
            </a:extLst>
          </p:cNvPr>
          <p:cNvSpPr txBox="1"/>
          <p:nvPr/>
        </p:nvSpPr>
        <p:spPr>
          <a:xfrm>
            <a:off x="118536" y="3186913"/>
            <a:ext cx="397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dropdown menu allows users to explore each monster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325C-E122-EC52-8F96-0F8C35026B9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108203" y="2671020"/>
            <a:ext cx="0" cy="515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E0ED9F1-305C-2AE6-E8C3-F476BCDAF12E}"/>
              </a:ext>
            </a:extLst>
          </p:cNvPr>
          <p:cNvSpPr/>
          <p:nvPr/>
        </p:nvSpPr>
        <p:spPr>
          <a:xfrm>
            <a:off x="8479367" y="4792133"/>
            <a:ext cx="673100" cy="7224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5C2D6-E99E-1E9A-FDA4-3D685465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774D24-E6D1-70D0-F686-7505C9B3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106"/>
            <a:ext cx="12192000" cy="4246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E6A85-4808-7268-D36C-76BC8B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7D73-53A0-330C-E050-8E238883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728134"/>
            <a:ext cx="11998427" cy="5296480"/>
          </a:xfrm>
        </p:spPr>
        <p:txBody>
          <a:bodyPr>
            <a:normAutofit/>
          </a:bodyPr>
          <a:lstStyle/>
          <a:p>
            <a:r>
              <a:rPr lang="en-US" dirty="0"/>
              <a:t>Finally, Tab 4 is where the user can search for whatever monster they want to use as a DM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BC462-4E4B-DF22-2776-AAD388BDFA86}"/>
              </a:ext>
            </a:extLst>
          </p:cNvPr>
          <p:cNvSpPr txBox="1"/>
          <p:nvPr/>
        </p:nvSpPr>
        <p:spPr>
          <a:xfrm>
            <a:off x="287867" y="4510118"/>
            <a:ext cx="340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either search in the “Search by Monster Name” or Filter by Type and then select a monster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1CAA30-2640-ACC8-C464-89BEE4E06292}"/>
              </a:ext>
            </a:extLst>
          </p:cNvPr>
          <p:cNvCxnSpPr/>
          <p:nvPr/>
        </p:nvCxnSpPr>
        <p:spPr>
          <a:xfrm flipV="1">
            <a:off x="2065867" y="3530600"/>
            <a:ext cx="0" cy="90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A292-6962-80D2-2F3C-057D9AB0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2AC-C781-BBD6-1AE6-041B0DE3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ADB-0656-740A-68BE-6B76E2B7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4121150"/>
            <a:ext cx="4340327" cy="2400300"/>
          </a:xfrm>
        </p:spPr>
        <p:txBody>
          <a:bodyPr>
            <a:normAutofit/>
          </a:bodyPr>
          <a:lstStyle/>
          <a:p>
            <a:r>
              <a:rPr lang="en-US" dirty="0"/>
              <a:t>The table is interactive, so the user can select a monster, and the full stats will appear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03FAE-5701-A23E-D589-81F6284E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734668"/>
            <a:ext cx="6800103" cy="3107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FCB74-CB16-C177-1DB7-235B3C179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40" y="0"/>
            <a:ext cx="458938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6FEBF-E0D8-991C-3CD7-D43014E405E9}"/>
              </a:ext>
            </a:extLst>
          </p:cNvPr>
          <p:cNvCxnSpPr>
            <a:cxnSpLocks/>
          </p:cNvCxnSpPr>
          <p:nvPr/>
        </p:nvCxnSpPr>
        <p:spPr>
          <a:xfrm>
            <a:off x="4834505" y="4121150"/>
            <a:ext cx="2658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BD8271-8005-03E7-4A95-E37D542C18C7}"/>
              </a:ext>
            </a:extLst>
          </p:cNvPr>
          <p:cNvCxnSpPr>
            <a:cxnSpLocks/>
          </p:cNvCxnSpPr>
          <p:nvPr/>
        </p:nvCxnSpPr>
        <p:spPr>
          <a:xfrm flipV="1">
            <a:off x="4834505" y="1631950"/>
            <a:ext cx="0" cy="248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058B8-A8EB-122B-EF83-97D36DE6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ADD7-40AA-4CEE-45A2-0D42443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Example Use Case: The Lich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B0D5-8F58-7558-8E28-539AF664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736600"/>
            <a:ext cx="11656483" cy="1625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Let’s say for the campaign I’m running as a DM, the players (level 8) are trapped in a graveyard and I want them to fight off some Undead monster</a:t>
            </a:r>
          </a:p>
          <a:p>
            <a:endParaRPr lang="en-US" dirty="0"/>
          </a:p>
          <a:p>
            <a:r>
              <a:rPr lang="en-US" dirty="0"/>
              <a:t>I want to first look at what predictors will predict more challenging monsters (such as hit points)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CFA22-782E-415D-DAD4-261BE6DD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84" y="2181014"/>
            <a:ext cx="9317899" cy="4445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8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7B48-2656-BF07-BA50-ED7BAB0B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1C77-3D68-6A25-756A-CA784EE3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857"/>
            <a:ext cx="12192000" cy="487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EDE61-33C9-F2BB-F24A-896E476D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Example Use Case: The Lich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5B7B-7EA9-6BDC-A6B6-E5BB5343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73" y="2286000"/>
            <a:ext cx="3749777" cy="358214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most of the predictors, there is a relationship between Challenge Rating and the predictor, except for Dexterity, which does not seem to have a strong relationship as Challenge Rating increases, so this stat doesn’t matter as much when picking a challenging monster</a:t>
            </a:r>
          </a:p>
        </p:txBody>
      </p:sp>
    </p:spTree>
    <p:extLst>
      <p:ext uri="{BB962C8B-B14F-4D97-AF65-F5344CB8AC3E}">
        <p14:creationId xmlns:p14="http://schemas.microsoft.com/office/powerpoint/2010/main" val="309402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C937-7AEA-7055-ADBB-9F128FB8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4B43-54FC-7044-0E8F-BEA37B10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6"/>
            <a:ext cx="10515600" cy="642144"/>
          </a:xfrm>
        </p:spPr>
        <p:txBody>
          <a:bodyPr>
            <a:noAutofit/>
          </a:bodyPr>
          <a:lstStyle/>
          <a:p>
            <a:r>
              <a:rPr lang="en-US" sz="3600" dirty="0"/>
              <a:t>Example Use Case: The Lich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C646-F5D7-01ED-F5F6-830E67E7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050" y="3206750"/>
            <a:ext cx="3340099" cy="348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Interestingly, it seems like there’s a chunk of monsters (circled in green) that the guidebook rates between 10 and 20 but the model gives a slightly lower predicted CR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Further, there is one monster (the Lich) that seems to be predicted even lower than the rest, and might be a potential outlier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31B34F-D996-B899-795B-33675B263C07}"/>
              </a:ext>
            </a:extLst>
          </p:cNvPr>
          <p:cNvSpPr/>
          <p:nvPr/>
        </p:nvSpPr>
        <p:spPr>
          <a:xfrm rot="21271954">
            <a:off x="5744190" y="1844816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F41B17-D9DB-3053-A8FA-E95B560B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1049637"/>
            <a:ext cx="8553450" cy="465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7CC08C0-3469-4B4B-2FEF-548336A23E7C}"/>
              </a:ext>
            </a:extLst>
          </p:cNvPr>
          <p:cNvSpPr/>
          <p:nvPr/>
        </p:nvSpPr>
        <p:spPr>
          <a:xfrm rot="21271954">
            <a:off x="4455141" y="1908316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7412F-9E0B-D21E-3483-05B215ED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21" b="29063"/>
          <a:stretch>
            <a:fillRect/>
          </a:stretch>
        </p:blipFill>
        <p:spPr>
          <a:xfrm>
            <a:off x="7692829" y="519591"/>
            <a:ext cx="4302321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F23841-877A-D156-5801-B9DA921BF189}"/>
              </a:ext>
            </a:extLst>
          </p:cNvPr>
          <p:cNvSpPr/>
          <p:nvPr/>
        </p:nvSpPr>
        <p:spPr>
          <a:xfrm>
            <a:off x="6643384" y="2246464"/>
            <a:ext cx="398767" cy="23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C7872E-1E71-236F-DA89-3DB5CBB51E3D}"/>
              </a:ext>
            </a:extLst>
          </p:cNvPr>
          <p:cNvCxnSpPr>
            <a:cxnSpLocks/>
          </p:cNvCxnSpPr>
          <p:nvPr/>
        </p:nvCxnSpPr>
        <p:spPr>
          <a:xfrm flipV="1">
            <a:off x="7042151" y="519591"/>
            <a:ext cx="650678" cy="172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233986-A0EF-9528-FDEF-09A1E2396060}"/>
              </a:ext>
            </a:extLst>
          </p:cNvPr>
          <p:cNvCxnSpPr>
            <a:cxnSpLocks/>
          </p:cNvCxnSpPr>
          <p:nvPr/>
        </p:nvCxnSpPr>
        <p:spPr>
          <a:xfrm>
            <a:off x="7054842" y="2484488"/>
            <a:ext cx="637987" cy="46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6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80CB-741C-C63F-4A45-15328B89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015-DC06-8B87-8AA5-867900AF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Example Use Case: The Lich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A3AF-1B6B-014E-3CE8-BE23D462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736600"/>
            <a:ext cx="11656483" cy="1345205"/>
          </a:xfrm>
        </p:spPr>
        <p:txBody>
          <a:bodyPr>
            <a:normAutofit/>
          </a:bodyPr>
          <a:lstStyle/>
          <a:p>
            <a:r>
              <a:rPr lang="en-US" dirty="0"/>
              <a:t>If I only want to look at Monster Types that are Undead and Legendary Creatures, then the list is limited to these three: Lich, Mummy Lord, Vampire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7CC3A-A584-CE93-4745-0004EC25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2081805"/>
            <a:ext cx="8830595" cy="469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47E14CD-7711-29E1-3C97-7F0E4E15F33A}"/>
              </a:ext>
            </a:extLst>
          </p:cNvPr>
          <p:cNvSpPr/>
          <p:nvPr/>
        </p:nvSpPr>
        <p:spPr>
          <a:xfrm>
            <a:off x="5302250" y="3131672"/>
            <a:ext cx="2006600" cy="6773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087A-0C5F-5C17-6C4B-5E2569BCF981}"/>
              </a:ext>
            </a:extLst>
          </p:cNvPr>
          <p:cNvSpPr txBox="1"/>
          <p:nvPr/>
        </p:nvSpPr>
        <p:spPr>
          <a:xfrm>
            <a:off x="9389534" y="4741333"/>
            <a:ext cx="199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might be good candidates for my graveyard fight against my level 8 players!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132E480-310D-2E06-A58A-026A7696117C}"/>
              </a:ext>
            </a:extLst>
          </p:cNvPr>
          <p:cNvSpPr/>
          <p:nvPr/>
        </p:nvSpPr>
        <p:spPr>
          <a:xfrm>
            <a:off x="8974667" y="4741333"/>
            <a:ext cx="254000" cy="8212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132076-C150-7AF7-638B-3EF3582B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42152"/>
            <a:ext cx="11353800" cy="5012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2FE97B-F34E-8732-290C-BFDCE06606D4}"/>
              </a:ext>
            </a:extLst>
          </p:cNvPr>
          <p:cNvSpPr/>
          <p:nvPr/>
        </p:nvSpPr>
        <p:spPr>
          <a:xfrm>
            <a:off x="10284883" y="5018027"/>
            <a:ext cx="1691217" cy="124360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C19815-FE67-CEF0-B549-EBF77FB8DF8F}"/>
              </a:ext>
            </a:extLst>
          </p:cNvPr>
          <p:cNvSpPr txBox="1">
            <a:spLocks/>
          </p:cNvSpPr>
          <p:nvPr/>
        </p:nvSpPr>
        <p:spPr>
          <a:xfrm>
            <a:off x="44450" y="18255"/>
            <a:ext cx="10515600" cy="71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Use Case: The Lich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3A6A6D-469D-0EF9-41F1-7EB85004E51C}"/>
              </a:ext>
            </a:extLst>
          </p:cNvPr>
          <p:cNvSpPr txBox="1">
            <a:spLocks/>
          </p:cNvSpPr>
          <p:nvPr/>
        </p:nvSpPr>
        <p:spPr>
          <a:xfrm>
            <a:off x="116417" y="736600"/>
            <a:ext cx="11656483" cy="889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can see from the PCA plot that these three will behave similarly in terms of their stats</a:t>
            </a:r>
          </a:p>
        </p:txBody>
      </p:sp>
    </p:spTree>
    <p:extLst>
      <p:ext uri="{BB962C8B-B14F-4D97-AF65-F5344CB8AC3E}">
        <p14:creationId xmlns:p14="http://schemas.microsoft.com/office/powerpoint/2010/main" val="40802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B800-476F-A4A8-984B-2E65706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6"/>
            <a:ext cx="10515600" cy="972608"/>
          </a:xfrm>
        </p:spPr>
        <p:txBody>
          <a:bodyPr/>
          <a:lstStyle/>
          <a:p>
            <a:r>
              <a:rPr lang="en-US" dirty="0"/>
              <a:t>A Brief Introduction to D&amp;D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9527-AD2C-6209-0A53-E73C301A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996" y="946150"/>
            <a:ext cx="7982803" cy="5754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D&amp;D is a role-playing game with a Dungeon Master (DM) who creates a campaign (the world, the quests for characters, the monsters, etc.), and the players who create characters that play the campaign</a:t>
            </a:r>
          </a:p>
          <a:p>
            <a:endParaRPr lang="en-US" dirty="0"/>
          </a:p>
          <a:p>
            <a:r>
              <a:rPr lang="en-US" dirty="0"/>
              <a:t>Most D&amp;D gameplay focuses on players battling against monsters</a:t>
            </a:r>
          </a:p>
          <a:p>
            <a:endParaRPr lang="en-US" dirty="0"/>
          </a:p>
          <a:p>
            <a:r>
              <a:rPr lang="en-US" dirty="0"/>
              <a:t>Players control their characters’ actions through dice rolls (typically a 20-sided dice) while the DM controls the monsters</a:t>
            </a:r>
          </a:p>
          <a:p>
            <a:pPr lvl="1"/>
            <a:r>
              <a:rPr lang="en-US" dirty="0"/>
              <a:t>Higher die rolls mean an action or attack is likely successful</a:t>
            </a:r>
          </a:p>
          <a:p>
            <a:endParaRPr lang="en-US" dirty="0"/>
          </a:p>
          <a:p>
            <a:r>
              <a:rPr lang="en-US" dirty="0"/>
              <a:t>Monsters have a “Challenge Rating” which is a representative score of a monster’s toughness in battle based on various “stats” such as ability scores, hit points, and armor class values</a:t>
            </a:r>
          </a:p>
          <a:p>
            <a:endParaRPr lang="en-US" dirty="0"/>
          </a:p>
          <a:p>
            <a:r>
              <a:rPr lang="en-US" dirty="0"/>
              <a:t>Basically, the DM can use the Challenge Rating to get a general sense for how challenging a monster is for their players to fight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89EB44-B81B-A23E-B8EC-8927B265D11B}"/>
              </a:ext>
            </a:extLst>
          </p:cNvPr>
          <p:cNvGrpSpPr/>
          <p:nvPr/>
        </p:nvGrpSpPr>
        <p:grpSpPr>
          <a:xfrm>
            <a:off x="131413" y="2035440"/>
            <a:ext cx="3184371" cy="3563938"/>
            <a:chOff x="2024899" y="898790"/>
            <a:chExt cx="3184371" cy="3563938"/>
          </a:xfrm>
          <a:solidFill>
            <a:srgbClr val="C00000"/>
          </a:solidFill>
        </p:grpSpPr>
        <p:pic>
          <p:nvPicPr>
            <p:cNvPr id="6" name="Graphic 5" descr="Wolf with solid fill">
              <a:extLst>
                <a:ext uri="{FF2B5EF4-FFF2-40B4-BE49-F238E27FC236}">
                  <a16:creationId xmlns:a16="http://schemas.microsoft.com/office/drawing/2014/main" id="{7A3BE5A4-101A-83C2-E3D3-B8DDC9BC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9078" y="1539245"/>
              <a:ext cx="462269" cy="4622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AB1789-2FD8-F894-1D13-0BF20390DCF7}"/>
                </a:ext>
              </a:extLst>
            </p:cNvPr>
            <p:cNvGrpSpPr/>
            <p:nvPr/>
          </p:nvGrpSpPr>
          <p:grpSpPr>
            <a:xfrm>
              <a:off x="4294870" y="3374179"/>
              <a:ext cx="435880" cy="399204"/>
              <a:chOff x="1054100" y="4540250"/>
              <a:chExt cx="806450" cy="603250"/>
            </a:xfrm>
            <a:grpFill/>
          </p:grpSpPr>
          <p:pic>
            <p:nvPicPr>
              <p:cNvPr id="15" name="Graphic 14" descr="Bee with solid fill">
                <a:extLst>
                  <a:ext uri="{FF2B5EF4-FFF2-40B4-BE49-F238E27FC236}">
                    <a16:creationId xmlns:a16="http://schemas.microsoft.com/office/drawing/2014/main" id="{82D3056F-9CA9-80E4-3A51-D57041254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65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6" name="Graphic 15" descr="Bee with solid fill">
                <a:extLst>
                  <a:ext uri="{FF2B5EF4-FFF2-40B4-BE49-F238E27FC236}">
                    <a16:creationId xmlns:a16="http://schemas.microsoft.com/office/drawing/2014/main" id="{E54B9160-F03A-5CF5-2B2F-24EFE3B4F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6050" y="47307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7" name="Graphic 16" descr="Bee with solid fill">
                <a:extLst>
                  <a:ext uri="{FF2B5EF4-FFF2-40B4-BE49-F238E27FC236}">
                    <a16:creationId xmlns:a16="http://schemas.microsoft.com/office/drawing/2014/main" id="{DF83A0EB-CD3E-46B8-DD3D-324F18949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4150" y="45402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8" name="Graphic 17" descr="Bee with solid fill">
                <a:extLst>
                  <a:ext uri="{FF2B5EF4-FFF2-40B4-BE49-F238E27FC236}">
                    <a16:creationId xmlns:a16="http://schemas.microsoft.com/office/drawing/2014/main" id="{247524CF-0B29-63A2-2EF3-BA9E44F32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8900" y="49022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9" name="Graphic 18" descr="Bee with solid fill">
                <a:extLst>
                  <a:ext uri="{FF2B5EF4-FFF2-40B4-BE49-F238E27FC236}">
                    <a16:creationId xmlns:a16="http://schemas.microsoft.com/office/drawing/2014/main" id="{0C36ACC9-B0E1-7BE6-67BD-92089C51F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19250" y="46736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0" name="Graphic 19" descr="Bee with solid fill">
                <a:extLst>
                  <a:ext uri="{FF2B5EF4-FFF2-40B4-BE49-F238E27FC236}">
                    <a16:creationId xmlns:a16="http://schemas.microsoft.com/office/drawing/2014/main" id="{32F89C93-9670-CA2F-A617-F8128C3B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10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1" name="Graphic 20" descr="Bee with solid fill">
                <a:extLst>
                  <a:ext uri="{FF2B5EF4-FFF2-40B4-BE49-F238E27FC236}">
                    <a16:creationId xmlns:a16="http://schemas.microsoft.com/office/drawing/2014/main" id="{EC10A58D-067F-E345-94AB-D4F67AB5F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74750" y="47815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2" name="Graphic 21" descr="Bee with solid fill">
                <a:extLst>
                  <a:ext uri="{FF2B5EF4-FFF2-40B4-BE49-F238E27FC236}">
                    <a16:creationId xmlns:a16="http://schemas.microsoft.com/office/drawing/2014/main" id="{698B6EF9-32AE-B9D3-7115-3356409A0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68450" y="4883150"/>
                <a:ext cx="241300" cy="241300"/>
              </a:xfrm>
              <a:prstGeom prst="rect">
                <a:avLst/>
              </a:prstGeom>
            </p:spPr>
          </p:pic>
        </p:grpSp>
        <p:pic>
          <p:nvPicPr>
            <p:cNvPr id="24" name="Graphic 23" descr="Ghost with solid fill">
              <a:extLst>
                <a:ext uri="{FF2B5EF4-FFF2-40B4-BE49-F238E27FC236}">
                  <a16:creationId xmlns:a16="http://schemas.microsoft.com/office/drawing/2014/main" id="{1E58410E-26E3-F018-2F2E-A6205868F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2788" y="2306847"/>
              <a:ext cx="413077" cy="413077"/>
            </a:xfrm>
            <a:prstGeom prst="rect">
              <a:avLst/>
            </a:prstGeom>
          </p:spPr>
        </p:pic>
        <p:pic>
          <p:nvPicPr>
            <p:cNvPr id="27" name="Graphic 26" descr="Tyrannosaurus Rex with solid fill">
              <a:extLst>
                <a:ext uri="{FF2B5EF4-FFF2-40B4-BE49-F238E27FC236}">
                  <a16:creationId xmlns:a16="http://schemas.microsoft.com/office/drawing/2014/main" id="{CFCDE24D-24CA-80E9-B2CB-2B53F6BB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294870" y="201803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Road outline">
              <a:extLst>
                <a:ext uri="{FF2B5EF4-FFF2-40B4-BE49-F238E27FC236}">
                  <a16:creationId xmlns:a16="http://schemas.microsoft.com/office/drawing/2014/main" id="{13E25DB4-8F38-1E53-37F7-3CF6FF09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4899" y="898790"/>
              <a:ext cx="2926291" cy="3563938"/>
            </a:xfrm>
            <a:prstGeom prst="rect">
              <a:avLst/>
            </a:prstGeom>
          </p:spPr>
        </p:pic>
        <p:pic>
          <p:nvPicPr>
            <p:cNvPr id="34" name="Graphic 33" descr="Group of women with solid fill">
              <a:extLst>
                <a:ext uri="{FF2B5EF4-FFF2-40B4-BE49-F238E27FC236}">
                  <a16:creationId xmlns:a16="http://schemas.microsoft.com/office/drawing/2014/main" id="{0550B842-4C8B-2920-9A36-F0A25786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22108" y="3250026"/>
              <a:ext cx="658791" cy="65879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49BBA4-50BD-0FFA-24FB-449C581AA052}"/>
              </a:ext>
            </a:extLst>
          </p:cNvPr>
          <p:cNvSpPr txBox="1"/>
          <p:nvPr/>
        </p:nvSpPr>
        <p:spPr>
          <a:xfrm>
            <a:off x="1320740" y="2178647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Monsters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5CFA54-79E1-3B58-9631-B3D7CB1D90FA}"/>
              </a:ext>
            </a:extLst>
          </p:cNvPr>
          <p:cNvSpPr txBox="1"/>
          <p:nvPr/>
        </p:nvSpPr>
        <p:spPr>
          <a:xfrm>
            <a:off x="602022" y="5043641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12964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1C3C-FEC3-9260-BB22-2F1D855D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C31217-4017-14FF-C951-868C406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" y="1729199"/>
            <a:ext cx="10651067" cy="501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F82C9-CAE0-B93A-239F-94920EAA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Example Use Case: The Lich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0ECA6-8E46-AE05-0E39-D86612169974}"/>
              </a:ext>
            </a:extLst>
          </p:cNvPr>
          <p:cNvSpPr txBox="1">
            <a:spLocks/>
          </p:cNvSpPr>
          <p:nvPr/>
        </p:nvSpPr>
        <p:spPr>
          <a:xfrm>
            <a:off x="702733" y="736600"/>
            <a:ext cx="11070167" cy="889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use the final tab to compare the stats between the Lich, the Mummy Lord, and the Vampire, and I ultimately chose the Lich</a:t>
            </a:r>
          </a:p>
        </p:txBody>
      </p:sp>
    </p:spTree>
    <p:extLst>
      <p:ext uri="{BB962C8B-B14F-4D97-AF65-F5344CB8AC3E}">
        <p14:creationId xmlns:p14="http://schemas.microsoft.com/office/powerpoint/2010/main" val="2052776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1C7C-AD20-5748-BCB7-A38D1AC6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1C88-2F9C-0A61-1C8A-D5C31D1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is useful for DM’s interested in creating challenge monster interactions with their players’ characters by easily exploring monster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B6C-7FC4-AAC6-093E-6792EE5F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87399"/>
          </a:xfrm>
        </p:spPr>
        <p:txBody>
          <a:bodyPr/>
          <a:lstStyle/>
          <a:p>
            <a:r>
              <a:rPr lang="en-US" dirty="0"/>
              <a:t>The Dataset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66DE-8FB4-92D5-2A01-E015D19F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787400"/>
            <a:ext cx="11057467" cy="5389563"/>
          </a:xfrm>
        </p:spPr>
        <p:txBody>
          <a:bodyPr/>
          <a:lstStyle/>
          <a:p>
            <a:r>
              <a:rPr lang="en-US" dirty="0"/>
              <a:t>Sourced from Kaggle: </a:t>
            </a:r>
            <a:r>
              <a:rPr lang="en-US" dirty="0">
                <a:hlinkClick r:id="rId2"/>
              </a:rPr>
              <a:t>https://www.kaggle.com/datasets/travistyler/dnd-5e-monster-manual-stats?select=cleaned_monsters_basic.csv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Dimension of original dataset: 324 rows x 45 columns</a:t>
            </a:r>
          </a:p>
          <a:p>
            <a:endParaRPr lang="en-US" dirty="0"/>
          </a:p>
          <a:p>
            <a:r>
              <a:rPr lang="en-US" dirty="0"/>
              <a:t>Clean up Process</a:t>
            </a:r>
          </a:p>
          <a:p>
            <a:pPr lvl="1"/>
            <a:r>
              <a:rPr lang="en-US" dirty="0"/>
              <a:t>Dropped non-essential rows (down to 324 rows x 16 columns)</a:t>
            </a:r>
          </a:p>
          <a:p>
            <a:pPr lvl="1"/>
            <a:r>
              <a:rPr lang="en-US" dirty="0"/>
              <a:t>Coded yes/no columns to numeric (i.e. challenge rating, languages, and legendary creature)</a:t>
            </a:r>
          </a:p>
          <a:p>
            <a:pPr lvl="1"/>
            <a:r>
              <a:rPr lang="en-US" dirty="0"/>
              <a:t>Checked for obvious outliers in numeric variables</a:t>
            </a:r>
          </a:p>
          <a:p>
            <a:pPr lvl="1"/>
            <a:r>
              <a:rPr lang="en-US" dirty="0"/>
              <a:t>Saved new csv file that was used for analysis (</a:t>
            </a:r>
            <a:r>
              <a:rPr lang="en-US" i="1" dirty="0"/>
              <a:t>monsters_cleaned.csv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5D2F-3134-32D2-7178-C42D3B20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General Terminology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1CAB-2B5F-91EE-3C58-BD4B568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Armor Class: </a:t>
            </a:r>
            <a:r>
              <a:rPr lang="en-US" dirty="0"/>
              <a:t>numeric value from 1 to 30 that describes how hard it is for a player to hit and cause damage to a monster (lower AC means the monster is easier to hit)</a:t>
            </a:r>
          </a:p>
          <a:p>
            <a:r>
              <a:rPr lang="en-US" b="1" dirty="0"/>
              <a:t>Hit Points: </a:t>
            </a:r>
            <a:r>
              <a:rPr lang="en-US" dirty="0"/>
              <a:t>numeric value from 1 to 676 that describes the amount of damage a monster can take before it is killed (lower HP means a less hits will kill it)</a:t>
            </a:r>
          </a:p>
          <a:p>
            <a:r>
              <a:rPr lang="en-US" b="1" dirty="0"/>
              <a:t>Ability Scores: </a:t>
            </a:r>
            <a:r>
              <a:rPr lang="en-US" dirty="0"/>
              <a:t>numeric values from 1 to 30 that describe: </a:t>
            </a:r>
          </a:p>
          <a:p>
            <a:pPr lvl="1"/>
            <a:r>
              <a:rPr lang="en-US" b="1" dirty="0"/>
              <a:t>Strength</a:t>
            </a:r>
            <a:r>
              <a:rPr lang="en-US" dirty="0"/>
              <a:t>: a monster’s physical power</a:t>
            </a:r>
          </a:p>
          <a:p>
            <a:pPr lvl="1"/>
            <a:r>
              <a:rPr lang="en-US" b="1" dirty="0"/>
              <a:t>Dexterity</a:t>
            </a:r>
            <a:r>
              <a:rPr lang="en-US" dirty="0"/>
              <a:t>: a monster’s agility and reflex skills </a:t>
            </a:r>
          </a:p>
          <a:p>
            <a:pPr lvl="1"/>
            <a:r>
              <a:rPr lang="en-US" b="1" dirty="0"/>
              <a:t>Wisdom</a:t>
            </a:r>
            <a:r>
              <a:rPr lang="en-US" dirty="0"/>
              <a:t>: a monster’s perception, insight, or intuition</a:t>
            </a:r>
          </a:p>
          <a:p>
            <a:pPr lvl="1"/>
            <a:r>
              <a:rPr lang="en-US" b="1" dirty="0"/>
              <a:t>Intelligence</a:t>
            </a:r>
            <a:r>
              <a:rPr lang="en-US" dirty="0"/>
              <a:t>: a monster’s memory, reasoning, or analytical skills</a:t>
            </a:r>
          </a:p>
          <a:p>
            <a:pPr lvl="1"/>
            <a:r>
              <a:rPr lang="en-US" b="1" dirty="0"/>
              <a:t>Constitution</a:t>
            </a:r>
            <a:r>
              <a:rPr lang="en-US" dirty="0"/>
              <a:t>: a monster’s resilience and stamina </a:t>
            </a:r>
          </a:p>
          <a:p>
            <a:pPr lvl="1"/>
            <a:r>
              <a:rPr lang="en-US" b="1" dirty="0"/>
              <a:t>Charisma</a:t>
            </a:r>
            <a:r>
              <a:rPr lang="en-US" dirty="0"/>
              <a:t>: a monster’s social skills and influence on others</a:t>
            </a:r>
          </a:p>
          <a:p>
            <a:r>
              <a:rPr lang="en-US" b="1" dirty="0"/>
              <a:t>Speed:</a:t>
            </a:r>
            <a:r>
              <a:rPr lang="en-US" dirty="0"/>
              <a:t> numeric value between 0 and 60 ft (increments of 10) that represents a monster’s travel speed on land (base speed for humans is 30 ft, so anything above that is a fast monster)</a:t>
            </a:r>
          </a:p>
          <a:p>
            <a:r>
              <a:rPr lang="en-US" b="1" dirty="0"/>
              <a:t>Speak Language: </a:t>
            </a:r>
            <a:r>
              <a:rPr lang="en-US" dirty="0"/>
              <a:t>a binary yes (1) or no (0) that represents if a monster can speak and/or understand any language</a:t>
            </a:r>
          </a:p>
          <a:p>
            <a:r>
              <a:rPr lang="en-US" b="1" dirty="0"/>
              <a:t>Legendary Creature: </a:t>
            </a:r>
            <a:r>
              <a:rPr lang="en-US" dirty="0"/>
              <a:t>a monster that can perform extraordinary actions outside of the normal actions for most monsters</a:t>
            </a:r>
          </a:p>
        </p:txBody>
      </p:sp>
    </p:spTree>
    <p:extLst>
      <p:ext uri="{BB962C8B-B14F-4D97-AF65-F5344CB8AC3E}">
        <p14:creationId xmlns:p14="http://schemas.microsoft.com/office/powerpoint/2010/main" val="31822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0A98-B3F0-7AC2-0DF6-6A27E5F5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A83D0-DEE8-FAB7-8CBF-4B06E86F28DA}"/>
              </a:ext>
            </a:extLst>
          </p:cNvPr>
          <p:cNvSpPr/>
          <p:nvPr/>
        </p:nvSpPr>
        <p:spPr>
          <a:xfrm>
            <a:off x="8426450" y="5724214"/>
            <a:ext cx="1268115" cy="860735"/>
          </a:xfrm>
          <a:prstGeom prst="rect">
            <a:avLst/>
          </a:prstGeom>
          <a:solidFill>
            <a:srgbClr val="87114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446FC-6088-0CD7-45FF-44D0069AF7DA}"/>
              </a:ext>
            </a:extLst>
          </p:cNvPr>
          <p:cNvSpPr/>
          <p:nvPr/>
        </p:nvSpPr>
        <p:spPr>
          <a:xfrm>
            <a:off x="9712967" y="5724214"/>
            <a:ext cx="1272547" cy="860736"/>
          </a:xfrm>
          <a:prstGeom prst="rect">
            <a:avLst/>
          </a:prstGeom>
          <a:solidFill>
            <a:srgbClr val="1BBFC3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A1B56-7893-90A0-8DC1-CE181147E357}"/>
              </a:ext>
            </a:extLst>
          </p:cNvPr>
          <p:cNvSpPr/>
          <p:nvPr/>
        </p:nvSpPr>
        <p:spPr>
          <a:xfrm>
            <a:off x="9712967" y="4851210"/>
            <a:ext cx="1272547" cy="860737"/>
          </a:xfrm>
          <a:prstGeom prst="rect">
            <a:avLst/>
          </a:prstGeom>
          <a:solidFill>
            <a:srgbClr val="CCC812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BC870-2F41-1E7C-905B-ACB6AD656584}"/>
              </a:ext>
            </a:extLst>
          </p:cNvPr>
          <p:cNvSpPr/>
          <p:nvPr/>
        </p:nvSpPr>
        <p:spPr>
          <a:xfrm>
            <a:off x="8426450" y="4865617"/>
            <a:ext cx="1268115" cy="846332"/>
          </a:xfrm>
          <a:prstGeom prst="rect">
            <a:avLst/>
          </a:prstGeom>
          <a:solidFill>
            <a:srgbClr val="9D311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F42AB-130A-7CD4-AA18-6FB5E724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General Terminology Description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1285-E178-EF1F-0ED6-0C968310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74217"/>
          </a:xfrm>
        </p:spPr>
        <p:txBody>
          <a:bodyPr>
            <a:normAutofit/>
          </a:bodyPr>
          <a:lstStyle/>
          <a:p>
            <a:r>
              <a:rPr lang="en-US" b="1" dirty="0"/>
              <a:t>Size: </a:t>
            </a:r>
            <a:r>
              <a:rPr lang="en-US" dirty="0"/>
              <a:t>character variable describing the size of the monster (Tiny, Small, Medium, Large, Huge, or Gargantuan)</a:t>
            </a:r>
          </a:p>
          <a:p>
            <a:endParaRPr lang="en-US" dirty="0"/>
          </a:p>
          <a:p>
            <a:r>
              <a:rPr lang="en-US" b="1" dirty="0"/>
              <a:t>Type:</a:t>
            </a:r>
            <a:r>
              <a:rPr lang="en-US" dirty="0"/>
              <a:t> character variable describing the type of monster</a:t>
            </a:r>
          </a:p>
          <a:p>
            <a:endParaRPr lang="en-US" b="1" dirty="0"/>
          </a:p>
          <a:p>
            <a:r>
              <a:rPr lang="en-US" b="1" dirty="0"/>
              <a:t>Alignment:</a:t>
            </a:r>
            <a:r>
              <a:rPr lang="en-US" dirty="0"/>
              <a:t> a character variable that broadly describes a monster’s outlook towards society (Lawful vs Chaotic) and their morals (Good* vs Evil). There can be any combination of the two scales, including a true neutral option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dirty="0"/>
              <a:t>*remember: a good monster doesn’t mean it’s good to the players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B5EED-D96A-313E-2EA0-CEF973E0562A}"/>
              </a:ext>
            </a:extLst>
          </p:cNvPr>
          <p:cNvGrpSpPr/>
          <p:nvPr/>
        </p:nvGrpSpPr>
        <p:grpSpPr>
          <a:xfrm>
            <a:off x="8185919" y="4754880"/>
            <a:ext cx="3079548" cy="2003171"/>
            <a:chOff x="7975607" y="4525700"/>
            <a:chExt cx="3079548" cy="20031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A80E40-C442-13FB-C143-910E29718E78}"/>
                </a:ext>
              </a:extLst>
            </p:cNvPr>
            <p:cNvSpPr/>
            <p:nvPr/>
          </p:nvSpPr>
          <p:spPr>
            <a:xfrm>
              <a:off x="7975607" y="4525700"/>
              <a:ext cx="3072384" cy="2003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D5A832-5C93-93B6-B17E-12BEC9CE250E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>
              <a:off x="9493454" y="4946198"/>
              <a:ext cx="9201" cy="1205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C93C39-21A0-F5A5-D246-05F99420420B}"/>
                </a:ext>
              </a:extLst>
            </p:cNvPr>
            <p:cNvCxnSpPr>
              <a:cxnSpLocks/>
              <a:stCxn id="12" idx="1"/>
              <a:endCxn id="13" idx="3"/>
            </p:cNvCxnSpPr>
            <p:nvPr/>
          </p:nvCxnSpPr>
          <p:spPr>
            <a:xfrm flipH="1">
              <a:off x="8663043" y="5482772"/>
              <a:ext cx="1660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97D0F2-A6D3-3735-6C2A-BBCBE70EDAC8}"/>
                </a:ext>
              </a:extLst>
            </p:cNvPr>
            <p:cNvSpPr txBox="1"/>
            <p:nvPr/>
          </p:nvSpPr>
          <p:spPr>
            <a:xfrm>
              <a:off x="10323865" y="5298106"/>
              <a:ext cx="731290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Good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45B2E9-7647-528B-95A6-88DC23185FB6}"/>
                </a:ext>
              </a:extLst>
            </p:cNvPr>
            <p:cNvSpPr txBox="1"/>
            <p:nvPr/>
          </p:nvSpPr>
          <p:spPr>
            <a:xfrm>
              <a:off x="8131551" y="5298106"/>
              <a:ext cx="531492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Evil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894A5A-5922-6E5B-D78E-7C1094726189}"/>
                </a:ext>
              </a:extLst>
            </p:cNvPr>
            <p:cNvSpPr txBox="1"/>
            <p:nvPr/>
          </p:nvSpPr>
          <p:spPr>
            <a:xfrm>
              <a:off x="9015983" y="6151395"/>
              <a:ext cx="973343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Chaotic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017CFE-A5CB-B414-B7C1-DD9CE3DE573E}"/>
                </a:ext>
              </a:extLst>
            </p:cNvPr>
            <p:cNvSpPr txBox="1"/>
            <p:nvPr/>
          </p:nvSpPr>
          <p:spPr>
            <a:xfrm>
              <a:off x="9068818" y="4576866"/>
              <a:ext cx="849271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Lawful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17FE94-1D52-1D4B-3B66-6149106298AA}"/>
                </a:ext>
              </a:extLst>
            </p:cNvPr>
            <p:cNvSpPr/>
            <p:nvPr/>
          </p:nvSpPr>
          <p:spPr>
            <a:xfrm>
              <a:off x="9082143" y="5298106"/>
              <a:ext cx="849270" cy="4027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Neutral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3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0318-F68C-C6C8-F75A-A6D0E621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/>
          <a:lstStyle/>
          <a:p>
            <a:r>
              <a:rPr lang="en-US" dirty="0"/>
              <a:t>Why did I make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A194-588B-B225-D019-1FBC8699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dirty="0"/>
              <a:t>Creating a well-balanced fight between characters and monsters is difficult for many DMs (i.e. you probably do not want your 1</a:t>
            </a:r>
            <a:r>
              <a:rPr lang="en-US" baseline="30000" dirty="0"/>
              <a:t>st</a:t>
            </a:r>
            <a:r>
              <a:rPr lang="en-US" dirty="0"/>
              <a:t> level players to fight against an adult dragon) </a:t>
            </a:r>
          </a:p>
          <a:p>
            <a:endParaRPr lang="en-US" dirty="0"/>
          </a:p>
          <a:p>
            <a:r>
              <a:rPr lang="en-US" dirty="0"/>
              <a:t>Thus, I wanted to explore challenge rating of monsters and evaluate what other stats can help a DM plan their attack without killing all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7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51E6-1011-70C2-4AD2-48579EC9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E46C-4E38-ADFB-8480-DF1702A5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https://github.com/odelmas-sci/824-final</a:t>
            </a:r>
            <a:endParaRPr lang="en-US" dirty="0"/>
          </a:p>
          <a:p>
            <a:r>
              <a:rPr lang="en-US" dirty="0"/>
              <a:t>README page: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 of </a:t>
            </a:r>
            <a:r>
              <a:rPr lang="en-US" u="sng" dirty="0" err="1"/>
              <a:t>DnD.R</a:t>
            </a:r>
            <a:r>
              <a:rPr lang="en-US" u="sng" dirty="0"/>
              <a:t> </a:t>
            </a:r>
            <a:r>
              <a:rPr lang="en-US" dirty="0"/>
              <a:t>is the R script where I cleaned the data that I used in the Shiny app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monsters_cleaned.csv </a:t>
            </a:r>
            <a:r>
              <a:rPr lang="en-US" dirty="0"/>
              <a:t>is the csv file I saved of the cleaned data</a:t>
            </a:r>
          </a:p>
          <a:p>
            <a:pPr lvl="1"/>
            <a:r>
              <a:rPr lang="en-US" dirty="0"/>
              <a:t>File name: </a:t>
            </a:r>
            <a:r>
              <a:rPr lang="en-US" u="sng" dirty="0" err="1"/>
              <a:t>app.R</a:t>
            </a:r>
            <a:r>
              <a:rPr lang="en-US" dirty="0"/>
              <a:t> is the Shiny App</a:t>
            </a:r>
          </a:p>
        </p:txBody>
      </p:sp>
    </p:spTree>
    <p:extLst>
      <p:ext uri="{BB962C8B-B14F-4D97-AF65-F5344CB8AC3E}">
        <p14:creationId xmlns:p14="http://schemas.microsoft.com/office/powerpoint/2010/main" val="33786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8324-8BAD-1E28-0506-D0E20228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8F0-A646-A26A-D3F7-B4C509C6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2"/>
            <a:ext cx="11353800" cy="781580"/>
          </a:xfrm>
        </p:spPr>
        <p:txBody>
          <a:bodyPr/>
          <a:lstStyle/>
          <a:p>
            <a:r>
              <a:rPr lang="en-US" dirty="0"/>
              <a:t>The app: Monster Challenge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E967-DC3E-1D2B-E133-4002F9E4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 1: Introduces the user to each of the predictors against actual challenge rating individually</a:t>
            </a:r>
          </a:p>
          <a:p>
            <a:endParaRPr lang="en-US" dirty="0"/>
          </a:p>
          <a:p>
            <a:r>
              <a:rPr lang="en-US" dirty="0"/>
              <a:t>Tab 2: Introduces the monsters by plotting Challenge Rating (given by the game guidebook) against the Predicted Challenge Rating of the fitted model</a:t>
            </a:r>
          </a:p>
          <a:p>
            <a:pPr lvl="1"/>
            <a:r>
              <a:rPr lang="en-US" dirty="0"/>
              <a:t>Predictors for Challenge Rating:</a:t>
            </a:r>
          </a:p>
          <a:p>
            <a:pPr lvl="2"/>
            <a:r>
              <a:rPr lang="en-US" dirty="0"/>
              <a:t>Armor Class, Hit Points, Strength, Dexterity, Constitution, Intelligence, Wisdom, Charisma, Speed, Speak Languages, Legendary Creature</a:t>
            </a:r>
          </a:p>
          <a:p>
            <a:pPr lvl="1"/>
            <a:r>
              <a:rPr lang="en-US" dirty="0"/>
              <a:t>Can also filter by Monster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 3: Principal Component Analysis (PCA) of Monster Types</a:t>
            </a:r>
          </a:p>
          <a:p>
            <a:endParaRPr lang="en-US" dirty="0"/>
          </a:p>
          <a:p>
            <a:r>
              <a:rPr lang="en-US" dirty="0"/>
              <a:t>Tab 4: Search for a monster and use it in your campaign!</a:t>
            </a:r>
          </a:p>
        </p:txBody>
      </p:sp>
    </p:spTree>
    <p:extLst>
      <p:ext uri="{BB962C8B-B14F-4D97-AF65-F5344CB8AC3E}">
        <p14:creationId xmlns:p14="http://schemas.microsoft.com/office/powerpoint/2010/main" val="37514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54240-5E87-5AAB-3E60-29FD4085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234664"/>
            <a:ext cx="10515600" cy="5402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97F28-5D18-9127-6DB3-6DC31F18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1: Predictor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7EE7-726D-0BAA-D543-3E2777E2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719667"/>
            <a:ext cx="11201401" cy="6688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Tab 1 is an introduction to exploring each predictor against challenge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2C00B-65C6-E5BD-6927-093A42669725}"/>
              </a:ext>
            </a:extLst>
          </p:cNvPr>
          <p:cNvSpPr txBox="1"/>
          <p:nvPr/>
        </p:nvSpPr>
        <p:spPr>
          <a:xfrm>
            <a:off x="770468" y="3580826"/>
            <a:ext cx="303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dropdown menu allows users to explore each of the predictors individually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7896C-CBCE-8E12-947D-948865068B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90234" y="2749829"/>
            <a:ext cx="0" cy="83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8572566DE154D8658E79E7EDB543A" ma:contentTypeVersion="11" ma:contentTypeDescription="Create a new document." ma:contentTypeScope="" ma:versionID="b21bcda7d30b06e59daccd643b20796b">
  <xsd:schema xmlns:xsd="http://www.w3.org/2001/XMLSchema" xmlns:xs="http://www.w3.org/2001/XMLSchema" xmlns:p="http://schemas.microsoft.com/office/2006/metadata/properties" xmlns:ns3="cda81d79-cf03-4f88-a1b0-4a07a6e00c8b" targetNamespace="http://schemas.microsoft.com/office/2006/metadata/properties" ma:root="true" ma:fieldsID="8faa612ccffca5bafa2d9a8f7253b6a6" ns3:_="">
    <xsd:import namespace="cda81d79-cf03-4f88-a1b0-4a07a6e00c8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81d79-cf03-4f88-a1b0-4a07a6e00c8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a81d79-cf03-4f88-a1b0-4a07a6e00c8b" xsi:nil="true"/>
  </documentManagement>
</p:properties>
</file>

<file path=customXml/itemProps1.xml><?xml version="1.0" encoding="utf-8"?>
<ds:datastoreItem xmlns:ds="http://schemas.openxmlformats.org/officeDocument/2006/customXml" ds:itemID="{75F69625-8D95-4C2E-A3F1-C19668524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5AA4-1BF3-461B-BE5D-89A293C50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81d79-cf03-4f88-a1b0-4a07a6e00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AB50E3-2A9C-4BA9-8588-20DD759253A9}">
  <ds:schemaRefs>
    <ds:schemaRef ds:uri="http://purl.org/dc/elements/1.1/"/>
    <ds:schemaRef ds:uri="http://schemas.microsoft.com/office/2006/documentManagement/types"/>
    <ds:schemaRef ds:uri="cda81d79-cf03-4f88-a1b0-4a07a6e00c8b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1387</Words>
  <Application>Microsoft Office PowerPoint</Application>
  <PresentationFormat>Widescreen</PresentationFormat>
  <Paragraphs>112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Monsters of Dungeons and Dragons </vt:lpstr>
      <vt:lpstr>A Brief Introduction to D&amp;D</vt:lpstr>
      <vt:lpstr>The Dataset and Cleanup</vt:lpstr>
      <vt:lpstr>General Terminology Description</vt:lpstr>
      <vt:lpstr>General Terminology Description (cont.)</vt:lpstr>
      <vt:lpstr>Why did I make this app?</vt:lpstr>
      <vt:lpstr>Link to GitHub</vt:lpstr>
      <vt:lpstr>The app: Monster Challenge Estimator</vt:lpstr>
      <vt:lpstr>Tab 1: Predictor Explorer</vt:lpstr>
      <vt:lpstr>Tab 2: Explore Your Monsters</vt:lpstr>
      <vt:lpstr>Tab 2: Explore Your Monsters</vt:lpstr>
      <vt:lpstr>Tab 3: PCA by Monster Type</vt:lpstr>
      <vt:lpstr>Tab 4: Search for Monsters</vt:lpstr>
      <vt:lpstr>Tab 4: Search for Monsters</vt:lpstr>
      <vt:lpstr>Example Use Case: The Lich</vt:lpstr>
      <vt:lpstr>Example Use Case: The Lich</vt:lpstr>
      <vt:lpstr>Example Use Case: The Lich</vt:lpstr>
      <vt:lpstr>Example Use Case: The Lich</vt:lpstr>
      <vt:lpstr>PowerPoint Presentation</vt:lpstr>
      <vt:lpstr>Example Use Case: The Lich</vt:lpstr>
      <vt:lpstr>Conclusions and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Delmas</dc:creator>
  <cp:lastModifiedBy>Olivia Delmas</cp:lastModifiedBy>
  <cp:revision>9</cp:revision>
  <dcterms:created xsi:type="dcterms:W3CDTF">2025-07-09T17:46:10Z</dcterms:created>
  <dcterms:modified xsi:type="dcterms:W3CDTF">2025-07-18T14:25:59Z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0x010100EBD8572566DE154D8658E79E7EDB543A</vt:lpwstr>
  </property>
</Properties>
</file>