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73" r:id="rId7"/>
    <p:sldId id="258" r:id="rId8"/>
    <p:sldId id="259" r:id="rId9"/>
    <p:sldId id="260" r:id="rId10"/>
    <p:sldId id="275" r:id="rId11"/>
    <p:sldId id="261" r:id="rId12"/>
    <p:sldId id="265" r:id="rId13"/>
    <p:sldId id="262" r:id="rId14"/>
    <p:sldId id="274" r:id="rId15"/>
    <p:sldId id="266" r:id="rId16"/>
    <p:sldId id="269" r:id="rId17"/>
    <p:sldId id="270" r:id="rId18"/>
    <p:sldId id="277" r:id="rId19"/>
    <p:sldId id="263" r:id="rId20"/>
    <p:sldId id="276" r:id="rId21"/>
    <p:sldId id="271" r:id="rId22"/>
    <p:sldId id="268" r:id="rId23"/>
    <p:sldId id="264" r:id="rId24"/>
    <p:sldId id="272" r:id="rId25"/>
    <p:sldId id="27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812"/>
    <a:srgbClr val="9D311F"/>
    <a:srgbClr val="87114F"/>
    <a:srgbClr val="FFFFFF"/>
    <a:srgbClr val="1BB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306807-E72A-4DA0-9C78-B41C13B42F43}" v="17" dt="2025-07-14T19:57:17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C7B01-7FD2-442F-BC76-8C3475CEA711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E7AE7-85D9-4564-9F8B-BB3B77FD7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64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E7AE7-85D9-4564-9F8B-BB3B77FD72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06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F535E-D9DE-AEA6-B705-4B11B60DA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D3FE1C-75E9-6446-802D-5DAED291B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402E50-12F2-CEDA-8AB0-0F54E4438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4B008-DD02-84DD-75FB-33E5CB55E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E7AE7-85D9-4564-9F8B-BB3B77FD72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18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A25B9-56F7-C5FA-A217-2D0185148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05F94A-F701-86CF-3848-C6D5C6FBA8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983AE3-8D52-832A-B15B-342A1DDAF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36BD6-0D35-313A-FE40-8BCC2854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E7AE7-85D9-4564-9F8B-BB3B77FD72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72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1CF0-7B89-7BA6-E130-B92D8C6A0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AA7D9-090E-E48E-722A-9FC2766C3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E6229-A23E-88B3-2182-70483CA1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369C2-5EE2-0A4E-0AC1-F64A536B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899CA-FABD-0757-B0F7-21320139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6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FA0C-6AB7-D8C4-A4C7-1A29979C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30E3F-D76F-338A-4E45-71DAA9224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4EC82-471E-152B-0DCA-85CA211E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440DF-B0E0-EFBB-A031-FFB0FC6AF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318A7-C875-A86D-B10B-0436603F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6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31EAE-6147-C4EE-03DA-40118D1BC1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CF5B6-14E1-FDFE-98B9-AF184A767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621CE-3041-CFB9-552D-DE3FC970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CAA2F-FA4D-6B58-0BF2-9EFF6A2B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2E197-358D-E5F3-745B-9EEF27CF2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56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9808-65CB-3FC9-7D3A-7FDBE16D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4157-7CD8-C629-24C3-ED387EB71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7CCFF-3B72-64F6-2142-7401ED1D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F5162-1125-D0FA-2BF3-56C2A29A0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28498-452C-563D-5C1E-7693A498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6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532C-DB4C-C4E5-76A9-5266D90E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0BBC4-F2DE-4184-CFDB-6A49E6A24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FCE97-C416-6D4D-4A6A-EE5DF92CC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DF8D4-9738-C5A8-8C9B-857CEAAA5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565F1-91A9-C732-6647-05C140A0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3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6516-6632-5479-D3F7-6F2F3555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0CFE9-B669-38D2-7A8A-F135BB9ED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EDA1F-ACB2-7C20-ABC6-8FF52B557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08404-9EC3-C7C9-AFD1-782BCB67B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AD7BC-7ABC-06F8-DE00-E7FA50CE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55396-88E2-051C-66B2-7AD8C7B1B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8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1E37-29B6-B524-FDA3-DB74B342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391B5-D6B0-8E29-0D5F-5249368E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26C9E5-3266-065F-E5EA-C60D524A5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3A0930-3AEC-85EE-B5FF-7239A9DE8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DEFDE1-CF3E-A553-4B08-538446B9A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37B8C-25A4-A896-4DE8-4C568794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D1907-4128-D57F-F677-A1BDBD32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25D2F4-C45E-6673-BEE4-CBA416A0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1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9FB0F-3E2F-6A44-B662-659A5ED28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CB7DB-A1BE-9023-36D4-DB269A5C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ABBBD-B8F7-AD21-13BA-311790AA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608B0-C595-13DE-DC96-A1D60C71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6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6876B-4FBA-C245-BAE1-963ED76F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59432-C54E-85BF-745F-40FC32DC9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E1539-E3DC-0C7E-AD39-9D7B3CF1D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841A-1195-AB7E-92F7-F7D24A7A5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B94F6-1503-1E95-754B-B31D9E22F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E940A-425B-E944-DFFD-665FB41F0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D2229-BFB8-FEA1-3A4B-A283F88F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72296-226D-3530-A988-B79F91067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699B0-2B38-A094-2E92-BB776DB32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42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74661-B73B-B9D4-BD52-140869049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8976E0-5DF1-F325-B4CD-FE5600F18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938AD-80EC-9EAF-5A73-A53185C65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592D9-2E62-6C58-7023-6A726811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610A-465F-4FA2-98F9-B91CBFF49E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5819F-7191-DB5B-C2FC-52D1D5D5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D1902-ED02-5267-2262-FC012A8D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2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1F2893-8E8B-55B7-D74B-839CCAA54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CFF83-D888-E849-E94D-2937A3862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33F8B-65D8-DE86-564B-BAD58BBD8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63610A-465F-4FA2-98F9-B91CBFF49EE6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66E8B-06D1-9805-6C44-CAC4F538A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03CFE-8255-9F1F-4763-C64DF8F01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4954F-CB98-4505-8AD8-E0307E9FA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42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ravistyler/dnd-5e-monster-manual-stats?select=cleaned_monsters_basic.cs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delmas-sci/824-fina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98B59-23EC-9774-79E4-E06B3AC2B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Monsters of Dungeons and Dragons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249D65-CB52-37EE-5C70-75A5DF6208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Project Data Exploration</a:t>
            </a:r>
          </a:p>
        </p:txBody>
      </p:sp>
      <p:pic>
        <p:nvPicPr>
          <p:cNvPr id="4" name="Graphic 3" descr="Dragon with solid fill">
            <a:extLst>
              <a:ext uri="{FF2B5EF4-FFF2-40B4-BE49-F238E27FC236}">
                <a16:creationId xmlns:a16="http://schemas.microsoft.com/office/drawing/2014/main" id="{32AAD175-A3AE-859E-B90F-4CBB7AFB0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016" y="4133850"/>
            <a:ext cx="2432050" cy="2432050"/>
          </a:xfrm>
          <a:prstGeom prst="rect">
            <a:avLst/>
          </a:prstGeom>
        </p:spPr>
      </p:pic>
      <p:pic>
        <p:nvPicPr>
          <p:cNvPr id="5" name="Graphic 4" descr="Run with solid fill">
            <a:extLst>
              <a:ext uri="{FF2B5EF4-FFF2-40B4-BE49-F238E27FC236}">
                <a16:creationId xmlns:a16="http://schemas.microsoft.com/office/drawing/2014/main" id="{DB293300-2A26-C879-44F4-D73D446F1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42288" y="5877351"/>
            <a:ext cx="501556" cy="501556"/>
          </a:xfrm>
          <a:prstGeom prst="rect">
            <a:avLst/>
          </a:prstGeom>
        </p:spPr>
      </p:pic>
      <p:pic>
        <p:nvPicPr>
          <p:cNvPr id="6" name="Graphic 5" descr="Run with solid fill">
            <a:extLst>
              <a:ext uri="{FF2B5EF4-FFF2-40B4-BE49-F238E27FC236}">
                <a16:creationId xmlns:a16="http://schemas.microsoft.com/office/drawing/2014/main" id="{1188E8DB-B5E7-CEE1-6277-0A48F8E61B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67054" y="6143957"/>
            <a:ext cx="501556" cy="501556"/>
          </a:xfrm>
          <a:prstGeom prst="rect">
            <a:avLst/>
          </a:prstGeom>
        </p:spPr>
      </p:pic>
      <p:pic>
        <p:nvPicPr>
          <p:cNvPr id="7" name="Graphic 6" descr="Run with solid fill">
            <a:extLst>
              <a:ext uri="{FF2B5EF4-FFF2-40B4-BE49-F238E27FC236}">
                <a16:creationId xmlns:a16="http://schemas.microsoft.com/office/drawing/2014/main" id="{9F5E44CC-6577-630C-F072-2984EC21F8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0948" y="5813566"/>
            <a:ext cx="501556" cy="501556"/>
          </a:xfrm>
          <a:prstGeom prst="rect">
            <a:avLst/>
          </a:prstGeom>
        </p:spPr>
      </p:pic>
      <p:pic>
        <p:nvPicPr>
          <p:cNvPr id="8" name="Graphic 7" descr="Fire with solid fill">
            <a:extLst>
              <a:ext uri="{FF2B5EF4-FFF2-40B4-BE49-F238E27FC236}">
                <a16:creationId xmlns:a16="http://schemas.microsoft.com/office/drawing/2014/main" id="{A1B70B0D-A363-446A-0843-D284F3505D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6295179">
            <a:off x="6686644" y="4928773"/>
            <a:ext cx="914400" cy="914400"/>
          </a:xfrm>
          <a:prstGeom prst="rect">
            <a:avLst/>
          </a:prstGeom>
        </p:spPr>
      </p:pic>
      <p:pic>
        <p:nvPicPr>
          <p:cNvPr id="9" name="Graphic 8" descr="Fire with solid fill">
            <a:extLst>
              <a:ext uri="{FF2B5EF4-FFF2-40B4-BE49-F238E27FC236}">
                <a16:creationId xmlns:a16="http://schemas.microsoft.com/office/drawing/2014/main" id="{B1E10422-E9EF-BF57-DFAF-58AC9CD9FC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6295179">
            <a:off x="6757214" y="5018527"/>
            <a:ext cx="715043" cy="71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26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B5F15-F4F5-F44E-7C57-149BC046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" y="18255"/>
            <a:ext cx="10515600" cy="718345"/>
          </a:xfrm>
        </p:spPr>
        <p:txBody>
          <a:bodyPr/>
          <a:lstStyle/>
          <a:p>
            <a:r>
              <a:rPr lang="en-US" dirty="0"/>
              <a:t>Tab 2: Explore Your Monsters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CB74F-24AB-C3E3-85B9-EDB0EBCC2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1" y="736600"/>
            <a:ext cx="11724216" cy="869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is the page where the user can explore the monsters</a:t>
            </a:r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7144F9-27AD-5C98-24C1-5AED99D15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33" y="1252959"/>
            <a:ext cx="10727267" cy="52142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3018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9E137-C5C7-16C0-6BDA-98419F0EB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E6C9CC-A593-BB25-6924-E3A5DD01E5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87"/>
          <a:stretch>
            <a:fillRect/>
          </a:stretch>
        </p:blipFill>
        <p:spPr>
          <a:xfrm>
            <a:off x="366180" y="2081743"/>
            <a:ext cx="8690170" cy="3938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4D3D95-1FED-A4C3-FD7A-CF75CA84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" y="18255"/>
            <a:ext cx="10515600" cy="718345"/>
          </a:xfrm>
        </p:spPr>
        <p:txBody>
          <a:bodyPr/>
          <a:lstStyle/>
          <a:p>
            <a:r>
              <a:rPr lang="en-US" dirty="0"/>
              <a:t>Tab 2: Explore Your Monsters (cont.)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CD393B-8BA9-5D76-DE17-067C182DE2C9}"/>
              </a:ext>
            </a:extLst>
          </p:cNvPr>
          <p:cNvCxnSpPr>
            <a:cxnSpLocks/>
          </p:cNvCxnSpPr>
          <p:nvPr/>
        </p:nvCxnSpPr>
        <p:spPr>
          <a:xfrm flipV="1">
            <a:off x="730249" y="5860001"/>
            <a:ext cx="0" cy="522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ight Brace 4">
            <a:extLst>
              <a:ext uri="{FF2B5EF4-FFF2-40B4-BE49-F238E27FC236}">
                <a16:creationId xmlns:a16="http://schemas.microsoft.com/office/drawing/2014/main" id="{5FF70367-ECF6-2C5E-6822-B225FD4E2E99}"/>
              </a:ext>
            </a:extLst>
          </p:cNvPr>
          <p:cNvSpPr/>
          <p:nvPr/>
        </p:nvSpPr>
        <p:spPr>
          <a:xfrm>
            <a:off x="9088724" y="4503210"/>
            <a:ext cx="550327" cy="1516591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CF44C5-E306-5327-CBD1-90C32443EC95}"/>
              </a:ext>
            </a:extLst>
          </p:cNvPr>
          <p:cNvCxnSpPr>
            <a:cxnSpLocks/>
          </p:cNvCxnSpPr>
          <p:nvPr/>
        </p:nvCxnSpPr>
        <p:spPr>
          <a:xfrm flipH="1">
            <a:off x="3208867" y="1617133"/>
            <a:ext cx="247398" cy="389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1B3A55-2988-604A-01FF-2786CC7B6CAA}"/>
              </a:ext>
            </a:extLst>
          </p:cNvPr>
          <p:cNvSpPr txBox="1"/>
          <p:nvPr/>
        </p:nvSpPr>
        <p:spPr>
          <a:xfrm>
            <a:off x="9660459" y="4735863"/>
            <a:ext cx="25315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below shows the monsters that are being plotted in the graph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FBAFC-83EF-B653-9B61-28160918ABF3}"/>
              </a:ext>
            </a:extLst>
          </p:cNvPr>
          <p:cNvSpPr txBox="1"/>
          <p:nvPr/>
        </p:nvSpPr>
        <p:spPr>
          <a:xfrm>
            <a:off x="3456265" y="799189"/>
            <a:ext cx="4373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user can change any of the filters on the panel to see what monsters get filtered out (including monster type)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F3FC3D-02BA-5E36-9707-FC573DC2B842}"/>
              </a:ext>
            </a:extLst>
          </p:cNvPr>
          <p:cNvSpPr txBox="1"/>
          <p:nvPr/>
        </p:nvSpPr>
        <p:spPr>
          <a:xfrm>
            <a:off x="86785" y="6382820"/>
            <a:ext cx="504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 All reverts the settings back to the default</a:t>
            </a:r>
          </a:p>
        </p:txBody>
      </p:sp>
    </p:spTree>
    <p:extLst>
      <p:ext uri="{BB962C8B-B14F-4D97-AF65-F5344CB8AC3E}">
        <p14:creationId xmlns:p14="http://schemas.microsoft.com/office/powerpoint/2010/main" val="1518075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244B6-124E-5789-B159-D4F39D60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2AE9909-F417-AE05-165E-1BE505B96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4993"/>
            <a:ext cx="12192000" cy="43349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EBF4D8-C331-0330-3BE4-3EC92681A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07245"/>
          </a:xfrm>
        </p:spPr>
        <p:txBody>
          <a:bodyPr/>
          <a:lstStyle/>
          <a:p>
            <a:r>
              <a:rPr lang="en-US" dirty="0"/>
              <a:t>Tab 3: PCA by Monster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99273-AD3C-F0F0-BD4D-7495F99D1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8" y="730851"/>
            <a:ext cx="11235266" cy="912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Tab 3 is about looking at the similarities between monsters within each monster type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25849-3782-12BF-CBC8-72A4D9A5AAB3}"/>
              </a:ext>
            </a:extLst>
          </p:cNvPr>
          <p:cNvSpPr txBox="1"/>
          <p:nvPr/>
        </p:nvSpPr>
        <p:spPr>
          <a:xfrm>
            <a:off x="0" y="6053089"/>
            <a:ext cx="1211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PCA plot can show if certain monster types behave similarly or it the DM needs to think more about how to incorporate the monster into the campaign (ex. </a:t>
            </a:r>
            <a:r>
              <a:rPr lang="en-US" dirty="0" err="1"/>
              <a:t>Chuul</a:t>
            </a:r>
            <a:r>
              <a:rPr lang="en-US" dirty="0"/>
              <a:t> and </a:t>
            </a:r>
            <a:r>
              <a:rPr lang="en-US" dirty="0" err="1"/>
              <a:t>Otyugh</a:t>
            </a:r>
            <a:r>
              <a:rPr lang="en-US" dirty="0"/>
              <a:t> have similar stats from other Aberration monsters)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10F50-59B2-FC70-047D-9CEBBFDC2929}"/>
              </a:ext>
            </a:extLst>
          </p:cNvPr>
          <p:cNvSpPr txBox="1"/>
          <p:nvPr/>
        </p:nvSpPr>
        <p:spPr>
          <a:xfrm>
            <a:off x="118536" y="3186913"/>
            <a:ext cx="3979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dropdown menu allows users to explore each monster type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55325C-E122-EC52-8F96-0F8C35026B9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108203" y="2671020"/>
            <a:ext cx="0" cy="515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FE0ED9F1-305C-2AE6-E8C3-F476BCDAF12E}"/>
              </a:ext>
            </a:extLst>
          </p:cNvPr>
          <p:cNvSpPr/>
          <p:nvPr/>
        </p:nvSpPr>
        <p:spPr>
          <a:xfrm>
            <a:off x="8479367" y="4792133"/>
            <a:ext cx="673100" cy="722436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155895-54E4-CDEE-6D3D-4628565A9E37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8517467" y="5408771"/>
            <a:ext cx="60473" cy="644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948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5C2D6-E99E-1E9A-FDA4-3D6854653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7774D24-E6D1-70D0-F686-7505C9B37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8106"/>
            <a:ext cx="12192000" cy="42465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1E6A85-4808-7268-D36C-76BC8B43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07245"/>
          </a:xfrm>
        </p:spPr>
        <p:txBody>
          <a:bodyPr/>
          <a:lstStyle/>
          <a:p>
            <a:r>
              <a:rPr lang="en-US" dirty="0"/>
              <a:t>Tab 4: Search for Monsters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7D73-53A0-330C-E050-8E238883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3" y="728134"/>
            <a:ext cx="11998427" cy="5296480"/>
          </a:xfrm>
        </p:spPr>
        <p:txBody>
          <a:bodyPr>
            <a:normAutofit/>
          </a:bodyPr>
          <a:lstStyle/>
          <a:p>
            <a:r>
              <a:rPr lang="en-US" dirty="0"/>
              <a:t>Finally, Tab 4 is where the user can search for whatever monster they want to use as a DM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BC462-4E4B-DF22-2776-AAD388BDFA86}"/>
              </a:ext>
            </a:extLst>
          </p:cNvPr>
          <p:cNvSpPr txBox="1"/>
          <p:nvPr/>
        </p:nvSpPr>
        <p:spPr>
          <a:xfrm>
            <a:off x="287867" y="4510118"/>
            <a:ext cx="3403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user can either search in the “Search by Monster Name” or Filter by Type and then select a monster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D1CAA30-2640-ACC8-C464-89BEE4E06292}"/>
              </a:ext>
            </a:extLst>
          </p:cNvPr>
          <p:cNvCxnSpPr/>
          <p:nvPr/>
        </p:nvCxnSpPr>
        <p:spPr>
          <a:xfrm flipV="1">
            <a:off x="2065867" y="3530600"/>
            <a:ext cx="0" cy="905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219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1A292-6962-80D2-2F3C-057D9AB0B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D2AC-C781-BBD6-1AE6-041B0DE3E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482667" cy="807245"/>
          </a:xfrm>
        </p:spPr>
        <p:txBody>
          <a:bodyPr>
            <a:normAutofit/>
          </a:bodyPr>
          <a:lstStyle/>
          <a:p>
            <a:r>
              <a:rPr lang="en-US" sz="4000" dirty="0"/>
              <a:t>Tab 4: Search for Monsters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7CADB-0656-740A-68BE-6B76E2B7D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3" y="4121150"/>
            <a:ext cx="4340327" cy="2400300"/>
          </a:xfrm>
        </p:spPr>
        <p:txBody>
          <a:bodyPr>
            <a:normAutofit/>
          </a:bodyPr>
          <a:lstStyle/>
          <a:p>
            <a:r>
              <a:rPr lang="en-US" dirty="0"/>
              <a:t>The table is interactive, so the user can select a monster, and the full stats will appear below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703FAE-5701-A23E-D589-81F6284EE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00" y="734668"/>
            <a:ext cx="6800103" cy="31070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BFCB74-CB16-C177-1DB7-235B3C179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540" y="0"/>
            <a:ext cx="4589384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26FEBF-E0D8-991C-3CD7-D43014E405E9}"/>
              </a:ext>
            </a:extLst>
          </p:cNvPr>
          <p:cNvCxnSpPr>
            <a:cxnSpLocks/>
          </p:cNvCxnSpPr>
          <p:nvPr/>
        </p:nvCxnSpPr>
        <p:spPr>
          <a:xfrm>
            <a:off x="4834505" y="4121150"/>
            <a:ext cx="26584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BD8271-8005-03E7-4A95-E37D542C18C7}"/>
              </a:ext>
            </a:extLst>
          </p:cNvPr>
          <p:cNvCxnSpPr>
            <a:cxnSpLocks/>
          </p:cNvCxnSpPr>
          <p:nvPr/>
        </p:nvCxnSpPr>
        <p:spPr>
          <a:xfrm flipV="1">
            <a:off x="4834505" y="1631950"/>
            <a:ext cx="0" cy="2489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23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058B8-A8EB-122B-EF83-97D36DE60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ADD7-40AA-4CEE-45A2-0D424438F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" y="18255"/>
            <a:ext cx="10515600" cy="718345"/>
          </a:xfrm>
        </p:spPr>
        <p:txBody>
          <a:bodyPr/>
          <a:lstStyle/>
          <a:p>
            <a:r>
              <a:rPr lang="en-US" dirty="0"/>
              <a:t>Example Use Case: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BB0D5-8F58-7558-8E28-539AF6643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7" y="736600"/>
            <a:ext cx="11656483" cy="14444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Let’s say for the campaign I’m running as a DM, the players (level 9) are trapped in a graveyard and I want them to fight off some Undead monster</a:t>
            </a:r>
          </a:p>
          <a:p>
            <a:r>
              <a:rPr lang="en-US" dirty="0"/>
              <a:t>I want to first look at what predictors will predict more challenging monsters, such as hit points</a:t>
            </a:r>
          </a:p>
          <a:p>
            <a:r>
              <a:rPr lang="en-US" dirty="0"/>
              <a:t>Now, I’m going to look for monsters with high hit points but maybe not the highest since my players are only level 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ECFA22-782E-415D-DAD4-261BE6DD6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618" y="2265681"/>
            <a:ext cx="9317899" cy="44452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1840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480CB-741C-C63F-4A45-15328B897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6015-DC06-8B87-8AA5-867900AF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" y="18255"/>
            <a:ext cx="10515600" cy="718345"/>
          </a:xfrm>
        </p:spPr>
        <p:txBody>
          <a:bodyPr/>
          <a:lstStyle/>
          <a:p>
            <a:r>
              <a:rPr lang="en-US" dirty="0"/>
              <a:t>Example Use Case: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5A3AF-1B6B-014E-3CE8-BE23D4626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867" y="736600"/>
            <a:ext cx="11656483" cy="134520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Next, I want to start filtering out which monsters I’d like to use in my graveyard fight, so I might want to look at Undead monster types</a:t>
            </a:r>
          </a:p>
          <a:p>
            <a:r>
              <a:rPr lang="en-US" dirty="0"/>
              <a:t>If I only want to make it a really challenging fight, then I’ll look at Legendary Creatures only, so the list is limited to these three: Lich, Mummy Lord, Vampire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7CC3A-A584-CE93-4745-0004EC25E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" y="2081805"/>
            <a:ext cx="8830595" cy="46957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47E14CD-7711-29E1-3C97-7F0E4E15F33A}"/>
              </a:ext>
            </a:extLst>
          </p:cNvPr>
          <p:cNvSpPr/>
          <p:nvPr/>
        </p:nvSpPr>
        <p:spPr>
          <a:xfrm>
            <a:off x="5302250" y="3131672"/>
            <a:ext cx="2006600" cy="677333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087A-0C5F-5C17-6C4B-5E2569BCF981}"/>
              </a:ext>
            </a:extLst>
          </p:cNvPr>
          <p:cNvSpPr txBox="1"/>
          <p:nvPr/>
        </p:nvSpPr>
        <p:spPr>
          <a:xfrm>
            <a:off x="9389534" y="4741333"/>
            <a:ext cx="1997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might be good candidates for my graveyard fight against my players!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132E480-310D-2E06-A58A-026A7696117C}"/>
              </a:ext>
            </a:extLst>
          </p:cNvPr>
          <p:cNvSpPr/>
          <p:nvPr/>
        </p:nvSpPr>
        <p:spPr>
          <a:xfrm>
            <a:off x="8974667" y="4741333"/>
            <a:ext cx="254000" cy="82126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2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132076-C150-7AF7-638B-3EF3582BD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743752"/>
            <a:ext cx="11353800" cy="50126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22FE97B-F34E-8732-290C-BFDCE06606D4}"/>
              </a:ext>
            </a:extLst>
          </p:cNvPr>
          <p:cNvSpPr/>
          <p:nvPr/>
        </p:nvSpPr>
        <p:spPr>
          <a:xfrm>
            <a:off x="10284883" y="5119627"/>
            <a:ext cx="1691217" cy="1243604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BC19815-FE67-CEF0-B549-EBF77FB8DF8F}"/>
              </a:ext>
            </a:extLst>
          </p:cNvPr>
          <p:cNvSpPr txBox="1">
            <a:spLocks/>
          </p:cNvSpPr>
          <p:nvPr/>
        </p:nvSpPr>
        <p:spPr>
          <a:xfrm>
            <a:off x="44450" y="18255"/>
            <a:ext cx="10515600" cy="71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Use Case: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3A6A6D-469D-0EF9-41F1-7EB85004E51C}"/>
              </a:ext>
            </a:extLst>
          </p:cNvPr>
          <p:cNvSpPr txBox="1">
            <a:spLocks/>
          </p:cNvSpPr>
          <p:nvPr/>
        </p:nvSpPr>
        <p:spPr>
          <a:xfrm>
            <a:off x="116417" y="736600"/>
            <a:ext cx="11656483" cy="889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I can see from the PCA plot that these three will behave similarly in terms of their stats, so that gives me some flexibility to use a monster that best fits into my graveyard setting </a:t>
            </a:r>
          </a:p>
          <a:p>
            <a:r>
              <a:rPr lang="en-US" dirty="0"/>
              <a:t>I’d probably lean towards a Lich or Vampire, so now I’m down to 2 monsters</a:t>
            </a:r>
          </a:p>
        </p:txBody>
      </p:sp>
    </p:spTree>
    <p:extLst>
      <p:ext uri="{BB962C8B-B14F-4D97-AF65-F5344CB8AC3E}">
        <p14:creationId xmlns:p14="http://schemas.microsoft.com/office/powerpoint/2010/main" val="4080213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F1C3C-FEC3-9260-BB22-2F1D855DA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6C31217-4017-14FF-C951-868C406BA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33" y="1729199"/>
            <a:ext cx="10651067" cy="5017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4F82C9-CAE0-B93A-239F-94920EAA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07245"/>
          </a:xfrm>
        </p:spPr>
        <p:txBody>
          <a:bodyPr/>
          <a:lstStyle/>
          <a:p>
            <a:r>
              <a:rPr lang="en-US" dirty="0"/>
              <a:t>Example Use Case: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F0ECA6-8E46-AE05-0E39-D86612169974}"/>
              </a:ext>
            </a:extLst>
          </p:cNvPr>
          <p:cNvSpPr txBox="1">
            <a:spLocks/>
          </p:cNvSpPr>
          <p:nvPr/>
        </p:nvSpPr>
        <p:spPr>
          <a:xfrm>
            <a:off x="702733" y="736600"/>
            <a:ext cx="11070167" cy="889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Finally, I use the fourth tab to compare the stats between the Lich and the Vampire, and I might go for the Lich to make it a really challenging fight for my players!</a:t>
            </a:r>
          </a:p>
        </p:txBody>
      </p:sp>
    </p:spTree>
    <p:extLst>
      <p:ext uri="{BB962C8B-B14F-4D97-AF65-F5344CB8AC3E}">
        <p14:creationId xmlns:p14="http://schemas.microsoft.com/office/powerpoint/2010/main" val="2052776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87B48-2656-BF07-BA50-ED7BAB0BF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E31C77-3D68-6A25-756A-CA784EE3C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617"/>
            <a:ext cx="12192000" cy="4878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2EDE61-33C9-F2BB-F24A-896E476D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07245"/>
          </a:xfrm>
        </p:spPr>
        <p:txBody>
          <a:bodyPr/>
          <a:lstStyle/>
          <a:p>
            <a:r>
              <a:rPr lang="en-US" dirty="0"/>
              <a:t>Interesting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5B7B-7EA9-6BDC-A6B6-E5BB5343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40" y="2173022"/>
            <a:ext cx="3972028" cy="36321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For most of the predictors, there is a relationship between Challenge Rating and the predictor, except for Dexterity, which does not seem to have a strong relationship as Challenge Rating increases, so this stat doesn’t matter as much when picking a challenging monster</a:t>
            </a:r>
          </a:p>
        </p:txBody>
      </p:sp>
    </p:spTree>
    <p:extLst>
      <p:ext uri="{BB962C8B-B14F-4D97-AF65-F5344CB8AC3E}">
        <p14:creationId xmlns:p14="http://schemas.microsoft.com/office/powerpoint/2010/main" val="309402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B800-476F-A4A8-984B-2E657062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85726"/>
            <a:ext cx="10515600" cy="972608"/>
          </a:xfrm>
        </p:spPr>
        <p:txBody>
          <a:bodyPr/>
          <a:lstStyle/>
          <a:p>
            <a:r>
              <a:rPr lang="en-US" dirty="0"/>
              <a:t>A Brief Introduction to D&amp;D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9527-AD2C-6209-0A53-E73C301A7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0996" y="946150"/>
            <a:ext cx="7982803" cy="57549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D&amp;D is a role-playing game with a Dungeon Master (DM) who creates a campaign (the world, the quests for characters, the monsters, etc.), and the players who create characters that play the campaign</a:t>
            </a:r>
          </a:p>
          <a:p>
            <a:endParaRPr lang="en-US" dirty="0"/>
          </a:p>
          <a:p>
            <a:r>
              <a:rPr lang="en-US" dirty="0"/>
              <a:t>Most D&amp;D gameplay focuses on players battling against monsters</a:t>
            </a:r>
          </a:p>
          <a:p>
            <a:endParaRPr lang="en-US" dirty="0"/>
          </a:p>
          <a:p>
            <a:r>
              <a:rPr lang="en-US" dirty="0"/>
              <a:t>Players control their characters’ actions through dice rolls (typically a 20-sided dice) while the DM controls the monsters</a:t>
            </a:r>
          </a:p>
          <a:p>
            <a:pPr lvl="1"/>
            <a:r>
              <a:rPr lang="en-US" dirty="0"/>
              <a:t>Higher die rolls mean an action or attack is likely successful</a:t>
            </a:r>
          </a:p>
          <a:p>
            <a:endParaRPr lang="en-US" dirty="0"/>
          </a:p>
          <a:p>
            <a:r>
              <a:rPr lang="en-US" dirty="0"/>
              <a:t>Monsters have a “Challenge Rating” which is a representative score of a monster’s toughness in battle based on various “stats” such as ability scores, hit points, and armor class values</a:t>
            </a:r>
          </a:p>
          <a:p>
            <a:endParaRPr lang="en-US" dirty="0"/>
          </a:p>
          <a:p>
            <a:r>
              <a:rPr lang="en-US" dirty="0"/>
              <a:t>Basically, the DM can use the Challenge Rating to get a general sense for how challenging a monster is for their players to fight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89EB44-B81B-A23E-B8EC-8927B265D11B}"/>
              </a:ext>
            </a:extLst>
          </p:cNvPr>
          <p:cNvGrpSpPr/>
          <p:nvPr/>
        </p:nvGrpSpPr>
        <p:grpSpPr>
          <a:xfrm>
            <a:off x="131413" y="2035440"/>
            <a:ext cx="3184371" cy="3563938"/>
            <a:chOff x="2024899" y="898790"/>
            <a:chExt cx="3184371" cy="3563938"/>
          </a:xfrm>
          <a:solidFill>
            <a:srgbClr val="C00000"/>
          </a:solidFill>
        </p:grpSpPr>
        <p:pic>
          <p:nvPicPr>
            <p:cNvPr id="6" name="Graphic 5" descr="Wolf with solid fill">
              <a:extLst>
                <a:ext uri="{FF2B5EF4-FFF2-40B4-BE49-F238E27FC236}">
                  <a16:creationId xmlns:a16="http://schemas.microsoft.com/office/drawing/2014/main" id="{7A3BE5A4-101A-83C2-E3D3-B8DDC9BCE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39078" y="1539245"/>
              <a:ext cx="462269" cy="462269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BAB1789-2FD8-F894-1D13-0BF20390DCF7}"/>
                </a:ext>
              </a:extLst>
            </p:cNvPr>
            <p:cNvGrpSpPr/>
            <p:nvPr/>
          </p:nvGrpSpPr>
          <p:grpSpPr>
            <a:xfrm>
              <a:off x="4294870" y="3374179"/>
              <a:ext cx="435880" cy="399204"/>
              <a:chOff x="1054100" y="4540250"/>
              <a:chExt cx="806450" cy="603250"/>
            </a:xfrm>
            <a:grpFill/>
          </p:grpSpPr>
          <p:pic>
            <p:nvPicPr>
              <p:cNvPr id="15" name="Graphic 14" descr="Bee with solid fill">
                <a:extLst>
                  <a:ext uri="{FF2B5EF4-FFF2-40B4-BE49-F238E27FC236}">
                    <a16:creationId xmlns:a16="http://schemas.microsoft.com/office/drawing/2014/main" id="{82D3056F-9CA9-80E4-3A51-D57041254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650" y="457835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16" name="Graphic 15" descr="Bee with solid fill">
                <a:extLst>
                  <a:ext uri="{FF2B5EF4-FFF2-40B4-BE49-F238E27FC236}">
                    <a16:creationId xmlns:a16="http://schemas.microsoft.com/office/drawing/2014/main" id="{E54B9160-F03A-5CF5-2B2F-24EFE3B4FC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16050" y="473075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17" name="Graphic 16" descr="Bee with solid fill">
                <a:extLst>
                  <a:ext uri="{FF2B5EF4-FFF2-40B4-BE49-F238E27FC236}">
                    <a16:creationId xmlns:a16="http://schemas.microsoft.com/office/drawing/2014/main" id="{DF83A0EB-CD3E-46B8-DD3D-324F18949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454150" y="454025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18" name="Graphic 17" descr="Bee with solid fill">
                <a:extLst>
                  <a:ext uri="{FF2B5EF4-FFF2-40B4-BE49-F238E27FC236}">
                    <a16:creationId xmlns:a16="http://schemas.microsoft.com/office/drawing/2014/main" id="{247524CF-0B29-63A2-2EF3-BA9E44F32E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358900" y="490220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19" name="Graphic 18" descr="Bee with solid fill">
                <a:extLst>
                  <a:ext uri="{FF2B5EF4-FFF2-40B4-BE49-F238E27FC236}">
                    <a16:creationId xmlns:a16="http://schemas.microsoft.com/office/drawing/2014/main" id="{0C36ACC9-B0E1-7BE6-67BD-92089C51F9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619250" y="467360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20" name="Graphic 19" descr="Bee with solid fill">
                <a:extLst>
                  <a:ext uri="{FF2B5EF4-FFF2-40B4-BE49-F238E27FC236}">
                    <a16:creationId xmlns:a16="http://schemas.microsoft.com/office/drawing/2014/main" id="{32F89C93-9670-CA2F-A617-F8128C3BA6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54100" y="457835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21" name="Graphic 20" descr="Bee with solid fill">
                <a:extLst>
                  <a:ext uri="{FF2B5EF4-FFF2-40B4-BE49-F238E27FC236}">
                    <a16:creationId xmlns:a16="http://schemas.microsoft.com/office/drawing/2014/main" id="{EC10A58D-067F-E345-94AB-D4F67AB5F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174750" y="4781550"/>
                <a:ext cx="241300" cy="241300"/>
              </a:xfrm>
              <a:prstGeom prst="rect">
                <a:avLst/>
              </a:prstGeom>
            </p:spPr>
          </p:pic>
          <p:pic>
            <p:nvPicPr>
              <p:cNvPr id="22" name="Graphic 21" descr="Bee with solid fill">
                <a:extLst>
                  <a:ext uri="{FF2B5EF4-FFF2-40B4-BE49-F238E27FC236}">
                    <a16:creationId xmlns:a16="http://schemas.microsoft.com/office/drawing/2014/main" id="{698B6EF9-32AE-B9D3-7115-3356409A0D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68450" y="4883150"/>
                <a:ext cx="241300" cy="241300"/>
              </a:xfrm>
              <a:prstGeom prst="rect">
                <a:avLst/>
              </a:prstGeom>
            </p:spPr>
          </p:pic>
        </p:grpSp>
        <p:pic>
          <p:nvPicPr>
            <p:cNvPr id="24" name="Graphic 23" descr="Ghost with solid fill">
              <a:extLst>
                <a:ext uri="{FF2B5EF4-FFF2-40B4-BE49-F238E27FC236}">
                  <a16:creationId xmlns:a16="http://schemas.microsoft.com/office/drawing/2014/main" id="{1E58410E-26E3-F018-2F2E-A6205868F7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22788" y="2306847"/>
              <a:ext cx="413077" cy="413077"/>
            </a:xfrm>
            <a:prstGeom prst="rect">
              <a:avLst/>
            </a:prstGeom>
          </p:spPr>
        </p:pic>
        <p:pic>
          <p:nvPicPr>
            <p:cNvPr id="27" name="Graphic 26" descr="Tyrannosaurus Rex with solid fill">
              <a:extLst>
                <a:ext uri="{FF2B5EF4-FFF2-40B4-BE49-F238E27FC236}">
                  <a16:creationId xmlns:a16="http://schemas.microsoft.com/office/drawing/2014/main" id="{CFCDE24D-24CA-80E9-B2CB-2B53F6BBF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4294870" y="2018031"/>
              <a:ext cx="914400" cy="914400"/>
            </a:xfrm>
            <a:prstGeom prst="rect">
              <a:avLst/>
            </a:prstGeom>
          </p:spPr>
        </p:pic>
        <p:pic>
          <p:nvPicPr>
            <p:cNvPr id="29" name="Graphic 28" descr="Road outline">
              <a:extLst>
                <a:ext uri="{FF2B5EF4-FFF2-40B4-BE49-F238E27FC236}">
                  <a16:creationId xmlns:a16="http://schemas.microsoft.com/office/drawing/2014/main" id="{13E25DB4-8F38-1E53-37F7-3CF6FF09F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24899" y="898790"/>
              <a:ext cx="2926291" cy="3563938"/>
            </a:xfrm>
            <a:prstGeom prst="rect">
              <a:avLst/>
            </a:prstGeom>
          </p:spPr>
        </p:pic>
        <p:pic>
          <p:nvPicPr>
            <p:cNvPr id="34" name="Graphic 33" descr="Group of women with solid fill">
              <a:extLst>
                <a:ext uri="{FF2B5EF4-FFF2-40B4-BE49-F238E27FC236}">
                  <a16:creationId xmlns:a16="http://schemas.microsoft.com/office/drawing/2014/main" id="{0550B842-4C8B-2920-9A36-F0A25786E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22108" y="3250026"/>
              <a:ext cx="658791" cy="658791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749BBA4-50BD-0FFA-24FB-449C581AA052}"/>
              </a:ext>
            </a:extLst>
          </p:cNvPr>
          <p:cNvSpPr txBox="1"/>
          <p:nvPr/>
        </p:nvSpPr>
        <p:spPr>
          <a:xfrm>
            <a:off x="1320740" y="2178647"/>
            <a:ext cx="11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Monsters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A5CFA54-79E1-3B58-9631-B3D7CB1D90FA}"/>
              </a:ext>
            </a:extLst>
          </p:cNvPr>
          <p:cNvSpPr txBox="1"/>
          <p:nvPr/>
        </p:nvSpPr>
        <p:spPr>
          <a:xfrm>
            <a:off x="602022" y="5043641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Characters</a:t>
            </a:r>
          </a:p>
        </p:txBody>
      </p:sp>
    </p:spTree>
    <p:extLst>
      <p:ext uri="{BB962C8B-B14F-4D97-AF65-F5344CB8AC3E}">
        <p14:creationId xmlns:p14="http://schemas.microsoft.com/office/powerpoint/2010/main" val="1296492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DC937-7AEA-7055-ADBB-9F128FB84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E4B43-54FC-7044-0E8F-BEA37B102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" y="18256"/>
            <a:ext cx="10515600" cy="642144"/>
          </a:xfrm>
        </p:spPr>
        <p:txBody>
          <a:bodyPr>
            <a:noAutofit/>
          </a:bodyPr>
          <a:lstStyle/>
          <a:p>
            <a:r>
              <a:rPr lang="en-US" sz="3600" dirty="0"/>
              <a:t>Interesting Findings (cont.)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6DC646-F5D7-01ED-F5F6-830E67E7E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1" y="660400"/>
            <a:ext cx="11963399" cy="1208157"/>
          </a:xfrm>
        </p:spPr>
        <p:txBody>
          <a:bodyPr>
            <a:normAutofit/>
          </a:bodyPr>
          <a:lstStyle/>
          <a:p>
            <a:r>
              <a:rPr lang="en-US" sz="2400" dirty="0"/>
              <a:t>It seems like there’s a chunk of monsters (circled in green) that the guidebook rates between 10 and 20 but the model gives a slightly lower predicted CR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F31B34F-D996-B899-795B-33675B263C07}"/>
              </a:ext>
            </a:extLst>
          </p:cNvPr>
          <p:cNvSpPr/>
          <p:nvPr/>
        </p:nvSpPr>
        <p:spPr>
          <a:xfrm rot="21271954">
            <a:off x="5941040" y="2727236"/>
            <a:ext cx="2621305" cy="97782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0F41B17-D9DB-3053-A8FA-E95B560BD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1" y="2082802"/>
            <a:ext cx="8553450" cy="4650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27CC08C0-3469-4B4B-2FEF-548336A23E7C}"/>
              </a:ext>
            </a:extLst>
          </p:cNvPr>
          <p:cNvSpPr/>
          <p:nvPr/>
        </p:nvSpPr>
        <p:spPr>
          <a:xfrm rot="21271954">
            <a:off x="4455141" y="2941481"/>
            <a:ext cx="2621305" cy="97782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37412F-9E0B-D21E-3483-05B215EDE6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021" b="29063"/>
          <a:stretch>
            <a:fillRect/>
          </a:stretch>
        </p:blipFill>
        <p:spPr>
          <a:xfrm>
            <a:off x="7692829" y="1552756"/>
            <a:ext cx="4302321" cy="2425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4F23841-877A-D156-5801-B9DA921BF189}"/>
              </a:ext>
            </a:extLst>
          </p:cNvPr>
          <p:cNvSpPr/>
          <p:nvPr/>
        </p:nvSpPr>
        <p:spPr>
          <a:xfrm>
            <a:off x="6643384" y="3279629"/>
            <a:ext cx="398767" cy="238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4C7872E-1E71-236F-DA89-3DB5CBB51E3D}"/>
              </a:ext>
            </a:extLst>
          </p:cNvPr>
          <p:cNvCxnSpPr>
            <a:cxnSpLocks/>
          </p:cNvCxnSpPr>
          <p:nvPr/>
        </p:nvCxnSpPr>
        <p:spPr>
          <a:xfrm flipV="1">
            <a:off x="7042151" y="1552756"/>
            <a:ext cx="650678" cy="17223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233986-A0EF-9528-FDEF-09A1E2396060}"/>
              </a:ext>
            </a:extLst>
          </p:cNvPr>
          <p:cNvCxnSpPr>
            <a:cxnSpLocks/>
          </p:cNvCxnSpPr>
          <p:nvPr/>
        </p:nvCxnSpPr>
        <p:spPr>
          <a:xfrm>
            <a:off x="7054842" y="3517653"/>
            <a:ext cx="637987" cy="460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BAAEFA-6CC3-1AE4-8B5F-74E9FF01BEC2}"/>
              </a:ext>
            </a:extLst>
          </p:cNvPr>
          <p:cNvSpPr txBox="1"/>
          <p:nvPr/>
        </p:nvSpPr>
        <p:spPr>
          <a:xfrm>
            <a:off x="9296400" y="4425253"/>
            <a:ext cx="233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Further, there is one monster (the Lich) that seems to be predicted even lower than the rest, and might be a potential outlier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162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51C7C-AD20-5748-BCB7-A38D1AC6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51C88-2F9C-0A61-1C8A-D5C31D1DE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app is useful for DM’s interested in creating challenge monster interactions with their players’ characters by easily exploring monster stats</a:t>
            </a:r>
          </a:p>
          <a:p>
            <a:r>
              <a:rPr lang="en-US" dirty="0"/>
              <a:t>The PCA plot allows the user to look at how certain monsters are similar so that can be helpful when getting creative with the story</a:t>
            </a:r>
          </a:p>
          <a:p>
            <a:r>
              <a:rPr lang="en-US" dirty="0"/>
              <a:t>The interactive monster explorer tab is a great way to limit the list down to just a handful of monsters to use</a:t>
            </a:r>
          </a:p>
          <a:p>
            <a:r>
              <a:rPr lang="en-US" dirty="0"/>
              <a:t>Most of the predictors are related to challenge rating, except for perhaps dexterity which does not seem to correlate with Challenge Rating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8732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Zombie hands">
            <a:extLst>
              <a:ext uri="{FF2B5EF4-FFF2-40B4-BE49-F238E27FC236}">
                <a16:creationId xmlns:a16="http://schemas.microsoft.com/office/drawing/2014/main" id="{0DF4579E-A5E8-B1DF-A5FA-25381CF38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0F1EFFA-38B0-58F3-0BD1-AEEC53E3E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5677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Thank you and happy fighting!</a:t>
            </a:r>
          </a:p>
        </p:txBody>
      </p:sp>
    </p:spTree>
    <p:extLst>
      <p:ext uri="{BB962C8B-B14F-4D97-AF65-F5344CB8AC3E}">
        <p14:creationId xmlns:p14="http://schemas.microsoft.com/office/powerpoint/2010/main" val="272119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DB6C-7FC4-AAC6-093E-6792EE5F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787399"/>
          </a:xfrm>
        </p:spPr>
        <p:txBody>
          <a:bodyPr/>
          <a:lstStyle/>
          <a:p>
            <a:r>
              <a:rPr lang="en-US" dirty="0"/>
              <a:t>The Dataset and Cleanup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466DE-8FB4-92D5-2A01-E015D19F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787400"/>
            <a:ext cx="11057467" cy="5389563"/>
          </a:xfrm>
        </p:spPr>
        <p:txBody>
          <a:bodyPr/>
          <a:lstStyle/>
          <a:p>
            <a:r>
              <a:rPr lang="en-US" dirty="0"/>
              <a:t>Sourced from Kaggle: </a:t>
            </a:r>
            <a:r>
              <a:rPr lang="en-US" dirty="0">
                <a:hlinkClick r:id="rId2"/>
              </a:rPr>
              <a:t>https://www.kaggle.com/datasets/travistyler/dnd-5e-monster-manual-stats?select=cleaned_monsters_basic.csv</a:t>
            </a:r>
            <a:endParaRPr lang="en-US" dirty="0"/>
          </a:p>
          <a:p>
            <a:endParaRPr lang="en-US" dirty="0"/>
          </a:p>
          <a:p>
            <a:r>
              <a:rPr lang="en-US" dirty="0"/>
              <a:t>Dimension of original dataset: 324 rows x 45 columns</a:t>
            </a:r>
          </a:p>
          <a:p>
            <a:endParaRPr lang="en-US" dirty="0"/>
          </a:p>
          <a:p>
            <a:r>
              <a:rPr lang="en-US" dirty="0"/>
              <a:t>Clean up Process</a:t>
            </a:r>
          </a:p>
          <a:p>
            <a:pPr lvl="1"/>
            <a:r>
              <a:rPr lang="en-US" dirty="0"/>
              <a:t>Dropped non-essential rows (down to 324 rows x 16 columns)</a:t>
            </a:r>
          </a:p>
          <a:p>
            <a:pPr lvl="1"/>
            <a:r>
              <a:rPr lang="en-US" dirty="0"/>
              <a:t>Coded some columns to numeric (i.e. challenge rating, languages, and legendary creature)</a:t>
            </a:r>
          </a:p>
          <a:p>
            <a:pPr lvl="1"/>
            <a:r>
              <a:rPr lang="en-US" dirty="0"/>
              <a:t>Checked for obvious outliers in numeric variables</a:t>
            </a:r>
          </a:p>
          <a:p>
            <a:pPr lvl="1"/>
            <a:r>
              <a:rPr lang="en-US" dirty="0"/>
              <a:t>Saved new csv file that was used for analysis (</a:t>
            </a:r>
            <a:r>
              <a:rPr lang="en-US" i="1" dirty="0"/>
              <a:t>monsters_cleaned.csv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A5D2F-3134-32D2-7178-C42D3B20C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949"/>
            <a:ext cx="10515600" cy="759587"/>
          </a:xfrm>
        </p:spPr>
        <p:txBody>
          <a:bodyPr/>
          <a:lstStyle/>
          <a:p>
            <a:r>
              <a:rPr lang="en-US" dirty="0"/>
              <a:t>Data and Terminology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E1CAB-2B5F-91EE-3C58-BD4B568C7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712"/>
            <a:ext cx="10515600" cy="5538555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Armor Class: </a:t>
            </a:r>
            <a:r>
              <a:rPr lang="en-US" dirty="0"/>
              <a:t>numeric value from 1 to 30 that describes how hard it is for a player to hit and cause damage to a monster (lower AC means the monster is easier to hit)</a:t>
            </a:r>
          </a:p>
          <a:p>
            <a:r>
              <a:rPr lang="en-US" b="1" dirty="0"/>
              <a:t>Hit Points: </a:t>
            </a:r>
            <a:r>
              <a:rPr lang="en-US" dirty="0"/>
              <a:t>numeric value from 5 to 676 that describes the amount of damage a monster can take before it is killed (lower HP means a less hits will kill it)</a:t>
            </a:r>
          </a:p>
          <a:p>
            <a:r>
              <a:rPr lang="en-US" b="1" dirty="0"/>
              <a:t>Ability Scores: </a:t>
            </a:r>
            <a:r>
              <a:rPr lang="en-US" dirty="0"/>
              <a:t>numeric values from 1 to 30 that describe: </a:t>
            </a:r>
          </a:p>
          <a:p>
            <a:pPr lvl="1"/>
            <a:r>
              <a:rPr lang="en-US" b="1" dirty="0"/>
              <a:t>Strength</a:t>
            </a:r>
            <a:r>
              <a:rPr lang="en-US" dirty="0"/>
              <a:t>: a monster’s physical power</a:t>
            </a:r>
          </a:p>
          <a:p>
            <a:pPr lvl="1"/>
            <a:r>
              <a:rPr lang="en-US" b="1" dirty="0"/>
              <a:t>Dexterity</a:t>
            </a:r>
            <a:r>
              <a:rPr lang="en-US" dirty="0"/>
              <a:t>: a monster’s agility and reflex skills </a:t>
            </a:r>
          </a:p>
          <a:p>
            <a:pPr lvl="1"/>
            <a:r>
              <a:rPr lang="en-US" b="1" dirty="0"/>
              <a:t>Wisdom</a:t>
            </a:r>
            <a:r>
              <a:rPr lang="en-US" dirty="0"/>
              <a:t>: a monster’s perception, insight, or intuition</a:t>
            </a:r>
          </a:p>
          <a:p>
            <a:pPr lvl="1"/>
            <a:r>
              <a:rPr lang="en-US" b="1" dirty="0"/>
              <a:t>Intelligence</a:t>
            </a:r>
            <a:r>
              <a:rPr lang="en-US" dirty="0"/>
              <a:t>: a monster’s memory, reasoning, or analytical skills</a:t>
            </a:r>
          </a:p>
          <a:p>
            <a:pPr lvl="1"/>
            <a:r>
              <a:rPr lang="en-US" b="1" dirty="0"/>
              <a:t>Constitution</a:t>
            </a:r>
            <a:r>
              <a:rPr lang="en-US" dirty="0"/>
              <a:t>: a monster’s resilience and stamina </a:t>
            </a:r>
          </a:p>
          <a:p>
            <a:pPr lvl="1"/>
            <a:r>
              <a:rPr lang="en-US" b="1" dirty="0"/>
              <a:t>Charisma</a:t>
            </a:r>
            <a:r>
              <a:rPr lang="en-US" dirty="0"/>
              <a:t>: a monster’s social skills and influence on others</a:t>
            </a:r>
          </a:p>
          <a:p>
            <a:r>
              <a:rPr lang="en-US" b="1" dirty="0"/>
              <a:t>Speed:</a:t>
            </a:r>
            <a:r>
              <a:rPr lang="en-US" dirty="0"/>
              <a:t> numeric value between 0 and 60 ft (increments of 10) that represents a monster’s travel speed on land (base speed for humans is 30 ft, so anything above that is a fast monster)</a:t>
            </a:r>
          </a:p>
          <a:p>
            <a:r>
              <a:rPr lang="en-US" b="1" dirty="0"/>
              <a:t>Speak Language: </a:t>
            </a:r>
            <a:r>
              <a:rPr lang="en-US" dirty="0"/>
              <a:t>a binary yes (1) or no (0) that represents if a monster can speak and/or understand any language</a:t>
            </a:r>
          </a:p>
          <a:p>
            <a:r>
              <a:rPr lang="en-US" b="1" dirty="0"/>
              <a:t>Legendary Creature: </a:t>
            </a:r>
            <a:r>
              <a:rPr lang="en-US" dirty="0"/>
              <a:t>a monster that can perform extraordinary actions outside of the normal actions for most monsters</a:t>
            </a:r>
          </a:p>
        </p:txBody>
      </p:sp>
    </p:spTree>
    <p:extLst>
      <p:ext uri="{BB962C8B-B14F-4D97-AF65-F5344CB8AC3E}">
        <p14:creationId xmlns:p14="http://schemas.microsoft.com/office/powerpoint/2010/main" val="318221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60A98-B3F0-7AC2-0DF6-6A27E5F57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F42AB-130A-7CD4-AA18-6FB5E724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949"/>
            <a:ext cx="10515600" cy="759587"/>
          </a:xfrm>
        </p:spPr>
        <p:txBody>
          <a:bodyPr/>
          <a:lstStyle/>
          <a:p>
            <a:r>
              <a:rPr lang="en-US" dirty="0"/>
              <a:t>Data and Terminology Description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71285-E178-EF1F-0ED6-0C9683108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401"/>
            <a:ext cx="6098280" cy="550765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Size: </a:t>
            </a:r>
            <a:r>
              <a:rPr lang="en-US" dirty="0"/>
              <a:t>character variable describing the size of the monster (Tiny, Small, Medium, Large, Huge, or Gargantuan)</a:t>
            </a:r>
          </a:p>
          <a:p>
            <a:endParaRPr lang="en-US" dirty="0"/>
          </a:p>
          <a:p>
            <a:r>
              <a:rPr lang="en-US" b="1" dirty="0"/>
              <a:t>Type:</a:t>
            </a:r>
            <a:r>
              <a:rPr lang="en-US" dirty="0"/>
              <a:t> character variable describing the type of monster (i.e. Dragon, Humanoid, etc.)</a:t>
            </a:r>
          </a:p>
          <a:p>
            <a:endParaRPr lang="en-US" b="1" dirty="0"/>
          </a:p>
          <a:p>
            <a:r>
              <a:rPr lang="en-US" b="1" dirty="0"/>
              <a:t>Alignment:</a:t>
            </a:r>
            <a:r>
              <a:rPr lang="en-US" dirty="0"/>
              <a:t> a character variable that broadly describes a monster’s outlook towards society (Lawful, Neutral, or Chaotic) and their morals (Good, Neutral, or Evil). There can be any combination of the two scales, including a true neutral option </a:t>
            </a:r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6A8A6A4-71DA-CC30-6CE3-B421B0D62C48}"/>
              </a:ext>
            </a:extLst>
          </p:cNvPr>
          <p:cNvGrpSpPr/>
          <p:nvPr/>
        </p:nvGrpSpPr>
        <p:grpSpPr>
          <a:xfrm>
            <a:off x="7147140" y="3225720"/>
            <a:ext cx="4842933" cy="3323335"/>
            <a:chOff x="5672667" y="3610864"/>
            <a:chExt cx="4842933" cy="332333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E88CF6-EA2E-36CC-E70C-B0A2C8BBCCEB}"/>
                </a:ext>
              </a:extLst>
            </p:cNvPr>
            <p:cNvSpPr/>
            <p:nvPr/>
          </p:nvSpPr>
          <p:spPr>
            <a:xfrm>
              <a:off x="6257041" y="5622135"/>
              <a:ext cx="1268115" cy="860735"/>
            </a:xfrm>
            <a:prstGeom prst="rect">
              <a:avLst/>
            </a:prstGeom>
            <a:solidFill>
              <a:srgbClr val="87114F"/>
            </a:solidFill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Chaotic Evil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637DC0-186E-A0A5-AD77-62E5DE377D39}"/>
                </a:ext>
              </a:extLst>
            </p:cNvPr>
            <p:cNvSpPr/>
            <p:nvPr/>
          </p:nvSpPr>
          <p:spPr>
            <a:xfrm>
              <a:off x="8482152" y="5634539"/>
              <a:ext cx="1272547" cy="860736"/>
            </a:xfrm>
            <a:prstGeom prst="rect">
              <a:avLst/>
            </a:prstGeom>
            <a:solidFill>
              <a:srgbClr val="1BBFC3"/>
            </a:solidFill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Chaotic Good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7F6ACE-476B-B7C8-00E8-FDE0F795736B}"/>
                </a:ext>
              </a:extLst>
            </p:cNvPr>
            <p:cNvSpPr/>
            <p:nvPr/>
          </p:nvSpPr>
          <p:spPr>
            <a:xfrm>
              <a:off x="8492260" y="4029276"/>
              <a:ext cx="1272547" cy="860737"/>
            </a:xfrm>
            <a:prstGeom prst="rect">
              <a:avLst/>
            </a:prstGeom>
            <a:solidFill>
              <a:srgbClr val="CCC812"/>
            </a:solidFill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Lawful Good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9CB9054-C2C2-17B5-DA5C-FE6E4C66EEA6}"/>
                </a:ext>
              </a:extLst>
            </p:cNvPr>
            <p:cNvSpPr/>
            <p:nvPr/>
          </p:nvSpPr>
          <p:spPr>
            <a:xfrm>
              <a:off x="6269651" y="4037184"/>
              <a:ext cx="1268115" cy="846332"/>
            </a:xfrm>
            <a:prstGeom prst="rect">
              <a:avLst/>
            </a:prstGeom>
            <a:solidFill>
              <a:srgbClr val="9D311F"/>
            </a:solidFill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Lawful Evil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1076BEB-F5D8-AECE-085C-8B90E5A3F42A}"/>
                </a:ext>
              </a:extLst>
            </p:cNvPr>
            <p:cNvSpPr/>
            <p:nvPr/>
          </p:nvSpPr>
          <p:spPr>
            <a:xfrm>
              <a:off x="5672667" y="3610864"/>
              <a:ext cx="4842933" cy="33233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BB8DB46-7B2D-F12B-E685-757AA09AA828}"/>
                </a:ext>
              </a:extLst>
            </p:cNvPr>
            <p:cNvCxnSpPr>
              <a:cxnSpLocks/>
              <a:stCxn id="35" idx="2"/>
              <a:endCxn id="34" idx="0"/>
            </p:cNvCxnSpPr>
            <p:nvPr/>
          </p:nvCxnSpPr>
          <p:spPr>
            <a:xfrm flipH="1">
              <a:off x="7986976" y="4046209"/>
              <a:ext cx="28182" cy="241747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428FEF2-C96F-0DB7-D593-86941C75227F}"/>
                </a:ext>
              </a:extLst>
            </p:cNvPr>
            <p:cNvCxnSpPr>
              <a:cxnSpLocks/>
              <a:stCxn id="32" idx="1"/>
              <a:endCxn id="33" idx="3"/>
            </p:cNvCxnSpPr>
            <p:nvPr/>
          </p:nvCxnSpPr>
          <p:spPr>
            <a:xfrm flipH="1" flipV="1">
              <a:off x="6297144" y="5268918"/>
              <a:ext cx="3445878" cy="318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DD4348E-5A2F-F694-88AE-E944B21C0664}"/>
                </a:ext>
              </a:extLst>
            </p:cNvPr>
            <p:cNvSpPr txBox="1"/>
            <p:nvPr/>
          </p:nvSpPr>
          <p:spPr>
            <a:xfrm>
              <a:off x="9743022" y="5087439"/>
              <a:ext cx="731290" cy="369332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Good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F20CBD-5265-1C63-A4E0-823CF69C4A61}"/>
                </a:ext>
              </a:extLst>
            </p:cNvPr>
            <p:cNvSpPr txBox="1"/>
            <p:nvPr/>
          </p:nvSpPr>
          <p:spPr>
            <a:xfrm>
              <a:off x="5765652" y="5084252"/>
              <a:ext cx="531492" cy="369332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Evil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B5FBDDD-9F1D-6151-B946-3BA595C74A93}"/>
                </a:ext>
              </a:extLst>
            </p:cNvPr>
            <p:cNvSpPr txBox="1"/>
            <p:nvPr/>
          </p:nvSpPr>
          <p:spPr>
            <a:xfrm>
              <a:off x="7500304" y="6463687"/>
              <a:ext cx="973343" cy="369332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Chaotic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F0F7DF6-1D86-F249-72DE-AAA841C84121}"/>
                </a:ext>
              </a:extLst>
            </p:cNvPr>
            <p:cNvSpPr txBox="1"/>
            <p:nvPr/>
          </p:nvSpPr>
          <p:spPr>
            <a:xfrm>
              <a:off x="7590522" y="3676877"/>
              <a:ext cx="849271" cy="369332"/>
            </a:xfrm>
            <a:prstGeom prst="rect">
              <a:avLst/>
            </a:prstGeom>
            <a:solidFill>
              <a:schemeClr val="bg1"/>
            </a:solidFill>
            <a:effectLst>
              <a:softEdge rad="63500"/>
            </a:effectLst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Lawful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E953C99-2887-DDD2-65F8-1F4CE1527D9C}"/>
                </a:ext>
              </a:extLst>
            </p:cNvPr>
            <p:cNvSpPr/>
            <p:nvPr/>
          </p:nvSpPr>
          <p:spPr>
            <a:xfrm>
              <a:off x="7471447" y="4920263"/>
              <a:ext cx="1044729" cy="62337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Neutral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92F65A5-3CD8-7C14-B19E-DB885D07A11C}"/>
                </a:ext>
              </a:extLst>
            </p:cNvPr>
            <p:cNvSpPr/>
            <p:nvPr/>
          </p:nvSpPr>
          <p:spPr>
            <a:xfrm>
              <a:off x="7365232" y="4021273"/>
              <a:ext cx="1272547" cy="860737"/>
            </a:xfrm>
            <a:prstGeom prst="rect">
              <a:avLst/>
            </a:prstGeom>
            <a:gradFill flip="none" rotWithShape="1">
              <a:gsLst>
                <a:gs pos="0">
                  <a:srgbClr val="CCC812"/>
                </a:gs>
                <a:gs pos="52000">
                  <a:schemeClr val="bg2">
                    <a:lumMod val="50000"/>
                  </a:schemeClr>
                </a:gs>
                <a:gs pos="100000">
                  <a:srgbClr val="9D311F"/>
                </a:gs>
              </a:gsLst>
              <a:lin ang="10800000" scaled="1"/>
              <a:tileRect/>
            </a:gradFill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Lawful Neutral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AA28CED-5CAE-017C-4BF6-8420F7E77742}"/>
                </a:ext>
              </a:extLst>
            </p:cNvPr>
            <p:cNvSpPr/>
            <p:nvPr/>
          </p:nvSpPr>
          <p:spPr>
            <a:xfrm>
              <a:off x="8484947" y="4834936"/>
              <a:ext cx="1272547" cy="860737"/>
            </a:xfrm>
            <a:prstGeom prst="rect">
              <a:avLst/>
            </a:prstGeom>
            <a:gradFill>
              <a:gsLst>
                <a:gs pos="0">
                  <a:srgbClr val="CCC812"/>
                </a:gs>
                <a:gs pos="52000">
                  <a:schemeClr val="bg2">
                    <a:lumMod val="5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</a:gsLst>
              <a:lin ang="5400000" scaled="1"/>
            </a:gradFill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Neutral Good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0764CD8-14AF-045A-4E36-1A32B617BC06}"/>
                </a:ext>
              </a:extLst>
            </p:cNvPr>
            <p:cNvSpPr/>
            <p:nvPr/>
          </p:nvSpPr>
          <p:spPr>
            <a:xfrm>
              <a:off x="6243316" y="4825931"/>
              <a:ext cx="1272547" cy="860737"/>
            </a:xfrm>
            <a:prstGeom prst="rect">
              <a:avLst/>
            </a:prstGeom>
            <a:gradFill flip="none" rotWithShape="1">
              <a:gsLst>
                <a:gs pos="0">
                  <a:srgbClr val="87114F"/>
                </a:gs>
                <a:gs pos="52000">
                  <a:schemeClr val="bg2">
                    <a:lumMod val="50000"/>
                  </a:schemeClr>
                </a:gs>
                <a:gs pos="100000">
                  <a:srgbClr val="9D311F"/>
                </a:gs>
              </a:gsLst>
              <a:lin ang="16200000" scaled="1"/>
              <a:tileRect/>
            </a:gradFill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Neutral Evil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148C59B-AB98-FCBB-63B7-3524F9D4416B}"/>
                </a:ext>
              </a:extLst>
            </p:cNvPr>
            <p:cNvSpPr/>
            <p:nvPr/>
          </p:nvSpPr>
          <p:spPr>
            <a:xfrm>
              <a:off x="7348295" y="5629944"/>
              <a:ext cx="1272547" cy="860737"/>
            </a:xfrm>
            <a:prstGeom prst="rect">
              <a:avLst/>
            </a:prstGeom>
            <a:gradFill flip="none" rotWithShape="1">
              <a:gsLst>
                <a:gs pos="0">
                  <a:srgbClr val="87114F"/>
                </a:gs>
                <a:gs pos="52000">
                  <a:schemeClr val="bg2">
                    <a:lumMod val="50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</a:gsLst>
              <a:lin ang="0" scaled="1"/>
              <a:tileRect/>
            </a:gradFill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Chaotic Neutral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34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0318-F68C-C6C8-F75A-A6D0E621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113"/>
            <a:ext cx="10515600" cy="1325563"/>
          </a:xfrm>
        </p:spPr>
        <p:txBody>
          <a:bodyPr/>
          <a:lstStyle/>
          <a:p>
            <a:r>
              <a:rPr lang="en-US" dirty="0"/>
              <a:t>Why did I make this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3A194-588B-B225-D019-1FBC8699C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/>
          </a:bodyPr>
          <a:lstStyle/>
          <a:p>
            <a:r>
              <a:rPr lang="en-US" dirty="0"/>
              <a:t>Creating a well-balanced fight between characters and monsters is difficult for many DMs (i.e. you probably do not want your 1</a:t>
            </a:r>
            <a:r>
              <a:rPr lang="en-US" baseline="30000" dirty="0"/>
              <a:t>st</a:t>
            </a:r>
            <a:r>
              <a:rPr lang="en-US" dirty="0"/>
              <a:t> level players to fight against an adult dragon) </a:t>
            </a:r>
          </a:p>
          <a:p>
            <a:endParaRPr lang="en-US" dirty="0"/>
          </a:p>
          <a:p>
            <a:r>
              <a:rPr lang="en-US" dirty="0"/>
              <a:t>Thus, I wanted to explore challenge rating of monsters and evaluate what other stats can help a DM plan a tough fight without killing all the players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7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51E6-1011-70C2-4AD2-48579EC9F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CE46C-4E38-ADFB-8480-DF1702A5F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https://github.com/odelmas-sci/824-final</a:t>
            </a:r>
            <a:endParaRPr lang="en-US" dirty="0"/>
          </a:p>
          <a:p>
            <a:r>
              <a:rPr lang="en-US" dirty="0"/>
              <a:t>README page:</a:t>
            </a:r>
          </a:p>
          <a:p>
            <a:pPr lvl="1"/>
            <a:r>
              <a:rPr lang="en-US" dirty="0"/>
              <a:t>File name: </a:t>
            </a:r>
            <a:r>
              <a:rPr lang="en-US" u="sng" dirty="0"/>
              <a:t>Monsters of </a:t>
            </a:r>
            <a:r>
              <a:rPr lang="en-US" u="sng" dirty="0" err="1"/>
              <a:t>DnD.R</a:t>
            </a:r>
            <a:r>
              <a:rPr lang="en-US" u="sng" dirty="0"/>
              <a:t> </a:t>
            </a:r>
            <a:r>
              <a:rPr lang="en-US" dirty="0"/>
              <a:t>is the R script where I cleaned the data that I used in the Shiny app</a:t>
            </a:r>
          </a:p>
          <a:p>
            <a:pPr lvl="1"/>
            <a:r>
              <a:rPr lang="en-US" dirty="0"/>
              <a:t>File name: </a:t>
            </a:r>
            <a:r>
              <a:rPr lang="en-US" u="sng" dirty="0"/>
              <a:t>monsters_cleaned.csv </a:t>
            </a:r>
            <a:r>
              <a:rPr lang="en-US" dirty="0"/>
              <a:t>is the csv file I saved of the cleaned data</a:t>
            </a:r>
          </a:p>
          <a:p>
            <a:pPr lvl="1"/>
            <a:r>
              <a:rPr lang="en-US" dirty="0"/>
              <a:t>File name: </a:t>
            </a:r>
            <a:r>
              <a:rPr lang="en-US" u="sng" dirty="0" err="1"/>
              <a:t>app.R</a:t>
            </a:r>
            <a:r>
              <a:rPr lang="en-US" dirty="0"/>
              <a:t> is the Shiny App</a:t>
            </a:r>
          </a:p>
        </p:txBody>
      </p:sp>
    </p:spTree>
    <p:extLst>
      <p:ext uri="{BB962C8B-B14F-4D97-AF65-F5344CB8AC3E}">
        <p14:creationId xmlns:p14="http://schemas.microsoft.com/office/powerpoint/2010/main" val="3378637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A8324-8BAD-1E28-0506-D0E202286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98F0-A646-A26A-D3F7-B4C509C6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112"/>
            <a:ext cx="11353800" cy="781580"/>
          </a:xfrm>
        </p:spPr>
        <p:txBody>
          <a:bodyPr/>
          <a:lstStyle/>
          <a:p>
            <a:r>
              <a:rPr lang="en-US" dirty="0"/>
              <a:t>The app: Monster Challenge Estimator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E967-DC3E-1D2B-E133-4002F9E4C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6007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Tab 1: Introduces the user to each of the predictors against actual challenge rating individually</a:t>
            </a:r>
          </a:p>
          <a:p>
            <a:endParaRPr lang="en-US" dirty="0"/>
          </a:p>
          <a:p>
            <a:r>
              <a:rPr lang="en-US" dirty="0"/>
              <a:t>Tab 2: Introduces the monsters by plotting Challenge Rating (given by the game guidebook) against the Predicted Challenge Rating of the fitted model</a:t>
            </a:r>
          </a:p>
          <a:p>
            <a:pPr lvl="1"/>
            <a:r>
              <a:rPr lang="en-US" dirty="0"/>
              <a:t>Predictors for Challenge Rating:</a:t>
            </a:r>
          </a:p>
          <a:p>
            <a:pPr lvl="2"/>
            <a:r>
              <a:rPr lang="en-US" dirty="0"/>
              <a:t>Armor Class, Hit Points, Strength, Dexterity, Constitution, Intelligence, Wisdom, Charisma, Speed, Speak Languages, Legendary Creature</a:t>
            </a:r>
          </a:p>
          <a:p>
            <a:pPr lvl="1"/>
            <a:r>
              <a:rPr lang="en-US" dirty="0"/>
              <a:t>Can also filter by Monster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Tab 3: Principal Component Analysis (PCA) of Monster Types</a:t>
            </a:r>
          </a:p>
          <a:p>
            <a:endParaRPr lang="en-US" dirty="0"/>
          </a:p>
          <a:p>
            <a:r>
              <a:rPr lang="en-US" dirty="0"/>
              <a:t>Tab 4: Search for a monster and use it in your campaign!</a:t>
            </a:r>
          </a:p>
        </p:txBody>
      </p:sp>
    </p:spTree>
    <p:extLst>
      <p:ext uri="{BB962C8B-B14F-4D97-AF65-F5344CB8AC3E}">
        <p14:creationId xmlns:p14="http://schemas.microsoft.com/office/powerpoint/2010/main" val="375148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7154240-5E87-5AAB-3E60-29FD40852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4" y="1234664"/>
            <a:ext cx="10515600" cy="54023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297F28-5D18-9127-6DB3-6DC31F188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807245"/>
          </a:xfrm>
        </p:spPr>
        <p:txBody>
          <a:bodyPr/>
          <a:lstStyle/>
          <a:p>
            <a:r>
              <a:rPr lang="en-US" dirty="0"/>
              <a:t>Tab 1: Predictor Explorer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87EE7-726D-0BAA-D543-3E2777E29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533" y="719667"/>
            <a:ext cx="11201401" cy="66886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Tab 1 is an introduction to exploring each predictor against challenge rating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2C00B-65C6-E5BD-6927-093A42669725}"/>
              </a:ext>
            </a:extLst>
          </p:cNvPr>
          <p:cNvSpPr txBox="1"/>
          <p:nvPr/>
        </p:nvSpPr>
        <p:spPr>
          <a:xfrm>
            <a:off x="770468" y="3580826"/>
            <a:ext cx="3039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dropdown menu allows users to explore each of the predictors individually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F7896C-CBCE-8E12-947D-948865068B3D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290234" y="2749829"/>
            <a:ext cx="0" cy="830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6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D8572566DE154D8658E79E7EDB543A" ma:contentTypeVersion="11" ma:contentTypeDescription="Create a new document." ma:contentTypeScope="" ma:versionID="b21bcda7d30b06e59daccd643b20796b">
  <xsd:schema xmlns:xsd="http://www.w3.org/2001/XMLSchema" xmlns:xs="http://www.w3.org/2001/XMLSchema" xmlns:p="http://schemas.microsoft.com/office/2006/metadata/properties" xmlns:ns3="cda81d79-cf03-4f88-a1b0-4a07a6e00c8b" targetNamespace="http://schemas.microsoft.com/office/2006/metadata/properties" ma:root="true" ma:fieldsID="8faa612ccffca5bafa2d9a8f7253b6a6" ns3:_="">
    <xsd:import namespace="cda81d79-cf03-4f88-a1b0-4a07a6e00c8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81d79-cf03-4f88-a1b0-4a07a6e00c8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da81d79-cf03-4f88-a1b0-4a07a6e00c8b" xsi:nil="true"/>
  </documentManagement>
</p:properties>
</file>

<file path=customXml/itemProps1.xml><?xml version="1.0" encoding="utf-8"?>
<ds:datastoreItem xmlns:ds="http://schemas.openxmlformats.org/officeDocument/2006/customXml" ds:itemID="{D0F15AA4-1BF3-461B-BE5D-89A293C50F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a81d79-cf03-4f88-a1b0-4a07a6e00c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F69625-8D95-4C2E-A3F1-C196685241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AB50E3-2A9C-4BA9-8588-20DD759253A9}">
  <ds:schemaRefs>
    <ds:schemaRef ds:uri="http://purl.org/dc/elements/1.1/"/>
    <ds:schemaRef ds:uri="http://schemas.microsoft.com/office/2006/documentManagement/types"/>
    <ds:schemaRef ds:uri="cda81d79-cf03-4f88-a1b0-4a07a6e00c8b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1572</Words>
  <Application>Microsoft Office PowerPoint</Application>
  <PresentationFormat>Widescreen</PresentationFormat>
  <Paragraphs>123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Monsters of Dungeons and Dragons </vt:lpstr>
      <vt:lpstr>A Brief Introduction to D&amp;D</vt:lpstr>
      <vt:lpstr>The Dataset and Cleanup</vt:lpstr>
      <vt:lpstr>Data and Terminology Description</vt:lpstr>
      <vt:lpstr>Data and Terminology Description (cont.)</vt:lpstr>
      <vt:lpstr>Why did I make this app?</vt:lpstr>
      <vt:lpstr>Link to GitHub</vt:lpstr>
      <vt:lpstr>The app: Monster Challenge Estimator</vt:lpstr>
      <vt:lpstr>Tab 1: Predictor Explorer</vt:lpstr>
      <vt:lpstr>Tab 2: Explore Your Monsters</vt:lpstr>
      <vt:lpstr>Tab 2: Explore Your Monsters (cont.)</vt:lpstr>
      <vt:lpstr>Tab 3: PCA by Monster Type</vt:lpstr>
      <vt:lpstr>Tab 4: Search for Monsters</vt:lpstr>
      <vt:lpstr>Tab 4: Search for Monsters (cont.)</vt:lpstr>
      <vt:lpstr>Example Use Case: </vt:lpstr>
      <vt:lpstr>Example Use Case: </vt:lpstr>
      <vt:lpstr>PowerPoint Presentation</vt:lpstr>
      <vt:lpstr>Example Use Case: </vt:lpstr>
      <vt:lpstr>Interesting findings</vt:lpstr>
      <vt:lpstr>Interesting Findings (cont.)</vt:lpstr>
      <vt:lpstr>Conclusions and Summary</vt:lpstr>
      <vt:lpstr>Thank you and happy fighting!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Olivia Delmas</dc:creator>
  <cp:lastModifiedBy>Olivia Delmas</cp:lastModifiedBy>
  <cp:revision>10</cp:revision>
  <dcterms:created xsi:type="dcterms:W3CDTF">2025-07-09T17:46:10Z</dcterms:created>
  <dcterms:modified xsi:type="dcterms:W3CDTF">2025-07-19T13:17:06Z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0x010100EBD8572566DE154D8658E79E7EDB543A</vt:lpwstr>
  </property>
</Properties>
</file>