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59642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15746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93149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027BBF4C-5512-42A2-B10F-7DE8FA9D1287}" type="datetimeFigureOut">
              <a:rPr lang="es-AR" smtClean="0"/>
              <a:t>12/9/2023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91654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27BBF4C-5512-42A2-B10F-7DE8FA9D1287}" type="datetimeFigureOut">
              <a:rPr lang="es-AR" smtClean="0"/>
              <a:t>12/9/2023</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321975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027BBF4C-5512-42A2-B10F-7DE8FA9D1287}" type="datetimeFigureOut">
              <a:rPr lang="es-AR" smtClean="0"/>
              <a:t>12/9/2023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120991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027BBF4C-5512-42A2-B10F-7DE8FA9D1287}" type="datetimeFigureOut">
              <a:rPr lang="es-AR" smtClean="0"/>
              <a:t>12/9/2023</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386417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027BBF4C-5512-42A2-B10F-7DE8FA9D1287}" type="datetimeFigureOut">
              <a:rPr lang="es-AR" smtClean="0"/>
              <a:t>12/9/2023</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127498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27BBF4C-5512-42A2-B10F-7DE8FA9D1287}" type="datetimeFigureOut">
              <a:rPr lang="es-AR" smtClean="0"/>
              <a:t>12/9/2023</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0549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12/9/2023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2787438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27BBF4C-5512-42A2-B10F-7DE8FA9D1287}" type="datetimeFigureOut">
              <a:rPr lang="es-AR" smtClean="0"/>
              <a:t>12/9/2023</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261DC6DE-62D5-41E9-A7C9-D8782BD4DF26}" type="slidenum">
              <a:rPr lang="es-AR" smtClean="0"/>
              <a:t>‹Nº›</a:t>
            </a:fld>
            <a:endParaRPr lang="es-AR"/>
          </a:p>
        </p:txBody>
      </p:sp>
    </p:spTree>
    <p:extLst>
      <p:ext uri="{BB962C8B-B14F-4D97-AF65-F5344CB8AC3E}">
        <p14:creationId xmlns:p14="http://schemas.microsoft.com/office/powerpoint/2010/main" val="49403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BBF4C-5512-42A2-B10F-7DE8FA9D1287}" type="datetimeFigureOut">
              <a:rPr lang="es-AR" smtClean="0"/>
              <a:t>12/9/2023</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DC6DE-62D5-41E9-A7C9-D8782BD4DF26}" type="slidenum">
              <a:rPr lang="es-AR" smtClean="0"/>
              <a:t>‹Nº›</a:t>
            </a:fld>
            <a:endParaRPr lang="es-AR"/>
          </a:p>
        </p:txBody>
      </p:sp>
    </p:spTree>
    <p:extLst>
      <p:ext uri="{BB962C8B-B14F-4D97-AF65-F5344CB8AC3E}">
        <p14:creationId xmlns:p14="http://schemas.microsoft.com/office/powerpoint/2010/main" val="731885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9 CuadroTexto"/>
          <p:cNvSpPr txBox="1"/>
          <p:nvPr/>
        </p:nvSpPr>
        <p:spPr>
          <a:xfrm>
            <a:off x="3216700" y="921296"/>
            <a:ext cx="4127092" cy="369332"/>
          </a:xfrm>
          <a:prstGeom prst="rect">
            <a:avLst/>
          </a:prstGeom>
          <a:noFill/>
        </p:spPr>
        <p:txBody>
          <a:bodyPr wrap="none" rtlCol="0">
            <a:spAutoFit/>
          </a:bodyPr>
          <a:lstStyle/>
          <a:p>
            <a:r>
              <a:rPr lang="es-AR" dirty="0" smtClean="0"/>
              <a:t>,   Transformada Discreta de Fourier  (TDF)</a:t>
            </a:r>
            <a:endParaRPr lang="es-AR" dirty="0"/>
          </a:p>
        </p:txBody>
      </p:sp>
      <p:graphicFrame>
        <p:nvGraphicFramePr>
          <p:cNvPr id="5" name="Object 7"/>
          <p:cNvGraphicFramePr>
            <a:graphicFrameLocks noChangeAspect="1"/>
          </p:cNvGraphicFramePr>
          <p:nvPr>
            <p:extLst>
              <p:ext uri="{D42A27DB-BD31-4B8C-83A1-F6EECF244321}">
                <p14:modId xmlns:p14="http://schemas.microsoft.com/office/powerpoint/2010/main" val="141827668"/>
              </p:ext>
            </p:extLst>
          </p:nvPr>
        </p:nvGraphicFramePr>
        <p:xfrm>
          <a:off x="771496" y="719124"/>
          <a:ext cx="2374900" cy="769938"/>
        </p:xfrm>
        <a:graphic>
          <a:graphicData uri="http://schemas.openxmlformats.org/presentationml/2006/ole">
            <mc:AlternateContent xmlns:mc="http://schemas.openxmlformats.org/markup-compatibility/2006">
              <mc:Choice xmlns:v="urn:schemas-microsoft-com:vml" Requires="v">
                <p:oleObj spid="_x0000_s1039" name="Ecuación" r:id="rId3" imgW="1371600" imgH="444240" progId="Equation.3">
                  <p:embed/>
                </p:oleObj>
              </mc:Choice>
              <mc:Fallback>
                <p:oleObj name="Ecuación" r:id="rId3" imgW="1371600" imgH="444240" progId="Equation.3">
                  <p:embed/>
                  <p:pic>
                    <p:nvPicPr>
                      <p:cNvPr id="103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496" y="719124"/>
                        <a:ext cx="2374900" cy="769938"/>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8 CuadroTexto"/>
          <p:cNvSpPr txBox="1"/>
          <p:nvPr/>
        </p:nvSpPr>
        <p:spPr>
          <a:xfrm>
            <a:off x="2832198" y="72793"/>
            <a:ext cx="6407075" cy="646331"/>
          </a:xfrm>
          <a:prstGeom prst="rect">
            <a:avLst/>
          </a:prstGeom>
          <a:noFill/>
        </p:spPr>
        <p:txBody>
          <a:bodyPr wrap="none" rtlCol="0">
            <a:spAutoFit/>
          </a:bodyPr>
          <a:lstStyle/>
          <a:p>
            <a:r>
              <a:rPr lang="es-AR" sz="3400" b="1" dirty="0" smtClean="0"/>
              <a:t>Transformada</a:t>
            </a:r>
            <a:r>
              <a:rPr lang="es-AR" sz="3600" b="1" dirty="0" smtClean="0"/>
              <a:t> Discreta de Fourier</a:t>
            </a:r>
            <a:endParaRPr lang="es-AR" sz="3600" b="1" dirty="0"/>
          </a:p>
        </p:txBody>
      </p:sp>
      <p:sp>
        <p:nvSpPr>
          <p:cNvPr id="7" name="Rectángulo 6"/>
          <p:cNvSpPr/>
          <p:nvPr/>
        </p:nvSpPr>
        <p:spPr>
          <a:xfrm>
            <a:off x="133348" y="1489062"/>
            <a:ext cx="12058651" cy="5355312"/>
          </a:xfrm>
          <a:prstGeom prst="rect">
            <a:avLst/>
          </a:prstGeom>
        </p:spPr>
        <p:txBody>
          <a:bodyPr wrap="square">
            <a:spAutoFit/>
          </a:bodyPr>
          <a:lstStyle/>
          <a:p>
            <a:r>
              <a:rPr lang="es-AR" dirty="0" err="1">
                <a:solidFill>
                  <a:srgbClr val="000000"/>
                </a:solidFill>
                <a:latin typeface="Courier New" panose="02070309020205020404" pitchFamily="49" charset="0"/>
              </a:rPr>
              <a:t>clear</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err="1">
                <a:solidFill>
                  <a:srgbClr val="000000"/>
                </a:solidFill>
                <a:latin typeface="Courier New" panose="02070309020205020404" pitchFamily="49" charset="0"/>
              </a:rPr>
              <a:t>close</a:t>
            </a:r>
            <a:r>
              <a:rPr lang="es-AR" dirty="0">
                <a:solidFill>
                  <a:srgbClr val="000000"/>
                </a:solidFill>
                <a:latin typeface="Courier New" panose="02070309020205020404" pitchFamily="49" charset="0"/>
              </a:rPr>
              <a:t> </a:t>
            </a:r>
            <a:r>
              <a:rPr lang="es-AR" dirty="0" err="1">
                <a:solidFill>
                  <a:srgbClr val="A020F0"/>
                </a:solidFill>
                <a:latin typeface="Courier New" panose="02070309020205020404" pitchFamily="49" charset="0"/>
              </a:rPr>
              <a:t>all</a:t>
            </a:r>
            <a:endParaRPr lang="es-AR" dirty="0">
              <a:solidFill>
                <a:srgbClr val="A020F0"/>
              </a:solidFill>
              <a:latin typeface="Courier New" panose="02070309020205020404" pitchFamily="49" charset="0"/>
            </a:endParaRPr>
          </a:p>
          <a:p>
            <a:r>
              <a:rPr lang="es-AR" dirty="0">
                <a:solidFill>
                  <a:srgbClr val="000000"/>
                </a:solidFill>
                <a:latin typeface="Courier New" panose="02070309020205020404" pitchFamily="49" charset="0"/>
              </a:rPr>
              <a:t>f=input(</a:t>
            </a:r>
            <a:r>
              <a:rPr lang="es-AR" dirty="0">
                <a:solidFill>
                  <a:srgbClr val="A020F0"/>
                </a:solidFill>
                <a:latin typeface="Courier New" panose="02070309020205020404" pitchFamily="49" charset="0"/>
              </a:rPr>
              <a:t>'f='</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%frecuencia de la señal</a:t>
            </a:r>
          </a:p>
          <a:p>
            <a:r>
              <a:rPr lang="es-AR" dirty="0">
                <a:solidFill>
                  <a:srgbClr val="000000"/>
                </a:solidFill>
                <a:latin typeface="Courier New" panose="02070309020205020404" pitchFamily="49" charset="0"/>
              </a:rPr>
              <a:t>N=input(</a:t>
            </a:r>
            <a:r>
              <a:rPr lang="es-AR" dirty="0">
                <a:solidFill>
                  <a:srgbClr val="A020F0"/>
                </a:solidFill>
                <a:latin typeface="Courier New" panose="02070309020205020404" pitchFamily="49" charset="0"/>
              </a:rPr>
              <a:t>'N='</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%longitud de la muestra</a:t>
            </a:r>
          </a:p>
          <a:p>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=input(</a:t>
            </a:r>
            <a:r>
              <a:rPr lang="es-AR" dirty="0">
                <a:solidFill>
                  <a:srgbClr val="A020F0"/>
                </a:solidFill>
                <a:latin typeface="Courier New" panose="02070309020205020404" pitchFamily="49" charset="0"/>
              </a:rPr>
              <a:t>'</a:t>
            </a:r>
            <a:r>
              <a:rPr lang="es-AR" dirty="0" err="1">
                <a:solidFill>
                  <a:srgbClr val="A020F0"/>
                </a:solidFill>
                <a:latin typeface="Courier New" panose="02070309020205020404" pitchFamily="49" charset="0"/>
              </a:rPr>
              <a:t>fs</a:t>
            </a:r>
            <a:r>
              <a:rPr lang="es-AR" dirty="0">
                <a:solidFill>
                  <a:srgbClr val="A020F0"/>
                </a:solidFill>
                <a:latin typeface="Courier New" panose="02070309020205020404" pitchFamily="49" charset="0"/>
              </a:rPr>
              <a:t>='</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%frecuencia de muestreo</a:t>
            </a:r>
          </a:p>
          <a:p>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=1/</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a:t>
            </a:r>
            <a:r>
              <a:rPr lang="es-AR" dirty="0">
                <a:solidFill>
                  <a:srgbClr val="228B22"/>
                </a:solidFill>
                <a:latin typeface="Courier New" panose="02070309020205020404" pitchFamily="49" charset="0"/>
              </a:rPr>
              <a:t>%período de muestreo</a:t>
            </a:r>
          </a:p>
          <a:p>
            <a:r>
              <a:rPr lang="es-AR" dirty="0">
                <a:solidFill>
                  <a:srgbClr val="000000"/>
                </a:solidFill>
                <a:latin typeface="Courier New" panose="02070309020205020404" pitchFamily="49" charset="0"/>
              </a:rPr>
              <a:t>n=0:1:N-1; </a:t>
            </a:r>
            <a:r>
              <a:rPr lang="es-AR" dirty="0">
                <a:solidFill>
                  <a:srgbClr val="228B22"/>
                </a:solidFill>
                <a:latin typeface="Courier New" panose="02070309020205020404" pitchFamily="49" charset="0"/>
              </a:rPr>
              <a:t>%secuencia de tiempo </a:t>
            </a:r>
          </a:p>
          <a:p>
            <a:r>
              <a:rPr lang="es-AR" dirty="0">
                <a:solidFill>
                  <a:srgbClr val="000000"/>
                </a:solidFill>
                <a:latin typeface="Courier New" panose="02070309020205020404" pitchFamily="49" charset="0"/>
              </a:rPr>
              <a:t>y=sin(2*pi*f*n*</a:t>
            </a:r>
            <a:r>
              <a:rPr lang="es-AR" dirty="0" err="1">
                <a:solidFill>
                  <a:srgbClr val="000000"/>
                </a:solidFill>
                <a:latin typeface="Courier New" panose="02070309020205020404" pitchFamily="49" charset="0"/>
              </a:rPr>
              <a:t>Ts</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%señal a representar</a:t>
            </a:r>
          </a:p>
          <a:p>
            <a:r>
              <a:rPr lang="es-AR" dirty="0" err="1">
                <a:solidFill>
                  <a:srgbClr val="000000"/>
                </a:solidFill>
                <a:latin typeface="Courier New" panose="02070309020205020404" pitchFamily="49" charset="0"/>
              </a:rPr>
              <a:t>plot</a:t>
            </a:r>
            <a:r>
              <a:rPr lang="es-AR" dirty="0">
                <a:solidFill>
                  <a:srgbClr val="000000"/>
                </a:solidFill>
                <a:latin typeface="Courier New" panose="02070309020205020404" pitchFamily="49" charset="0"/>
              </a:rPr>
              <a:t>(n*</a:t>
            </a:r>
            <a:r>
              <a:rPr lang="es-AR" dirty="0" err="1">
                <a:solidFill>
                  <a:srgbClr val="000000"/>
                </a:solidFill>
                <a:latin typeface="Courier New" panose="02070309020205020404" pitchFamily="49" charset="0"/>
              </a:rPr>
              <a:t>Ts,y</a:t>
            </a:r>
            <a:r>
              <a:rPr lang="es-AR" dirty="0">
                <a:solidFill>
                  <a:srgbClr val="000000"/>
                </a:solidFill>
                <a:latin typeface="Courier New" panose="02070309020205020404" pitchFamily="49" charset="0"/>
              </a:rPr>
              <a:t>,</a:t>
            </a:r>
            <a:r>
              <a:rPr lang="es-AR" dirty="0">
                <a:solidFill>
                  <a:srgbClr val="A020F0"/>
                </a:solidFill>
                <a:latin typeface="Courier New" panose="02070309020205020404" pitchFamily="49" charset="0"/>
              </a:rPr>
              <a:t>'-o'</a:t>
            </a:r>
            <a:r>
              <a:rPr lang="es-AR" dirty="0">
                <a:solidFill>
                  <a:srgbClr val="000000"/>
                </a:solidFill>
                <a:latin typeface="Courier New" panose="02070309020205020404" pitchFamily="49" charset="0"/>
              </a:rPr>
              <a:t>) </a:t>
            </a:r>
            <a:r>
              <a:rPr lang="es-AR" dirty="0">
                <a:solidFill>
                  <a:srgbClr val="228B22"/>
                </a:solidFill>
                <a:latin typeface="Courier New" panose="02070309020205020404" pitchFamily="49" charset="0"/>
              </a:rPr>
              <a:t>%grafica la señal a representar</a:t>
            </a:r>
          </a:p>
          <a:p>
            <a:r>
              <a:rPr lang="es-AR" dirty="0">
                <a:solidFill>
                  <a:srgbClr val="000000"/>
                </a:solidFill>
                <a:latin typeface="Courier New" panose="02070309020205020404" pitchFamily="49" charset="0"/>
              </a:rPr>
              <a:t>C = </a:t>
            </a:r>
            <a:r>
              <a:rPr lang="es-AR" dirty="0" err="1">
                <a:solidFill>
                  <a:srgbClr val="000000"/>
                </a:solidFill>
                <a:latin typeface="Courier New" panose="02070309020205020404" pitchFamily="49" charset="0"/>
              </a:rPr>
              <a:t>zeros</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size</a:t>
            </a:r>
            <a:r>
              <a:rPr lang="es-AR" dirty="0">
                <a:solidFill>
                  <a:srgbClr val="000000"/>
                </a:solidFill>
                <a:latin typeface="Courier New" panose="02070309020205020404" pitchFamily="49" charset="0"/>
              </a:rPr>
              <a:t>(y)); </a:t>
            </a:r>
            <a:r>
              <a:rPr lang="es-AR" dirty="0">
                <a:solidFill>
                  <a:srgbClr val="228B22"/>
                </a:solidFill>
                <a:latin typeface="Courier New" panose="02070309020205020404" pitchFamily="49" charset="0"/>
              </a:rPr>
              <a:t>%prepara vector de coeficientes con ceros</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k = 0 : N - 1  </a:t>
            </a:r>
            <a:r>
              <a:rPr lang="pt-BR" dirty="0">
                <a:solidFill>
                  <a:srgbClr val="228B22"/>
                </a:solidFill>
                <a:latin typeface="Courier New" panose="02070309020205020404" pitchFamily="49" charset="0"/>
              </a:rPr>
              <a:t>% para cada coeficiente</a:t>
            </a:r>
          </a:p>
          <a:p>
            <a:r>
              <a:rPr lang="es-AR" dirty="0">
                <a:solidFill>
                  <a:srgbClr val="000000"/>
                </a:solidFill>
                <a:latin typeface="Courier New" panose="02070309020205020404" pitchFamily="49" charset="0"/>
              </a:rPr>
              <a:t>    s = 0; </a:t>
            </a:r>
            <a:r>
              <a:rPr lang="es-AR" dirty="0">
                <a:solidFill>
                  <a:srgbClr val="228B22"/>
                </a:solidFill>
                <a:latin typeface="Courier New" panose="02070309020205020404" pitchFamily="49" charset="0"/>
              </a:rPr>
              <a:t>%valor inicial del coeficiente</a:t>
            </a:r>
          </a:p>
          <a:p>
            <a:r>
              <a:rPr lang="pt-BR" dirty="0">
                <a:solidFill>
                  <a:srgbClr val="000000"/>
                </a:solidFill>
                <a:latin typeface="Courier New" panose="02070309020205020404" pitchFamily="49" charset="0"/>
              </a:rPr>
              <a:t>    </a:t>
            </a:r>
            <a:r>
              <a:rPr lang="pt-BR" dirty="0">
                <a:solidFill>
                  <a:srgbClr val="0000FF"/>
                </a:solidFill>
                <a:latin typeface="Courier New" panose="02070309020205020404" pitchFamily="49" charset="0"/>
              </a:rPr>
              <a:t>for</a:t>
            </a:r>
            <a:r>
              <a:rPr lang="pt-BR" dirty="0">
                <a:solidFill>
                  <a:srgbClr val="000000"/>
                </a:solidFill>
                <a:latin typeface="Courier New" panose="02070309020205020404" pitchFamily="49" charset="0"/>
              </a:rPr>
              <a:t> n = 0 : N - 1  </a:t>
            </a:r>
            <a:r>
              <a:rPr lang="pt-BR" dirty="0">
                <a:solidFill>
                  <a:srgbClr val="228B22"/>
                </a:solidFill>
                <a:latin typeface="Courier New" panose="02070309020205020404" pitchFamily="49" charset="0"/>
              </a:rPr>
              <a:t>% para cada valor de </a:t>
            </a:r>
            <a:r>
              <a:rPr lang="pt-BR" dirty="0" err="1">
                <a:solidFill>
                  <a:srgbClr val="228B22"/>
                </a:solidFill>
                <a:latin typeface="Courier New" panose="02070309020205020404" pitchFamily="49" charset="0"/>
              </a:rPr>
              <a:t>tiempo</a:t>
            </a:r>
            <a:endParaRPr lang="pt-BR" dirty="0">
              <a:solidFill>
                <a:srgbClr val="228B22"/>
              </a:solidFill>
              <a:latin typeface="Courier New" panose="02070309020205020404" pitchFamily="49" charset="0"/>
            </a:endParaRPr>
          </a:p>
          <a:p>
            <a:r>
              <a:rPr lang="pt-BR" dirty="0">
                <a:solidFill>
                  <a:srgbClr val="000000"/>
                </a:solidFill>
                <a:latin typeface="Courier New" panose="02070309020205020404" pitchFamily="49" charset="0"/>
              </a:rPr>
              <a:t>      </a:t>
            </a:r>
            <a:r>
              <a:rPr lang="pt-BR" dirty="0">
                <a:solidFill>
                  <a:srgbClr val="228B22"/>
                </a:solidFill>
                <a:latin typeface="Courier New" panose="02070309020205020404" pitchFamily="49" charset="0"/>
              </a:rPr>
              <a:t>%s =  s+y1(n + 1) * </a:t>
            </a:r>
            <a:r>
              <a:rPr lang="pt-BR" dirty="0" err="1">
                <a:solidFill>
                  <a:srgbClr val="228B22"/>
                </a:solidFill>
                <a:latin typeface="Courier New" panose="02070309020205020404" pitchFamily="49" charset="0"/>
              </a:rPr>
              <a:t>exp</a:t>
            </a:r>
            <a:r>
              <a:rPr lang="pt-BR" dirty="0">
                <a:solidFill>
                  <a:srgbClr val="228B22"/>
                </a:solidFill>
                <a:latin typeface="Courier New" panose="02070309020205020404" pitchFamily="49" charset="0"/>
              </a:rPr>
              <a:t>(-j*(2 * </a:t>
            </a:r>
            <a:r>
              <a:rPr lang="pt-BR" dirty="0" err="1">
                <a:solidFill>
                  <a:srgbClr val="228B22"/>
                </a:solidFill>
                <a:latin typeface="Courier New" panose="02070309020205020404" pitchFamily="49" charset="0"/>
              </a:rPr>
              <a:t>pi</a:t>
            </a:r>
            <a:r>
              <a:rPr lang="pt-BR" dirty="0">
                <a:solidFill>
                  <a:srgbClr val="228B22"/>
                </a:solidFill>
                <a:latin typeface="Courier New" panose="02070309020205020404" pitchFamily="49" charset="0"/>
              </a:rPr>
              <a:t> * k / N)*n); %valor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 </a:t>
            </a:r>
          </a:p>
          <a:p>
            <a:r>
              <a:rPr lang="pt-BR" dirty="0">
                <a:solidFill>
                  <a:srgbClr val="000000"/>
                </a:solidFill>
                <a:latin typeface="Courier New" panose="02070309020205020404" pitchFamily="49" charset="0"/>
              </a:rPr>
              <a:t>      s =  </a:t>
            </a:r>
            <a:r>
              <a:rPr lang="pt-BR" dirty="0" err="1">
                <a:solidFill>
                  <a:srgbClr val="000000"/>
                </a:solidFill>
                <a:latin typeface="Courier New" panose="02070309020205020404" pitchFamily="49" charset="0"/>
              </a:rPr>
              <a:t>s+y</a:t>
            </a:r>
            <a:r>
              <a:rPr lang="pt-BR" dirty="0">
                <a:solidFill>
                  <a:srgbClr val="000000"/>
                </a:solidFill>
                <a:latin typeface="Courier New" panose="02070309020205020404" pitchFamily="49" charset="0"/>
              </a:rPr>
              <a:t>(n + 1) * </a:t>
            </a:r>
            <a:r>
              <a:rPr lang="pt-BR" dirty="0" err="1">
                <a:solidFill>
                  <a:srgbClr val="000000"/>
                </a:solidFill>
                <a:latin typeface="Courier New" panose="02070309020205020404" pitchFamily="49" charset="0"/>
              </a:rPr>
              <a:t>exp</a:t>
            </a:r>
            <a:r>
              <a:rPr lang="pt-BR" dirty="0">
                <a:solidFill>
                  <a:srgbClr val="000000"/>
                </a:solidFill>
                <a:latin typeface="Courier New" panose="02070309020205020404" pitchFamily="49" charset="0"/>
              </a:rPr>
              <a:t>(-j*(2 * </a:t>
            </a:r>
            <a:r>
              <a:rPr lang="pt-BR" dirty="0" err="1">
                <a:solidFill>
                  <a:srgbClr val="000000"/>
                </a:solidFill>
                <a:latin typeface="Courier New" panose="02070309020205020404" pitchFamily="49" charset="0"/>
              </a:rPr>
              <a:t>pi</a:t>
            </a:r>
            <a:r>
              <a:rPr lang="pt-BR" dirty="0">
                <a:solidFill>
                  <a:srgbClr val="000000"/>
                </a:solidFill>
                <a:latin typeface="Courier New" panose="02070309020205020404" pitchFamily="49" charset="0"/>
              </a:rPr>
              <a:t> *k*</a:t>
            </a:r>
            <a:r>
              <a:rPr lang="pt-BR" dirty="0" err="1">
                <a:solidFill>
                  <a:srgbClr val="000000"/>
                </a:solidFill>
                <a:latin typeface="Courier New" panose="02070309020205020404" pitchFamily="49" charset="0"/>
              </a:rPr>
              <a:t>Ts</a:t>
            </a:r>
            <a:r>
              <a:rPr lang="pt-BR" dirty="0">
                <a:solidFill>
                  <a:srgbClr val="000000"/>
                </a:solidFill>
                <a:latin typeface="Courier New" panose="02070309020205020404" pitchFamily="49" charset="0"/>
              </a:rPr>
              <a:t>)*n); </a:t>
            </a:r>
            <a:r>
              <a:rPr lang="pt-BR" dirty="0">
                <a:solidFill>
                  <a:srgbClr val="228B22"/>
                </a:solidFill>
                <a:latin typeface="Courier New" panose="02070309020205020404" pitchFamily="49" charset="0"/>
              </a:rPr>
              <a:t>%valor parcial de </a:t>
            </a:r>
            <a:r>
              <a:rPr lang="pt-BR" dirty="0" err="1">
                <a:solidFill>
                  <a:srgbClr val="228B22"/>
                </a:solidFill>
                <a:latin typeface="Courier New" panose="02070309020205020404" pitchFamily="49" charset="0"/>
              </a:rPr>
              <a:t>coef</a:t>
            </a:r>
            <a:r>
              <a:rPr lang="pt-B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C(k + 1) = s; </a:t>
            </a:r>
            <a:r>
              <a:rPr lang="es-AR" dirty="0">
                <a:solidFill>
                  <a:srgbClr val="228B22"/>
                </a:solidFill>
                <a:latin typeface="Courier New" panose="02070309020205020404" pitchFamily="49" charset="0"/>
              </a:rPr>
              <a:t>% valor final de cada coeficiente</a:t>
            </a:r>
          </a:p>
          <a:p>
            <a:r>
              <a:rPr lang="es-AR" dirty="0">
                <a:solidFill>
                  <a:srgbClr val="000000"/>
                </a:solidFill>
                <a:latin typeface="Courier New" panose="02070309020205020404" pitchFamily="49" charset="0"/>
              </a:rPr>
              <a:t>  </a:t>
            </a:r>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p:txBody>
      </p:sp>
      <p:sp>
        <p:nvSpPr>
          <p:cNvPr id="9" name="CuadroTexto 8"/>
          <p:cNvSpPr txBox="1"/>
          <p:nvPr/>
        </p:nvSpPr>
        <p:spPr>
          <a:xfrm>
            <a:off x="3514725" y="1493811"/>
            <a:ext cx="1600200" cy="461665"/>
          </a:xfrm>
          <a:prstGeom prst="rect">
            <a:avLst/>
          </a:prstGeom>
          <a:noFill/>
        </p:spPr>
        <p:txBody>
          <a:bodyPr wrap="square" rtlCol="0">
            <a:spAutoFit/>
          </a:bodyPr>
          <a:lstStyle/>
          <a:p>
            <a:r>
              <a:rPr lang="es-AR" sz="2400" b="1" dirty="0" smtClean="0"/>
              <a:t>TDF</a:t>
            </a:r>
            <a:endParaRPr lang="es-AR" sz="2400" b="1" dirty="0"/>
          </a:p>
        </p:txBody>
      </p:sp>
    </p:spTree>
    <p:extLst>
      <p:ext uri="{BB962C8B-B14F-4D97-AF65-F5344CB8AC3E}">
        <p14:creationId xmlns:p14="http://schemas.microsoft.com/office/powerpoint/2010/main" val="3256858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95250" y="0"/>
            <a:ext cx="12287250" cy="4247317"/>
          </a:xfrm>
          <a:prstGeom prst="rect">
            <a:avLst/>
          </a:prstGeom>
        </p:spPr>
        <p:txBody>
          <a:bodyPr wrap="square">
            <a:spAutoFit/>
          </a:bodyPr>
          <a:lstStyle/>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fs</a:t>
            </a:r>
            <a:r>
              <a:rPr lang="es-AR" dirty="0">
                <a:solidFill>
                  <a:srgbClr val="000000"/>
                </a:solidFill>
                <a:latin typeface="Courier New" panose="02070309020205020404" pitchFamily="49" charset="0"/>
              </a:rPr>
              <a:t>/N;</a:t>
            </a:r>
          </a:p>
          <a:p>
            <a:r>
              <a:rPr lang="es-AR" dirty="0">
                <a:solidFill>
                  <a:srgbClr val="228B22"/>
                </a:solidFill>
                <a:latin typeface="Courier New" panose="02070309020205020404" pitchFamily="49" charset="0"/>
              </a:rPr>
              <a:t>%grafica la amplitud de los coeficientes (amplitud del espectro de </a:t>
            </a:r>
            <a:r>
              <a:rPr lang="es-AR" dirty="0" err="1">
                <a:solidFill>
                  <a:srgbClr val="228B22"/>
                </a:solidFill>
                <a:latin typeface="Courier New" panose="02070309020205020404" pitchFamily="49" charset="0"/>
              </a:rPr>
              <a:t>frec</a:t>
            </a:r>
            <a:r>
              <a:rPr lang="es-AR" dirty="0">
                <a:solidFill>
                  <a:srgbClr val="228B22"/>
                </a:solidFill>
                <a:latin typeface="Courier New" panose="02070309020205020404" pitchFamily="49" charset="0"/>
              </a:rPr>
              <a:t>.)</a:t>
            </a:r>
          </a:p>
          <a:p>
            <a:r>
              <a:rPr lang="es-AR" dirty="0">
                <a:solidFill>
                  <a:srgbClr val="000000"/>
                </a:solidFill>
                <a:latin typeface="Courier New" panose="02070309020205020404" pitchFamily="49" charset="0"/>
              </a:rPr>
              <a:t>  figure</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fre</a:t>
            </a:r>
            <a:r>
              <a:rPr lang="es-AR" dirty="0">
                <a:solidFill>
                  <a:srgbClr val="000000"/>
                </a:solidFill>
                <a:latin typeface="Courier New" panose="02070309020205020404" pitchFamily="49" charset="0"/>
              </a:rPr>
              <a:t>=0:deltaf:(</a:t>
            </a:r>
            <a:r>
              <a:rPr lang="es-AR" dirty="0" err="1">
                <a:solidFill>
                  <a:srgbClr val="000000"/>
                </a:solidFill>
                <a:latin typeface="Courier New" panose="02070309020205020404" pitchFamily="49" charset="0"/>
              </a:rPr>
              <a:t>length</a:t>
            </a:r>
            <a:r>
              <a:rPr lang="es-AR" dirty="0">
                <a:solidFill>
                  <a:srgbClr val="000000"/>
                </a:solidFill>
                <a:latin typeface="Courier New" panose="02070309020205020404" pitchFamily="49" charset="0"/>
              </a:rPr>
              <a:t>(C)-1)*</a:t>
            </a:r>
            <a:r>
              <a:rPr lang="es-AR" dirty="0" err="1">
                <a:solidFill>
                  <a:srgbClr val="000000"/>
                </a:solidFill>
                <a:latin typeface="Courier New" panose="02070309020205020404" pitchFamily="49" charset="0"/>
              </a:rPr>
              <a:t>deltaf</a:t>
            </a:r>
            <a:r>
              <a:rPr lang="es-AR" dirty="0">
                <a:solidFill>
                  <a:srgbClr val="000000"/>
                </a:solidFill>
                <a:latin typeface="Courier New" panose="02070309020205020404" pitchFamily="49" charset="0"/>
              </a:rPr>
              <a:t>;</a:t>
            </a:r>
          </a:p>
          <a:p>
            <a:r>
              <a:rPr lang="es-AR" dirty="0">
                <a:solidFill>
                  <a:srgbClr val="000000"/>
                </a:solidFill>
                <a:latin typeface="Courier New" panose="02070309020205020404" pitchFamily="49" charset="0"/>
              </a:rPr>
              <a:t>  </a:t>
            </a:r>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fre,abs</a:t>
            </a:r>
            <a:r>
              <a:rPr lang="es-AR" dirty="0">
                <a:solidFill>
                  <a:srgbClr val="000000"/>
                </a:solidFill>
                <a:latin typeface="Courier New" panose="02070309020205020404" pitchFamily="49" charset="0"/>
              </a:rPr>
              <a:t>(C</a:t>
            </a:r>
            <a:r>
              <a:rPr lang="es-AR" dirty="0" smtClean="0">
                <a:solidFill>
                  <a:srgbClr val="000000"/>
                </a:solidFill>
                <a:latin typeface="Courier New" panose="02070309020205020404" pitchFamily="49" charset="0"/>
              </a:rPr>
              <a:t>))</a:t>
            </a:r>
            <a:endParaRPr lang="es-AR" dirty="0">
              <a:solidFill>
                <a:srgbClr val="000000"/>
              </a:solidFill>
              <a:latin typeface="Courier New" panose="02070309020205020404" pitchFamily="49" charset="0"/>
            </a:endParaRPr>
          </a:p>
          <a:p>
            <a:r>
              <a:rPr lang="es-AR" dirty="0">
                <a:solidFill>
                  <a:srgbClr val="228B22"/>
                </a:solidFill>
                <a:latin typeface="Courier New" panose="02070309020205020404" pitchFamily="49" charset="0"/>
              </a:rPr>
              <a:t>%grafica la fase de los coeficientes (fase del espectro de frecuencias) </a:t>
            </a:r>
          </a:p>
          <a:p>
            <a:r>
              <a:rPr lang="es-AR" dirty="0">
                <a:solidFill>
                  <a:srgbClr val="228B22"/>
                </a:solidFill>
                <a:latin typeface="Courier New" panose="02070309020205020404" pitchFamily="49" charset="0"/>
              </a:rPr>
              <a:t>%figure</a:t>
            </a:r>
          </a:p>
          <a:p>
            <a:r>
              <a:rPr lang="es-AR" dirty="0">
                <a:solidFill>
                  <a:srgbClr val="000000"/>
                </a:solidFill>
                <a:latin typeface="Courier New" panose="02070309020205020404" pitchFamily="49" charset="0"/>
              </a:rPr>
              <a:t>fa=</a:t>
            </a:r>
            <a:r>
              <a:rPr lang="es-AR" dirty="0" err="1">
                <a:solidFill>
                  <a:srgbClr val="000000"/>
                </a:solidFill>
                <a:latin typeface="Courier New" panose="02070309020205020404" pitchFamily="49" charset="0"/>
              </a:rPr>
              <a:t>angle</a:t>
            </a:r>
            <a:r>
              <a:rPr lang="es-AR" dirty="0">
                <a:solidFill>
                  <a:srgbClr val="000000"/>
                </a:solidFill>
                <a:latin typeface="Courier New" panose="02070309020205020404" pitchFamily="49" charset="0"/>
              </a:rPr>
              <a:t>(C);</a:t>
            </a:r>
          </a:p>
          <a:p>
            <a:r>
              <a:rPr lang="es-AR" dirty="0" err="1">
                <a:solidFill>
                  <a:srgbClr val="0000FF"/>
                </a:solidFill>
                <a:latin typeface="Courier New" panose="02070309020205020404" pitchFamily="49" charset="0"/>
              </a:rPr>
              <a:t>for</a:t>
            </a:r>
            <a:r>
              <a:rPr lang="es-AR" dirty="0">
                <a:solidFill>
                  <a:srgbClr val="000000"/>
                </a:solidFill>
                <a:latin typeface="Courier New" panose="02070309020205020404" pitchFamily="49" charset="0"/>
              </a:rPr>
              <a:t> n=1:length(C);</a:t>
            </a:r>
          </a:p>
          <a:p>
            <a:r>
              <a:rPr lang="pt-BR" dirty="0" err="1">
                <a:solidFill>
                  <a:srgbClr val="0000FF"/>
                </a:solidFill>
                <a:latin typeface="Courier New" panose="02070309020205020404" pitchFamily="49" charset="0"/>
              </a:rPr>
              <a:t>if</a:t>
            </a:r>
            <a:r>
              <a:rPr lang="pt-BR" dirty="0">
                <a:solidFill>
                  <a:srgbClr val="000000"/>
                </a:solidFill>
                <a:latin typeface="Courier New" panose="02070309020205020404" pitchFamily="49" charset="0"/>
              </a:rPr>
              <a:t> </a:t>
            </a:r>
            <a:r>
              <a:rPr lang="pt-BR" dirty="0" err="1">
                <a:solidFill>
                  <a:srgbClr val="000000"/>
                </a:solidFill>
                <a:latin typeface="Courier New" panose="02070309020205020404" pitchFamily="49" charset="0"/>
              </a:rPr>
              <a:t>abs</a:t>
            </a:r>
            <a:r>
              <a:rPr lang="pt-BR" dirty="0">
                <a:solidFill>
                  <a:srgbClr val="000000"/>
                </a:solidFill>
                <a:latin typeface="Courier New" panose="02070309020205020404" pitchFamily="49" charset="0"/>
              </a:rPr>
              <a:t>(</a:t>
            </a:r>
            <a:r>
              <a:rPr lang="pt-BR" dirty="0" err="1">
                <a:solidFill>
                  <a:srgbClr val="000000"/>
                </a:solidFill>
                <a:latin typeface="Courier New" panose="02070309020205020404" pitchFamily="49" charset="0"/>
              </a:rPr>
              <a:t>imag</a:t>
            </a:r>
            <a:r>
              <a:rPr lang="pt-BR" dirty="0">
                <a:solidFill>
                  <a:srgbClr val="000000"/>
                </a:solidFill>
                <a:latin typeface="Courier New" panose="02070309020205020404" pitchFamily="49" charset="0"/>
              </a:rPr>
              <a:t>(C(n)))&lt;0.1 </a:t>
            </a:r>
            <a:r>
              <a:rPr lang="pt-BR" dirty="0">
                <a:solidFill>
                  <a:srgbClr val="228B22"/>
                </a:solidFill>
                <a:latin typeface="Courier New" panose="02070309020205020404" pitchFamily="49" charset="0"/>
              </a:rPr>
              <a:t>%elimina fases "ruidosas"</a:t>
            </a:r>
          </a:p>
          <a:p>
            <a:r>
              <a:rPr lang="es-AR" dirty="0">
                <a:solidFill>
                  <a:srgbClr val="000000"/>
                </a:solidFill>
                <a:latin typeface="Courier New" panose="02070309020205020404" pitchFamily="49" charset="0"/>
              </a:rPr>
              <a:t>    fa(n)=0;</a:t>
            </a: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err="1">
                <a:solidFill>
                  <a:srgbClr val="0000FF"/>
                </a:solidFill>
                <a:latin typeface="Courier New" panose="02070309020205020404" pitchFamily="49" charset="0"/>
              </a:rPr>
              <a:t>end</a:t>
            </a:r>
            <a:endParaRPr lang="es-AR" dirty="0">
              <a:solidFill>
                <a:srgbClr val="0000FF"/>
              </a:solidFill>
              <a:latin typeface="Courier New" panose="02070309020205020404" pitchFamily="49" charset="0"/>
            </a:endParaRPr>
          </a:p>
          <a:p>
            <a:r>
              <a:rPr lang="es-AR" dirty="0">
                <a:solidFill>
                  <a:srgbClr val="000000"/>
                </a:solidFill>
                <a:latin typeface="Courier New" panose="02070309020205020404" pitchFamily="49" charset="0"/>
              </a:rPr>
              <a:t>figure</a:t>
            </a:r>
          </a:p>
          <a:p>
            <a:r>
              <a:rPr lang="es-AR" dirty="0" err="1">
                <a:solidFill>
                  <a:srgbClr val="000000"/>
                </a:solidFill>
                <a:latin typeface="Courier New" panose="02070309020205020404" pitchFamily="49" charset="0"/>
              </a:rPr>
              <a:t>stem</a:t>
            </a:r>
            <a:r>
              <a:rPr lang="es-AR" dirty="0">
                <a:solidFill>
                  <a:srgbClr val="000000"/>
                </a:solidFill>
                <a:latin typeface="Courier New" panose="02070309020205020404" pitchFamily="49" charset="0"/>
              </a:rPr>
              <a:t>(</a:t>
            </a:r>
            <a:r>
              <a:rPr lang="es-AR" dirty="0" err="1">
                <a:solidFill>
                  <a:srgbClr val="000000"/>
                </a:solidFill>
                <a:latin typeface="Courier New" panose="02070309020205020404" pitchFamily="49" charset="0"/>
              </a:rPr>
              <a:t>fre,fa</a:t>
            </a:r>
            <a:r>
              <a:rPr lang="es-AR" dirty="0">
                <a:solidFill>
                  <a:srgbClr val="000000"/>
                </a:solidFill>
                <a:latin typeface="Courier New" panose="02070309020205020404" pitchFamily="49" charset="0"/>
              </a:rPr>
              <a:t>)</a:t>
            </a:r>
          </a:p>
        </p:txBody>
      </p:sp>
      <p:sp>
        <p:nvSpPr>
          <p:cNvPr id="5" name="CuadroTexto 4"/>
          <p:cNvSpPr txBox="1"/>
          <p:nvPr/>
        </p:nvSpPr>
        <p:spPr>
          <a:xfrm>
            <a:off x="0" y="4247317"/>
            <a:ext cx="5114925" cy="1200329"/>
          </a:xfrm>
          <a:prstGeom prst="rect">
            <a:avLst/>
          </a:prstGeom>
          <a:noFill/>
        </p:spPr>
        <p:txBody>
          <a:bodyPr wrap="square" rtlCol="0">
            <a:spAutoFit/>
          </a:bodyPr>
          <a:lstStyle/>
          <a:p>
            <a:r>
              <a:rPr lang="es-AR" dirty="0" smtClean="0"/>
              <a:t>Probar el script con los siguientes valores:</a:t>
            </a:r>
          </a:p>
          <a:p>
            <a:r>
              <a:rPr lang="es-AR" dirty="0" smtClean="0"/>
              <a:t>f=3 Hz (frecuencia de la señal) </a:t>
            </a:r>
          </a:p>
          <a:p>
            <a:r>
              <a:rPr lang="es-AR" dirty="0" smtClean="0"/>
              <a:t>N=100 (número de muestras) </a:t>
            </a:r>
          </a:p>
          <a:p>
            <a:r>
              <a:rPr lang="es-AR" dirty="0" err="1" smtClean="0"/>
              <a:t>fs</a:t>
            </a:r>
            <a:r>
              <a:rPr lang="es-AR" dirty="0" smtClean="0"/>
              <a:t>=100 (frecuencia de muestreo)</a:t>
            </a:r>
            <a:endParaRPr lang="es-AR" dirty="0"/>
          </a:p>
        </p:txBody>
      </p:sp>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8030" t="5233" r="8030" b="6661"/>
          <a:stretch/>
        </p:blipFill>
        <p:spPr>
          <a:xfrm>
            <a:off x="3912418" y="3173481"/>
            <a:ext cx="4252864" cy="3348000"/>
          </a:xfrm>
          <a:prstGeom prst="rect">
            <a:avLst/>
          </a:prstGeom>
        </p:spPr>
      </p:pic>
      <p:pic>
        <p:nvPicPr>
          <p:cNvPr id="7" name="Imagen 6"/>
          <p:cNvPicPr>
            <a:picLocks noChangeAspect="1"/>
          </p:cNvPicPr>
          <p:nvPr/>
        </p:nvPicPr>
        <p:blipFill rotWithShape="1">
          <a:blip r:embed="rId3">
            <a:extLst>
              <a:ext uri="{28A0092B-C50C-407E-A947-70E740481C1C}">
                <a14:useLocalDpi xmlns:a14="http://schemas.microsoft.com/office/drawing/2010/main" val="0"/>
              </a:ext>
            </a:extLst>
          </a:blip>
          <a:srcRect l="9459" t="5471" r="7137" b="6423"/>
          <a:stretch/>
        </p:blipFill>
        <p:spPr>
          <a:xfrm>
            <a:off x="7975808" y="3192531"/>
            <a:ext cx="4225717" cy="3348000"/>
          </a:xfrm>
          <a:prstGeom prst="rect">
            <a:avLst/>
          </a:prstGeom>
        </p:spPr>
      </p:pic>
    </p:spTree>
    <p:extLst>
      <p:ext uri="{BB962C8B-B14F-4D97-AF65-F5344CB8AC3E}">
        <p14:creationId xmlns:p14="http://schemas.microsoft.com/office/powerpoint/2010/main" val="3687852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7851" t="5471" r="7137" b="6661"/>
          <a:stretch/>
        </p:blipFill>
        <p:spPr>
          <a:xfrm>
            <a:off x="3276601" y="0"/>
            <a:ext cx="4411706" cy="3420000"/>
          </a:xfrm>
          <a:prstGeom prst="rect">
            <a:avLst/>
          </a:prstGeom>
        </p:spPr>
      </p:pic>
      <p:sp>
        <p:nvSpPr>
          <p:cNvPr id="4" name="CuadroTexto 3"/>
          <p:cNvSpPr txBox="1"/>
          <p:nvPr/>
        </p:nvSpPr>
        <p:spPr>
          <a:xfrm>
            <a:off x="1" y="0"/>
            <a:ext cx="3543300" cy="1631216"/>
          </a:xfrm>
          <a:prstGeom prst="rect">
            <a:avLst/>
          </a:prstGeom>
          <a:noFill/>
        </p:spPr>
        <p:txBody>
          <a:bodyPr wrap="square" rtlCol="0">
            <a:spAutoFit/>
          </a:bodyPr>
          <a:lstStyle/>
          <a:p>
            <a:r>
              <a:rPr lang="es-AR" sz="2000" dirty="0" smtClean="0"/>
              <a:t>Probar el script con los siguientes valores:</a:t>
            </a:r>
          </a:p>
          <a:p>
            <a:r>
              <a:rPr lang="es-AR" sz="2000" dirty="0" smtClean="0"/>
              <a:t>f=3 Hz (frecuencia de la señal) </a:t>
            </a:r>
          </a:p>
          <a:p>
            <a:r>
              <a:rPr lang="es-AR" sz="2000" dirty="0" smtClean="0"/>
              <a:t>N=100 (número de muestras) </a:t>
            </a:r>
          </a:p>
          <a:p>
            <a:r>
              <a:rPr lang="es-AR" sz="2000" dirty="0" err="1" smtClean="0"/>
              <a:t>fs</a:t>
            </a:r>
            <a:r>
              <a:rPr lang="es-AR" sz="2000" dirty="0" smtClean="0"/>
              <a:t>=200 (frecuencia de muestreo)</a:t>
            </a:r>
            <a:endParaRPr lang="es-AR" sz="2000" dirty="0"/>
          </a:p>
        </p:txBody>
      </p:sp>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9459" t="5107" r="6780" b="6603"/>
          <a:stretch/>
        </p:blipFill>
        <p:spPr>
          <a:xfrm>
            <a:off x="7688307" y="108000"/>
            <a:ext cx="4387932" cy="3312000"/>
          </a:xfrm>
          <a:prstGeom prst="rect">
            <a:avLst/>
          </a:prstGeom>
        </p:spPr>
      </p:pic>
      <p:sp>
        <p:nvSpPr>
          <p:cNvPr id="7" name="CuadroTexto 6"/>
          <p:cNvSpPr txBox="1"/>
          <p:nvPr/>
        </p:nvSpPr>
        <p:spPr>
          <a:xfrm>
            <a:off x="0" y="2333625"/>
            <a:ext cx="3105149" cy="1015663"/>
          </a:xfrm>
          <a:prstGeom prst="rect">
            <a:avLst/>
          </a:prstGeom>
          <a:noFill/>
        </p:spPr>
        <p:txBody>
          <a:bodyPr wrap="square" rtlCol="0">
            <a:spAutoFit/>
          </a:bodyPr>
          <a:lstStyle/>
          <a:p>
            <a:pPr algn="just"/>
            <a:r>
              <a:rPr lang="es-AR" sz="2000" dirty="0"/>
              <a:t>¿</a:t>
            </a:r>
            <a:r>
              <a:rPr lang="es-AR" sz="2000" dirty="0" smtClean="0"/>
              <a:t>A que se debe y como solucionar el problema de </a:t>
            </a:r>
            <a:r>
              <a:rPr lang="es-AR" sz="2000" b="1" dirty="0" err="1" smtClean="0"/>
              <a:t>leakage</a:t>
            </a:r>
            <a:r>
              <a:rPr lang="es-AR" sz="2000" dirty="0" smtClean="0"/>
              <a:t>?</a:t>
            </a:r>
            <a:endParaRPr lang="es-AR" sz="2000" dirty="0"/>
          </a:p>
        </p:txBody>
      </p:sp>
      <p:sp>
        <p:nvSpPr>
          <p:cNvPr id="8" name="CuadroTexto 7"/>
          <p:cNvSpPr txBox="1"/>
          <p:nvPr/>
        </p:nvSpPr>
        <p:spPr>
          <a:xfrm>
            <a:off x="123825" y="4029075"/>
            <a:ext cx="11952414" cy="1569660"/>
          </a:xfrm>
          <a:prstGeom prst="rect">
            <a:avLst/>
          </a:prstGeom>
          <a:noFill/>
        </p:spPr>
        <p:txBody>
          <a:bodyPr wrap="square" rtlCol="0">
            <a:spAutoFit/>
          </a:bodyPr>
          <a:lstStyle/>
          <a:p>
            <a:pPr algn="just"/>
            <a:r>
              <a:rPr lang="es-AR" sz="2400" dirty="0" smtClean="0"/>
              <a:t>La distorsión en frecuencia de debe al tomar una ventana rectangular, una solución es usar una ventana con una transición mas suave para mejorar el espectro de frecuencias. Una ventana muy utilizada es la llamada ventana de </a:t>
            </a:r>
            <a:r>
              <a:rPr lang="es-AR" sz="2400" dirty="0" err="1" smtClean="0"/>
              <a:t>Hamming</a:t>
            </a:r>
            <a:r>
              <a:rPr lang="es-AR" sz="2400" dirty="0" smtClean="0"/>
              <a:t>, la cual mejora la representación en frecuencia, pero la señal se ve distorsionada en el dominio del tiempo.</a:t>
            </a:r>
            <a:endParaRPr lang="es-AR" sz="2400" dirty="0"/>
          </a:p>
        </p:txBody>
      </p:sp>
    </p:spTree>
    <p:extLst>
      <p:ext uri="{BB962C8B-B14F-4D97-AF65-F5344CB8AC3E}">
        <p14:creationId xmlns:p14="http://schemas.microsoft.com/office/powerpoint/2010/main" val="1349373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73890" y="-79054"/>
            <a:ext cx="12358254" cy="4647426"/>
          </a:xfrm>
          <a:prstGeom prst="rect">
            <a:avLst/>
          </a:prstGeom>
        </p:spPr>
        <p:txBody>
          <a:bodyPr wrap="square">
            <a:spAutoFit/>
          </a:bodyPr>
          <a:lstStyle/>
          <a:p>
            <a:r>
              <a:rPr lang="es-AR" sz="1600" dirty="0" err="1">
                <a:solidFill>
                  <a:srgbClr val="000000"/>
                </a:solidFill>
                <a:latin typeface="Courier New" panose="02070309020205020404" pitchFamily="49" charset="0"/>
              </a:rPr>
              <a:t>clear</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err="1">
                <a:solidFill>
                  <a:srgbClr val="000000"/>
                </a:solidFill>
                <a:latin typeface="Courier New" panose="02070309020205020404" pitchFamily="49" charset="0"/>
              </a:rPr>
              <a:t>close</a:t>
            </a:r>
            <a:r>
              <a:rPr lang="es-AR" sz="1600" dirty="0">
                <a:solidFill>
                  <a:srgbClr val="000000"/>
                </a:solidFill>
                <a:latin typeface="Courier New" panose="02070309020205020404" pitchFamily="49" charset="0"/>
              </a:rPr>
              <a:t> </a:t>
            </a:r>
            <a:r>
              <a:rPr lang="es-AR" sz="1600" dirty="0" err="1">
                <a:solidFill>
                  <a:srgbClr val="A020F0"/>
                </a:solidFill>
                <a:latin typeface="Courier New" panose="02070309020205020404" pitchFamily="49" charset="0"/>
              </a:rPr>
              <a:t>all</a:t>
            </a:r>
            <a:endParaRPr lang="es-AR" sz="1600" dirty="0">
              <a:solidFill>
                <a:srgbClr val="A020F0"/>
              </a:solidFill>
              <a:latin typeface="Courier New" panose="02070309020205020404" pitchFamily="49" charset="0"/>
            </a:endParaRPr>
          </a:p>
          <a:p>
            <a:r>
              <a:rPr lang="es-AR" sz="1600" dirty="0">
                <a:solidFill>
                  <a:srgbClr val="000000"/>
                </a:solidFill>
                <a:latin typeface="Courier New" panose="02070309020205020404" pitchFamily="49" charset="0"/>
              </a:rPr>
              <a:t>f=input(</a:t>
            </a:r>
            <a:r>
              <a:rPr lang="es-AR" sz="1600" dirty="0">
                <a:solidFill>
                  <a:srgbClr val="A020F0"/>
                </a:solidFill>
                <a:latin typeface="Courier New" panose="02070309020205020404" pitchFamily="49" charset="0"/>
              </a:rPr>
              <a:t>'f='</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%frecuencia de la señal</a:t>
            </a:r>
          </a:p>
          <a:p>
            <a:r>
              <a:rPr lang="es-AR" sz="1600" dirty="0">
                <a:solidFill>
                  <a:srgbClr val="000000"/>
                </a:solidFill>
                <a:latin typeface="Courier New" panose="02070309020205020404" pitchFamily="49" charset="0"/>
              </a:rPr>
              <a:t>N=input(</a:t>
            </a:r>
            <a:r>
              <a:rPr lang="es-AR" sz="1600" dirty="0">
                <a:solidFill>
                  <a:srgbClr val="A020F0"/>
                </a:solidFill>
                <a:latin typeface="Courier New" panose="02070309020205020404" pitchFamily="49" charset="0"/>
              </a:rPr>
              <a:t>'N='</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%longitud de la muestra</a:t>
            </a:r>
          </a:p>
          <a:p>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=input(</a:t>
            </a:r>
            <a:r>
              <a:rPr lang="es-AR" sz="1600" dirty="0">
                <a:solidFill>
                  <a:srgbClr val="A020F0"/>
                </a:solidFill>
                <a:latin typeface="Courier New" panose="02070309020205020404" pitchFamily="49" charset="0"/>
              </a:rPr>
              <a:t>'</a:t>
            </a:r>
            <a:r>
              <a:rPr lang="es-AR" sz="1600" dirty="0" err="1">
                <a:solidFill>
                  <a:srgbClr val="A020F0"/>
                </a:solidFill>
                <a:latin typeface="Courier New" panose="02070309020205020404" pitchFamily="49" charset="0"/>
              </a:rPr>
              <a:t>fs</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r>
              <a:rPr lang="es-AR" sz="1600" dirty="0">
                <a:solidFill>
                  <a:srgbClr val="228B22"/>
                </a:solidFill>
                <a:latin typeface="Courier New" panose="02070309020205020404" pitchFamily="49" charset="0"/>
              </a:rPr>
              <a:t>%frecuencia de muestreo</a:t>
            </a:r>
          </a:p>
          <a:p>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=1/</a:t>
            </a:r>
            <a:r>
              <a:rPr lang="es-AR" sz="1600" dirty="0" err="1">
                <a:solidFill>
                  <a:srgbClr val="000000"/>
                </a:solidFill>
                <a:latin typeface="Courier New" panose="02070309020205020404" pitchFamily="49" charset="0"/>
              </a:rPr>
              <a:t>fs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n = </a:t>
            </a:r>
            <a:r>
              <a:rPr lang="es-AR" sz="1600" dirty="0" err="1">
                <a:solidFill>
                  <a:srgbClr val="000000"/>
                </a:solidFill>
                <a:latin typeface="Courier New" panose="02070309020205020404" pitchFamily="49" charset="0"/>
              </a:rPr>
              <a:t>linspace</a:t>
            </a:r>
            <a:r>
              <a:rPr lang="es-AR" sz="1600" dirty="0">
                <a:solidFill>
                  <a:srgbClr val="000000"/>
                </a:solidFill>
                <a:latin typeface="Courier New" panose="02070309020205020404" pitchFamily="49" charset="0"/>
              </a:rPr>
              <a:t>(0,N-5,N);</a:t>
            </a:r>
            <a:r>
              <a:rPr lang="es-AR" sz="1600" dirty="0">
                <a:solidFill>
                  <a:srgbClr val="228B22"/>
                </a:solidFill>
                <a:latin typeface="Courier New" panose="02070309020205020404" pitchFamily="49" charset="0"/>
              </a:rPr>
              <a:t>%secuencia de tiempo </a:t>
            </a:r>
          </a:p>
          <a:p>
            <a:r>
              <a:rPr lang="es-AR" sz="1600" dirty="0">
                <a:solidFill>
                  <a:srgbClr val="000000"/>
                </a:solidFill>
                <a:latin typeface="Courier New" panose="02070309020205020404" pitchFamily="49" charset="0"/>
              </a:rPr>
              <a:t>w=</a:t>
            </a:r>
            <a:r>
              <a:rPr lang="es-AR" sz="1600" dirty="0" err="1">
                <a:solidFill>
                  <a:srgbClr val="000000"/>
                </a:solidFill>
                <a:latin typeface="Courier New" panose="02070309020205020404" pitchFamily="49" charset="0"/>
              </a:rPr>
              <a:t>hamming</a:t>
            </a:r>
            <a:r>
              <a:rPr lang="es-AR" sz="1600" dirty="0">
                <a:solidFill>
                  <a:srgbClr val="000000"/>
                </a:solidFill>
                <a:latin typeface="Courier New" panose="02070309020205020404" pitchFamily="49" charset="0"/>
              </a:rPr>
              <a:t>(N);</a:t>
            </a:r>
            <a:r>
              <a:rPr lang="es-AR" sz="1600" dirty="0">
                <a:solidFill>
                  <a:srgbClr val="228B22"/>
                </a:solidFill>
                <a:latin typeface="Courier New" panose="02070309020205020404" pitchFamily="49" charset="0"/>
              </a:rPr>
              <a:t>%ventana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000000"/>
                </a:solidFill>
                <a:latin typeface="Courier New" panose="02070309020205020404" pitchFamily="49" charset="0"/>
              </a:rPr>
              <a:t>y1=</a:t>
            </a:r>
            <a:r>
              <a:rPr lang="es-AR" sz="1600" dirty="0" err="1">
                <a:solidFill>
                  <a:srgbClr val="000000"/>
                </a:solidFill>
                <a:latin typeface="Courier New" panose="02070309020205020404" pitchFamily="49" charset="0"/>
              </a:rPr>
              <a:t>cos</a:t>
            </a:r>
            <a:r>
              <a:rPr lang="es-AR" sz="1600" dirty="0">
                <a:solidFill>
                  <a:srgbClr val="000000"/>
                </a:solidFill>
                <a:latin typeface="Courier New" panose="02070309020205020404" pitchFamily="49" charset="0"/>
              </a:rPr>
              <a:t>(2*pi*f*n*</a:t>
            </a:r>
            <a:r>
              <a:rPr lang="es-AR" sz="1600" dirty="0" err="1">
                <a:solidFill>
                  <a:srgbClr val="000000"/>
                </a:solidFill>
                <a:latin typeface="Courier New" panose="02070309020205020404" pitchFamily="49" charset="0"/>
              </a:rPr>
              <a:t>Ts</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y=w.*y1';</a:t>
            </a:r>
            <a:r>
              <a:rPr lang="es-AR" sz="1600" dirty="0">
                <a:solidFill>
                  <a:srgbClr val="228B22"/>
                </a:solidFill>
                <a:latin typeface="Courier New" panose="02070309020205020404" pitchFamily="49" charset="0"/>
              </a:rPr>
              <a:t>%señal modificada por la ventana de </a:t>
            </a:r>
            <a:r>
              <a:rPr lang="es-AR" sz="1600" dirty="0" err="1" smtClean="0">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a:solidFill>
                  <a:srgbClr val="228B22"/>
                </a:solidFill>
                <a:latin typeface="Courier New" panose="02070309020205020404" pitchFamily="49" charset="0"/>
              </a:rPr>
              <a:t>%grafica señales y ventana de </a:t>
            </a:r>
            <a:r>
              <a:rPr lang="es-AR" sz="1600" dirty="0" err="1">
                <a:solidFill>
                  <a:srgbClr val="228B22"/>
                </a:solidFill>
                <a:latin typeface="Courier New" panose="02070309020205020404" pitchFamily="49" charset="0"/>
              </a:rPr>
              <a:t>hamming</a:t>
            </a:r>
            <a:endParaRPr lang="es-AR" sz="1600" dirty="0">
              <a:solidFill>
                <a:srgbClr val="228B22"/>
              </a:solidFill>
              <a:latin typeface="Courier New" panose="02070309020205020404" pitchFamily="49" charset="0"/>
            </a:endParaRP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(3,1,1)</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(n,y1,</a:t>
            </a:r>
            <a:r>
              <a:rPr lang="es-AR" sz="1600" dirty="0">
                <a:solidFill>
                  <a:srgbClr val="A020F0"/>
                </a:solidFill>
                <a:latin typeface="Courier New" panose="02070309020205020404" pitchFamily="49" charset="0"/>
              </a:rPr>
              <a:t>'-o'</a:t>
            </a:r>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%grafica la señal a representar</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(3,1,3)</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n,y,</a:t>
            </a:r>
            <a:r>
              <a:rPr lang="es-AR" sz="1600" dirty="0" err="1">
                <a:solidFill>
                  <a:srgbClr val="A020F0"/>
                </a:solidFill>
                <a:latin typeface="Courier New" panose="02070309020205020404" pitchFamily="49" charset="0"/>
              </a:rPr>
              <a:t>'o</a:t>
            </a:r>
            <a:r>
              <a:rPr lang="es-AR" sz="1600" dirty="0">
                <a:solidFill>
                  <a:srgbClr val="A020F0"/>
                </a:solidFill>
                <a:latin typeface="Courier New" panose="02070309020205020404" pitchFamily="49" charset="0"/>
              </a:rPr>
              <a:t>'</a:t>
            </a:r>
            <a:r>
              <a:rPr lang="es-AR" sz="1600" dirty="0">
                <a:solidFill>
                  <a:srgbClr val="000000"/>
                </a:solidFill>
                <a:latin typeface="Courier New" panose="02070309020205020404" pitchFamily="49" charset="0"/>
              </a:rPr>
              <a:t>)</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(3,1,2)</a:t>
            </a:r>
          </a:p>
          <a:p>
            <a:r>
              <a:rPr lang="es-AR" sz="1600" dirty="0" err="1">
                <a:solidFill>
                  <a:srgbClr val="000000"/>
                </a:solidFill>
                <a:latin typeface="Courier New" panose="02070309020205020404" pitchFamily="49" charset="0"/>
              </a:rPr>
              <a:t>plot</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n,w</a:t>
            </a:r>
            <a:r>
              <a:rPr lang="es-AR" sz="1600" dirty="0">
                <a:solidFill>
                  <a:srgbClr val="000000"/>
                </a:solidFill>
                <a:latin typeface="Courier New" panose="02070309020205020404" pitchFamily="49" charset="0"/>
              </a:rPr>
              <a:t>)</a:t>
            </a:r>
          </a:p>
          <a:p>
            <a:r>
              <a:rPr lang="es-AR" sz="1600" dirty="0">
                <a:solidFill>
                  <a:srgbClr val="000000"/>
                </a:solidFill>
                <a:latin typeface="Courier New" panose="02070309020205020404" pitchFamily="49" charset="0"/>
              </a:rPr>
              <a:t> </a:t>
            </a:r>
          </a:p>
        </p:txBody>
      </p:sp>
      <p:sp>
        <p:nvSpPr>
          <p:cNvPr id="4" name="Rectángulo 3"/>
          <p:cNvSpPr/>
          <p:nvPr/>
        </p:nvSpPr>
        <p:spPr>
          <a:xfrm>
            <a:off x="-73890" y="4110182"/>
            <a:ext cx="12284364" cy="2616101"/>
          </a:xfrm>
          <a:prstGeom prst="rect">
            <a:avLst/>
          </a:prstGeom>
        </p:spPr>
        <p:txBody>
          <a:bodyPr wrap="square">
            <a:spAutoFit/>
          </a:bodyPr>
          <a:lstStyle/>
          <a:p>
            <a:r>
              <a:rPr lang="es-AR" sz="1600" dirty="0">
                <a:solidFill>
                  <a:srgbClr val="228B22"/>
                </a:solidFill>
                <a:latin typeface="Courier New" panose="02070309020205020404" pitchFamily="49" charset="0"/>
              </a:rPr>
              <a:t>%Calcula transformada discreta de Fourier de la señal original</a:t>
            </a:r>
          </a:p>
          <a:p>
            <a:r>
              <a:rPr lang="es-AR" sz="1600" dirty="0">
                <a:solidFill>
                  <a:srgbClr val="000000"/>
                </a:solidFill>
                <a:latin typeface="Courier New" panose="02070309020205020404" pitchFamily="49" charset="0"/>
              </a:rPr>
              <a:t>C1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(y1));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%s =  s+y1(n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s+y1(n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C1(k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4" t="5198" r="7051" b="5439"/>
          <a:stretch/>
        </p:blipFill>
        <p:spPr>
          <a:xfrm>
            <a:off x="7024806" y="0"/>
            <a:ext cx="5185668" cy="4104000"/>
          </a:xfrm>
          <a:prstGeom prst="rect">
            <a:avLst/>
          </a:prstGeom>
        </p:spPr>
      </p:pic>
    </p:spTree>
    <p:extLst>
      <p:ext uri="{BB962C8B-B14F-4D97-AF65-F5344CB8AC3E}">
        <p14:creationId xmlns:p14="http://schemas.microsoft.com/office/powerpoint/2010/main" val="41948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12192000" cy="4770537"/>
          </a:xfrm>
          <a:prstGeom prst="rect">
            <a:avLst/>
          </a:prstGeom>
        </p:spPr>
        <p:txBody>
          <a:bodyPr wrap="square">
            <a:spAutoFit/>
          </a:bodyPr>
          <a:lstStyle/>
          <a:p>
            <a:r>
              <a:rPr lang="es-AR" sz="1600" dirty="0">
                <a:solidFill>
                  <a:srgbClr val="228B22"/>
                </a:solidFill>
                <a:latin typeface="Courier New" panose="02070309020205020404" pitchFamily="49" charset="0"/>
              </a:rPr>
              <a:t>%grafica TDF de la señal original</a:t>
            </a:r>
          </a:p>
          <a:p>
            <a:r>
              <a:rPr lang="es-AR" sz="1600" dirty="0">
                <a:solidFill>
                  <a:srgbClr val="000000"/>
                </a:solidFill>
                <a:latin typeface="Courier New" panose="02070309020205020404" pitchFamily="49" charset="0"/>
              </a:rPr>
              <a:t>  figure</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(C1</a:t>
            </a:r>
            <a:r>
              <a:rPr lang="es-AR" sz="1600" dirty="0" smtClean="0">
                <a:solidFill>
                  <a:srgbClr val="000000"/>
                </a:solidFill>
                <a:latin typeface="Courier New" panose="02070309020205020404" pitchFamily="49" charset="0"/>
              </a:rPr>
              <a:t>))</a:t>
            </a:r>
            <a:endParaRPr lang="es-AR" sz="1600" dirty="0">
              <a:solidFill>
                <a:srgbClr val="000000"/>
              </a:solidFill>
              <a:latin typeface="Courier New" panose="02070309020205020404" pitchFamily="49" charset="0"/>
            </a:endParaRPr>
          </a:p>
          <a:p>
            <a:r>
              <a:rPr lang="es-AR" sz="1600" dirty="0">
                <a:solidFill>
                  <a:srgbClr val="000000"/>
                </a:solidFill>
                <a:latin typeface="Courier New" panose="02070309020205020404" pitchFamily="49" charset="0"/>
              </a:rPr>
              <a:t>  </a:t>
            </a:r>
            <a:r>
              <a:rPr lang="es-AR" sz="1600" dirty="0">
                <a:solidFill>
                  <a:srgbClr val="228B22"/>
                </a:solidFill>
                <a:latin typeface="Courier New" panose="02070309020205020404" pitchFamily="49" charset="0"/>
              </a:rPr>
              <a:t>%Calcula TDF de la señal modificada</a:t>
            </a:r>
          </a:p>
          <a:p>
            <a:r>
              <a:rPr lang="es-AR" sz="1600" dirty="0">
                <a:solidFill>
                  <a:srgbClr val="000000"/>
                </a:solidFill>
                <a:latin typeface="Courier New" panose="02070309020205020404" pitchFamily="49" charset="0"/>
              </a:rPr>
              <a:t>  C = </a:t>
            </a:r>
            <a:r>
              <a:rPr lang="es-AR" sz="1600" dirty="0" err="1">
                <a:solidFill>
                  <a:srgbClr val="000000"/>
                </a:solidFill>
                <a:latin typeface="Courier New" panose="02070309020205020404" pitchFamily="49" charset="0"/>
              </a:rPr>
              <a:t>zeros</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size</a:t>
            </a:r>
            <a:r>
              <a:rPr lang="es-AR" sz="1600" dirty="0">
                <a:solidFill>
                  <a:srgbClr val="000000"/>
                </a:solidFill>
                <a:latin typeface="Courier New" panose="02070309020205020404" pitchFamily="49" charset="0"/>
              </a:rPr>
              <a:t>(y)); </a:t>
            </a:r>
            <a:r>
              <a:rPr lang="es-AR" sz="1600" dirty="0">
                <a:solidFill>
                  <a:srgbClr val="228B22"/>
                </a:solidFill>
                <a:latin typeface="Courier New" panose="02070309020205020404" pitchFamily="49" charset="0"/>
              </a:rPr>
              <a:t>%prepara vector de coeficientes con ceros</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k = 0 : N - 1  </a:t>
            </a:r>
            <a:r>
              <a:rPr lang="pt-BR" sz="1600" dirty="0">
                <a:solidFill>
                  <a:srgbClr val="228B22"/>
                </a:solidFill>
                <a:latin typeface="Courier New" panose="02070309020205020404" pitchFamily="49" charset="0"/>
              </a:rPr>
              <a:t>% para cada coeficiente</a:t>
            </a:r>
          </a:p>
          <a:p>
            <a:r>
              <a:rPr lang="es-AR" sz="1600" dirty="0">
                <a:solidFill>
                  <a:srgbClr val="000000"/>
                </a:solidFill>
                <a:latin typeface="Courier New" panose="02070309020205020404" pitchFamily="49" charset="0"/>
              </a:rPr>
              <a:t>    s = 0; </a:t>
            </a:r>
            <a:r>
              <a:rPr lang="es-AR" sz="1600" dirty="0">
                <a:solidFill>
                  <a:srgbClr val="228B22"/>
                </a:solidFill>
                <a:latin typeface="Courier New" panose="02070309020205020404" pitchFamily="49" charset="0"/>
              </a:rPr>
              <a:t>%valor inicial del coeficiente</a:t>
            </a:r>
          </a:p>
          <a:p>
            <a:r>
              <a:rPr lang="pt-BR" sz="1600" dirty="0">
                <a:solidFill>
                  <a:srgbClr val="000000"/>
                </a:solidFill>
                <a:latin typeface="Courier New" panose="02070309020205020404" pitchFamily="49" charset="0"/>
              </a:rPr>
              <a:t>    </a:t>
            </a:r>
            <a:r>
              <a:rPr lang="pt-BR" sz="1600" dirty="0">
                <a:solidFill>
                  <a:srgbClr val="0000FF"/>
                </a:solidFill>
                <a:latin typeface="Courier New" panose="02070309020205020404" pitchFamily="49" charset="0"/>
              </a:rPr>
              <a:t>for</a:t>
            </a:r>
            <a:r>
              <a:rPr lang="pt-BR" sz="1600" dirty="0">
                <a:solidFill>
                  <a:srgbClr val="000000"/>
                </a:solidFill>
                <a:latin typeface="Courier New" panose="02070309020205020404" pitchFamily="49" charset="0"/>
              </a:rPr>
              <a:t> n = 0 : N - 1  </a:t>
            </a:r>
            <a:r>
              <a:rPr lang="pt-BR" sz="1600" dirty="0">
                <a:solidFill>
                  <a:srgbClr val="228B22"/>
                </a:solidFill>
                <a:latin typeface="Courier New" panose="02070309020205020404" pitchFamily="49" charset="0"/>
              </a:rPr>
              <a:t>% para cada valor de </a:t>
            </a:r>
            <a:r>
              <a:rPr lang="pt-BR" sz="1600" dirty="0" err="1">
                <a:solidFill>
                  <a:srgbClr val="228B22"/>
                </a:solidFill>
                <a:latin typeface="Courier New" panose="02070309020205020404" pitchFamily="49" charset="0"/>
              </a:rPr>
              <a:t>tiempo</a:t>
            </a:r>
            <a:endParaRPr lang="pt-BR" sz="1600" dirty="0">
              <a:solidFill>
                <a:srgbClr val="228B22"/>
              </a:solidFill>
              <a:latin typeface="Courier New" panose="02070309020205020404" pitchFamily="49" charset="0"/>
            </a:endParaRPr>
          </a:p>
          <a:p>
            <a:r>
              <a:rPr lang="pt-BR" sz="1600" dirty="0">
                <a:solidFill>
                  <a:srgbClr val="000000"/>
                </a:solidFill>
                <a:latin typeface="Courier New" panose="02070309020205020404" pitchFamily="49" charset="0"/>
              </a:rPr>
              <a:t>     </a:t>
            </a:r>
            <a:r>
              <a:rPr lang="pt-BR" sz="1600" dirty="0">
                <a:solidFill>
                  <a:srgbClr val="228B22"/>
                </a:solidFill>
                <a:latin typeface="Courier New" panose="02070309020205020404" pitchFamily="49" charset="0"/>
              </a:rPr>
              <a:t>% s =  </a:t>
            </a:r>
            <a:r>
              <a:rPr lang="pt-BR" sz="1600" dirty="0" err="1">
                <a:solidFill>
                  <a:srgbClr val="228B22"/>
                </a:solidFill>
                <a:latin typeface="Courier New" panose="02070309020205020404" pitchFamily="49" charset="0"/>
              </a:rPr>
              <a:t>s+y</a:t>
            </a:r>
            <a:r>
              <a:rPr lang="pt-BR" sz="1600" dirty="0">
                <a:solidFill>
                  <a:srgbClr val="228B22"/>
                </a:solidFill>
                <a:latin typeface="Courier New" panose="02070309020205020404" pitchFamily="49" charset="0"/>
              </a:rPr>
              <a:t>(n + 1) * </a:t>
            </a:r>
            <a:r>
              <a:rPr lang="pt-BR" sz="1600" dirty="0" err="1">
                <a:solidFill>
                  <a:srgbClr val="228B22"/>
                </a:solidFill>
                <a:latin typeface="Courier New" panose="02070309020205020404" pitchFamily="49" charset="0"/>
              </a:rPr>
              <a:t>exp</a:t>
            </a:r>
            <a:r>
              <a:rPr lang="pt-BR" sz="1600" dirty="0">
                <a:solidFill>
                  <a:srgbClr val="228B22"/>
                </a:solidFill>
                <a:latin typeface="Courier New" panose="02070309020205020404" pitchFamily="49" charset="0"/>
              </a:rPr>
              <a:t>(-j*(2 * </a:t>
            </a:r>
            <a:r>
              <a:rPr lang="pt-BR" sz="1600" dirty="0" err="1">
                <a:solidFill>
                  <a:srgbClr val="228B22"/>
                </a:solidFill>
                <a:latin typeface="Courier New" panose="02070309020205020404" pitchFamily="49" charset="0"/>
              </a:rPr>
              <a:t>pi</a:t>
            </a:r>
            <a:r>
              <a:rPr lang="pt-BR" sz="1600" dirty="0">
                <a:solidFill>
                  <a:srgbClr val="228B22"/>
                </a:solidFill>
                <a:latin typeface="Courier New" panose="02070309020205020404" pitchFamily="49" charset="0"/>
              </a:rPr>
              <a:t> * k / N)*n); %valor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pt-BR" sz="1600" dirty="0">
                <a:solidFill>
                  <a:srgbClr val="000000"/>
                </a:solidFill>
                <a:latin typeface="Courier New" panose="02070309020205020404" pitchFamily="49" charset="0"/>
              </a:rPr>
              <a:t>      s =  </a:t>
            </a:r>
            <a:r>
              <a:rPr lang="pt-BR" sz="1600" dirty="0" err="1">
                <a:solidFill>
                  <a:srgbClr val="000000"/>
                </a:solidFill>
                <a:latin typeface="Courier New" panose="02070309020205020404" pitchFamily="49" charset="0"/>
              </a:rPr>
              <a:t>s+y</a:t>
            </a:r>
            <a:r>
              <a:rPr lang="pt-BR" sz="1600" dirty="0">
                <a:solidFill>
                  <a:srgbClr val="000000"/>
                </a:solidFill>
                <a:latin typeface="Courier New" panose="02070309020205020404" pitchFamily="49" charset="0"/>
              </a:rPr>
              <a:t>(n + 1) * </a:t>
            </a:r>
            <a:r>
              <a:rPr lang="pt-BR" sz="1600" dirty="0" err="1">
                <a:solidFill>
                  <a:srgbClr val="000000"/>
                </a:solidFill>
                <a:latin typeface="Courier New" panose="02070309020205020404" pitchFamily="49" charset="0"/>
              </a:rPr>
              <a:t>exp</a:t>
            </a:r>
            <a:r>
              <a:rPr lang="pt-BR" sz="1600" dirty="0">
                <a:solidFill>
                  <a:srgbClr val="000000"/>
                </a:solidFill>
                <a:latin typeface="Courier New" panose="02070309020205020404" pitchFamily="49" charset="0"/>
              </a:rPr>
              <a:t>(-j*(2 * </a:t>
            </a:r>
            <a:r>
              <a:rPr lang="pt-BR" sz="1600" dirty="0" err="1">
                <a:solidFill>
                  <a:srgbClr val="000000"/>
                </a:solidFill>
                <a:latin typeface="Courier New" panose="02070309020205020404" pitchFamily="49" charset="0"/>
              </a:rPr>
              <a:t>pi</a:t>
            </a:r>
            <a:r>
              <a:rPr lang="pt-BR" sz="1600" dirty="0">
                <a:solidFill>
                  <a:srgbClr val="000000"/>
                </a:solidFill>
                <a:latin typeface="Courier New" panose="02070309020205020404" pitchFamily="49" charset="0"/>
              </a:rPr>
              <a:t> *k*</a:t>
            </a:r>
            <a:r>
              <a:rPr lang="pt-BR" sz="1600" dirty="0" err="1">
                <a:solidFill>
                  <a:srgbClr val="000000"/>
                </a:solidFill>
                <a:latin typeface="Courier New" panose="02070309020205020404" pitchFamily="49" charset="0"/>
              </a:rPr>
              <a:t>Ts</a:t>
            </a:r>
            <a:r>
              <a:rPr lang="pt-BR" sz="1600" dirty="0">
                <a:solidFill>
                  <a:srgbClr val="000000"/>
                </a:solidFill>
                <a:latin typeface="Courier New" panose="02070309020205020404" pitchFamily="49" charset="0"/>
              </a:rPr>
              <a:t>)*n); </a:t>
            </a:r>
            <a:r>
              <a:rPr lang="pt-BR" sz="1600" dirty="0">
                <a:solidFill>
                  <a:srgbClr val="228B22"/>
                </a:solidFill>
                <a:latin typeface="Courier New" panose="02070309020205020404" pitchFamily="49" charset="0"/>
              </a:rPr>
              <a:t>%valor parcial de </a:t>
            </a:r>
            <a:r>
              <a:rPr lang="pt-BR" sz="1600" dirty="0" err="1">
                <a:solidFill>
                  <a:srgbClr val="228B22"/>
                </a:solidFill>
                <a:latin typeface="Courier New" panose="02070309020205020404" pitchFamily="49" charset="0"/>
              </a:rPr>
              <a:t>coef</a:t>
            </a:r>
            <a:r>
              <a:rPr lang="pt-BR" sz="1600" dirty="0">
                <a:solidFill>
                  <a:srgbClr val="228B22"/>
                </a:solidFill>
                <a:latin typeface="Courier New" panose="02070309020205020404" pitchFamily="49" charset="0"/>
              </a:rPr>
              <a:t>.</a:t>
            </a:r>
          </a:p>
          <a:p>
            <a:r>
              <a:rPr lang="es-AR" sz="1600" dirty="0">
                <a:solidFill>
                  <a:srgbClr val="000000"/>
                </a:solidFill>
                <a:latin typeface="Courier New" panose="02070309020205020404" pitchFamily="49" charset="0"/>
              </a:rPr>
              <a:t>    </a:t>
            </a:r>
            <a:r>
              <a:rPr lang="es-AR" sz="1600" dirty="0" err="1">
                <a:solidFill>
                  <a:srgbClr val="0000FF"/>
                </a:solidFill>
                <a:latin typeface="Courier New" panose="02070309020205020404" pitchFamily="49" charset="0"/>
              </a:rPr>
              <a:t>end</a:t>
            </a:r>
            <a:endParaRPr lang="es-AR" sz="1600" dirty="0">
              <a:solidFill>
                <a:srgbClr val="0000FF"/>
              </a:solidFill>
              <a:latin typeface="Courier New" panose="02070309020205020404" pitchFamily="49" charset="0"/>
            </a:endParaRPr>
          </a:p>
          <a:p>
            <a:r>
              <a:rPr lang="es-AR" sz="1600" dirty="0">
                <a:solidFill>
                  <a:srgbClr val="000000"/>
                </a:solidFill>
                <a:latin typeface="Courier New" panose="02070309020205020404" pitchFamily="49" charset="0"/>
              </a:rPr>
              <a:t>    C(k + 1) = s; </a:t>
            </a:r>
            <a:r>
              <a:rPr lang="es-AR" sz="1600" dirty="0">
                <a:solidFill>
                  <a:srgbClr val="228B22"/>
                </a:solidFill>
                <a:latin typeface="Courier New" panose="02070309020205020404" pitchFamily="49" charset="0"/>
              </a:rPr>
              <a:t>% valor final de cada coeficiente</a:t>
            </a:r>
          </a:p>
          <a:p>
            <a:r>
              <a:rPr lang="es-AR" sz="1600" dirty="0">
                <a:solidFill>
                  <a:srgbClr val="000000"/>
                </a:solidFill>
                <a:latin typeface="Courier New" panose="02070309020205020404" pitchFamily="49" charset="0"/>
              </a:rPr>
              <a:t>  </a:t>
            </a:r>
            <a:r>
              <a:rPr lang="es-AR" sz="1600" dirty="0" err="1" smtClean="0">
                <a:solidFill>
                  <a:srgbClr val="0000FF"/>
                </a:solidFill>
                <a:latin typeface="Courier New" panose="02070309020205020404" pitchFamily="49" charset="0"/>
              </a:rPr>
              <a:t>end</a:t>
            </a:r>
            <a:r>
              <a:rPr lang="es-AR" sz="1600" dirty="0" smtClean="0">
                <a:solidFill>
                  <a:srgbClr val="000000"/>
                </a:solidFill>
                <a:latin typeface="Courier New" panose="02070309020205020404" pitchFamily="49" charset="0"/>
              </a:rPr>
              <a:t> </a:t>
            </a:r>
            <a:endParaRPr lang="es-AR" sz="1600" dirty="0">
              <a:solidFill>
                <a:srgbClr val="000000"/>
              </a:solidFill>
              <a:latin typeface="Courier New" panose="02070309020205020404" pitchFamily="49" charset="0"/>
            </a:endParaRPr>
          </a:p>
          <a:p>
            <a:r>
              <a:rPr lang="es-AR" sz="1600" dirty="0">
                <a:solidFill>
                  <a:srgbClr val="228B22"/>
                </a:solidFill>
                <a:latin typeface="Courier New" panose="02070309020205020404" pitchFamily="49" charset="0"/>
              </a:rPr>
              <a:t>%grafica TDF de la señal modificada</a:t>
            </a:r>
          </a:p>
          <a:p>
            <a:r>
              <a:rPr lang="es-AR" sz="1600" dirty="0" err="1">
                <a:solidFill>
                  <a:srgbClr val="000000"/>
                </a:solidFill>
                <a:latin typeface="Courier New" panose="02070309020205020404" pitchFamily="49" charset="0"/>
              </a:rPr>
              <a:t>subplot</a:t>
            </a:r>
            <a:r>
              <a:rPr lang="es-AR" sz="1600" dirty="0">
                <a:solidFill>
                  <a:srgbClr val="000000"/>
                </a:solidFill>
                <a:latin typeface="Courier New" panose="02070309020205020404" pitchFamily="49" charset="0"/>
              </a:rPr>
              <a:t>(2,1,2)</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fre</a:t>
            </a:r>
            <a:r>
              <a:rPr lang="es-AR" sz="1600" dirty="0">
                <a:solidFill>
                  <a:srgbClr val="000000"/>
                </a:solidFill>
                <a:latin typeface="Courier New" panose="02070309020205020404" pitchFamily="49" charset="0"/>
              </a:rPr>
              <a:t>=0:length(C)-1;</a:t>
            </a:r>
          </a:p>
          <a:p>
            <a:r>
              <a:rPr lang="es-AR" sz="1600" dirty="0">
                <a:solidFill>
                  <a:srgbClr val="000000"/>
                </a:solidFill>
                <a:latin typeface="Courier New" panose="02070309020205020404" pitchFamily="49" charset="0"/>
              </a:rPr>
              <a:t>  </a:t>
            </a:r>
            <a:r>
              <a:rPr lang="es-AR" sz="1600" dirty="0" err="1">
                <a:solidFill>
                  <a:srgbClr val="000000"/>
                </a:solidFill>
                <a:latin typeface="Courier New" panose="02070309020205020404" pitchFamily="49" charset="0"/>
              </a:rPr>
              <a:t>stem</a:t>
            </a:r>
            <a:r>
              <a:rPr lang="es-AR" sz="1600" dirty="0">
                <a:solidFill>
                  <a:srgbClr val="000000"/>
                </a:solidFill>
                <a:latin typeface="Courier New" panose="02070309020205020404" pitchFamily="49" charset="0"/>
              </a:rPr>
              <a:t>(</a:t>
            </a:r>
            <a:r>
              <a:rPr lang="es-AR" sz="1600" dirty="0" err="1">
                <a:solidFill>
                  <a:srgbClr val="000000"/>
                </a:solidFill>
                <a:latin typeface="Courier New" panose="02070309020205020404" pitchFamily="49" charset="0"/>
              </a:rPr>
              <a:t>fre,abs</a:t>
            </a:r>
            <a:r>
              <a:rPr lang="es-AR" sz="1600" dirty="0">
                <a:solidFill>
                  <a:srgbClr val="000000"/>
                </a:solidFill>
                <a:latin typeface="Courier New" panose="02070309020205020404" pitchFamily="49" charset="0"/>
              </a:rPr>
              <a:t>(C))</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9397" t="52623" r="7042" b="5934"/>
          <a:stretch/>
        </p:blipFill>
        <p:spPr>
          <a:xfrm>
            <a:off x="6640946" y="4756728"/>
            <a:ext cx="5338618" cy="1985818"/>
          </a:xfrm>
          <a:prstGeom prst="rect">
            <a:avLst/>
          </a:prstGeom>
        </p:spPr>
      </p:pic>
      <p:pic>
        <p:nvPicPr>
          <p:cNvPr id="6" name="Imagen 5"/>
          <p:cNvPicPr>
            <a:picLocks noChangeAspect="1"/>
          </p:cNvPicPr>
          <p:nvPr/>
        </p:nvPicPr>
        <p:blipFill rotWithShape="1">
          <a:blip r:embed="rId2">
            <a:extLst>
              <a:ext uri="{28A0092B-C50C-407E-A947-70E740481C1C}">
                <a14:useLocalDpi xmlns:a14="http://schemas.microsoft.com/office/drawing/2010/main" val="0"/>
              </a:ext>
            </a:extLst>
          </a:blip>
          <a:srcRect l="9397" t="5783" r="7042" b="53931"/>
          <a:stretch/>
        </p:blipFill>
        <p:spPr>
          <a:xfrm>
            <a:off x="932872" y="4756728"/>
            <a:ext cx="5338618" cy="1930400"/>
          </a:xfrm>
          <a:prstGeom prst="rect">
            <a:avLst/>
          </a:prstGeom>
        </p:spPr>
      </p:pic>
    </p:spTree>
    <p:extLst>
      <p:ext uri="{BB962C8B-B14F-4D97-AF65-F5344CB8AC3E}">
        <p14:creationId xmlns:p14="http://schemas.microsoft.com/office/powerpoint/2010/main" val="414094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94964"/>
            <a:ext cx="12192000" cy="1323439"/>
          </a:xfrm>
          <a:prstGeom prst="rect">
            <a:avLst/>
          </a:prstGeom>
        </p:spPr>
        <p:txBody>
          <a:bodyPr wrap="square">
            <a:spAutoFit/>
          </a:bodyPr>
          <a:lstStyle/>
          <a:p>
            <a:pPr algn="just"/>
            <a:r>
              <a:rPr lang="es-AR" sz="2000" dirty="0"/>
              <a:t>Modificar el script </a:t>
            </a:r>
            <a:r>
              <a:rPr lang="es-AR" sz="2000" dirty="0" err="1"/>
              <a:t>TDF.m</a:t>
            </a:r>
            <a:r>
              <a:rPr lang="es-AR" sz="2000" dirty="0"/>
              <a:t> para que la señal y en la línea 8 sea la suma de tres cosenos. Considerar un intervalo de muestreo para que incluya un número entero de ciclos (no </a:t>
            </a:r>
            <a:r>
              <a:rPr lang="es-AR" sz="2000" dirty="0" err="1"/>
              <a:t>leakage</a:t>
            </a:r>
            <a:r>
              <a:rPr lang="es-AR" sz="2000" dirty="0"/>
              <a:t>) y para que incluya un número no entero de ciclos (</a:t>
            </a:r>
            <a:r>
              <a:rPr lang="es-AR" sz="2000" dirty="0" err="1"/>
              <a:t>leakage</a:t>
            </a:r>
            <a:r>
              <a:rPr lang="es-AR" sz="2000" dirty="0"/>
              <a:t>). Presentar gráficos en el dominio del tiempo y en el dominio de la frecuencia (sólo amplitud). </a:t>
            </a:r>
            <a:endParaRPr lang="es-AR" sz="2000" dirty="0" smtClean="0"/>
          </a:p>
          <a:p>
            <a:pPr algn="just"/>
            <a:r>
              <a:rPr lang="es-AR" sz="2000" dirty="0"/>
              <a:t>y=</a:t>
            </a:r>
            <a:r>
              <a:rPr lang="es-AR" sz="2000" dirty="0" err="1"/>
              <a:t>cos</a:t>
            </a:r>
            <a:r>
              <a:rPr lang="es-AR" sz="2000" dirty="0"/>
              <a:t>(2*pi*f*n*</a:t>
            </a:r>
            <a:r>
              <a:rPr lang="es-AR" sz="2000" dirty="0" err="1"/>
              <a:t>Ts</a:t>
            </a:r>
            <a:r>
              <a:rPr lang="es-AR" sz="2000" dirty="0"/>
              <a:t>)+0.5*</a:t>
            </a:r>
            <a:r>
              <a:rPr lang="es-AR" sz="2000" dirty="0" err="1"/>
              <a:t>cos</a:t>
            </a:r>
            <a:r>
              <a:rPr lang="es-AR" sz="2000" dirty="0"/>
              <a:t>(2*pi*2*f*n*</a:t>
            </a:r>
            <a:r>
              <a:rPr lang="es-AR" sz="2000" dirty="0" err="1"/>
              <a:t>Ts</a:t>
            </a:r>
            <a:r>
              <a:rPr lang="es-AR" sz="2000" dirty="0"/>
              <a:t>)+0.25*</a:t>
            </a:r>
            <a:r>
              <a:rPr lang="es-AR" sz="2000" dirty="0" err="1"/>
              <a:t>cos</a:t>
            </a:r>
            <a:r>
              <a:rPr lang="es-AR" sz="2000" dirty="0"/>
              <a:t>(2*pi*4*f*n*</a:t>
            </a:r>
            <a:r>
              <a:rPr lang="es-AR" sz="2000" dirty="0" err="1"/>
              <a:t>Ts</a:t>
            </a:r>
            <a:r>
              <a:rPr lang="es-AR" sz="2000" dirty="0"/>
              <a:t>) </a:t>
            </a:r>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8263" t="5838" r="8089" b="6185"/>
          <a:stretch/>
        </p:blipFill>
        <p:spPr>
          <a:xfrm>
            <a:off x="609600" y="1754909"/>
            <a:ext cx="4461164" cy="3519054"/>
          </a:xfrm>
          <a:prstGeom prst="rect">
            <a:avLst/>
          </a:prstGeom>
        </p:spPr>
      </p:pic>
      <p:pic>
        <p:nvPicPr>
          <p:cNvPr id="6" name="Imagen 5"/>
          <p:cNvPicPr>
            <a:picLocks noChangeAspect="1"/>
          </p:cNvPicPr>
          <p:nvPr/>
        </p:nvPicPr>
        <p:blipFill rotWithShape="1">
          <a:blip r:embed="rId3">
            <a:extLst>
              <a:ext uri="{28A0092B-C50C-407E-A947-70E740481C1C}">
                <a14:useLocalDpi xmlns:a14="http://schemas.microsoft.com/office/drawing/2010/main" val="0"/>
              </a:ext>
            </a:extLst>
          </a:blip>
          <a:srcRect l="8782" t="5550" r="6878" b="6243"/>
          <a:stretch/>
        </p:blipFill>
        <p:spPr>
          <a:xfrm>
            <a:off x="6012873" y="1754909"/>
            <a:ext cx="4498109" cy="3528291"/>
          </a:xfrm>
          <a:prstGeom prst="rect">
            <a:avLst/>
          </a:prstGeom>
        </p:spPr>
      </p:pic>
    </p:spTree>
    <p:extLst>
      <p:ext uri="{BB962C8B-B14F-4D97-AF65-F5344CB8AC3E}">
        <p14:creationId xmlns:p14="http://schemas.microsoft.com/office/powerpoint/2010/main" val="304361770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854</Words>
  <Application>Microsoft Office PowerPoint</Application>
  <PresentationFormat>Panorámica</PresentationFormat>
  <Paragraphs>96</Paragraphs>
  <Slides>6</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6</vt:i4>
      </vt:variant>
    </vt:vector>
  </HeadingPairs>
  <TitlesOfParts>
    <vt:vector size="12" baseType="lpstr">
      <vt:lpstr>Arial</vt:lpstr>
      <vt:lpstr>Calibri</vt:lpstr>
      <vt:lpstr>Calibri Light</vt:lpstr>
      <vt:lpstr>Courier New</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simaf</dc:creator>
  <cp:lastModifiedBy>simaf</cp:lastModifiedBy>
  <cp:revision>14</cp:revision>
  <dcterms:created xsi:type="dcterms:W3CDTF">2023-09-05T15:34:47Z</dcterms:created>
  <dcterms:modified xsi:type="dcterms:W3CDTF">2023-09-13T14:11:46Z</dcterms:modified>
</cp:coreProperties>
</file>