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29/9/2024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59642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29/9/2024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15746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29/9/2024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93149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29/9/2024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91654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27BBF4C-5512-42A2-B10F-7DE8FA9D1287}" type="datetimeFigureOut">
              <a:rPr lang="es-AR" smtClean="0"/>
              <a:t>29/9/2024</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32197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027BBF4C-5512-42A2-B10F-7DE8FA9D1287}" type="datetimeFigureOut">
              <a:rPr lang="es-AR" smtClean="0"/>
              <a:t>29/9/2024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12099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027BBF4C-5512-42A2-B10F-7DE8FA9D1287}" type="datetimeFigureOut">
              <a:rPr lang="es-AR" smtClean="0"/>
              <a:t>29/9/2024</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86417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027BBF4C-5512-42A2-B10F-7DE8FA9D1287}" type="datetimeFigureOut">
              <a:rPr lang="es-AR" smtClean="0"/>
              <a:t>29/9/2024</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27498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27BBF4C-5512-42A2-B10F-7DE8FA9D1287}" type="datetimeFigureOut">
              <a:rPr lang="es-AR" smtClean="0"/>
              <a:t>29/9/2024</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05497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29/9/2024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78743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29/9/2024</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9403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BBF4C-5512-42A2-B10F-7DE8FA9D1287}" type="datetimeFigureOut">
              <a:rPr lang="es-AR" smtClean="0"/>
              <a:t>29/9/2024</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DC6DE-62D5-41E9-A7C9-D8782BD4DF26}" type="slidenum">
              <a:rPr lang="es-AR" smtClean="0"/>
              <a:t>‹Nº›</a:t>
            </a:fld>
            <a:endParaRPr lang="es-AR"/>
          </a:p>
        </p:txBody>
      </p:sp>
    </p:spTree>
    <p:extLst>
      <p:ext uri="{BB962C8B-B14F-4D97-AF65-F5344CB8AC3E}">
        <p14:creationId xmlns:p14="http://schemas.microsoft.com/office/powerpoint/2010/main" val="73188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4655" y="769171"/>
            <a:ext cx="12201236" cy="923330"/>
          </a:xfrm>
          <a:prstGeom prst="rect">
            <a:avLst/>
          </a:prstGeom>
        </p:spPr>
        <p:txBody>
          <a:bodyPr wrap="square">
            <a:spAutoFit/>
          </a:bodyPr>
          <a:lstStyle/>
          <a:p>
            <a:r>
              <a:rPr lang="es-ES" dirty="0" smtClean="0">
                <a:solidFill>
                  <a:srgbClr val="000000"/>
                </a:solidFill>
                <a:latin typeface="Times New Roman" panose="02020603050405020304" pitchFamily="18" charset="0"/>
                <a:ea typeface="Times New Roman" panose="02020603050405020304" pitchFamily="18" charset="0"/>
              </a:rPr>
              <a:t>Si </a:t>
            </a:r>
            <a:r>
              <a:rPr lang="es-ES" dirty="0">
                <a:solidFill>
                  <a:srgbClr val="000000"/>
                </a:solidFill>
                <a:latin typeface="Times New Roman" panose="02020603050405020304" pitchFamily="18" charset="0"/>
                <a:ea typeface="Times New Roman" panose="02020603050405020304" pitchFamily="18" charset="0"/>
              </a:rPr>
              <a:t>se conoce el resultado de la aplicación de la Transformada Continua de Fourier a una función del </a:t>
            </a:r>
            <a:r>
              <a:rPr lang="es-ES" dirty="0" smtClean="0">
                <a:solidFill>
                  <a:srgbClr val="000000"/>
                </a:solidFill>
                <a:latin typeface="Times New Roman" panose="02020603050405020304" pitchFamily="18" charset="0"/>
                <a:ea typeface="Times New Roman" panose="02020603050405020304" pitchFamily="18" charset="0"/>
              </a:rPr>
              <a:t>tiempo, </a:t>
            </a:r>
            <a:r>
              <a:rPr lang="es-ES" dirty="0">
                <a:solidFill>
                  <a:srgbClr val="000000"/>
                </a:solidFill>
                <a:latin typeface="Times New Roman" panose="02020603050405020304" pitchFamily="18" charset="0"/>
                <a:ea typeface="Times New Roman" panose="02020603050405020304" pitchFamily="18" charset="0"/>
              </a:rPr>
              <a:t>a esa misma señal, "muestreada", se le aplica la Transformada Discreta de </a:t>
            </a:r>
            <a:r>
              <a:rPr lang="es-ES" dirty="0" smtClean="0">
                <a:solidFill>
                  <a:srgbClr val="000000"/>
                </a:solidFill>
                <a:latin typeface="Times New Roman" panose="02020603050405020304" pitchFamily="18" charset="0"/>
                <a:ea typeface="Times New Roman" panose="02020603050405020304" pitchFamily="18" charset="0"/>
              </a:rPr>
              <a:t>Fourier.</a:t>
            </a:r>
          </a:p>
          <a:p>
            <a:endParaRPr lang="es-AR" dirty="0"/>
          </a:p>
        </p:txBody>
      </p:sp>
      <p:sp>
        <p:nvSpPr>
          <p:cNvPr id="5" name="8 CuadroTexto"/>
          <p:cNvSpPr txBox="1"/>
          <p:nvPr/>
        </p:nvSpPr>
        <p:spPr>
          <a:xfrm>
            <a:off x="2832198" y="72793"/>
            <a:ext cx="6407075" cy="646331"/>
          </a:xfrm>
          <a:prstGeom prst="rect">
            <a:avLst/>
          </a:prstGeom>
          <a:noFill/>
        </p:spPr>
        <p:txBody>
          <a:bodyPr wrap="none" rtlCol="0">
            <a:spAutoFit/>
          </a:bodyPr>
          <a:lstStyle/>
          <a:p>
            <a:r>
              <a:rPr lang="es-AR" sz="3400" b="1" dirty="0" smtClean="0"/>
              <a:t>Transformada</a:t>
            </a:r>
            <a:r>
              <a:rPr lang="es-AR" sz="3600" b="1" dirty="0" smtClean="0"/>
              <a:t> Discreta de Fourier</a:t>
            </a:r>
            <a:endParaRPr lang="es-AR" sz="3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r="27760"/>
          <a:stretch>
            <a:fillRect/>
          </a:stretch>
        </p:blipFill>
        <p:spPr bwMode="auto">
          <a:xfrm>
            <a:off x="2730847" y="1368133"/>
            <a:ext cx="4436571" cy="107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ángulo 5"/>
          <p:cNvSpPr/>
          <p:nvPr/>
        </p:nvSpPr>
        <p:spPr>
          <a:xfrm>
            <a:off x="0" y="2348070"/>
            <a:ext cx="12108873" cy="646331"/>
          </a:xfrm>
          <a:prstGeom prst="rect">
            <a:avLst/>
          </a:prstGeom>
        </p:spPr>
        <p:txBody>
          <a:bodyPr wrap="square">
            <a:spAutoFit/>
          </a:bodyPr>
          <a:lstStyle/>
          <a:p>
            <a:r>
              <a:rPr lang="es-ES" b="1" dirty="0">
                <a:latin typeface="Times New Roman" panose="02020603050405020304" pitchFamily="18" charset="0"/>
                <a:ea typeface="Times New Roman" panose="02020603050405020304" pitchFamily="18" charset="0"/>
              </a:rPr>
              <a:t>k</a:t>
            </a:r>
            <a:r>
              <a:rPr lang="es-ES" dirty="0">
                <a:latin typeface="Times New Roman" panose="02020603050405020304" pitchFamily="18" charset="0"/>
                <a:ea typeface="Times New Roman" panose="02020603050405020304" pitchFamily="18" charset="0"/>
              </a:rPr>
              <a:t> es el índice para los tiempos y </a:t>
            </a:r>
            <a:r>
              <a:rPr lang="es-ES" b="1" dirty="0">
                <a:latin typeface="Times New Roman" panose="02020603050405020304" pitchFamily="18" charset="0"/>
                <a:ea typeface="Times New Roman" panose="02020603050405020304" pitchFamily="18" charset="0"/>
              </a:rPr>
              <a:t>n</a:t>
            </a:r>
            <a:r>
              <a:rPr lang="es-ES" dirty="0">
                <a:latin typeface="Times New Roman" panose="02020603050405020304" pitchFamily="18" charset="0"/>
                <a:ea typeface="Times New Roman" panose="02020603050405020304" pitchFamily="18" charset="0"/>
              </a:rPr>
              <a:t> es el índice para las frecuencias, ambos variando entre 0 y N-1, siendo </a:t>
            </a:r>
            <a:r>
              <a:rPr lang="es-ES" b="1" dirty="0">
                <a:latin typeface="Times New Roman" panose="02020603050405020304" pitchFamily="18" charset="0"/>
                <a:ea typeface="Times New Roman" panose="02020603050405020304" pitchFamily="18" charset="0"/>
              </a:rPr>
              <a:t>N</a:t>
            </a:r>
            <a:r>
              <a:rPr lang="es-ES" dirty="0">
                <a:latin typeface="Times New Roman" panose="02020603050405020304" pitchFamily="18" charset="0"/>
                <a:ea typeface="Times New Roman" panose="02020603050405020304" pitchFamily="18" charset="0"/>
              </a:rPr>
              <a:t> el número </a:t>
            </a:r>
            <a:r>
              <a:rPr lang="es-ES" dirty="0" smtClean="0">
                <a:latin typeface="Times New Roman" panose="02020603050405020304" pitchFamily="18" charset="0"/>
                <a:ea typeface="Times New Roman" panose="02020603050405020304" pitchFamily="18" charset="0"/>
              </a:rPr>
              <a:t>de muestras </a:t>
            </a:r>
            <a:r>
              <a:rPr lang="es-ES" dirty="0">
                <a:latin typeface="Times New Roman" panose="02020603050405020304" pitchFamily="18" charset="0"/>
                <a:ea typeface="Times New Roman" panose="02020603050405020304" pitchFamily="18" charset="0"/>
              </a:rPr>
              <a:t>tomadas de la señal.</a:t>
            </a:r>
            <a:endParaRPr lang="es-AR"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4521"/>
          <a:stretch/>
        </p:blipFill>
        <p:spPr bwMode="auto">
          <a:xfrm>
            <a:off x="0" y="3012768"/>
            <a:ext cx="4102100" cy="201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75" y="3281670"/>
            <a:ext cx="22415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17861"/>
          <a:stretch/>
        </p:blipFill>
        <p:spPr bwMode="auto">
          <a:xfrm>
            <a:off x="6911998" y="2877838"/>
            <a:ext cx="4654550" cy="18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lecha derecha 6"/>
          <p:cNvSpPr/>
          <p:nvPr/>
        </p:nvSpPr>
        <p:spPr>
          <a:xfrm>
            <a:off x="4362739" y="4137891"/>
            <a:ext cx="2462934" cy="517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054"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b="19373"/>
          <a:stretch/>
        </p:blipFill>
        <p:spPr bwMode="auto">
          <a:xfrm>
            <a:off x="6888185" y="4802909"/>
            <a:ext cx="4702175" cy="179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84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512826" y="0"/>
            <a:ext cx="1245854" cy="400110"/>
          </a:xfrm>
          <a:prstGeom prst="rect">
            <a:avLst/>
          </a:prstGeom>
        </p:spPr>
        <p:txBody>
          <a:bodyPr wrap="none">
            <a:spAutoFit/>
          </a:bodyPr>
          <a:lstStyle/>
          <a:p>
            <a:r>
              <a:rPr lang="es-AR" sz="2000" b="1" dirty="0"/>
              <a:t>TDF-Pulso</a:t>
            </a:r>
          </a:p>
        </p:txBody>
      </p:sp>
      <p:sp>
        <p:nvSpPr>
          <p:cNvPr id="5" name="Rectángulo 4"/>
          <p:cNvSpPr/>
          <p:nvPr/>
        </p:nvSpPr>
        <p:spPr>
          <a:xfrm>
            <a:off x="0" y="0"/>
            <a:ext cx="12367491" cy="7017306"/>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it-IT" dirty="0">
                <a:solidFill>
                  <a:srgbClr val="000000"/>
                </a:solidFill>
                <a:latin typeface="Courier New" panose="02070309020205020404" pitchFamily="49" charset="0"/>
              </a:rPr>
              <a:t>ancho=input(</a:t>
            </a:r>
            <a:r>
              <a:rPr lang="it-IT" dirty="0">
                <a:solidFill>
                  <a:srgbClr val="A020F0"/>
                </a:solidFill>
                <a:latin typeface="Courier New" panose="02070309020205020404" pitchFamily="49" charset="0"/>
              </a:rPr>
              <a:t>'ancho='</a:t>
            </a:r>
            <a:r>
              <a:rPr lang="it-IT" dirty="0">
                <a:solidFill>
                  <a:srgbClr val="000000"/>
                </a:solidFill>
                <a:latin typeface="Courier New" panose="02070309020205020404" pitchFamily="49" charset="0"/>
              </a:rPr>
              <a:t>); </a:t>
            </a:r>
            <a:r>
              <a:rPr lang="it-IT" dirty="0">
                <a:solidFill>
                  <a:srgbClr val="228B22"/>
                </a:solidFill>
                <a:latin typeface="Courier New" panose="02070309020205020404" pitchFamily="49" charset="0"/>
              </a:rPr>
              <a:t>%ancho del pulso</a:t>
            </a:r>
          </a:p>
          <a:p>
            <a:r>
              <a:rPr lang="it-IT" dirty="0">
                <a:solidFill>
                  <a:srgbClr val="000000"/>
                </a:solidFill>
                <a:latin typeface="Courier New" panose="02070309020205020404" pitchFamily="49" charset="0"/>
              </a:rPr>
              <a:t>deltat=input(</a:t>
            </a:r>
            <a:r>
              <a:rPr lang="it-IT" dirty="0">
                <a:solidFill>
                  <a:srgbClr val="A020F0"/>
                </a:solidFill>
                <a:latin typeface="Courier New" panose="02070309020205020404" pitchFamily="49" charset="0"/>
              </a:rPr>
              <a:t>'deltat='</a:t>
            </a:r>
            <a:r>
              <a:rPr lang="it-IT" dirty="0">
                <a:solidFill>
                  <a:srgbClr val="000000"/>
                </a:solidFill>
                <a:latin typeface="Courier New" panose="02070309020205020404" pitchFamily="49" charset="0"/>
              </a:rPr>
              <a:t>); </a:t>
            </a:r>
            <a:r>
              <a:rPr lang="it-IT" dirty="0">
                <a:solidFill>
                  <a:srgbClr val="228B22"/>
                </a:solidFill>
                <a:latin typeface="Courier New" panose="02070309020205020404" pitchFamily="49" charset="0"/>
              </a:rPr>
              <a:t>%retardo del pulso</a:t>
            </a: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 = 1*</a:t>
            </a:r>
            <a:r>
              <a:rPr lang="es-AR" dirty="0" err="1">
                <a:solidFill>
                  <a:srgbClr val="000000"/>
                </a:solidFill>
                <a:latin typeface="Courier New" panose="02070309020205020404" pitchFamily="49" charset="0"/>
              </a:rPr>
              <a:t>square</a:t>
            </a:r>
            <a:r>
              <a:rPr lang="es-AR" dirty="0">
                <a:solidFill>
                  <a:srgbClr val="000000"/>
                </a:solidFill>
                <a:latin typeface="Courier New" panose="02070309020205020404" pitchFamily="49" charset="0"/>
              </a:rPr>
              <a:t>(2*pi*1 * (n*</a:t>
            </a:r>
            <a:r>
              <a:rPr lang="es-AR" dirty="0" err="1">
                <a:solidFill>
                  <a:srgbClr val="000000"/>
                </a:solidFill>
                <a:latin typeface="Courier New" panose="02070309020205020404" pitchFamily="49" charset="0"/>
              </a:rPr>
              <a:t>Ts-deltat</a:t>
            </a:r>
            <a:r>
              <a:rPr lang="es-AR" dirty="0">
                <a:solidFill>
                  <a:srgbClr val="000000"/>
                </a:solidFill>
                <a:latin typeface="Courier New" panose="02070309020205020404" pitchFamily="49" charset="0"/>
              </a:rPr>
              <a:t>),ancho);</a:t>
            </a:r>
            <a:r>
              <a:rPr lang="es-AR" dirty="0">
                <a:solidFill>
                  <a:srgbClr val="228B22"/>
                </a:solidFill>
                <a:latin typeface="Courier New" panose="02070309020205020404" pitchFamily="49" charset="0"/>
              </a:rPr>
              <a:t>%señal cuadrada</a:t>
            </a:r>
          </a:p>
          <a:p>
            <a:r>
              <a:rPr lang="es-AR" dirty="0">
                <a:solidFill>
                  <a:srgbClr val="000000"/>
                </a:solidFill>
                <a:latin typeface="Courier New" panose="02070309020205020404" pitchFamily="49" charset="0"/>
              </a:rPr>
              <a:t>y=</a:t>
            </a:r>
            <a:r>
              <a:rPr lang="es-AR" dirty="0" err="1">
                <a:solidFill>
                  <a:srgbClr val="000000"/>
                </a:solidFill>
                <a:latin typeface="Courier New" panose="02070309020205020404" pitchFamily="49" charset="0"/>
              </a:rPr>
              <a:t>heaviside</a:t>
            </a:r>
            <a:r>
              <a:rPr lang="es-AR" dirty="0">
                <a:solidFill>
                  <a:srgbClr val="000000"/>
                </a:solidFill>
                <a:latin typeface="Courier New" panose="02070309020205020404" pitchFamily="49" charset="0"/>
              </a:rPr>
              <a:t>(y);</a:t>
            </a:r>
            <a:r>
              <a:rPr lang="es-AR" dirty="0">
                <a:solidFill>
                  <a:srgbClr val="228B22"/>
                </a:solidFill>
                <a:latin typeface="Courier New" panose="02070309020205020404" pitchFamily="49" charset="0"/>
              </a:rPr>
              <a:t>%acota los valores del pulso entre 0 y 1</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a:t>
            </a:r>
            <a:r>
              <a:rPr lang="pt-BR" dirty="0">
                <a:solidFill>
                  <a:srgbClr val="228B22"/>
                </a:solidFill>
                <a:latin typeface="Courier New" panose="02070309020205020404" pitchFamily="49" charset="0"/>
              </a:rPr>
              <a:t>%s =  s+y1(n + 1) * </a:t>
            </a:r>
            <a:r>
              <a:rPr lang="pt-BR" dirty="0" err="1">
                <a:solidFill>
                  <a:srgbClr val="228B22"/>
                </a:solidFill>
                <a:latin typeface="Courier New" panose="02070309020205020404" pitchFamily="49" charset="0"/>
              </a:rPr>
              <a:t>exp</a:t>
            </a:r>
            <a:r>
              <a:rPr lang="pt-BR" dirty="0">
                <a:solidFill>
                  <a:srgbClr val="228B22"/>
                </a:solidFill>
                <a:latin typeface="Courier New" panose="02070309020205020404" pitchFamily="49" charset="0"/>
              </a:rPr>
              <a:t>(-j*(2 * </a:t>
            </a:r>
            <a:r>
              <a:rPr lang="pt-BR" dirty="0" err="1">
                <a:solidFill>
                  <a:srgbClr val="228B22"/>
                </a:solidFill>
                <a:latin typeface="Courier New" panose="02070309020205020404" pitchFamily="49" charset="0"/>
              </a:rPr>
              <a:t>pi</a:t>
            </a:r>
            <a:r>
              <a:rPr lang="pt-BR" dirty="0">
                <a:solidFill>
                  <a:srgbClr val="228B22"/>
                </a:solidFill>
                <a:latin typeface="Courier New" panose="02070309020205020404" pitchFamily="49" charset="0"/>
              </a:rPr>
              <a:t> * k / N)*n); %valor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 </a:t>
            </a: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pt-BR" dirty="0">
                <a:solidFill>
                  <a:srgbClr val="000000"/>
                </a:solidFill>
                <a:latin typeface="Courier New" panose="02070309020205020404" pitchFamily="49" charset="0"/>
              </a:rPr>
              <a:t>    C(k + 1) = s/N; </a:t>
            </a:r>
            <a:r>
              <a:rPr lang="pt-B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p>
        </p:txBody>
      </p:sp>
    </p:spTree>
    <p:extLst>
      <p:ext uri="{BB962C8B-B14F-4D97-AF65-F5344CB8AC3E}">
        <p14:creationId xmlns:p14="http://schemas.microsoft.com/office/powerpoint/2010/main" val="303114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0074" y="0"/>
            <a:ext cx="10806545" cy="707886"/>
          </a:xfrm>
          <a:prstGeom prst="rect">
            <a:avLst/>
          </a:prstGeom>
          <a:noFill/>
        </p:spPr>
        <p:txBody>
          <a:bodyPr wrap="square" rtlCol="0">
            <a:spAutoFit/>
          </a:bodyPr>
          <a:lstStyle/>
          <a:p>
            <a:r>
              <a:rPr lang="es-AR" sz="2000" dirty="0" smtClean="0"/>
              <a:t>Considerar un pulso con las sig. </a:t>
            </a:r>
            <a:r>
              <a:rPr lang="es-AR" sz="2000" dirty="0"/>
              <a:t>c</a:t>
            </a:r>
            <a:r>
              <a:rPr lang="es-AR" sz="2000" dirty="0" smtClean="0"/>
              <a:t>aracterísticas: </a:t>
            </a:r>
            <a:r>
              <a:rPr lang="es-AR" sz="2000" dirty="0"/>
              <a:t>ancho=50 </a:t>
            </a:r>
            <a:r>
              <a:rPr lang="es-AR" sz="2000" dirty="0" err="1"/>
              <a:t>deltat</a:t>
            </a:r>
            <a:r>
              <a:rPr lang="es-AR" sz="2000" dirty="0"/>
              <a:t>=0,25 </a:t>
            </a:r>
            <a:r>
              <a:rPr lang="es-AR" sz="2000" dirty="0" err="1" smtClean="0"/>
              <a:t>fs</a:t>
            </a:r>
            <a:r>
              <a:rPr lang="es-AR" sz="2000" dirty="0" smtClean="0"/>
              <a:t>=100, luego comparar el resultado aumentando la frecuencia de muestreo a 1000. </a:t>
            </a:r>
            <a:endParaRPr lang="es-AR" sz="2000"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609" t="6301" r="8609" b="6416"/>
          <a:stretch/>
        </p:blipFill>
        <p:spPr>
          <a:xfrm>
            <a:off x="120074" y="707886"/>
            <a:ext cx="4962097" cy="392400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7224" t="6069" r="7224" b="6647"/>
          <a:stretch/>
        </p:blipFill>
        <p:spPr>
          <a:xfrm>
            <a:off x="6156549" y="707886"/>
            <a:ext cx="5128196" cy="3924000"/>
          </a:xfrm>
          <a:prstGeom prst="rect">
            <a:avLst/>
          </a:prstGeom>
        </p:spPr>
      </p:pic>
    </p:spTree>
    <p:extLst>
      <p:ext uri="{BB962C8B-B14F-4D97-AF65-F5344CB8AC3E}">
        <p14:creationId xmlns:p14="http://schemas.microsoft.com/office/powerpoint/2010/main" val="351267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5971" b="7677"/>
          <a:stretch/>
        </p:blipFill>
        <p:spPr>
          <a:xfrm>
            <a:off x="425633" y="0"/>
            <a:ext cx="10531099" cy="4284000"/>
          </a:xfrm>
          <a:prstGeom prst="rect">
            <a:avLst/>
          </a:prstGeom>
        </p:spPr>
      </p:pic>
      <p:sp>
        <p:nvSpPr>
          <p:cNvPr id="5" name="CuadroTexto 4"/>
          <p:cNvSpPr txBox="1"/>
          <p:nvPr/>
        </p:nvSpPr>
        <p:spPr>
          <a:xfrm>
            <a:off x="73891" y="4542618"/>
            <a:ext cx="9864436" cy="1015663"/>
          </a:xfrm>
          <a:prstGeom prst="rect">
            <a:avLst/>
          </a:prstGeom>
          <a:noFill/>
        </p:spPr>
        <p:txBody>
          <a:bodyPr wrap="square" rtlCol="0">
            <a:spAutoFit/>
          </a:bodyPr>
          <a:lstStyle/>
          <a:p>
            <a:pPr marL="285750" indent="-285750">
              <a:buFont typeface="Arial" panose="020B0604020202020204" pitchFamily="34" charset="0"/>
              <a:buChar char="•"/>
            </a:pPr>
            <a:r>
              <a:rPr lang="es-AR" sz="2000" dirty="0" smtClean="0"/>
              <a:t>A continuación estudiar un pulso </a:t>
            </a:r>
            <a:r>
              <a:rPr lang="es-AR" sz="2000" dirty="0"/>
              <a:t>mas </a:t>
            </a:r>
            <a:r>
              <a:rPr lang="es-AR" sz="2000" dirty="0" smtClean="0"/>
              <a:t>angosto: </a:t>
            </a:r>
            <a:r>
              <a:rPr lang="es-AR" sz="2000" dirty="0"/>
              <a:t>ancho=1 </a:t>
            </a:r>
            <a:r>
              <a:rPr lang="es-AR" sz="2000" dirty="0" err="1"/>
              <a:t>deltat</a:t>
            </a:r>
            <a:r>
              <a:rPr lang="es-AR" sz="2000" dirty="0"/>
              <a:t>=0,49 </a:t>
            </a:r>
            <a:r>
              <a:rPr lang="es-AR" sz="2000" dirty="0" err="1" smtClean="0"/>
              <a:t>fs</a:t>
            </a:r>
            <a:r>
              <a:rPr lang="es-AR" sz="2000" dirty="0" smtClean="0"/>
              <a:t>=1000</a:t>
            </a:r>
          </a:p>
          <a:p>
            <a:r>
              <a:rPr lang="es-AR" sz="2000" dirty="0"/>
              <a:t> </a:t>
            </a:r>
            <a:r>
              <a:rPr lang="es-AR" sz="2000" dirty="0" smtClean="0"/>
              <a:t>    Al ser mas angosto la cantidad de frecuencias contenidas por el mismo es mayor</a:t>
            </a:r>
            <a:r>
              <a:rPr lang="es-AR" dirty="0" smtClean="0"/>
              <a:t>.</a:t>
            </a:r>
          </a:p>
          <a:p>
            <a:pPr marL="285750" indent="-285750">
              <a:buFont typeface="Arial" panose="020B0604020202020204" pitchFamily="34" charset="0"/>
              <a:buChar char="•"/>
            </a:pPr>
            <a:r>
              <a:rPr lang="es-AR" sz="2000" dirty="0" smtClean="0"/>
              <a:t>Probar con frecuencias de muestreo mas grandes y dar una conclusión al respecto</a:t>
            </a:r>
            <a:endParaRPr lang="es-AR" sz="2000" dirty="0"/>
          </a:p>
        </p:txBody>
      </p:sp>
    </p:spTree>
    <p:extLst>
      <p:ext uri="{BB962C8B-B14F-4D97-AF65-F5344CB8AC3E}">
        <p14:creationId xmlns:p14="http://schemas.microsoft.com/office/powerpoint/2010/main" val="412924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8263" t="5146" r="8089" b="5722"/>
          <a:stretch/>
        </p:blipFill>
        <p:spPr>
          <a:xfrm>
            <a:off x="147771" y="0"/>
            <a:ext cx="5405602" cy="4320000"/>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5320" t="4684" r="6877" b="5723"/>
          <a:stretch/>
        </p:blipFill>
        <p:spPr>
          <a:xfrm>
            <a:off x="5902036" y="0"/>
            <a:ext cx="5644949" cy="4320000"/>
          </a:xfrm>
          <a:prstGeom prst="rect">
            <a:avLst/>
          </a:prstGeom>
        </p:spPr>
      </p:pic>
      <p:sp>
        <p:nvSpPr>
          <p:cNvPr id="6" name="CuadroTexto 5"/>
          <p:cNvSpPr txBox="1"/>
          <p:nvPr/>
        </p:nvSpPr>
        <p:spPr>
          <a:xfrm>
            <a:off x="258618" y="4424218"/>
            <a:ext cx="11526982" cy="1631216"/>
          </a:xfrm>
          <a:prstGeom prst="rect">
            <a:avLst/>
          </a:prstGeom>
          <a:noFill/>
        </p:spPr>
        <p:txBody>
          <a:bodyPr wrap="square" rtlCol="0">
            <a:spAutoFit/>
          </a:bodyPr>
          <a:lstStyle/>
          <a:p>
            <a:r>
              <a:rPr lang="es-AR" sz="2000" dirty="0"/>
              <a:t>¿</a:t>
            </a:r>
            <a:r>
              <a:rPr lang="es-AR" sz="2000" dirty="0" smtClean="0"/>
              <a:t>Se observa fenómeno de </a:t>
            </a:r>
            <a:r>
              <a:rPr lang="es-AR" sz="2000" dirty="0" err="1" smtClean="0"/>
              <a:t>aliasing</a:t>
            </a:r>
            <a:r>
              <a:rPr lang="es-AR" sz="2000" dirty="0" smtClean="0"/>
              <a:t> para este caso?</a:t>
            </a:r>
          </a:p>
          <a:p>
            <a:endParaRPr lang="es-AR" sz="2000" dirty="0" smtClean="0"/>
          </a:p>
          <a:p>
            <a:r>
              <a:rPr lang="es-AR" sz="2000" dirty="0" smtClean="0"/>
              <a:t>Recordar que a mayor riqueza espectral de una señal, se requiere una mayor frecuencia de muestreo</a:t>
            </a:r>
          </a:p>
          <a:p>
            <a:endParaRPr lang="es-AR" sz="2000" dirty="0"/>
          </a:p>
          <a:p>
            <a:pPr marL="342900" indent="-342900">
              <a:buFont typeface="Arial" panose="020B0604020202020204" pitchFamily="34" charset="0"/>
              <a:buChar char="•"/>
            </a:pPr>
            <a:r>
              <a:rPr lang="es-AR" sz="2000" dirty="0"/>
              <a:t>Aplicar el script </a:t>
            </a:r>
            <a:r>
              <a:rPr lang="es-AR" sz="2000" dirty="0" err="1"/>
              <a:t>dientedesierra.m</a:t>
            </a:r>
            <a:r>
              <a:rPr lang="es-AR" sz="2000" dirty="0"/>
              <a:t> para visualizar el fenómeno de </a:t>
            </a:r>
            <a:r>
              <a:rPr lang="es-AR" sz="2000" dirty="0" err="1"/>
              <a:t>aliasing</a:t>
            </a:r>
            <a:r>
              <a:rPr lang="es-AR" sz="2000" dirty="0"/>
              <a:t>. </a:t>
            </a:r>
          </a:p>
        </p:txBody>
      </p:sp>
    </p:spTree>
    <p:extLst>
      <p:ext uri="{BB962C8B-B14F-4D97-AF65-F5344CB8AC3E}">
        <p14:creationId xmlns:p14="http://schemas.microsoft.com/office/powerpoint/2010/main" val="2321571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5909310"/>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 = 1*</a:t>
            </a:r>
            <a:r>
              <a:rPr lang="es-AR" dirty="0" err="1">
                <a:solidFill>
                  <a:srgbClr val="000000"/>
                </a:solidFill>
                <a:latin typeface="Courier New" panose="02070309020205020404" pitchFamily="49" charset="0"/>
              </a:rPr>
              <a:t>sawtooth</a:t>
            </a:r>
            <a:r>
              <a:rPr lang="es-AR" dirty="0">
                <a:solidFill>
                  <a:srgbClr val="000000"/>
                </a:solidFill>
                <a:latin typeface="Courier New" panose="02070309020205020404" pitchFamily="49" charset="0"/>
              </a:rPr>
              <a:t>(2*pi*1* n*Ts,.01);</a:t>
            </a:r>
            <a:r>
              <a:rPr lang="es-AR" dirty="0">
                <a:solidFill>
                  <a:srgbClr val="228B22"/>
                </a:solidFill>
                <a:latin typeface="Courier New" panose="02070309020205020404" pitchFamily="49" charset="0"/>
              </a:rPr>
              <a:t>%señal cuadrada</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pt-BR" dirty="0">
                <a:solidFill>
                  <a:srgbClr val="000000"/>
                </a:solidFill>
                <a:latin typeface="Courier New" panose="02070309020205020404" pitchFamily="49" charset="0"/>
              </a:rPr>
              <a:t>    C(k + 1) = s/N; </a:t>
            </a:r>
            <a:r>
              <a:rPr lang="pt-B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p>
        </p:txBody>
      </p:sp>
      <p:sp>
        <p:nvSpPr>
          <p:cNvPr id="5" name="Rectángulo 4"/>
          <p:cNvSpPr/>
          <p:nvPr/>
        </p:nvSpPr>
        <p:spPr>
          <a:xfrm>
            <a:off x="5036736" y="0"/>
            <a:ext cx="2069221" cy="461665"/>
          </a:xfrm>
          <a:prstGeom prst="rect">
            <a:avLst/>
          </a:prstGeom>
        </p:spPr>
        <p:txBody>
          <a:bodyPr wrap="none">
            <a:spAutoFit/>
          </a:bodyPr>
          <a:lstStyle/>
          <a:p>
            <a:r>
              <a:rPr lang="es-AR" sz="2400" b="1" dirty="0" err="1" smtClean="0"/>
              <a:t>Dientedesierra</a:t>
            </a:r>
            <a:endParaRPr lang="es-AR" sz="2400" b="1" dirty="0"/>
          </a:p>
        </p:txBody>
      </p:sp>
      <p:sp>
        <p:nvSpPr>
          <p:cNvPr id="6" name="CuadroTexto 5"/>
          <p:cNvSpPr txBox="1"/>
          <p:nvPr/>
        </p:nvSpPr>
        <p:spPr>
          <a:xfrm>
            <a:off x="138545" y="6012873"/>
            <a:ext cx="11249891" cy="400110"/>
          </a:xfrm>
          <a:prstGeom prst="rect">
            <a:avLst/>
          </a:prstGeom>
          <a:noFill/>
        </p:spPr>
        <p:txBody>
          <a:bodyPr wrap="square" rtlCol="0">
            <a:spAutoFit/>
          </a:bodyPr>
          <a:lstStyle/>
          <a:p>
            <a:pPr marL="285750" indent="-285750">
              <a:buFont typeface="Arial" panose="020B0604020202020204" pitchFamily="34" charset="0"/>
              <a:buChar char="•"/>
            </a:pPr>
            <a:r>
              <a:rPr lang="es-AR" sz="2000" dirty="0" smtClean="0"/>
              <a:t>Probar distintas 4 frecuencias de muestreo diferentes</a:t>
            </a:r>
            <a:endParaRPr lang="es-AR" sz="2000" dirty="0"/>
          </a:p>
        </p:txBody>
      </p:sp>
    </p:spTree>
    <p:extLst>
      <p:ext uri="{BB962C8B-B14F-4D97-AF65-F5344CB8AC3E}">
        <p14:creationId xmlns:p14="http://schemas.microsoft.com/office/powerpoint/2010/main" val="3580939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7404" t="5852" r="8798" b="6005"/>
          <a:stretch/>
        </p:blipFill>
        <p:spPr>
          <a:xfrm>
            <a:off x="369455" y="73891"/>
            <a:ext cx="5065352" cy="3996000"/>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7210" t="5779" r="7531" b="6790"/>
          <a:stretch/>
        </p:blipFill>
        <p:spPr>
          <a:xfrm>
            <a:off x="5994398" y="73891"/>
            <a:ext cx="5320147" cy="4091710"/>
          </a:xfrm>
          <a:prstGeom prst="rect">
            <a:avLst/>
          </a:prstGeom>
        </p:spPr>
      </p:pic>
      <p:sp>
        <p:nvSpPr>
          <p:cNvPr id="6" name="Rectángulo 5"/>
          <p:cNvSpPr/>
          <p:nvPr/>
        </p:nvSpPr>
        <p:spPr>
          <a:xfrm>
            <a:off x="7927718" y="286327"/>
            <a:ext cx="1065741" cy="461665"/>
          </a:xfrm>
          <a:prstGeom prst="rect">
            <a:avLst/>
          </a:prstGeom>
        </p:spPr>
        <p:txBody>
          <a:bodyPr wrap="none">
            <a:spAutoFit/>
          </a:bodyPr>
          <a:lstStyle/>
          <a:p>
            <a:r>
              <a:rPr lang="es-AR" sz="2400" b="1" dirty="0" err="1" smtClean="0"/>
              <a:t>Fs</a:t>
            </a:r>
            <a:r>
              <a:rPr lang="es-AR" sz="2400" b="1" dirty="0" smtClean="0"/>
              <a:t>=100</a:t>
            </a:r>
            <a:endParaRPr lang="es-AR" sz="2400" b="1" dirty="0"/>
          </a:p>
        </p:txBody>
      </p:sp>
    </p:spTree>
    <p:extLst>
      <p:ext uri="{BB962C8B-B14F-4D97-AF65-F5344CB8AC3E}">
        <p14:creationId xmlns:p14="http://schemas.microsoft.com/office/powerpoint/2010/main" val="294766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CuadroTexto"/>
          <p:cNvSpPr txBox="1"/>
          <p:nvPr/>
        </p:nvSpPr>
        <p:spPr>
          <a:xfrm>
            <a:off x="3216700" y="921296"/>
            <a:ext cx="4127092" cy="369332"/>
          </a:xfrm>
          <a:prstGeom prst="rect">
            <a:avLst/>
          </a:prstGeom>
          <a:noFill/>
        </p:spPr>
        <p:txBody>
          <a:bodyPr wrap="none" rtlCol="0">
            <a:spAutoFit/>
          </a:bodyPr>
          <a:lstStyle/>
          <a:p>
            <a:r>
              <a:rPr lang="es-AR" dirty="0" smtClean="0"/>
              <a:t>,   Transformada Discreta de Fourier  (TDF)</a:t>
            </a:r>
            <a:endParaRPr lang="es-AR" dirty="0"/>
          </a:p>
        </p:txBody>
      </p:sp>
      <p:graphicFrame>
        <p:nvGraphicFramePr>
          <p:cNvPr id="5" name="Object 7"/>
          <p:cNvGraphicFramePr>
            <a:graphicFrameLocks noChangeAspect="1"/>
          </p:cNvGraphicFramePr>
          <p:nvPr>
            <p:extLst>
              <p:ext uri="{D42A27DB-BD31-4B8C-83A1-F6EECF244321}">
                <p14:modId xmlns:p14="http://schemas.microsoft.com/office/powerpoint/2010/main" val="141827668"/>
              </p:ext>
            </p:extLst>
          </p:nvPr>
        </p:nvGraphicFramePr>
        <p:xfrm>
          <a:off x="771496" y="719124"/>
          <a:ext cx="2374900" cy="769938"/>
        </p:xfrm>
        <a:graphic>
          <a:graphicData uri="http://schemas.openxmlformats.org/presentationml/2006/ole">
            <mc:AlternateContent xmlns:mc="http://schemas.openxmlformats.org/markup-compatibility/2006">
              <mc:Choice xmlns:v="urn:schemas-microsoft-com:vml" Requires="v">
                <p:oleObj spid="_x0000_s1057" name="Ecuación" r:id="rId3" imgW="1371600" imgH="444240" progId="Equation.3">
                  <p:embed/>
                </p:oleObj>
              </mc:Choice>
              <mc:Fallback>
                <p:oleObj name="Ecuación" r:id="rId3" imgW="1371600" imgH="444240" progId="Equation.3">
                  <p:embed/>
                  <p:pic>
                    <p:nvPicPr>
                      <p:cNvPr id="10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496" y="719124"/>
                        <a:ext cx="2374900" cy="769938"/>
                      </a:xfrm>
                      <a:prstGeom prst="rect">
                        <a:avLst/>
                      </a:prstGeom>
                      <a:noFill/>
                      <a:ln w="349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8 CuadroTexto"/>
          <p:cNvSpPr txBox="1"/>
          <p:nvPr/>
        </p:nvSpPr>
        <p:spPr>
          <a:xfrm>
            <a:off x="2832198" y="72793"/>
            <a:ext cx="6407075" cy="646331"/>
          </a:xfrm>
          <a:prstGeom prst="rect">
            <a:avLst/>
          </a:prstGeom>
          <a:noFill/>
        </p:spPr>
        <p:txBody>
          <a:bodyPr wrap="none" rtlCol="0">
            <a:spAutoFit/>
          </a:bodyPr>
          <a:lstStyle/>
          <a:p>
            <a:r>
              <a:rPr lang="es-AR" sz="3400" b="1" dirty="0" smtClean="0"/>
              <a:t>Transformada</a:t>
            </a:r>
            <a:r>
              <a:rPr lang="es-AR" sz="3600" b="1" dirty="0" smtClean="0"/>
              <a:t> Discreta de Fourier</a:t>
            </a:r>
            <a:endParaRPr lang="es-AR" sz="3600" b="1" dirty="0"/>
          </a:p>
        </p:txBody>
      </p:sp>
      <p:sp>
        <p:nvSpPr>
          <p:cNvPr id="7" name="Rectángulo 6"/>
          <p:cNvSpPr/>
          <p:nvPr/>
        </p:nvSpPr>
        <p:spPr>
          <a:xfrm>
            <a:off x="133348" y="1489062"/>
            <a:ext cx="12058651" cy="5355312"/>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a:solidFill>
                  <a:srgbClr val="000000"/>
                </a:solidFill>
                <a:latin typeface="Courier New" panose="02070309020205020404" pitchFamily="49" charset="0"/>
              </a:rPr>
              <a:t>f=input(</a:t>
            </a:r>
            <a:r>
              <a:rPr lang="es-AR" dirty="0">
                <a:solidFill>
                  <a:srgbClr val="A020F0"/>
                </a:solidFill>
                <a:latin typeface="Courier New" panose="02070309020205020404" pitchFamily="49" charset="0"/>
              </a:rPr>
              <a:t>'f='</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%frecuencia de la señal</a:t>
            </a:r>
          </a:p>
          <a:p>
            <a:r>
              <a:rPr lang="es-AR" dirty="0">
                <a:solidFill>
                  <a:srgbClr val="000000"/>
                </a:solidFill>
                <a:latin typeface="Courier New" panose="02070309020205020404" pitchFamily="49" charset="0"/>
              </a:rPr>
              <a:t>N=input(</a:t>
            </a:r>
            <a:r>
              <a:rPr lang="es-AR" dirty="0">
                <a:solidFill>
                  <a:srgbClr val="A020F0"/>
                </a:solidFill>
                <a:latin typeface="Courier New" panose="02070309020205020404" pitchFamily="49" charset="0"/>
              </a:rPr>
              <a:t>'N='</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%longitud de la muestra</a:t>
            </a: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y=sin(2*pi*f*n*</a:t>
            </a:r>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%señal a representar</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a:t>
            </a:r>
            <a:r>
              <a:rPr lang="es-AR" dirty="0">
                <a:solidFill>
                  <a:srgbClr val="A020F0"/>
                </a:solidFill>
                <a:latin typeface="Courier New" panose="02070309020205020404" pitchFamily="49" charset="0"/>
              </a:rPr>
              <a:t>'-o'</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a:t>
            </a:r>
            <a:r>
              <a:rPr lang="pt-BR" dirty="0">
                <a:solidFill>
                  <a:srgbClr val="228B22"/>
                </a:solidFill>
                <a:latin typeface="Courier New" panose="02070309020205020404" pitchFamily="49" charset="0"/>
              </a:rPr>
              <a:t>%s =  s+y1(n + 1) * </a:t>
            </a:r>
            <a:r>
              <a:rPr lang="pt-BR" dirty="0" err="1">
                <a:solidFill>
                  <a:srgbClr val="228B22"/>
                </a:solidFill>
                <a:latin typeface="Courier New" panose="02070309020205020404" pitchFamily="49" charset="0"/>
              </a:rPr>
              <a:t>exp</a:t>
            </a:r>
            <a:r>
              <a:rPr lang="pt-BR" dirty="0">
                <a:solidFill>
                  <a:srgbClr val="228B22"/>
                </a:solidFill>
                <a:latin typeface="Courier New" panose="02070309020205020404" pitchFamily="49" charset="0"/>
              </a:rPr>
              <a:t>(-j*(2 * </a:t>
            </a:r>
            <a:r>
              <a:rPr lang="pt-BR" dirty="0" err="1">
                <a:solidFill>
                  <a:srgbClr val="228B22"/>
                </a:solidFill>
                <a:latin typeface="Courier New" panose="02070309020205020404" pitchFamily="49" charset="0"/>
              </a:rPr>
              <a:t>pi</a:t>
            </a:r>
            <a:r>
              <a:rPr lang="pt-BR" dirty="0">
                <a:solidFill>
                  <a:srgbClr val="228B22"/>
                </a:solidFill>
                <a:latin typeface="Courier New" panose="02070309020205020404" pitchFamily="49" charset="0"/>
              </a:rPr>
              <a:t> * k / N)*n); %valor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 </a:t>
            </a: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C(k + 1) = s; </a:t>
            </a:r>
            <a:r>
              <a:rPr lang="es-A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p:txBody>
      </p:sp>
      <p:sp>
        <p:nvSpPr>
          <p:cNvPr id="9" name="CuadroTexto 8"/>
          <p:cNvSpPr txBox="1"/>
          <p:nvPr/>
        </p:nvSpPr>
        <p:spPr>
          <a:xfrm>
            <a:off x="3514725" y="1493811"/>
            <a:ext cx="1600200" cy="461665"/>
          </a:xfrm>
          <a:prstGeom prst="rect">
            <a:avLst/>
          </a:prstGeom>
          <a:noFill/>
        </p:spPr>
        <p:txBody>
          <a:bodyPr wrap="square" rtlCol="0">
            <a:spAutoFit/>
          </a:bodyPr>
          <a:lstStyle/>
          <a:p>
            <a:r>
              <a:rPr lang="es-AR" sz="2400" b="1" dirty="0" smtClean="0"/>
              <a:t>TDF</a:t>
            </a:r>
            <a:endParaRPr lang="es-AR" sz="2400" b="1" dirty="0"/>
          </a:p>
        </p:txBody>
      </p:sp>
    </p:spTree>
    <p:extLst>
      <p:ext uri="{BB962C8B-B14F-4D97-AF65-F5344CB8AC3E}">
        <p14:creationId xmlns:p14="http://schemas.microsoft.com/office/powerpoint/2010/main" val="325685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250" y="0"/>
            <a:ext cx="12287250" cy="4247317"/>
          </a:xfrm>
          <a:prstGeom prst="rect">
            <a:avLst/>
          </a:prstGeom>
        </p:spPr>
        <p:txBody>
          <a:bodyPr wrap="square">
            <a:spAutoFit/>
          </a:bodyPr>
          <a:lstStyle/>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r>
              <a:rPr lang="es-AR" dirty="0" smtClean="0">
                <a:solidFill>
                  <a:srgbClr val="000000"/>
                </a:solidFill>
                <a:latin typeface="Courier New" panose="02070309020205020404" pitchFamily="49" charset="0"/>
              </a:rPr>
              <a:t>))</a:t>
            </a:r>
            <a:endParaRPr lang="es-AR" dirty="0">
              <a:solidFill>
                <a:srgbClr val="000000"/>
              </a:solidFill>
              <a:latin typeface="Courier New" panose="02070309020205020404" pitchFamily="49" charset="0"/>
            </a:endParaRPr>
          </a:p>
          <a:p>
            <a:r>
              <a:rPr lang="es-AR" dirty="0">
                <a:solidFill>
                  <a:srgbClr val="228B22"/>
                </a:solidFill>
                <a:latin typeface="Courier New" panose="02070309020205020404" pitchFamily="49" charset="0"/>
              </a:rPr>
              <a:t>%grafica la fase de los coeficientes (fase del espectro de frecuencias) </a:t>
            </a:r>
          </a:p>
          <a:p>
            <a:r>
              <a:rPr lang="es-AR" dirty="0">
                <a:solidFill>
                  <a:srgbClr val="228B22"/>
                </a:solidFill>
                <a:latin typeface="Courier New" panose="02070309020205020404" pitchFamily="49" charset="0"/>
              </a:rPr>
              <a:t>%figure</a:t>
            </a:r>
          </a:p>
          <a:p>
            <a:r>
              <a:rPr lang="es-AR" dirty="0">
                <a:solidFill>
                  <a:srgbClr val="000000"/>
                </a:solidFill>
                <a:latin typeface="Courier New" panose="02070309020205020404" pitchFamily="49" charset="0"/>
              </a:rPr>
              <a:t>fa=</a:t>
            </a:r>
            <a:r>
              <a:rPr lang="es-AR" dirty="0" err="1">
                <a:solidFill>
                  <a:srgbClr val="000000"/>
                </a:solidFill>
                <a:latin typeface="Courier New" panose="02070309020205020404" pitchFamily="49" charset="0"/>
              </a:rPr>
              <a:t>angle</a:t>
            </a:r>
            <a:r>
              <a:rPr lang="es-AR" dirty="0">
                <a:solidFill>
                  <a:srgbClr val="000000"/>
                </a:solidFill>
                <a:latin typeface="Courier New" panose="02070309020205020404" pitchFamily="49" charset="0"/>
              </a:rPr>
              <a:t>(C);</a:t>
            </a:r>
          </a:p>
          <a:p>
            <a:r>
              <a:rPr lang="es-AR" dirty="0" err="1">
                <a:solidFill>
                  <a:srgbClr val="0000FF"/>
                </a:solidFill>
                <a:latin typeface="Courier New" panose="02070309020205020404" pitchFamily="49" charset="0"/>
              </a:rPr>
              <a:t>for</a:t>
            </a:r>
            <a:r>
              <a:rPr lang="es-AR" dirty="0">
                <a:solidFill>
                  <a:srgbClr val="000000"/>
                </a:solidFill>
                <a:latin typeface="Courier New" panose="02070309020205020404" pitchFamily="49" charset="0"/>
              </a:rPr>
              <a:t> n=1:length(C);</a:t>
            </a:r>
          </a:p>
          <a:p>
            <a:r>
              <a:rPr lang="pt-BR" dirty="0" err="1">
                <a:solidFill>
                  <a:srgbClr val="0000FF"/>
                </a:solidFill>
                <a:latin typeface="Courier New" panose="02070309020205020404" pitchFamily="49" charset="0"/>
              </a:rPr>
              <a:t>if</a:t>
            </a:r>
            <a:r>
              <a:rPr lang="pt-BR" dirty="0">
                <a:solidFill>
                  <a:srgbClr val="000000"/>
                </a:solidFill>
                <a:latin typeface="Courier New" panose="02070309020205020404" pitchFamily="49" charset="0"/>
              </a:rPr>
              <a:t> </a:t>
            </a:r>
            <a:r>
              <a:rPr lang="pt-BR" dirty="0" err="1">
                <a:solidFill>
                  <a:srgbClr val="000000"/>
                </a:solidFill>
                <a:latin typeface="Courier New" panose="02070309020205020404" pitchFamily="49" charset="0"/>
              </a:rPr>
              <a:t>abs</a:t>
            </a:r>
            <a:r>
              <a:rPr lang="pt-BR" dirty="0">
                <a:solidFill>
                  <a:srgbClr val="000000"/>
                </a:solidFill>
                <a:latin typeface="Courier New" panose="02070309020205020404" pitchFamily="49" charset="0"/>
              </a:rPr>
              <a:t>(</a:t>
            </a:r>
            <a:r>
              <a:rPr lang="pt-BR" dirty="0" err="1">
                <a:solidFill>
                  <a:srgbClr val="000000"/>
                </a:solidFill>
                <a:latin typeface="Courier New" panose="02070309020205020404" pitchFamily="49" charset="0"/>
              </a:rPr>
              <a:t>imag</a:t>
            </a:r>
            <a:r>
              <a:rPr lang="pt-BR" dirty="0">
                <a:solidFill>
                  <a:srgbClr val="000000"/>
                </a:solidFill>
                <a:latin typeface="Courier New" panose="02070309020205020404" pitchFamily="49" charset="0"/>
              </a:rPr>
              <a:t>(C(n)))&lt;0.1 </a:t>
            </a:r>
            <a:r>
              <a:rPr lang="pt-BR" dirty="0">
                <a:solidFill>
                  <a:srgbClr val="228B22"/>
                </a:solidFill>
                <a:latin typeface="Courier New" panose="02070309020205020404" pitchFamily="49" charset="0"/>
              </a:rPr>
              <a:t>%elimina fases "ruidosas"</a:t>
            </a:r>
          </a:p>
          <a:p>
            <a:r>
              <a:rPr lang="es-AR" dirty="0">
                <a:solidFill>
                  <a:srgbClr val="000000"/>
                </a:solidFill>
                <a:latin typeface="Courier New" panose="02070309020205020404" pitchFamily="49" charset="0"/>
              </a:rPr>
              <a:t>    fa(n)=0;</a:t>
            </a: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figure</a:t>
            </a:r>
          </a:p>
          <a:p>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fre,fa</a:t>
            </a:r>
            <a:r>
              <a:rPr lang="es-AR" dirty="0">
                <a:solidFill>
                  <a:srgbClr val="000000"/>
                </a:solidFill>
                <a:latin typeface="Courier New" panose="02070309020205020404" pitchFamily="49" charset="0"/>
              </a:rPr>
              <a:t>)</a:t>
            </a:r>
          </a:p>
        </p:txBody>
      </p:sp>
      <p:sp>
        <p:nvSpPr>
          <p:cNvPr id="5" name="CuadroTexto 4"/>
          <p:cNvSpPr txBox="1"/>
          <p:nvPr/>
        </p:nvSpPr>
        <p:spPr>
          <a:xfrm>
            <a:off x="0" y="4247317"/>
            <a:ext cx="5114925" cy="1200329"/>
          </a:xfrm>
          <a:prstGeom prst="rect">
            <a:avLst/>
          </a:prstGeom>
          <a:noFill/>
        </p:spPr>
        <p:txBody>
          <a:bodyPr wrap="square" rtlCol="0">
            <a:spAutoFit/>
          </a:bodyPr>
          <a:lstStyle/>
          <a:p>
            <a:pPr marL="285750" indent="-285750">
              <a:buFont typeface="Arial" panose="020B0604020202020204" pitchFamily="34" charset="0"/>
              <a:buChar char="•"/>
            </a:pPr>
            <a:r>
              <a:rPr lang="es-AR" dirty="0" smtClean="0"/>
              <a:t>Probar el script con los siguientes valores:</a:t>
            </a:r>
          </a:p>
          <a:p>
            <a:r>
              <a:rPr lang="es-AR" dirty="0" smtClean="0"/>
              <a:t>f=3 Hz (frecuencia de la señal) </a:t>
            </a:r>
          </a:p>
          <a:p>
            <a:r>
              <a:rPr lang="es-AR" dirty="0" smtClean="0"/>
              <a:t>N=100 (número de muestras) </a:t>
            </a:r>
          </a:p>
          <a:p>
            <a:r>
              <a:rPr lang="es-AR" dirty="0" err="1" smtClean="0"/>
              <a:t>fs</a:t>
            </a:r>
            <a:r>
              <a:rPr lang="es-AR" dirty="0" smtClean="0"/>
              <a:t>=100 (frecuencia de muestreo)</a:t>
            </a:r>
            <a:endParaRPr lang="es-AR"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8030" t="5233" r="8030" b="6661"/>
          <a:stretch/>
        </p:blipFill>
        <p:spPr>
          <a:xfrm>
            <a:off x="3912418" y="3173481"/>
            <a:ext cx="4252864" cy="3348000"/>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9459" t="5471" r="7137" b="6423"/>
          <a:stretch/>
        </p:blipFill>
        <p:spPr>
          <a:xfrm>
            <a:off x="7975808" y="3192531"/>
            <a:ext cx="4225717" cy="3348000"/>
          </a:xfrm>
          <a:prstGeom prst="rect">
            <a:avLst/>
          </a:prstGeom>
        </p:spPr>
      </p:pic>
    </p:spTree>
    <p:extLst>
      <p:ext uri="{BB962C8B-B14F-4D97-AF65-F5344CB8AC3E}">
        <p14:creationId xmlns:p14="http://schemas.microsoft.com/office/powerpoint/2010/main" val="368785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7851" t="5471" r="7137" b="6661"/>
          <a:stretch/>
        </p:blipFill>
        <p:spPr>
          <a:xfrm>
            <a:off x="3276601" y="0"/>
            <a:ext cx="4411706" cy="3420000"/>
          </a:xfrm>
          <a:prstGeom prst="rect">
            <a:avLst/>
          </a:prstGeom>
        </p:spPr>
      </p:pic>
      <p:sp>
        <p:nvSpPr>
          <p:cNvPr id="4" name="CuadroTexto 3"/>
          <p:cNvSpPr txBox="1"/>
          <p:nvPr/>
        </p:nvSpPr>
        <p:spPr>
          <a:xfrm>
            <a:off x="1" y="0"/>
            <a:ext cx="3543300" cy="1631216"/>
          </a:xfrm>
          <a:prstGeom prst="rect">
            <a:avLst/>
          </a:prstGeom>
          <a:noFill/>
        </p:spPr>
        <p:txBody>
          <a:bodyPr wrap="square" rtlCol="0">
            <a:spAutoFit/>
          </a:bodyPr>
          <a:lstStyle/>
          <a:p>
            <a:pPr marL="342900" indent="-342900">
              <a:buFont typeface="Arial" panose="020B0604020202020204" pitchFamily="34" charset="0"/>
              <a:buChar char="•"/>
            </a:pPr>
            <a:r>
              <a:rPr lang="es-AR" sz="2000" dirty="0" smtClean="0"/>
              <a:t>Probar el script con los siguientes valores:</a:t>
            </a:r>
          </a:p>
          <a:p>
            <a:r>
              <a:rPr lang="es-AR" sz="2000" dirty="0" smtClean="0"/>
              <a:t>f=3 Hz (frecuencia de la señal) </a:t>
            </a:r>
          </a:p>
          <a:p>
            <a:r>
              <a:rPr lang="es-AR" sz="2000" dirty="0" smtClean="0"/>
              <a:t>N=100 (número de muestras) </a:t>
            </a:r>
          </a:p>
          <a:p>
            <a:r>
              <a:rPr lang="es-AR" sz="2000" dirty="0" err="1" smtClean="0"/>
              <a:t>fs</a:t>
            </a:r>
            <a:r>
              <a:rPr lang="es-AR" sz="2000" dirty="0" smtClean="0"/>
              <a:t>=200 (frecuencia de muestreo)</a:t>
            </a:r>
            <a:endParaRPr lang="es-AR" sz="2000" dirty="0"/>
          </a:p>
        </p:txBody>
      </p:sp>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9459" t="5107" r="6780" b="6603"/>
          <a:stretch/>
        </p:blipFill>
        <p:spPr>
          <a:xfrm>
            <a:off x="7688307" y="108000"/>
            <a:ext cx="4387932" cy="3312000"/>
          </a:xfrm>
          <a:prstGeom prst="rect">
            <a:avLst/>
          </a:prstGeom>
        </p:spPr>
      </p:pic>
      <p:sp>
        <p:nvSpPr>
          <p:cNvPr id="7" name="CuadroTexto 6"/>
          <p:cNvSpPr txBox="1"/>
          <p:nvPr/>
        </p:nvSpPr>
        <p:spPr>
          <a:xfrm>
            <a:off x="0" y="2333625"/>
            <a:ext cx="3105149" cy="1015663"/>
          </a:xfrm>
          <a:prstGeom prst="rect">
            <a:avLst/>
          </a:prstGeom>
          <a:noFill/>
        </p:spPr>
        <p:txBody>
          <a:bodyPr wrap="square" rtlCol="0">
            <a:spAutoFit/>
          </a:bodyPr>
          <a:lstStyle/>
          <a:p>
            <a:pPr algn="just"/>
            <a:r>
              <a:rPr lang="es-AR" sz="2000" dirty="0"/>
              <a:t>¿</a:t>
            </a:r>
            <a:r>
              <a:rPr lang="es-AR" sz="2000" dirty="0" smtClean="0"/>
              <a:t>A que se debe y como solucionar el problema de </a:t>
            </a:r>
            <a:r>
              <a:rPr lang="es-AR" sz="2000" b="1" dirty="0" err="1" smtClean="0"/>
              <a:t>leakage</a:t>
            </a:r>
            <a:r>
              <a:rPr lang="es-AR" sz="2000" dirty="0" smtClean="0"/>
              <a:t>?</a:t>
            </a:r>
            <a:endParaRPr lang="es-AR" sz="2000" dirty="0"/>
          </a:p>
        </p:txBody>
      </p:sp>
      <p:sp>
        <p:nvSpPr>
          <p:cNvPr id="8" name="CuadroTexto 7"/>
          <p:cNvSpPr txBox="1"/>
          <p:nvPr/>
        </p:nvSpPr>
        <p:spPr>
          <a:xfrm>
            <a:off x="123825" y="4029075"/>
            <a:ext cx="11952414" cy="1569660"/>
          </a:xfrm>
          <a:prstGeom prst="rect">
            <a:avLst/>
          </a:prstGeom>
          <a:noFill/>
        </p:spPr>
        <p:txBody>
          <a:bodyPr wrap="square" rtlCol="0">
            <a:spAutoFit/>
          </a:bodyPr>
          <a:lstStyle/>
          <a:p>
            <a:pPr algn="just"/>
            <a:r>
              <a:rPr lang="es-AR" sz="2400" dirty="0" smtClean="0"/>
              <a:t>La distorsión en frecuencia de debe al tomar una ventana rectangular, una solución es usar una ventana con una transición mas suave para mejorar el espectro de frecuencias. Una ventana muy utilizada es la llamada ventana de </a:t>
            </a:r>
            <a:r>
              <a:rPr lang="es-AR" sz="2400" dirty="0" err="1" smtClean="0"/>
              <a:t>Hamming</a:t>
            </a:r>
            <a:r>
              <a:rPr lang="es-AR" sz="2400" dirty="0" smtClean="0"/>
              <a:t>, la cual mejora la representación en frecuencia, pero la señal se ve distorsionada en el dominio del tiempo.</a:t>
            </a:r>
            <a:endParaRPr lang="es-AR" sz="24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1" y="5794109"/>
            <a:ext cx="2838449" cy="82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37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3890" y="-79054"/>
            <a:ext cx="12358254" cy="4647426"/>
          </a:xfrm>
          <a:prstGeom prst="rect">
            <a:avLst/>
          </a:prstGeom>
        </p:spPr>
        <p:txBody>
          <a:bodyPr wrap="square">
            <a:spAutoFit/>
          </a:bodyPr>
          <a:lstStyle/>
          <a:p>
            <a:r>
              <a:rPr lang="es-AR" sz="1600" dirty="0" err="1">
                <a:solidFill>
                  <a:srgbClr val="000000"/>
                </a:solidFill>
                <a:latin typeface="Courier New" panose="02070309020205020404" pitchFamily="49" charset="0"/>
              </a:rPr>
              <a:t>clear</a:t>
            </a:r>
            <a:r>
              <a:rPr lang="es-AR" sz="1600" dirty="0">
                <a:solidFill>
                  <a:srgbClr val="000000"/>
                </a:solidFill>
                <a:latin typeface="Courier New" panose="02070309020205020404" pitchFamily="49" charset="0"/>
              </a:rPr>
              <a:t> </a:t>
            </a:r>
            <a:r>
              <a:rPr lang="es-AR" sz="1600" dirty="0" err="1">
                <a:solidFill>
                  <a:srgbClr val="A020F0"/>
                </a:solidFill>
                <a:latin typeface="Courier New" panose="02070309020205020404" pitchFamily="49" charset="0"/>
              </a:rPr>
              <a:t>all</a:t>
            </a:r>
            <a:endParaRPr lang="es-AR" sz="1600" dirty="0">
              <a:solidFill>
                <a:srgbClr val="A020F0"/>
              </a:solidFill>
              <a:latin typeface="Courier New" panose="02070309020205020404" pitchFamily="49" charset="0"/>
            </a:endParaRPr>
          </a:p>
          <a:p>
            <a:r>
              <a:rPr lang="es-AR" sz="1600" dirty="0" err="1">
                <a:solidFill>
                  <a:srgbClr val="000000"/>
                </a:solidFill>
                <a:latin typeface="Courier New" panose="02070309020205020404" pitchFamily="49" charset="0"/>
              </a:rPr>
              <a:t>close</a:t>
            </a:r>
            <a:r>
              <a:rPr lang="es-AR" sz="1600" dirty="0">
                <a:solidFill>
                  <a:srgbClr val="000000"/>
                </a:solidFill>
                <a:latin typeface="Courier New" panose="02070309020205020404" pitchFamily="49" charset="0"/>
              </a:rPr>
              <a:t> </a:t>
            </a:r>
            <a:r>
              <a:rPr lang="es-AR" sz="1600" dirty="0" err="1">
                <a:solidFill>
                  <a:srgbClr val="A020F0"/>
                </a:solidFill>
                <a:latin typeface="Courier New" panose="02070309020205020404" pitchFamily="49" charset="0"/>
              </a:rPr>
              <a:t>all</a:t>
            </a:r>
            <a:endParaRPr lang="es-AR" sz="1600" dirty="0">
              <a:solidFill>
                <a:srgbClr val="A020F0"/>
              </a:solidFill>
              <a:latin typeface="Courier New" panose="02070309020205020404" pitchFamily="49" charset="0"/>
            </a:endParaRPr>
          </a:p>
          <a:p>
            <a:r>
              <a:rPr lang="es-AR" sz="1600" dirty="0">
                <a:solidFill>
                  <a:srgbClr val="000000"/>
                </a:solidFill>
                <a:latin typeface="Courier New" panose="02070309020205020404" pitchFamily="49" charset="0"/>
              </a:rPr>
              <a:t>f=input(</a:t>
            </a:r>
            <a:r>
              <a:rPr lang="es-AR" sz="1600" dirty="0">
                <a:solidFill>
                  <a:srgbClr val="A020F0"/>
                </a:solidFill>
                <a:latin typeface="Courier New" panose="02070309020205020404" pitchFamily="49" charset="0"/>
              </a:rPr>
              <a:t>'f='</a:t>
            </a:r>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%frecuencia de la señal</a:t>
            </a:r>
          </a:p>
          <a:p>
            <a:r>
              <a:rPr lang="es-AR" sz="1600" dirty="0">
                <a:solidFill>
                  <a:srgbClr val="000000"/>
                </a:solidFill>
                <a:latin typeface="Courier New" panose="02070309020205020404" pitchFamily="49" charset="0"/>
              </a:rPr>
              <a:t>N=input(</a:t>
            </a:r>
            <a:r>
              <a:rPr lang="es-AR" sz="1600" dirty="0">
                <a:solidFill>
                  <a:srgbClr val="A020F0"/>
                </a:solidFill>
                <a:latin typeface="Courier New" panose="02070309020205020404" pitchFamily="49" charset="0"/>
              </a:rPr>
              <a:t>'N='</a:t>
            </a:r>
            <a:r>
              <a:rPr lang="es-AR" sz="1600" dirty="0">
                <a:solidFill>
                  <a:srgbClr val="000000"/>
                </a:solidFill>
                <a:latin typeface="Courier New" panose="02070309020205020404" pitchFamily="49" charset="0"/>
              </a:rPr>
              <a:t>);</a:t>
            </a:r>
            <a:r>
              <a:rPr lang="es-AR" sz="1600" dirty="0">
                <a:solidFill>
                  <a:srgbClr val="228B22"/>
                </a:solidFill>
                <a:latin typeface="Courier New" panose="02070309020205020404" pitchFamily="49" charset="0"/>
              </a:rPr>
              <a:t>%longitud de la muestra</a:t>
            </a:r>
          </a:p>
          <a:p>
            <a:r>
              <a:rPr lang="es-AR" sz="1600" dirty="0" err="1">
                <a:solidFill>
                  <a:srgbClr val="000000"/>
                </a:solidFill>
                <a:latin typeface="Courier New" panose="02070309020205020404" pitchFamily="49" charset="0"/>
              </a:rPr>
              <a:t>fs</a:t>
            </a:r>
            <a:r>
              <a:rPr lang="es-AR" sz="1600" dirty="0">
                <a:solidFill>
                  <a:srgbClr val="000000"/>
                </a:solidFill>
                <a:latin typeface="Courier New" panose="02070309020205020404" pitchFamily="49" charset="0"/>
              </a:rPr>
              <a:t>=input(</a:t>
            </a:r>
            <a:r>
              <a:rPr lang="es-AR" sz="1600" dirty="0">
                <a:solidFill>
                  <a:srgbClr val="A020F0"/>
                </a:solidFill>
                <a:latin typeface="Courier New" panose="02070309020205020404" pitchFamily="49" charset="0"/>
              </a:rPr>
              <a:t>'</a:t>
            </a:r>
            <a:r>
              <a:rPr lang="es-AR" sz="1600" dirty="0" err="1">
                <a:solidFill>
                  <a:srgbClr val="A020F0"/>
                </a:solidFill>
                <a:latin typeface="Courier New" panose="02070309020205020404" pitchFamily="49" charset="0"/>
              </a:rPr>
              <a:t>fs</a:t>
            </a:r>
            <a:r>
              <a:rPr lang="es-AR" sz="1600" dirty="0">
                <a:solidFill>
                  <a:srgbClr val="A020F0"/>
                </a:solidFill>
                <a:latin typeface="Courier New" panose="02070309020205020404" pitchFamily="49" charset="0"/>
              </a:rPr>
              <a:t>='</a:t>
            </a:r>
            <a:r>
              <a:rPr lang="es-AR" sz="1600" dirty="0">
                <a:solidFill>
                  <a:srgbClr val="000000"/>
                </a:solidFill>
                <a:latin typeface="Courier New" panose="02070309020205020404" pitchFamily="49" charset="0"/>
              </a:rPr>
              <a:t>)</a:t>
            </a:r>
            <a:r>
              <a:rPr lang="es-AR" sz="1600" dirty="0">
                <a:solidFill>
                  <a:srgbClr val="228B22"/>
                </a:solidFill>
                <a:latin typeface="Courier New" panose="02070309020205020404" pitchFamily="49" charset="0"/>
              </a:rPr>
              <a:t>%frecuencia de muestreo</a:t>
            </a:r>
          </a:p>
          <a:p>
            <a:r>
              <a:rPr lang="es-AR" sz="1600" dirty="0" err="1">
                <a:solidFill>
                  <a:srgbClr val="000000"/>
                </a:solidFill>
                <a:latin typeface="Courier New" panose="02070309020205020404" pitchFamily="49" charset="0"/>
              </a:rPr>
              <a:t>Ts</a:t>
            </a:r>
            <a:r>
              <a:rPr lang="es-AR" sz="1600" dirty="0">
                <a:solidFill>
                  <a:srgbClr val="000000"/>
                </a:solidFill>
                <a:latin typeface="Courier New" panose="02070309020205020404" pitchFamily="49" charset="0"/>
              </a:rPr>
              <a:t>=1/</a:t>
            </a:r>
            <a:r>
              <a:rPr lang="es-AR" sz="1600" dirty="0" err="1">
                <a:solidFill>
                  <a:srgbClr val="000000"/>
                </a:solidFill>
                <a:latin typeface="Courier New" panose="02070309020205020404" pitchFamily="49" charset="0"/>
              </a:rPr>
              <a:t>fs</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n = </a:t>
            </a:r>
            <a:r>
              <a:rPr lang="es-AR" sz="1600" dirty="0" err="1">
                <a:solidFill>
                  <a:srgbClr val="000000"/>
                </a:solidFill>
                <a:latin typeface="Courier New" panose="02070309020205020404" pitchFamily="49" charset="0"/>
              </a:rPr>
              <a:t>linspace</a:t>
            </a:r>
            <a:r>
              <a:rPr lang="es-AR" sz="1600" dirty="0">
                <a:solidFill>
                  <a:srgbClr val="000000"/>
                </a:solidFill>
                <a:latin typeface="Courier New" panose="02070309020205020404" pitchFamily="49" charset="0"/>
              </a:rPr>
              <a:t>(0,N-5,N);</a:t>
            </a:r>
            <a:r>
              <a:rPr lang="es-AR" sz="1600" dirty="0">
                <a:solidFill>
                  <a:srgbClr val="228B22"/>
                </a:solidFill>
                <a:latin typeface="Courier New" panose="02070309020205020404" pitchFamily="49" charset="0"/>
              </a:rPr>
              <a:t>%secuencia de tiempo </a:t>
            </a:r>
          </a:p>
          <a:p>
            <a:r>
              <a:rPr lang="es-AR" sz="1600" dirty="0">
                <a:solidFill>
                  <a:srgbClr val="000000"/>
                </a:solidFill>
                <a:latin typeface="Courier New" panose="02070309020205020404" pitchFamily="49" charset="0"/>
              </a:rPr>
              <a:t>w=</a:t>
            </a:r>
            <a:r>
              <a:rPr lang="es-AR" sz="1600" dirty="0" err="1">
                <a:solidFill>
                  <a:srgbClr val="000000"/>
                </a:solidFill>
                <a:latin typeface="Courier New" panose="02070309020205020404" pitchFamily="49" charset="0"/>
              </a:rPr>
              <a:t>hamming</a:t>
            </a:r>
            <a:r>
              <a:rPr lang="es-AR" sz="1600" dirty="0">
                <a:solidFill>
                  <a:srgbClr val="000000"/>
                </a:solidFill>
                <a:latin typeface="Courier New" panose="02070309020205020404" pitchFamily="49" charset="0"/>
              </a:rPr>
              <a:t>(N);</a:t>
            </a:r>
            <a:r>
              <a:rPr lang="es-AR" sz="1600" dirty="0">
                <a:solidFill>
                  <a:srgbClr val="228B22"/>
                </a:solidFill>
                <a:latin typeface="Courier New" panose="02070309020205020404" pitchFamily="49" charset="0"/>
              </a:rPr>
              <a:t>%ventana de </a:t>
            </a:r>
            <a:r>
              <a:rPr lang="es-AR" sz="1600" dirty="0" err="1">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a:solidFill>
                  <a:srgbClr val="000000"/>
                </a:solidFill>
                <a:latin typeface="Courier New" panose="02070309020205020404" pitchFamily="49" charset="0"/>
              </a:rPr>
              <a:t>y1=</a:t>
            </a:r>
            <a:r>
              <a:rPr lang="es-AR" sz="1600" dirty="0" err="1">
                <a:solidFill>
                  <a:srgbClr val="000000"/>
                </a:solidFill>
                <a:latin typeface="Courier New" panose="02070309020205020404" pitchFamily="49" charset="0"/>
              </a:rPr>
              <a:t>cos</a:t>
            </a:r>
            <a:r>
              <a:rPr lang="es-AR" sz="1600" dirty="0">
                <a:solidFill>
                  <a:srgbClr val="000000"/>
                </a:solidFill>
                <a:latin typeface="Courier New" panose="02070309020205020404" pitchFamily="49" charset="0"/>
              </a:rPr>
              <a:t>(2*pi*f*n*</a:t>
            </a:r>
            <a:r>
              <a:rPr lang="es-AR" sz="1600" dirty="0" err="1">
                <a:solidFill>
                  <a:srgbClr val="000000"/>
                </a:solidFill>
                <a:latin typeface="Courier New" panose="02070309020205020404" pitchFamily="49" charset="0"/>
              </a:rPr>
              <a:t>Ts</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y=w.*y1';</a:t>
            </a:r>
            <a:r>
              <a:rPr lang="es-AR" sz="1600" dirty="0">
                <a:solidFill>
                  <a:srgbClr val="228B22"/>
                </a:solidFill>
                <a:latin typeface="Courier New" panose="02070309020205020404" pitchFamily="49" charset="0"/>
              </a:rPr>
              <a:t>%señal modificada por la ventana de </a:t>
            </a:r>
            <a:r>
              <a:rPr lang="es-AR" sz="1600" dirty="0" err="1" smtClean="0">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a:solidFill>
                  <a:srgbClr val="228B22"/>
                </a:solidFill>
                <a:latin typeface="Courier New" panose="02070309020205020404" pitchFamily="49" charset="0"/>
              </a:rPr>
              <a:t>%grafica señales y ventana de </a:t>
            </a:r>
            <a:r>
              <a:rPr lang="es-AR" sz="1600" dirty="0" err="1">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(3,1,1)</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(n,y1,</a:t>
            </a:r>
            <a:r>
              <a:rPr lang="es-AR" sz="1600" dirty="0">
                <a:solidFill>
                  <a:srgbClr val="A020F0"/>
                </a:solidFill>
                <a:latin typeface="Courier New" panose="02070309020205020404" pitchFamily="49" charset="0"/>
              </a:rPr>
              <a:t>'-o'</a:t>
            </a:r>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%grafica la señal a representar</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(3,1,3)</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n,y,</a:t>
            </a:r>
            <a:r>
              <a:rPr lang="es-AR" sz="1600" dirty="0" err="1">
                <a:solidFill>
                  <a:srgbClr val="A020F0"/>
                </a:solidFill>
                <a:latin typeface="Courier New" panose="02070309020205020404" pitchFamily="49" charset="0"/>
              </a:rPr>
              <a:t>'o</a:t>
            </a:r>
            <a:r>
              <a:rPr lang="es-AR" sz="1600" dirty="0">
                <a:solidFill>
                  <a:srgbClr val="A020F0"/>
                </a:solidFill>
                <a:latin typeface="Courier New" panose="02070309020205020404" pitchFamily="49" charset="0"/>
              </a:rPr>
              <a:t>'</a:t>
            </a:r>
            <a:r>
              <a:rPr lang="es-AR" sz="1600" dirty="0">
                <a:solidFill>
                  <a:srgbClr val="000000"/>
                </a:solidFill>
                <a:latin typeface="Courier New" panose="02070309020205020404" pitchFamily="49" charset="0"/>
              </a:rPr>
              <a:t>)</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(3,1,2)</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n,w</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 </a:t>
            </a:r>
          </a:p>
        </p:txBody>
      </p:sp>
      <p:sp>
        <p:nvSpPr>
          <p:cNvPr id="4" name="Rectángulo 3"/>
          <p:cNvSpPr/>
          <p:nvPr/>
        </p:nvSpPr>
        <p:spPr>
          <a:xfrm>
            <a:off x="-73890" y="4110182"/>
            <a:ext cx="12284364" cy="2616101"/>
          </a:xfrm>
          <a:prstGeom prst="rect">
            <a:avLst/>
          </a:prstGeom>
        </p:spPr>
        <p:txBody>
          <a:bodyPr wrap="square">
            <a:spAutoFit/>
          </a:bodyPr>
          <a:lstStyle/>
          <a:p>
            <a:r>
              <a:rPr lang="es-AR" sz="1600" dirty="0">
                <a:solidFill>
                  <a:srgbClr val="228B22"/>
                </a:solidFill>
                <a:latin typeface="Courier New" panose="02070309020205020404" pitchFamily="49" charset="0"/>
              </a:rPr>
              <a:t>%Calcula transformada discreta de Fourier de la señal original</a:t>
            </a:r>
          </a:p>
          <a:p>
            <a:r>
              <a:rPr lang="es-AR" sz="1600" dirty="0">
                <a:solidFill>
                  <a:srgbClr val="000000"/>
                </a:solidFill>
                <a:latin typeface="Courier New" panose="02070309020205020404" pitchFamily="49" charset="0"/>
              </a:rPr>
              <a:t>C1 = </a:t>
            </a:r>
            <a:r>
              <a:rPr lang="es-AR" sz="1600" dirty="0" err="1">
                <a:solidFill>
                  <a:srgbClr val="000000"/>
                </a:solidFill>
                <a:latin typeface="Courier New" panose="02070309020205020404" pitchFamily="49" charset="0"/>
              </a:rPr>
              <a:t>zeros</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size</a:t>
            </a:r>
            <a:r>
              <a:rPr lang="es-AR" sz="1600" dirty="0">
                <a:solidFill>
                  <a:srgbClr val="000000"/>
                </a:solidFill>
                <a:latin typeface="Courier New" panose="02070309020205020404" pitchFamily="49" charset="0"/>
              </a:rPr>
              <a:t>(y1)); </a:t>
            </a:r>
            <a:r>
              <a:rPr lang="es-AR" sz="1600" dirty="0">
                <a:solidFill>
                  <a:srgbClr val="228B22"/>
                </a:solidFill>
                <a:latin typeface="Courier New" panose="02070309020205020404" pitchFamily="49" charset="0"/>
              </a:rPr>
              <a:t>%prepara vector de coeficientes con ceros</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k = 0 : N - 1  </a:t>
            </a:r>
            <a:r>
              <a:rPr lang="pt-BR" sz="1600" dirty="0">
                <a:solidFill>
                  <a:srgbClr val="228B22"/>
                </a:solidFill>
                <a:latin typeface="Courier New" panose="02070309020205020404" pitchFamily="49" charset="0"/>
              </a:rPr>
              <a:t>% para cada coeficiente</a:t>
            </a:r>
          </a:p>
          <a:p>
            <a:r>
              <a:rPr lang="es-AR" sz="1600" dirty="0">
                <a:solidFill>
                  <a:srgbClr val="000000"/>
                </a:solidFill>
                <a:latin typeface="Courier New" panose="02070309020205020404" pitchFamily="49" charset="0"/>
              </a:rPr>
              <a:t>    s = 0; </a:t>
            </a:r>
            <a:r>
              <a:rPr lang="es-AR" sz="1600" dirty="0">
                <a:solidFill>
                  <a:srgbClr val="228B22"/>
                </a:solidFill>
                <a:latin typeface="Courier New" panose="02070309020205020404" pitchFamily="49" charset="0"/>
              </a:rPr>
              <a:t>%valor inicial del coeficiente</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n = 0 : N - 1  </a:t>
            </a:r>
            <a:r>
              <a:rPr lang="pt-BR" sz="1600" dirty="0">
                <a:solidFill>
                  <a:srgbClr val="228B22"/>
                </a:solidFill>
                <a:latin typeface="Courier New" panose="02070309020205020404" pitchFamily="49" charset="0"/>
              </a:rPr>
              <a:t>% para cada valor de </a:t>
            </a:r>
            <a:r>
              <a:rPr lang="pt-BR" sz="1600" dirty="0" err="1">
                <a:solidFill>
                  <a:srgbClr val="228B22"/>
                </a:solidFill>
                <a:latin typeface="Courier New" panose="02070309020205020404" pitchFamily="49" charset="0"/>
              </a:rPr>
              <a:t>tiempo</a:t>
            </a:r>
            <a:endParaRPr lang="pt-BR" sz="1600" dirty="0">
              <a:solidFill>
                <a:srgbClr val="228B22"/>
              </a:solidFill>
              <a:latin typeface="Courier New" panose="02070309020205020404" pitchFamily="49" charset="0"/>
            </a:endParaRPr>
          </a:p>
          <a:p>
            <a:r>
              <a:rPr lang="pt-BR" sz="1600" dirty="0">
                <a:solidFill>
                  <a:srgbClr val="000000"/>
                </a:solidFill>
                <a:latin typeface="Courier New" panose="02070309020205020404" pitchFamily="49" charset="0"/>
              </a:rPr>
              <a:t>      </a:t>
            </a:r>
            <a:r>
              <a:rPr lang="pt-BR" sz="1600" dirty="0">
                <a:solidFill>
                  <a:srgbClr val="228B22"/>
                </a:solidFill>
                <a:latin typeface="Courier New" panose="02070309020205020404" pitchFamily="49" charset="0"/>
              </a:rPr>
              <a:t>%s =  s+y1(n + 1) * </a:t>
            </a:r>
            <a:r>
              <a:rPr lang="pt-BR" sz="1600" dirty="0" err="1">
                <a:solidFill>
                  <a:srgbClr val="228B22"/>
                </a:solidFill>
                <a:latin typeface="Courier New" panose="02070309020205020404" pitchFamily="49" charset="0"/>
              </a:rPr>
              <a:t>exp</a:t>
            </a:r>
            <a:r>
              <a:rPr lang="pt-BR" sz="1600" dirty="0">
                <a:solidFill>
                  <a:srgbClr val="228B22"/>
                </a:solidFill>
                <a:latin typeface="Courier New" panose="02070309020205020404" pitchFamily="49" charset="0"/>
              </a:rPr>
              <a:t>(-j*(2 * </a:t>
            </a:r>
            <a:r>
              <a:rPr lang="pt-BR" sz="1600" dirty="0" err="1">
                <a:solidFill>
                  <a:srgbClr val="228B22"/>
                </a:solidFill>
                <a:latin typeface="Courier New" panose="02070309020205020404" pitchFamily="49" charset="0"/>
              </a:rPr>
              <a:t>pi</a:t>
            </a:r>
            <a:r>
              <a:rPr lang="pt-BR" sz="1600" dirty="0">
                <a:solidFill>
                  <a:srgbClr val="228B22"/>
                </a:solidFill>
                <a:latin typeface="Courier New" panose="02070309020205020404" pitchFamily="49" charset="0"/>
              </a:rPr>
              <a:t> * k / N)*n); %valor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pt-BR" sz="1600" dirty="0">
                <a:solidFill>
                  <a:srgbClr val="000000"/>
                </a:solidFill>
                <a:latin typeface="Courier New" panose="02070309020205020404" pitchFamily="49" charset="0"/>
              </a:rPr>
              <a:t>      s =  s+y1(n + 1) * </a:t>
            </a:r>
            <a:r>
              <a:rPr lang="pt-BR" sz="1600" dirty="0" err="1">
                <a:solidFill>
                  <a:srgbClr val="000000"/>
                </a:solidFill>
                <a:latin typeface="Courier New" panose="02070309020205020404" pitchFamily="49" charset="0"/>
              </a:rPr>
              <a:t>exp</a:t>
            </a:r>
            <a:r>
              <a:rPr lang="pt-BR" sz="1600" dirty="0">
                <a:solidFill>
                  <a:srgbClr val="000000"/>
                </a:solidFill>
                <a:latin typeface="Courier New" panose="02070309020205020404" pitchFamily="49" charset="0"/>
              </a:rPr>
              <a:t>(-j*(2 * </a:t>
            </a:r>
            <a:r>
              <a:rPr lang="pt-BR" sz="1600" dirty="0" err="1">
                <a:solidFill>
                  <a:srgbClr val="000000"/>
                </a:solidFill>
                <a:latin typeface="Courier New" panose="02070309020205020404" pitchFamily="49" charset="0"/>
              </a:rPr>
              <a:t>pi</a:t>
            </a:r>
            <a:r>
              <a:rPr lang="pt-BR" sz="1600" dirty="0">
                <a:solidFill>
                  <a:srgbClr val="000000"/>
                </a:solidFill>
                <a:latin typeface="Courier New" panose="02070309020205020404" pitchFamily="49" charset="0"/>
              </a:rPr>
              <a:t> *k*</a:t>
            </a:r>
            <a:r>
              <a:rPr lang="pt-BR" sz="1600" dirty="0" err="1">
                <a:solidFill>
                  <a:srgbClr val="000000"/>
                </a:solidFill>
                <a:latin typeface="Courier New" panose="02070309020205020404" pitchFamily="49" charset="0"/>
              </a:rPr>
              <a:t>Ts</a:t>
            </a:r>
            <a:r>
              <a:rPr lang="pt-BR" sz="1600" dirty="0">
                <a:solidFill>
                  <a:srgbClr val="000000"/>
                </a:solidFill>
                <a:latin typeface="Courier New" panose="02070309020205020404" pitchFamily="49" charset="0"/>
              </a:rPr>
              <a:t>)*n); </a:t>
            </a:r>
            <a:r>
              <a:rPr lang="pt-BR" sz="1600" dirty="0">
                <a:solidFill>
                  <a:srgbClr val="228B22"/>
                </a:solidFill>
                <a:latin typeface="Courier New" panose="02070309020205020404" pitchFamily="49" charset="0"/>
              </a:rPr>
              <a:t>%valor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a:p>
            <a:r>
              <a:rPr lang="es-AR" sz="1600" dirty="0">
                <a:solidFill>
                  <a:srgbClr val="000000"/>
                </a:solidFill>
                <a:latin typeface="Courier New" panose="02070309020205020404" pitchFamily="49" charset="0"/>
              </a:rPr>
              <a:t>    C1(k + 1) = s; </a:t>
            </a:r>
            <a:r>
              <a:rPr lang="es-AR" sz="1600" dirty="0">
                <a:solidFill>
                  <a:srgbClr val="228B22"/>
                </a:solidFill>
                <a:latin typeface="Courier New" panose="02070309020205020404" pitchFamily="49" charset="0"/>
              </a:rPr>
              <a:t>% valor final de cada coeficiente</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264" t="5198" r="7051" b="5439"/>
          <a:stretch/>
        </p:blipFill>
        <p:spPr>
          <a:xfrm>
            <a:off x="7024806" y="0"/>
            <a:ext cx="5185668" cy="4104000"/>
          </a:xfrm>
          <a:prstGeom prst="rect">
            <a:avLst/>
          </a:prstGeom>
        </p:spPr>
      </p:pic>
    </p:spTree>
    <p:extLst>
      <p:ext uri="{BB962C8B-B14F-4D97-AF65-F5344CB8AC3E}">
        <p14:creationId xmlns:p14="http://schemas.microsoft.com/office/powerpoint/2010/main" val="41948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4770537"/>
          </a:xfrm>
          <a:prstGeom prst="rect">
            <a:avLst/>
          </a:prstGeom>
        </p:spPr>
        <p:txBody>
          <a:bodyPr wrap="square">
            <a:spAutoFit/>
          </a:bodyPr>
          <a:lstStyle/>
          <a:p>
            <a:r>
              <a:rPr lang="es-AR" sz="1600" dirty="0">
                <a:solidFill>
                  <a:srgbClr val="228B22"/>
                </a:solidFill>
                <a:latin typeface="Courier New" panose="02070309020205020404" pitchFamily="49" charset="0"/>
              </a:rPr>
              <a:t>%grafica TDF de la señal original</a:t>
            </a:r>
          </a:p>
          <a:p>
            <a:r>
              <a:rPr lang="es-AR" sz="1600" dirty="0">
                <a:solidFill>
                  <a:srgbClr val="000000"/>
                </a:solidFill>
                <a:latin typeface="Courier New" panose="02070309020205020404" pitchFamily="49" charset="0"/>
              </a:rPr>
              <a:t>  figure</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(2,1,1)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fre</a:t>
            </a:r>
            <a:r>
              <a:rPr lang="es-AR" sz="1600" dirty="0">
                <a:solidFill>
                  <a:srgbClr val="000000"/>
                </a:solidFill>
                <a:latin typeface="Courier New" panose="02070309020205020404" pitchFamily="49" charset="0"/>
              </a:rPr>
              <a:t>=0:length(C1)-1;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stem</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fre,abs</a:t>
            </a:r>
            <a:r>
              <a:rPr lang="es-AR" sz="1600" dirty="0">
                <a:solidFill>
                  <a:srgbClr val="000000"/>
                </a:solidFill>
                <a:latin typeface="Courier New" panose="02070309020205020404" pitchFamily="49" charset="0"/>
              </a:rPr>
              <a:t>(C1</a:t>
            </a:r>
            <a:r>
              <a:rPr lang="es-AR" sz="1600" dirty="0" smtClean="0">
                <a:solidFill>
                  <a:srgbClr val="000000"/>
                </a:solidFill>
                <a:latin typeface="Courier New" panose="02070309020205020404" pitchFamily="49" charset="0"/>
              </a:rPr>
              <a:t>))</a:t>
            </a:r>
            <a:endParaRPr lang="es-AR" sz="1600" dirty="0">
              <a:solidFill>
                <a:srgbClr val="000000"/>
              </a:solidFill>
              <a:latin typeface="Courier New" panose="02070309020205020404" pitchFamily="49" charset="0"/>
            </a:endParaRPr>
          </a:p>
          <a:p>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%Calcula TDF de la señal modificada</a:t>
            </a:r>
          </a:p>
          <a:p>
            <a:r>
              <a:rPr lang="es-AR" sz="1600" dirty="0">
                <a:solidFill>
                  <a:srgbClr val="000000"/>
                </a:solidFill>
                <a:latin typeface="Courier New" panose="02070309020205020404" pitchFamily="49" charset="0"/>
              </a:rPr>
              <a:t>  C = </a:t>
            </a:r>
            <a:r>
              <a:rPr lang="es-AR" sz="1600" dirty="0" err="1">
                <a:solidFill>
                  <a:srgbClr val="000000"/>
                </a:solidFill>
                <a:latin typeface="Courier New" panose="02070309020205020404" pitchFamily="49" charset="0"/>
              </a:rPr>
              <a:t>zeros</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size</a:t>
            </a:r>
            <a:r>
              <a:rPr lang="es-AR" sz="1600" dirty="0">
                <a:solidFill>
                  <a:srgbClr val="000000"/>
                </a:solidFill>
                <a:latin typeface="Courier New" panose="02070309020205020404" pitchFamily="49" charset="0"/>
              </a:rPr>
              <a:t>(y)); </a:t>
            </a:r>
            <a:r>
              <a:rPr lang="es-AR" sz="1600" dirty="0">
                <a:solidFill>
                  <a:srgbClr val="228B22"/>
                </a:solidFill>
                <a:latin typeface="Courier New" panose="02070309020205020404" pitchFamily="49" charset="0"/>
              </a:rPr>
              <a:t>%prepara vector de coeficientes con ceros</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k = 0 : N - 1  </a:t>
            </a:r>
            <a:r>
              <a:rPr lang="pt-BR" sz="1600" dirty="0">
                <a:solidFill>
                  <a:srgbClr val="228B22"/>
                </a:solidFill>
                <a:latin typeface="Courier New" panose="02070309020205020404" pitchFamily="49" charset="0"/>
              </a:rPr>
              <a:t>% para cada coeficiente</a:t>
            </a:r>
          </a:p>
          <a:p>
            <a:r>
              <a:rPr lang="es-AR" sz="1600" dirty="0">
                <a:solidFill>
                  <a:srgbClr val="000000"/>
                </a:solidFill>
                <a:latin typeface="Courier New" panose="02070309020205020404" pitchFamily="49" charset="0"/>
              </a:rPr>
              <a:t>    s = 0; </a:t>
            </a:r>
            <a:r>
              <a:rPr lang="es-AR" sz="1600" dirty="0">
                <a:solidFill>
                  <a:srgbClr val="228B22"/>
                </a:solidFill>
                <a:latin typeface="Courier New" panose="02070309020205020404" pitchFamily="49" charset="0"/>
              </a:rPr>
              <a:t>%valor inicial del coeficiente</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n = 0 : N - 1  </a:t>
            </a:r>
            <a:r>
              <a:rPr lang="pt-BR" sz="1600" dirty="0">
                <a:solidFill>
                  <a:srgbClr val="228B22"/>
                </a:solidFill>
                <a:latin typeface="Courier New" panose="02070309020205020404" pitchFamily="49" charset="0"/>
              </a:rPr>
              <a:t>% para cada valor de </a:t>
            </a:r>
            <a:r>
              <a:rPr lang="pt-BR" sz="1600" dirty="0" err="1">
                <a:solidFill>
                  <a:srgbClr val="228B22"/>
                </a:solidFill>
                <a:latin typeface="Courier New" panose="02070309020205020404" pitchFamily="49" charset="0"/>
              </a:rPr>
              <a:t>tiempo</a:t>
            </a:r>
            <a:endParaRPr lang="pt-BR" sz="1600" dirty="0">
              <a:solidFill>
                <a:srgbClr val="228B22"/>
              </a:solidFill>
              <a:latin typeface="Courier New" panose="02070309020205020404" pitchFamily="49" charset="0"/>
            </a:endParaRPr>
          </a:p>
          <a:p>
            <a:r>
              <a:rPr lang="pt-BR" sz="1600" dirty="0">
                <a:solidFill>
                  <a:srgbClr val="000000"/>
                </a:solidFill>
                <a:latin typeface="Courier New" panose="02070309020205020404" pitchFamily="49" charset="0"/>
              </a:rPr>
              <a:t>     </a:t>
            </a:r>
            <a:r>
              <a:rPr lang="pt-BR" sz="1600" dirty="0">
                <a:solidFill>
                  <a:srgbClr val="228B22"/>
                </a:solidFill>
                <a:latin typeface="Courier New" panose="02070309020205020404" pitchFamily="49" charset="0"/>
              </a:rPr>
              <a:t>% s =  </a:t>
            </a:r>
            <a:r>
              <a:rPr lang="pt-BR" sz="1600" dirty="0" err="1">
                <a:solidFill>
                  <a:srgbClr val="228B22"/>
                </a:solidFill>
                <a:latin typeface="Courier New" panose="02070309020205020404" pitchFamily="49" charset="0"/>
              </a:rPr>
              <a:t>s+y</a:t>
            </a:r>
            <a:r>
              <a:rPr lang="pt-BR" sz="1600" dirty="0">
                <a:solidFill>
                  <a:srgbClr val="228B22"/>
                </a:solidFill>
                <a:latin typeface="Courier New" panose="02070309020205020404" pitchFamily="49" charset="0"/>
              </a:rPr>
              <a:t>(n + 1) * </a:t>
            </a:r>
            <a:r>
              <a:rPr lang="pt-BR" sz="1600" dirty="0" err="1">
                <a:solidFill>
                  <a:srgbClr val="228B22"/>
                </a:solidFill>
                <a:latin typeface="Courier New" panose="02070309020205020404" pitchFamily="49" charset="0"/>
              </a:rPr>
              <a:t>exp</a:t>
            </a:r>
            <a:r>
              <a:rPr lang="pt-BR" sz="1600" dirty="0">
                <a:solidFill>
                  <a:srgbClr val="228B22"/>
                </a:solidFill>
                <a:latin typeface="Courier New" panose="02070309020205020404" pitchFamily="49" charset="0"/>
              </a:rPr>
              <a:t>(-j*(2 * </a:t>
            </a:r>
            <a:r>
              <a:rPr lang="pt-BR" sz="1600" dirty="0" err="1">
                <a:solidFill>
                  <a:srgbClr val="228B22"/>
                </a:solidFill>
                <a:latin typeface="Courier New" panose="02070309020205020404" pitchFamily="49" charset="0"/>
              </a:rPr>
              <a:t>pi</a:t>
            </a:r>
            <a:r>
              <a:rPr lang="pt-BR" sz="1600" dirty="0">
                <a:solidFill>
                  <a:srgbClr val="228B22"/>
                </a:solidFill>
                <a:latin typeface="Courier New" panose="02070309020205020404" pitchFamily="49" charset="0"/>
              </a:rPr>
              <a:t> * k / N)*n); %valor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pt-BR" sz="1600" dirty="0">
                <a:solidFill>
                  <a:srgbClr val="000000"/>
                </a:solidFill>
                <a:latin typeface="Courier New" panose="02070309020205020404" pitchFamily="49" charset="0"/>
              </a:rPr>
              <a:t>      s =  </a:t>
            </a:r>
            <a:r>
              <a:rPr lang="pt-BR" sz="1600" dirty="0" err="1">
                <a:solidFill>
                  <a:srgbClr val="000000"/>
                </a:solidFill>
                <a:latin typeface="Courier New" panose="02070309020205020404" pitchFamily="49" charset="0"/>
              </a:rPr>
              <a:t>s+y</a:t>
            </a:r>
            <a:r>
              <a:rPr lang="pt-BR" sz="1600" dirty="0">
                <a:solidFill>
                  <a:srgbClr val="000000"/>
                </a:solidFill>
                <a:latin typeface="Courier New" panose="02070309020205020404" pitchFamily="49" charset="0"/>
              </a:rPr>
              <a:t>(n + 1) * </a:t>
            </a:r>
            <a:r>
              <a:rPr lang="pt-BR" sz="1600" dirty="0" err="1">
                <a:solidFill>
                  <a:srgbClr val="000000"/>
                </a:solidFill>
                <a:latin typeface="Courier New" panose="02070309020205020404" pitchFamily="49" charset="0"/>
              </a:rPr>
              <a:t>exp</a:t>
            </a:r>
            <a:r>
              <a:rPr lang="pt-BR" sz="1600" dirty="0">
                <a:solidFill>
                  <a:srgbClr val="000000"/>
                </a:solidFill>
                <a:latin typeface="Courier New" panose="02070309020205020404" pitchFamily="49" charset="0"/>
              </a:rPr>
              <a:t>(-j*(2 * </a:t>
            </a:r>
            <a:r>
              <a:rPr lang="pt-BR" sz="1600" dirty="0" err="1">
                <a:solidFill>
                  <a:srgbClr val="000000"/>
                </a:solidFill>
                <a:latin typeface="Courier New" panose="02070309020205020404" pitchFamily="49" charset="0"/>
              </a:rPr>
              <a:t>pi</a:t>
            </a:r>
            <a:r>
              <a:rPr lang="pt-BR" sz="1600" dirty="0">
                <a:solidFill>
                  <a:srgbClr val="000000"/>
                </a:solidFill>
                <a:latin typeface="Courier New" panose="02070309020205020404" pitchFamily="49" charset="0"/>
              </a:rPr>
              <a:t> *k*</a:t>
            </a:r>
            <a:r>
              <a:rPr lang="pt-BR" sz="1600" dirty="0" err="1">
                <a:solidFill>
                  <a:srgbClr val="000000"/>
                </a:solidFill>
                <a:latin typeface="Courier New" panose="02070309020205020404" pitchFamily="49" charset="0"/>
              </a:rPr>
              <a:t>Ts</a:t>
            </a:r>
            <a:r>
              <a:rPr lang="pt-BR" sz="1600" dirty="0">
                <a:solidFill>
                  <a:srgbClr val="000000"/>
                </a:solidFill>
                <a:latin typeface="Courier New" panose="02070309020205020404" pitchFamily="49" charset="0"/>
              </a:rPr>
              <a:t>)*n); </a:t>
            </a:r>
            <a:r>
              <a:rPr lang="pt-BR" sz="1600" dirty="0">
                <a:solidFill>
                  <a:srgbClr val="228B22"/>
                </a:solidFill>
                <a:latin typeface="Courier New" panose="02070309020205020404" pitchFamily="49" charset="0"/>
              </a:rPr>
              <a:t>%valor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a:p>
            <a:r>
              <a:rPr lang="es-AR" sz="1600" dirty="0">
                <a:solidFill>
                  <a:srgbClr val="000000"/>
                </a:solidFill>
                <a:latin typeface="Courier New" panose="02070309020205020404" pitchFamily="49" charset="0"/>
              </a:rPr>
              <a:t>    C(k + 1) = s; </a:t>
            </a:r>
            <a:r>
              <a:rPr lang="es-AR" sz="1600" dirty="0">
                <a:solidFill>
                  <a:srgbClr val="228B22"/>
                </a:solidFill>
                <a:latin typeface="Courier New" panose="02070309020205020404" pitchFamily="49" charset="0"/>
              </a:rPr>
              <a:t>% valor final de cada coeficiente</a:t>
            </a:r>
          </a:p>
          <a:p>
            <a:r>
              <a:rPr lang="es-AR" sz="1600" dirty="0">
                <a:solidFill>
                  <a:srgbClr val="000000"/>
                </a:solidFill>
                <a:latin typeface="Courier New" panose="02070309020205020404" pitchFamily="49" charset="0"/>
              </a:rPr>
              <a:t>  </a:t>
            </a:r>
            <a:r>
              <a:rPr lang="es-AR" sz="1600" dirty="0" err="1" smtClean="0">
                <a:solidFill>
                  <a:srgbClr val="0000FF"/>
                </a:solidFill>
                <a:latin typeface="Courier New" panose="02070309020205020404" pitchFamily="49" charset="0"/>
              </a:rPr>
              <a:t>end</a:t>
            </a:r>
            <a:r>
              <a:rPr lang="es-AR" sz="1600" dirty="0" smtClean="0">
                <a:solidFill>
                  <a:srgbClr val="000000"/>
                </a:solidFill>
                <a:latin typeface="Courier New" panose="02070309020205020404" pitchFamily="49" charset="0"/>
              </a:rPr>
              <a:t> </a:t>
            </a:r>
            <a:endParaRPr lang="es-AR" sz="1600" dirty="0">
              <a:solidFill>
                <a:srgbClr val="000000"/>
              </a:solidFill>
              <a:latin typeface="Courier New" panose="02070309020205020404" pitchFamily="49" charset="0"/>
            </a:endParaRPr>
          </a:p>
          <a:p>
            <a:r>
              <a:rPr lang="es-AR" sz="1600" dirty="0">
                <a:solidFill>
                  <a:srgbClr val="228B22"/>
                </a:solidFill>
                <a:latin typeface="Courier New" panose="02070309020205020404" pitchFamily="49" charset="0"/>
              </a:rPr>
              <a:t>%grafica TDF de la señal modificada</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(2,1,2)</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fre</a:t>
            </a:r>
            <a:r>
              <a:rPr lang="es-AR" sz="1600" dirty="0">
                <a:solidFill>
                  <a:srgbClr val="000000"/>
                </a:solidFill>
                <a:latin typeface="Courier New" panose="02070309020205020404" pitchFamily="49" charset="0"/>
              </a:rPr>
              <a:t>=0:length(C)-1;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stem</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fre,abs</a:t>
            </a:r>
            <a:r>
              <a:rPr lang="es-AR" sz="1600" dirty="0">
                <a:solidFill>
                  <a:srgbClr val="000000"/>
                </a:solidFill>
                <a:latin typeface="Courier New" panose="02070309020205020404" pitchFamily="49" charset="0"/>
              </a:rPr>
              <a:t>(C))</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9397" t="52623" r="7042" b="5934"/>
          <a:stretch/>
        </p:blipFill>
        <p:spPr>
          <a:xfrm>
            <a:off x="6640946" y="4756728"/>
            <a:ext cx="5338618" cy="1985818"/>
          </a:xfrm>
          <a:prstGeom prst="rect">
            <a:avLst/>
          </a:prstGeom>
        </p:spPr>
      </p:pic>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9397" t="5783" r="7042" b="53931"/>
          <a:stretch/>
        </p:blipFill>
        <p:spPr>
          <a:xfrm>
            <a:off x="932872" y="4756728"/>
            <a:ext cx="5338618" cy="1930400"/>
          </a:xfrm>
          <a:prstGeom prst="rect">
            <a:avLst/>
          </a:prstGeom>
        </p:spPr>
      </p:pic>
    </p:spTree>
    <p:extLst>
      <p:ext uri="{BB962C8B-B14F-4D97-AF65-F5344CB8AC3E}">
        <p14:creationId xmlns:p14="http://schemas.microsoft.com/office/powerpoint/2010/main" val="414094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94964"/>
            <a:ext cx="12192000" cy="1323439"/>
          </a:xfrm>
          <a:prstGeom prst="rect">
            <a:avLst/>
          </a:prstGeom>
        </p:spPr>
        <p:txBody>
          <a:bodyPr wrap="square">
            <a:spAutoFit/>
          </a:bodyPr>
          <a:lstStyle/>
          <a:p>
            <a:pPr marL="342900" indent="-342900" algn="just">
              <a:buFont typeface="Arial" panose="020B0604020202020204" pitchFamily="34" charset="0"/>
              <a:buChar char="•"/>
            </a:pPr>
            <a:r>
              <a:rPr lang="es-AR" sz="2000" dirty="0"/>
              <a:t>Modificar el script </a:t>
            </a:r>
            <a:r>
              <a:rPr lang="es-AR" sz="2000" dirty="0" err="1"/>
              <a:t>TDF.m</a:t>
            </a:r>
            <a:r>
              <a:rPr lang="es-AR" sz="2000" dirty="0"/>
              <a:t> para que la señal y en la línea 8 sea la suma de tres cosenos. Considerar un intervalo de muestreo para que incluya un número entero de ciclos (no </a:t>
            </a:r>
            <a:r>
              <a:rPr lang="es-AR" sz="2000" dirty="0" err="1"/>
              <a:t>leakage</a:t>
            </a:r>
            <a:r>
              <a:rPr lang="es-AR" sz="2000" dirty="0"/>
              <a:t>) y para que incluya un número no entero de ciclos (</a:t>
            </a:r>
            <a:r>
              <a:rPr lang="es-AR" sz="2000" dirty="0" err="1"/>
              <a:t>leakage</a:t>
            </a:r>
            <a:r>
              <a:rPr lang="es-AR" sz="2000" dirty="0"/>
              <a:t>). Presentar gráficos en el dominio del tiempo y en el dominio de la frecuencia (sólo amplitud).  </a:t>
            </a:r>
            <a:r>
              <a:rPr lang="es-AR" sz="2000" dirty="0" smtClean="0"/>
              <a:t>y=</a:t>
            </a:r>
            <a:r>
              <a:rPr lang="es-AR" sz="2000" dirty="0" err="1" smtClean="0"/>
              <a:t>cos</a:t>
            </a:r>
            <a:r>
              <a:rPr lang="es-AR" sz="2000" dirty="0" smtClean="0"/>
              <a:t>(2*pi*f*n*</a:t>
            </a:r>
            <a:r>
              <a:rPr lang="es-AR" sz="2000" dirty="0" err="1" smtClean="0"/>
              <a:t>Ts</a:t>
            </a:r>
            <a:r>
              <a:rPr lang="es-AR" sz="2000" dirty="0"/>
              <a:t>)+0.5*</a:t>
            </a:r>
            <a:r>
              <a:rPr lang="es-AR" sz="2000" dirty="0" err="1"/>
              <a:t>cos</a:t>
            </a:r>
            <a:r>
              <a:rPr lang="es-AR" sz="2000" dirty="0"/>
              <a:t>(2*pi*2*f*n*</a:t>
            </a:r>
            <a:r>
              <a:rPr lang="es-AR" sz="2000" dirty="0" err="1"/>
              <a:t>Ts</a:t>
            </a:r>
            <a:r>
              <a:rPr lang="es-AR" sz="2000" dirty="0"/>
              <a:t>)+0.25*</a:t>
            </a:r>
            <a:r>
              <a:rPr lang="es-AR" sz="2000" dirty="0" err="1"/>
              <a:t>cos</a:t>
            </a:r>
            <a:r>
              <a:rPr lang="es-AR" sz="2000" dirty="0"/>
              <a:t>(2*pi*4*f*n*</a:t>
            </a:r>
            <a:r>
              <a:rPr lang="es-AR" sz="2000" dirty="0" err="1"/>
              <a:t>Ts</a:t>
            </a:r>
            <a:r>
              <a:rPr lang="es-AR" sz="2000" dirty="0"/>
              <a:t>) </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263" t="5838" r="8089" b="6185"/>
          <a:stretch/>
        </p:blipFill>
        <p:spPr>
          <a:xfrm>
            <a:off x="609600" y="1754909"/>
            <a:ext cx="4655057" cy="367200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8782" t="5550" r="6878" b="6243"/>
          <a:stretch/>
        </p:blipFill>
        <p:spPr>
          <a:xfrm>
            <a:off x="6012872" y="1754908"/>
            <a:ext cx="4635423" cy="3636000"/>
          </a:xfrm>
          <a:prstGeom prst="rect">
            <a:avLst/>
          </a:prstGeom>
        </p:spPr>
      </p:pic>
      <p:sp>
        <p:nvSpPr>
          <p:cNvPr id="3" name="CuadroTexto 2"/>
          <p:cNvSpPr txBox="1"/>
          <p:nvPr/>
        </p:nvSpPr>
        <p:spPr>
          <a:xfrm>
            <a:off x="110836" y="5975927"/>
            <a:ext cx="10889673" cy="400110"/>
          </a:xfrm>
          <a:prstGeom prst="rect">
            <a:avLst/>
          </a:prstGeom>
          <a:noFill/>
        </p:spPr>
        <p:txBody>
          <a:bodyPr wrap="square" rtlCol="0">
            <a:spAutoFit/>
          </a:bodyPr>
          <a:lstStyle/>
          <a:p>
            <a:r>
              <a:rPr lang="es-AR" sz="2000" dirty="0" smtClean="0"/>
              <a:t>Repetir pero ahora con un numero de ciclos no entero.</a:t>
            </a:r>
            <a:endParaRPr lang="es-AR" sz="2000" dirty="0"/>
          </a:p>
        </p:txBody>
      </p:sp>
    </p:spTree>
    <p:extLst>
      <p:ext uri="{BB962C8B-B14F-4D97-AF65-F5344CB8AC3E}">
        <p14:creationId xmlns:p14="http://schemas.microsoft.com/office/powerpoint/2010/main" val="304361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8090" t="6069" r="7397" b="6647"/>
          <a:stretch/>
        </p:blipFill>
        <p:spPr>
          <a:xfrm>
            <a:off x="840510" y="617654"/>
            <a:ext cx="5019426" cy="3888000"/>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9129" t="5963" r="7744" b="7612"/>
          <a:stretch/>
        </p:blipFill>
        <p:spPr>
          <a:xfrm>
            <a:off x="6391559" y="617653"/>
            <a:ext cx="4748698" cy="3888000"/>
          </a:xfrm>
          <a:prstGeom prst="rect">
            <a:avLst/>
          </a:prstGeom>
        </p:spPr>
      </p:pic>
      <p:sp>
        <p:nvSpPr>
          <p:cNvPr id="6" name="Rectángulo 5"/>
          <p:cNvSpPr/>
          <p:nvPr/>
        </p:nvSpPr>
        <p:spPr>
          <a:xfrm>
            <a:off x="1" y="4703817"/>
            <a:ext cx="12191999" cy="1015663"/>
          </a:xfrm>
          <a:prstGeom prst="rect">
            <a:avLst/>
          </a:prstGeom>
        </p:spPr>
        <p:txBody>
          <a:bodyPr wrap="square">
            <a:spAutoFit/>
          </a:bodyPr>
          <a:lstStyle/>
          <a:p>
            <a:pPr marL="342900" indent="-342900" algn="just">
              <a:buFont typeface="Arial" panose="020B0604020202020204" pitchFamily="34" charset="0"/>
              <a:buChar char="•"/>
            </a:pPr>
            <a:r>
              <a:rPr lang="es-AR" sz="2000" dirty="0"/>
              <a:t>Aplicar el script TDFhamming1.m para procesar la misma suma de cosenos utilizada en el ejercicio anterior. Presentar gráficos y comentar qué efecto se aprecia al aplicar la ventana de </a:t>
            </a:r>
            <a:r>
              <a:rPr lang="es-AR" sz="2000" dirty="0" err="1"/>
              <a:t>Hamming</a:t>
            </a:r>
            <a:r>
              <a:rPr lang="es-AR" sz="2000" dirty="0"/>
              <a:t> para disminuir el error que produce el </a:t>
            </a:r>
            <a:r>
              <a:rPr lang="es-AR" sz="2000" dirty="0" err="1"/>
              <a:t>leakage</a:t>
            </a:r>
            <a:endParaRPr lang="es-AR" sz="2000" dirty="0"/>
          </a:p>
        </p:txBody>
      </p:sp>
    </p:spTree>
    <p:extLst>
      <p:ext uri="{BB962C8B-B14F-4D97-AF65-F5344CB8AC3E}">
        <p14:creationId xmlns:p14="http://schemas.microsoft.com/office/powerpoint/2010/main" val="150205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8263" t="4915" r="6878" b="6416"/>
          <a:stretch/>
        </p:blipFill>
        <p:spPr>
          <a:xfrm>
            <a:off x="0" y="92364"/>
            <a:ext cx="5971888" cy="4680000"/>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9822" t="5607" r="7051" b="5954"/>
          <a:stretch/>
        </p:blipFill>
        <p:spPr>
          <a:xfrm>
            <a:off x="6123709" y="92364"/>
            <a:ext cx="5865272" cy="4680000"/>
          </a:xfrm>
          <a:prstGeom prst="rect">
            <a:avLst/>
          </a:prstGeom>
        </p:spPr>
      </p:pic>
      <p:sp>
        <p:nvSpPr>
          <p:cNvPr id="7" name="Rectángulo 6"/>
          <p:cNvSpPr/>
          <p:nvPr/>
        </p:nvSpPr>
        <p:spPr>
          <a:xfrm>
            <a:off x="73891" y="4901673"/>
            <a:ext cx="11527163" cy="1754326"/>
          </a:xfrm>
          <a:prstGeom prst="rect">
            <a:avLst/>
          </a:prstGeom>
        </p:spPr>
        <p:txBody>
          <a:bodyPr wrap="square">
            <a:spAutoFit/>
          </a:bodyPr>
          <a:lstStyle/>
          <a:p>
            <a:pPr marL="285750" indent="-285750">
              <a:buFont typeface="Arial" panose="020B0604020202020204" pitchFamily="34" charset="0"/>
              <a:buChar char="•"/>
            </a:pPr>
            <a:r>
              <a:rPr lang="es-AR" dirty="0"/>
              <a:t>Hasta ahora estábamos analizando únicamente la magnitud de los coeficientes </a:t>
            </a:r>
            <a:r>
              <a:rPr lang="es-AR" dirty="0" err="1"/>
              <a:t>Ck</a:t>
            </a:r>
            <a:r>
              <a:rPr lang="es-AR" dirty="0"/>
              <a:t> de la transformada discreta de Fourier, pero ahora introduciremos el concepto de la fase. </a:t>
            </a:r>
            <a:r>
              <a:rPr lang="es-AR" dirty="0" smtClean="0"/>
              <a:t>Pare esto en el script TDF des-comentar las ultimas 2 líneas. Y analizar y comparar </a:t>
            </a:r>
            <a:r>
              <a:rPr lang="es-AR" dirty="0"/>
              <a:t>las siguientes señales: sin(2*pi*f*n*</a:t>
            </a:r>
            <a:r>
              <a:rPr lang="es-AR" dirty="0" err="1"/>
              <a:t>Ts</a:t>
            </a:r>
            <a:r>
              <a:rPr lang="es-AR" dirty="0"/>
              <a:t>) y </a:t>
            </a:r>
            <a:r>
              <a:rPr lang="es-AR" dirty="0" err="1" smtClean="0"/>
              <a:t>cos</a:t>
            </a:r>
            <a:r>
              <a:rPr lang="es-AR" dirty="0" smtClean="0"/>
              <a:t>(2*pi*f*n*</a:t>
            </a:r>
            <a:r>
              <a:rPr lang="es-AR" dirty="0" err="1" smtClean="0"/>
              <a:t>Ts</a:t>
            </a:r>
            <a:r>
              <a:rPr lang="es-AR" dirty="0"/>
              <a:t>): f=3 Hz (frecuencia de la señal) N=100 (número de muestras) </a:t>
            </a:r>
            <a:r>
              <a:rPr lang="es-AR" dirty="0" err="1"/>
              <a:t>fs</a:t>
            </a:r>
            <a:r>
              <a:rPr lang="es-AR" dirty="0"/>
              <a:t>=100 (frecuencia de muestreo</a:t>
            </a:r>
            <a:r>
              <a:rPr lang="es-AR" dirty="0" smtClean="0"/>
              <a:t>)</a:t>
            </a:r>
          </a:p>
          <a:p>
            <a:pPr marL="285750" indent="-285750">
              <a:buFont typeface="Arial" panose="020B0604020202020204" pitchFamily="34" charset="0"/>
              <a:buChar char="•"/>
            </a:pPr>
            <a:r>
              <a:rPr lang="es-AR" dirty="0" smtClean="0"/>
              <a:t>Luego forzar </a:t>
            </a:r>
            <a:r>
              <a:rPr lang="es-AR" dirty="0" err="1" smtClean="0"/>
              <a:t>aliasing</a:t>
            </a:r>
            <a:r>
              <a:rPr lang="es-AR" dirty="0"/>
              <a:t> </a:t>
            </a:r>
            <a:r>
              <a:rPr lang="es-AR" dirty="0" smtClean="0"/>
              <a:t>observar dicho fenómeno en el dominio de la frecuencia. </a:t>
            </a:r>
            <a:r>
              <a:rPr lang="es-AR" dirty="0" err="1" smtClean="0"/>
              <a:t>Ej</a:t>
            </a:r>
            <a:r>
              <a:rPr lang="es-AR" dirty="0"/>
              <a:t>: f=99 Hz (frecuencia de la señal) N=100 (número de muestras) </a:t>
            </a:r>
            <a:r>
              <a:rPr lang="es-AR" dirty="0" err="1"/>
              <a:t>fs</a:t>
            </a:r>
            <a:r>
              <a:rPr lang="es-AR" dirty="0"/>
              <a:t>=100 (frecuencia de muestreo</a:t>
            </a:r>
            <a:r>
              <a:rPr lang="es-AR" dirty="0" smtClean="0"/>
              <a:t>). </a:t>
            </a:r>
            <a:endParaRPr lang="es-AR" dirty="0"/>
          </a:p>
        </p:txBody>
      </p:sp>
    </p:spTree>
    <p:extLst>
      <p:ext uri="{BB962C8B-B14F-4D97-AF65-F5344CB8AC3E}">
        <p14:creationId xmlns:p14="http://schemas.microsoft.com/office/powerpoint/2010/main" val="97192714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3551</TotalTime>
  <Words>1588</Words>
  <Application>Microsoft Office PowerPoint</Application>
  <PresentationFormat>Panorámica</PresentationFormat>
  <Paragraphs>161</Paragraphs>
  <Slides>15</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2" baseType="lpstr">
      <vt:lpstr>Arial</vt:lpstr>
      <vt:lpstr>Calibri</vt:lpstr>
      <vt:lpstr>Calibri Light</vt:lpstr>
      <vt:lpstr>Courier New</vt:lpstr>
      <vt:lpstr>Times New Roman</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simaf</dc:creator>
  <cp:lastModifiedBy>simaf</cp:lastModifiedBy>
  <cp:revision>34</cp:revision>
  <dcterms:created xsi:type="dcterms:W3CDTF">2023-09-05T15:34:47Z</dcterms:created>
  <dcterms:modified xsi:type="dcterms:W3CDTF">2024-09-30T03:00:29Z</dcterms:modified>
</cp:coreProperties>
</file>