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67" d="100"/>
          <a:sy n="67" d="100"/>
        </p:scale>
        <p:origin x="6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5/9/2023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59642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5/9/2023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15746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5/9/2023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393149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5/9/2023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91654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27BBF4C-5512-42A2-B10F-7DE8FA9D1287}" type="datetimeFigureOut">
              <a:rPr lang="es-AR" smtClean="0"/>
              <a:t>5/9/2023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132197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027BBF4C-5512-42A2-B10F-7DE8FA9D1287}" type="datetimeFigureOut">
              <a:rPr lang="es-AR" smtClean="0"/>
              <a:t>5/9/2023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412099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027BBF4C-5512-42A2-B10F-7DE8FA9D1287}" type="datetimeFigureOut">
              <a:rPr lang="es-AR" smtClean="0"/>
              <a:t>5/9/2023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386417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027BBF4C-5512-42A2-B10F-7DE8FA9D1287}" type="datetimeFigureOut">
              <a:rPr lang="es-AR" smtClean="0"/>
              <a:t>5/9/2023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127498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27BBF4C-5512-42A2-B10F-7DE8FA9D1287}" type="datetimeFigureOut">
              <a:rPr lang="es-AR" smtClean="0"/>
              <a:t>5/9/2023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05497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27BBF4C-5512-42A2-B10F-7DE8FA9D1287}" type="datetimeFigureOut">
              <a:rPr lang="es-AR" smtClean="0"/>
              <a:t>5/9/2023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78743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27BBF4C-5512-42A2-B10F-7DE8FA9D1287}" type="datetimeFigureOut">
              <a:rPr lang="es-AR" smtClean="0"/>
              <a:t>5/9/2023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49403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BBF4C-5512-42A2-B10F-7DE8FA9D1287}" type="datetimeFigureOut">
              <a:rPr lang="es-AR" smtClean="0"/>
              <a:t>5/9/2023</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DC6DE-62D5-41E9-A7C9-D8782BD4DF26}" type="slidenum">
              <a:rPr lang="es-AR" smtClean="0"/>
              <a:t>‹Nº›</a:t>
            </a:fld>
            <a:endParaRPr lang="es-AR"/>
          </a:p>
        </p:txBody>
      </p:sp>
    </p:spTree>
    <p:extLst>
      <p:ext uri="{BB962C8B-B14F-4D97-AF65-F5344CB8AC3E}">
        <p14:creationId xmlns:p14="http://schemas.microsoft.com/office/powerpoint/2010/main" val="731885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 CuadroTexto"/>
          <p:cNvSpPr txBox="1"/>
          <p:nvPr/>
        </p:nvSpPr>
        <p:spPr>
          <a:xfrm>
            <a:off x="3216700" y="921296"/>
            <a:ext cx="4127092" cy="369332"/>
          </a:xfrm>
          <a:prstGeom prst="rect">
            <a:avLst/>
          </a:prstGeom>
          <a:noFill/>
        </p:spPr>
        <p:txBody>
          <a:bodyPr wrap="none" rtlCol="0">
            <a:spAutoFit/>
          </a:bodyPr>
          <a:lstStyle/>
          <a:p>
            <a:r>
              <a:rPr lang="es-AR" dirty="0" smtClean="0"/>
              <a:t>,   Transformada Discreta de Fourier  (TDF)</a:t>
            </a:r>
            <a:endParaRPr lang="es-AR" dirty="0"/>
          </a:p>
        </p:txBody>
      </p:sp>
      <p:graphicFrame>
        <p:nvGraphicFramePr>
          <p:cNvPr id="5" name="Object 7"/>
          <p:cNvGraphicFramePr>
            <a:graphicFrameLocks noChangeAspect="1"/>
          </p:cNvGraphicFramePr>
          <p:nvPr>
            <p:extLst>
              <p:ext uri="{D42A27DB-BD31-4B8C-83A1-F6EECF244321}">
                <p14:modId xmlns:p14="http://schemas.microsoft.com/office/powerpoint/2010/main" val="141827668"/>
              </p:ext>
            </p:extLst>
          </p:nvPr>
        </p:nvGraphicFramePr>
        <p:xfrm>
          <a:off x="771496" y="719124"/>
          <a:ext cx="2374900" cy="769938"/>
        </p:xfrm>
        <a:graphic>
          <a:graphicData uri="http://schemas.openxmlformats.org/presentationml/2006/ole">
            <mc:AlternateContent xmlns:mc="http://schemas.openxmlformats.org/markup-compatibility/2006">
              <mc:Choice xmlns:v="urn:schemas-microsoft-com:vml" Requires="v">
                <p:oleObj spid="_x0000_s1034" name="Ecuación" r:id="rId3" imgW="1371600" imgH="444240" progId="Equation.3">
                  <p:embed/>
                </p:oleObj>
              </mc:Choice>
              <mc:Fallback>
                <p:oleObj name="Ecuación" r:id="rId3" imgW="1371600" imgH="444240" progId="Equation.3">
                  <p:embed/>
                  <p:pic>
                    <p:nvPicPr>
                      <p:cNvPr id="10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496" y="719124"/>
                        <a:ext cx="2374900" cy="769938"/>
                      </a:xfrm>
                      <a:prstGeom prst="rect">
                        <a:avLst/>
                      </a:prstGeom>
                      <a:noFill/>
                      <a:ln w="349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8 CuadroTexto"/>
          <p:cNvSpPr txBox="1"/>
          <p:nvPr/>
        </p:nvSpPr>
        <p:spPr>
          <a:xfrm>
            <a:off x="2832198" y="72793"/>
            <a:ext cx="6407075" cy="646331"/>
          </a:xfrm>
          <a:prstGeom prst="rect">
            <a:avLst/>
          </a:prstGeom>
          <a:noFill/>
        </p:spPr>
        <p:txBody>
          <a:bodyPr wrap="none" rtlCol="0">
            <a:spAutoFit/>
          </a:bodyPr>
          <a:lstStyle/>
          <a:p>
            <a:r>
              <a:rPr lang="es-AR" sz="3400" b="1" dirty="0" smtClean="0"/>
              <a:t>Transformada</a:t>
            </a:r>
            <a:r>
              <a:rPr lang="es-AR" sz="3600" b="1" dirty="0" smtClean="0"/>
              <a:t> Discreta de Fourier</a:t>
            </a:r>
            <a:endParaRPr lang="es-AR" sz="3600" b="1" dirty="0"/>
          </a:p>
        </p:txBody>
      </p:sp>
      <p:sp>
        <p:nvSpPr>
          <p:cNvPr id="7" name="Rectángulo 6"/>
          <p:cNvSpPr/>
          <p:nvPr/>
        </p:nvSpPr>
        <p:spPr>
          <a:xfrm>
            <a:off x="133348" y="1489062"/>
            <a:ext cx="12058651" cy="5355312"/>
          </a:xfrm>
          <a:prstGeom prst="rect">
            <a:avLst/>
          </a:prstGeom>
        </p:spPr>
        <p:txBody>
          <a:bodyPr wrap="square">
            <a:spAutoFit/>
          </a:bodyPr>
          <a:lstStyle/>
          <a:p>
            <a:r>
              <a:rPr lang="es-AR" dirty="0" err="1">
                <a:solidFill>
                  <a:srgbClr val="000000"/>
                </a:solidFill>
                <a:latin typeface="Courier New" panose="02070309020205020404" pitchFamily="49" charset="0"/>
              </a:rPr>
              <a:t>clear</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err="1">
                <a:solidFill>
                  <a:srgbClr val="000000"/>
                </a:solidFill>
                <a:latin typeface="Courier New" panose="02070309020205020404" pitchFamily="49" charset="0"/>
              </a:rPr>
              <a:t>close</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a:solidFill>
                  <a:srgbClr val="000000"/>
                </a:solidFill>
                <a:latin typeface="Courier New" panose="02070309020205020404" pitchFamily="49" charset="0"/>
              </a:rPr>
              <a:t>f=input(</a:t>
            </a:r>
            <a:r>
              <a:rPr lang="es-AR" dirty="0">
                <a:solidFill>
                  <a:srgbClr val="A020F0"/>
                </a:solidFill>
                <a:latin typeface="Courier New" panose="02070309020205020404" pitchFamily="49" charset="0"/>
              </a:rPr>
              <a:t>'f='</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%frecuencia de la señal</a:t>
            </a:r>
          </a:p>
          <a:p>
            <a:r>
              <a:rPr lang="es-AR" dirty="0">
                <a:solidFill>
                  <a:srgbClr val="000000"/>
                </a:solidFill>
                <a:latin typeface="Courier New" panose="02070309020205020404" pitchFamily="49" charset="0"/>
              </a:rPr>
              <a:t>N=input(</a:t>
            </a:r>
            <a:r>
              <a:rPr lang="es-AR" dirty="0">
                <a:solidFill>
                  <a:srgbClr val="A020F0"/>
                </a:solidFill>
                <a:latin typeface="Courier New" panose="02070309020205020404" pitchFamily="49" charset="0"/>
              </a:rPr>
              <a:t>'N='</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%longitud de la muestra</a:t>
            </a:r>
          </a:p>
          <a:p>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=input(</a:t>
            </a:r>
            <a:r>
              <a:rPr lang="es-AR" dirty="0">
                <a:solidFill>
                  <a:srgbClr val="A020F0"/>
                </a:solidFill>
                <a:latin typeface="Courier New" panose="02070309020205020404" pitchFamily="49" charset="0"/>
              </a:rPr>
              <a:t>'</a:t>
            </a:r>
            <a:r>
              <a:rPr lang="es-AR" dirty="0" err="1">
                <a:solidFill>
                  <a:srgbClr val="A020F0"/>
                </a:solidFill>
                <a:latin typeface="Courier New" panose="02070309020205020404" pitchFamily="49" charset="0"/>
              </a:rPr>
              <a:t>fs</a:t>
            </a:r>
            <a:r>
              <a:rPr lang="es-AR" dirty="0">
                <a:solidFill>
                  <a:srgbClr val="A020F0"/>
                </a:solidFill>
                <a:latin typeface="Courier New" panose="02070309020205020404" pitchFamily="49" charset="0"/>
              </a:rPr>
              <a:t>='</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%frecuencia de muestreo</a:t>
            </a:r>
          </a:p>
          <a:p>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=1/</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%período de muestreo</a:t>
            </a:r>
          </a:p>
          <a:p>
            <a:r>
              <a:rPr lang="es-AR" dirty="0">
                <a:solidFill>
                  <a:srgbClr val="000000"/>
                </a:solidFill>
                <a:latin typeface="Courier New" panose="02070309020205020404" pitchFamily="49" charset="0"/>
              </a:rPr>
              <a:t>n=0:1:N-1; </a:t>
            </a:r>
            <a:r>
              <a:rPr lang="es-AR" dirty="0">
                <a:solidFill>
                  <a:srgbClr val="228B22"/>
                </a:solidFill>
                <a:latin typeface="Courier New" panose="02070309020205020404" pitchFamily="49" charset="0"/>
              </a:rPr>
              <a:t>%secuencia de tiempo </a:t>
            </a:r>
          </a:p>
          <a:p>
            <a:r>
              <a:rPr lang="es-AR" dirty="0">
                <a:solidFill>
                  <a:srgbClr val="000000"/>
                </a:solidFill>
                <a:latin typeface="Courier New" panose="02070309020205020404" pitchFamily="49" charset="0"/>
              </a:rPr>
              <a:t>y=sin(2*pi*f*n*</a:t>
            </a:r>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%señal a representar</a:t>
            </a:r>
          </a:p>
          <a:p>
            <a:r>
              <a:rPr lang="es-AR" dirty="0" err="1">
                <a:solidFill>
                  <a:srgbClr val="000000"/>
                </a:solidFill>
                <a:latin typeface="Courier New" panose="02070309020205020404" pitchFamily="49" charset="0"/>
              </a:rPr>
              <a:t>plot</a:t>
            </a:r>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Ts,y</a:t>
            </a:r>
            <a:r>
              <a:rPr lang="es-AR" dirty="0">
                <a:solidFill>
                  <a:srgbClr val="000000"/>
                </a:solidFill>
                <a:latin typeface="Courier New" panose="02070309020205020404" pitchFamily="49" charset="0"/>
              </a:rPr>
              <a:t>,</a:t>
            </a:r>
            <a:r>
              <a:rPr lang="es-AR" dirty="0">
                <a:solidFill>
                  <a:srgbClr val="A020F0"/>
                </a:solidFill>
                <a:latin typeface="Courier New" panose="02070309020205020404" pitchFamily="49" charset="0"/>
              </a:rPr>
              <a:t>'-o'</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%grafica la señal a representar</a:t>
            </a:r>
          </a:p>
          <a:p>
            <a:r>
              <a:rPr lang="es-AR" dirty="0">
                <a:solidFill>
                  <a:srgbClr val="000000"/>
                </a:solidFill>
                <a:latin typeface="Courier New" panose="02070309020205020404" pitchFamily="49" charset="0"/>
              </a:rPr>
              <a:t>C = </a:t>
            </a:r>
            <a:r>
              <a:rPr lang="es-AR" dirty="0" err="1">
                <a:solidFill>
                  <a:srgbClr val="000000"/>
                </a:solidFill>
                <a:latin typeface="Courier New" panose="02070309020205020404" pitchFamily="49" charset="0"/>
              </a:rPr>
              <a:t>zeros</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size</a:t>
            </a:r>
            <a:r>
              <a:rPr lang="es-AR" dirty="0">
                <a:solidFill>
                  <a:srgbClr val="000000"/>
                </a:solidFill>
                <a:latin typeface="Courier New" panose="02070309020205020404" pitchFamily="49" charset="0"/>
              </a:rPr>
              <a:t>(y)); </a:t>
            </a:r>
            <a:r>
              <a:rPr lang="es-AR" dirty="0">
                <a:solidFill>
                  <a:srgbClr val="228B22"/>
                </a:solidFill>
                <a:latin typeface="Courier New" panose="02070309020205020404" pitchFamily="49" charset="0"/>
              </a:rPr>
              <a:t>%prepara vector de coeficientes con ceros</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k = 0 : N - 1  </a:t>
            </a:r>
            <a:r>
              <a:rPr lang="pt-BR" dirty="0">
                <a:solidFill>
                  <a:srgbClr val="228B22"/>
                </a:solidFill>
                <a:latin typeface="Courier New" panose="02070309020205020404" pitchFamily="49" charset="0"/>
              </a:rPr>
              <a:t>% para cada coeficiente</a:t>
            </a:r>
          </a:p>
          <a:p>
            <a:r>
              <a:rPr lang="es-AR" dirty="0">
                <a:solidFill>
                  <a:srgbClr val="000000"/>
                </a:solidFill>
                <a:latin typeface="Courier New" panose="02070309020205020404" pitchFamily="49" charset="0"/>
              </a:rPr>
              <a:t>    s = 0; </a:t>
            </a:r>
            <a:r>
              <a:rPr lang="es-AR" dirty="0">
                <a:solidFill>
                  <a:srgbClr val="228B22"/>
                </a:solidFill>
                <a:latin typeface="Courier New" panose="02070309020205020404" pitchFamily="49" charset="0"/>
              </a:rPr>
              <a:t>%valor inicial del coeficiente</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n = 0 : N - 1  </a:t>
            </a:r>
            <a:r>
              <a:rPr lang="pt-BR" dirty="0">
                <a:solidFill>
                  <a:srgbClr val="228B22"/>
                </a:solidFill>
                <a:latin typeface="Courier New" panose="02070309020205020404" pitchFamily="49" charset="0"/>
              </a:rPr>
              <a:t>% para cada valor de </a:t>
            </a:r>
            <a:r>
              <a:rPr lang="pt-BR" dirty="0" err="1">
                <a:solidFill>
                  <a:srgbClr val="228B22"/>
                </a:solidFill>
                <a:latin typeface="Courier New" panose="02070309020205020404" pitchFamily="49" charset="0"/>
              </a:rPr>
              <a:t>tiempo</a:t>
            </a:r>
            <a:endParaRPr lang="pt-BR" dirty="0">
              <a:solidFill>
                <a:srgbClr val="228B22"/>
              </a:solidFill>
              <a:latin typeface="Courier New" panose="02070309020205020404" pitchFamily="49" charset="0"/>
            </a:endParaRPr>
          </a:p>
          <a:p>
            <a:r>
              <a:rPr lang="pt-BR" dirty="0">
                <a:solidFill>
                  <a:srgbClr val="000000"/>
                </a:solidFill>
                <a:latin typeface="Courier New" panose="02070309020205020404" pitchFamily="49" charset="0"/>
              </a:rPr>
              <a:t>      </a:t>
            </a:r>
            <a:r>
              <a:rPr lang="pt-BR" dirty="0">
                <a:solidFill>
                  <a:srgbClr val="228B22"/>
                </a:solidFill>
                <a:latin typeface="Courier New" panose="02070309020205020404" pitchFamily="49" charset="0"/>
              </a:rPr>
              <a:t>%s =  s+y1(n + 1) * </a:t>
            </a:r>
            <a:r>
              <a:rPr lang="pt-BR" dirty="0" err="1">
                <a:solidFill>
                  <a:srgbClr val="228B22"/>
                </a:solidFill>
                <a:latin typeface="Courier New" panose="02070309020205020404" pitchFamily="49" charset="0"/>
              </a:rPr>
              <a:t>exp</a:t>
            </a:r>
            <a:r>
              <a:rPr lang="pt-BR" dirty="0">
                <a:solidFill>
                  <a:srgbClr val="228B22"/>
                </a:solidFill>
                <a:latin typeface="Courier New" panose="02070309020205020404" pitchFamily="49" charset="0"/>
              </a:rPr>
              <a:t>(-j*(2 * </a:t>
            </a:r>
            <a:r>
              <a:rPr lang="pt-BR" dirty="0" err="1">
                <a:solidFill>
                  <a:srgbClr val="228B22"/>
                </a:solidFill>
                <a:latin typeface="Courier New" panose="02070309020205020404" pitchFamily="49" charset="0"/>
              </a:rPr>
              <a:t>pi</a:t>
            </a:r>
            <a:r>
              <a:rPr lang="pt-BR" dirty="0">
                <a:solidFill>
                  <a:srgbClr val="228B22"/>
                </a:solidFill>
                <a:latin typeface="Courier New" panose="02070309020205020404" pitchFamily="49" charset="0"/>
              </a:rPr>
              <a:t> * k / N)*n); %valor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 </a:t>
            </a:r>
          </a:p>
          <a:p>
            <a:r>
              <a:rPr lang="pt-BR" dirty="0">
                <a:solidFill>
                  <a:srgbClr val="000000"/>
                </a:solidFill>
                <a:latin typeface="Courier New" panose="02070309020205020404" pitchFamily="49" charset="0"/>
              </a:rPr>
              <a:t>      s =  </a:t>
            </a:r>
            <a:r>
              <a:rPr lang="pt-BR" dirty="0" err="1">
                <a:solidFill>
                  <a:srgbClr val="000000"/>
                </a:solidFill>
                <a:latin typeface="Courier New" panose="02070309020205020404" pitchFamily="49" charset="0"/>
              </a:rPr>
              <a:t>s+y</a:t>
            </a:r>
            <a:r>
              <a:rPr lang="pt-BR" dirty="0">
                <a:solidFill>
                  <a:srgbClr val="000000"/>
                </a:solidFill>
                <a:latin typeface="Courier New" panose="02070309020205020404" pitchFamily="49" charset="0"/>
              </a:rPr>
              <a:t>(n + 1) * </a:t>
            </a:r>
            <a:r>
              <a:rPr lang="pt-BR" dirty="0" err="1">
                <a:solidFill>
                  <a:srgbClr val="000000"/>
                </a:solidFill>
                <a:latin typeface="Courier New" panose="02070309020205020404" pitchFamily="49" charset="0"/>
              </a:rPr>
              <a:t>exp</a:t>
            </a:r>
            <a:r>
              <a:rPr lang="pt-BR" dirty="0">
                <a:solidFill>
                  <a:srgbClr val="000000"/>
                </a:solidFill>
                <a:latin typeface="Courier New" panose="02070309020205020404" pitchFamily="49" charset="0"/>
              </a:rPr>
              <a:t>(-j*(2 * </a:t>
            </a:r>
            <a:r>
              <a:rPr lang="pt-BR" dirty="0" err="1">
                <a:solidFill>
                  <a:srgbClr val="000000"/>
                </a:solidFill>
                <a:latin typeface="Courier New" panose="02070309020205020404" pitchFamily="49" charset="0"/>
              </a:rPr>
              <a:t>pi</a:t>
            </a:r>
            <a:r>
              <a:rPr lang="pt-BR" dirty="0">
                <a:solidFill>
                  <a:srgbClr val="000000"/>
                </a:solidFill>
                <a:latin typeface="Courier New" panose="02070309020205020404" pitchFamily="49" charset="0"/>
              </a:rPr>
              <a:t> *k*</a:t>
            </a:r>
            <a:r>
              <a:rPr lang="pt-BR" dirty="0" err="1">
                <a:solidFill>
                  <a:srgbClr val="000000"/>
                </a:solidFill>
                <a:latin typeface="Courier New" panose="02070309020205020404" pitchFamily="49" charset="0"/>
              </a:rPr>
              <a:t>Ts</a:t>
            </a:r>
            <a:r>
              <a:rPr lang="pt-BR" dirty="0">
                <a:solidFill>
                  <a:srgbClr val="000000"/>
                </a:solidFill>
                <a:latin typeface="Courier New" panose="02070309020205020404" pitchFamily="49" charset="0"/>
              </a:rPr>
              <a:t>)*n); </a:t>
            </a:r>
            <a:r>
              <a:rPr lang="pt-BR" dirty="0">
                <a:solidFill>
                  <a:srgbClr val="228B22"/>
                </a:solidFill>
                <a:latin typeface="Courier New" panose="02070309020205020404" pitchFamily="49" charset="0"/>
              </a:rPr>
              <a:t>%valor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C(k + 1) = s; </a:t>
            </a:r>
            <a:r>
              <a:rPr lang="es-AR" dirty="0">
                <a:solidFill>
                  <a:srgbClr val="228B22"/>
                </a:solidFill>
                <a:latin typeface="Courier New" panose="02070309020205020404" pitchFamily="49" charset="0"/>
              </a:rPr>
              <a:t>% valor final de cada coeficiente</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p:txBody>
      </p:sp>
      <p:sp>
        <p:nvSpPr>
          <p:cNvPr id="9" name="CuadroTexto 8"/>
          <p:cNvSpPr txBox="1"/>
          <p:nvPr/>
        </p:nvSpPr>
        <p:spPr>
          <a:xfrm>
            <a:off x="3514725" y="1493811"/>
            <a:ext cx="1600200" cy="461665"/>
          </a:xfrm>
          <a:prstGeom prst="rect">
            <a:avLst/>
          </a:prstGeom>
          <a:noFill/>
        </p:spPr>
        <p:txBody>
          <a:bodyPr wrap="square" rtlCol="0">
            <a:spAutoFit/>
          </a:bodyPr>
          <a:lstStyle/>
          <a:p>
            <a:r>
              <a:rPr lang="es-AR" sz="2400" b="1" dirty="0" smtClean="0"/>
              <a:t>TDF</a:t>
            </a:r>
            <a:endParaRPr lang="es-AR" sz="2400" b="1" dirty="0"/>
          </a:p>
        </p:txBody>
      </p:sp>
    </p:spTree>
    <p:extLst>
      <p:ext uri="{BB962C8B-B14F-4D97-AF65-F5344CB8AC3E}">
        <p14:creationId xmlns:p14="http://schemas.microsoft.com/office/powerpoint/2010/main" val="325685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5250" y="0"/>
            <a:ext cx="12287250" cy="4247317"/>
          </a:xfrm>
          <a:prstGeom prst="rect">
            <a:avLst/>
          </a:prstGeom>
        </p:spPr>
        <p:txBody>
          <a:bodyPr wrap="square">
            <a:spAutoFit/>
          </a:bodyPr>
          <a:lstStyle/>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a:p>
            <a:r>
              <a:rPr lang="es-AR" dirty="0">
                <a:solidFill>
                  <a:srgbClr val="228B22"/>
                </a:solidFill>
                <a:latin typeface="Courier New" panose="02070309020205020404" pitchFamily="49" charset="0"/>
              </a:rPr>
              <a:t>%grafica la amplitud de los coeficientes (amplitud del espectro de </a:t>
            </a:r>
            <a:r>
              <a:rPr lang="es-AR" dirty="0" err="1">
                <a:solidFill>
                  <a:srgbClr val="228B22"/>
                </a:solidFill>
                <a:latin typeface="Courier New" panose="02070309020205020404" pitchFamily="49" charset="0"/>
              </a:rPr>
              <a:t>frec</a:t>
            </a:r>
            <a:r>
              <a:rPr lang="es-A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figure</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fre</a:t>
            </a:r>
            <a:r>
              <a:rPr lang="es-AR" dirty="0">
                <a:solidFill>
                  <a:srgbClr val="000000"/>
                </a:solidFill>
                <a:latin typeface="Courier New" panose="02070309020205020404" pitchFamily="49" charset="0"/>
              </a:rPr>
              <a:t>=0:deltaf:(</a:t>
            </a:r>
            <a:r>
              <a:rPr lang="es-AR" dirty="0" err="1">
                <a:solidFill>
                  <a:srgbClr val="000000"/>
                </a:solidFill>
                <a:latin typeface="Courier New" panose="02070309020205020404" pitchFamily="49" charset="0"/>
              </a:rPr>
              <a:t>length</a:t>
            </a:r>
            <a:r>
              <a:rPr lang="es-AR" dirty="0">
                <a:solidFill>
                  <a:srgbClr val="000000"/>
                </a:solidFill>
                <a:latin typeface="Courier New" panose="02070309020205020404" pitchFamily="49" charset="0"/>
              </a:rPr>
              <a:t>(C)-1)*</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fre,abs</a:t>
            </a:r>
            <a:r>
              <a:rPr lang="es-AR" dirty="0">
                <a:solidFill>
                  <a:srgbClr val="000000"/>
                </a:solidFill>
                <a:latin typeface="Courier New" panose="02070309020205020404" pitchFamily="49" charset="0"/>
              </a:rPr>
              <a:t>(C</a:t>
            </a:r>
            <a:r>
              <a:rPr lang="es-AR" dirty="0" smtClean="0">
                <a:solidFill>
                  <a:srgbClr val="000000"/>
                </a:solidFill>
                <a:latin typeface="Courier New" panose="02070309020205020404" pitchFamily="49" charset="0"/>
              </a:rPr>
              <a:t>))</a:t>
            </a:r>
            <a:endParaRPr lang="es-AR" dirty="0">
              <a:solidFill>
                <a:srgbClr val="000000"/>
              </a:solidFill>
              <a:latin typeface="Courier New" panose="02070309020205020404" pitchFamily="49" charset="0"/>
            </a:endParaRPr>
          </a:p>
          <a:p>
            <a:r>
              <a:rPr lang="es-AR" dirty="0">
                <a:solidFill>
                  <a:srgbClr val="228B22"/>
                </a:solidFill>
                <a:latin typeface="Courier New" panose="02070309020205020404" pitchFamily="49" charset="0"/>
              </a:rPr>
              <a:t>%grafica la fase de los coeficientes (fase del espectro de frecuencias) </a:t>
            </a:r>
          </a:p>
          <a:p>
            <a:r>
              <a:rPr lang="es-AR" dirty="0">
                <a:solidFill>
                  <a:srgbClr val="228B22"/>
                </a:solidFill>
                <a:latin typeface="Courier New" panose="02070309020205020404" pitchFamily="49" charset="0"/>
              </a:rPr>
              <a:t>%figure</a:t>
            </a:r>
          </a:p>
          <a:p>
            <a:r>
              <a:rPr lang="es-AR" dirty="0">
                <a:solidFill>
                  <a:srgbClr val="000000"/>
                </a:solidFill>
                <a:latin typeface="Courier New" panose="02070309020205020404" pitchFamily="49" charset="0"/>
              </a:rPr>
              <a:t>fa=</a:t>
            </a:r>
            <a:r>
              <a:rPr lang="es-AR" dirty="0" err="1">
                <a:solidFill>
                  <a:srgbClr val="000000"/>
                </a:solidFill>
                <a:latin typeface="Courier New" panose="02070309020205020404" pitchFamily="49" charset="0"/>
              </a:rPr>
              <a:t>angle</a:t>
            </a:r>
            <a:r>
              <a:rPr lang="es-AR" dirty="0">
                <a:solidFill>
                  <a:srgbClr val="000000"/>
                </a:solidFill>
                <a:latin typeface="Courier New" panose="02070309020205020404" pitchFamily="49" charset="0"/>
              </a:rPr>
              <a:t>(C);</a:t>
            </a:r>
          </a:p>
          <a:p>
            <a:r>
              <a:rPr lang="es-AR" dirty="0" err="1">
                <a:solidFill>
                  <a:srgbClr val="0000FF"/>
                </a:solidFill>
                <a:latin typeface="Courier New" panose="02070309020205020404" pitchFamily="49" charset="0"/>
              </a:rPr>
              <a:t>for</a:t>
            </a:r>
            <a:r>
              <a:rPr lang="es-AR" dirty="0">
                <a:solidFill>
                  <a:srgbClr val="000000"/>
                </a:solidFill>
                <a:latin typeface="Courier New" panose="02070309020205020404" pitchFamily="49" charset="0"/>
              </a:rPr>
              <a:t> n=1:length(C);</a:t>
            </a:r>
          </a:p>
          <a:p>
            <a:r>
              <a:rPr lang="pt-BR" dirty="0" err="1">
                <a:solidFill>
                  <a:srgbClr val="0000FF"/>
                </a:solidFill>
                <a:latin typeface="Courier New" panose="02070309020205020404" pitchFamily="49" charset="0"/>
              </a:rPr>
              <a:t>if</a:t>
            </a:r>
            <a:r>
              <a:rPr lang="pt-BR" dirty="0">
                <a:solidFill>
                  <a:srgbClr val="000000"/>
                </a:solidFill>
                <a:latin typeface="Courier New" panose="02070309020205020404" pitchFamily="49" charset="0"/>
              </a:rPr>
              <a:t> </a:t>
            </a:r>
            <a:r>
              <a:rPr lang="pt-BR" dirty="0" err="1">
                <a:solidFill>
                  <a:srgbClr val="000000"/>
                </a:solidFill>
                <a:latin typeface="Courier New" panose="02070309020205020404" pitchFamily="49" charset="0"/>
              </a:rPr>
              <a:t>abs</a:t>
            </a:r>
            <a:r>
              <a:rPr lang="pt-BR" dirty="0">
                <a:solidFill>
                  <a:srgbClr val="000000"/>
                </a:solidFill>
                <a:latin typeface="Courier New" panose="02070309020205020404" pitchFamily="49" charset="0"/>
              </a:rPr>
              <a:t>(</a:t>
            </a:r>
            <a:r>
              <a:rPr lang="pt-BR" dirty="0" err="1">
                <a:solidFill>
                  <a:srgbClr val="000000"/>
                </a:solidFill>
                <a:latin typeface="Courier New" panose="02070309020205020404" pitchFamily="49" charset="0"/>
              </a:rPr>
              <a:t>imag</a:t>
            </a:r>
            <a:r>
              <a:rPr lang="pt-BR" dirty="0">
                <a:solidFill>
                  <a:srgbClr val="000000"/>
                </a:solidFill>
                <a:latin typeface="Courier New" panose="02070309020205020404" pitchFamily="49" charset="0"/>
              </a:rPr>
              <a:t>(C(n)))&lt;0.1 </a:t>
            </a:r>
            <a:r>
              <a:rPr lang="pt-BR" dirty="0">
                <a:solidFill>
                  <a:srgbClr val="228B22"/>
                </a:solidFill>
                <a:latin typeface="Courier New" panose="02070309020205020404" pitchFamily="49" charset="0"/>
              </a:rPr>
              <a:t>%elimina fases "ruidosas"</a:t>
            </a:r>
          </a:p>
          <a:p>
            <a:r>
              <a:rPr lang="es-AR" dirty="0">
                <a:solidFill>
                  <a:srgbClr val="000000"/>
                </a:solidFill>
                <a:latin typeface="Courier New" panose="02070309020205020404" pitchFamily="49" charset="0"/>
              </a:rPr>
              <a:t>    fa(n)=0;</a:t>
            </a:r>
          </a:p>
          <a:p>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figure</a:t>
            </a:r>
          </a:p>
          <a:p>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fre,fa</a:t>
            </a:r>
            <a:r>
              <a:rPr lang="es-AR" dirty="0">
                <a:solidFill>
                  <a:srgbClr val="000000"/>
                </a:solidFill>
                <a:latin typeface="Courier New" panose="02070309020205020404" pitchFamily="49" charset="0"/>
              </a:rPr>
              <a:t>)</a:t>
            </a:r>
          </a:p>
        </p:txBody>
      </p:sp>
      <p:sp>
        <p:nvSpPr>
          <p:cNvPr id="5" name="CuadroTexto 4"/>
          <p:cNvSpPr txBox="1"/>
          <p:nvPr/>
        </p:nvSpPr>
        <p:spPr>
          <a:xfrm>
            <a:off x="0" y="4247317"/>
            <a:ext cx="5114925" cy="1200329"/>
          </a:xfrm>
          <a:prstGeom prst="rect">
            <a:avLst/>
          </a:prstGeom>
          <a:noFill/>
        </p:spPr>
        <p:txBody>
          <a:bodyPr wrap="square" rtlCol="0">
            <a:spAutoFit/>
          </a:bodyPr>
          <a:lstStyle/>
          <a:p>
            <a:r>
              <a:rPr lang="es-AR" dirty="0" smtClean="0"/>
              <a:t>Probar el script con los siguientes valores:</a:t>
            </a:r>
          </a:p>
          <a:p>
            <a:r>
              <a:rPr lang="es-AR" dirty="0" smtClean="0"/>
              <a:t>f=3 Hz (frecuencia de la señal) </a:t>
            </a:r>
          </a:p>
          <a:p>
            <a:r>
              <a:rPr lang="es-AR" dirty="0" smtClean="0"/>
              <a:t>N=100 (número de muestras) </a:t>
            </a:r>
          </a:p>
          <a:p>
            <a:r>
              <a:rPr lang="es-AR" dirty="0" err="1" smtClean="0"/>
              <a:t>fs</a:t>
            </a:r>
            <a:r>
              <a:rPr lang="es-AR" dirty="0" smtClean="0"/>
              <a:t>=100 (frecuencia de muestreo)</a:t>
            </a:r>
            <a:endParaRPr lang="es-AR"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8030" t="5233" r="8030" b="6661"/>
          <a:stretch/>
        </p:blipFill>
        <p:spPr>
          <a:xfrm>
            <a:off x="3912418" y="3173481"/>
            <a:ext cx="4252864" cy="3348000"/>
          </a:xfrm>
          <a:prstGeom prst="rect">
            <a:avLst/>
          </a:prstGeom>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9459" t="5471" r="7137" b="6423"/>
          <a:stretch/>
        </p:blipFill>
        <p:spPr>
          <a:xfrm>
            <a:off x="7975808" y="3192531"/>
            <a:ext cx="4225717" cy="3348000"/>
          </a:xfrm>
          <a:prstGeom prst="rect">
            <a:avLst/>
          </a:prstGeom>
        </p:spPr>
      </p:pic>
    </p:spTree>
    <p:extLst>
      <p:ext uri="{BB962C8B-B14F-4D97-AF65-F5344CB8AC3E}">
        <p14:creationId xmlns:p14="http://schemas.microsoft.com/office/powerpoint/2010/main" val="368785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7851" t="5471" r="7137" b="6661"/>
          <a:stretch/>
        </p:blipFill>
        <p:spPr>
          <a:xfrm>
            <a:off x="3276601" y="0"/>
            <a:ext cx="4411706" cy="3420000"/>
          </a:xfrm>
          <a:prstGeom prst="rect">
            <a:avLst/>
          </a:prstGeom>
        </p:spPr>
      </p:pic>
      <p:sp>
        <p:nvSpPr>
          <p:cNvPr id="4" name="CuadroTexto 3"/>
          <p:cNvSpPr txBox="1"/>
          <p:nvPr/>
        </p:nvSpPr>
        <p:spPr>
          <a:xfrm>
            <a:off x="1" y="0"/>
            <a:ext cx="3543300" cy="1631216"/>
          </a:xfrm>
          <a:prstGeom prst="rect">
            <a:avLst/>
          </a:prstGeom>
          <a:noFill/>
        </p:spPr>
        <p:txBody>
          <a:bodyPr wrap="square" rtlCol="0">
            <a:spAutoFit/>
          </a:bodyPr>
          <a:lstStyle/>
          <a:p>
            <a:r>
              <a:rPr lang="es-AR" sz="2000" dirty="0" smtClean="0"/>
              <a:t>Probar el script con los siguientes valores:</a:t>
            </a:r>
          </a:p>
          <a:p>
            <a:r>
              <a:rPr lang="es-AR" sz="2000" dirty="0" smtClean="0"/>
              <a:t>f=3 Hz (frecuencia de la señal) </a:t>
            </a:r>
          </a:p>
          <a:p>
            <a:r>
              <a:rPr lang="es-AR" sz="2000" dirty="0" smtClean="0"/>
              <a:t>N=100 (número de muestras) </a:t>
            </a:r>
          </a:p>
          <a:p>
            <a:r>
              <a:rPr lang="es-AR" sz="2000" dirty="0" err="1" smtClean="0"/>
              <a:t>fs</a:t>
            </a:r>
            <a:r>
              <a:rPr lang="es-AR" sz="2000" dirty="0" smtClean="0"/>
              <a:t>=200 (frecuencia de muestreo)</a:t>
            </a:r>
            <a:endParaRPr lang="es-AR" sz="2000" dirty="0"/>
          </a:p>
        </p:txBody>
      </p:sp>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9459" t="5107" r="6780" b="6603"/>
          <a:stretch/>
        </p:blipFill>
        <p:spPr>
          <a:xfrm>
            <a:off x="7688307" y="108000"/>
            <a:ext cx="4387932" cy="3312000"/>
          </a:xfrm>
          <a:prstGeom prst="rect">
            <a:avLst/>
          </a:prstGeom>
        </p:spPr>
      </p:pic>
      <p:sp>
        <p:nvSpPr>
          <p:cNvPr id="7" name="CuadroTexto 6"/>
          <p:cNvSpPr txBox="1"/>
          <p:nvPr/>
        </p:nvSpPr>
        <p:spPr>
          <a:xfrm>
            <a:off x="0" y="2333625"/>
            <a:ext cx="3105149" cy="1015663"/>
          </a:xfrm>
          <a:prstGeom prst="rect">
            <a:avLst/>
          </a:prstGeom>
          <a:noFill/>
        </p:spPr>
        <p:txBody>
          <a:bodyPr wrap="square" rtlCol="0">
            <a:spAutoFit/>
          </a:bodyPr>
          <a:lstStyle/>
          <a:p>
            <a:pPr algn="just"/>
            <a:r>
              <a:rPr lang="es-AR" sz="2000" dirty="0"/>
              <a:t>¿</a:t>
            </a:r>
            <a:r>
              <a:rPr lang="es-AR" sz="2000" dirty="0" smtClean="0"/>
              <a:t>A que se debe y como solucionar el problema de </a:t>
            </a:r>
            <a:r>
              <a:rPr lang="es-AR" sz="2000" b="1" dirty="0" err="1" smtClean="0"/>
              <a:t>leakage</a:t>
            </a:r>
            <a:r>
              <a:rPr lang="es-AR" sz="2000" dirty="0" smtClean="0"/>
              <a:t>?</a:t>
            </a:r>
            <a:endParaRPr lang="es-AR" sz="2000" dirty="0"/>
          </a:p>
        </p:txBody>
      </p:sp>
      <p:sp>
        <p:nvSpPr>
          <p:cNvPr id="8" name="CuadroTexto 7"/>
          <p:cNvSpPr txBox="1"/>
          <p:nvPr/>
        </p:nvSpPr>
        <p:spPr>
          <a:xfrm>
            <a:off x="123825" y="4029075"/>
            <a:ext cx="11952414" cy="1569660"/>
          </a:xfrm>
          <a:prstGeom prst="rect">
            <a:avLst/>
          </a:prstGeom>
          <a:noFill/>
        </p:spPr>
        <p:txBody>
          <a:bodyPr wrap="square" rtlCol="0">
            <a:spAutoFit/>
          </a:bodyPr>
          <a:lstStyle/>
          <a:p>
            <a:pPr algn="just"/>
            <a:r>
              <a:rPr lang="es-AR" sz="2400" dirty="0" smtClean="0"/>
              <a:t>La distorsión en frecuencia de debe al tomar una ventana rectangular, una solución es usar una ventana con una transición mas suave para mejorar el espectro de frecuencias. Una ventana muy utilizada es la llamada ventana de </a:t>
            </a:r>
            <a:r>
              <a:rPr lang="es-AR" sz="2400" dirty="0" err="1" smtClean="0"/>
              <a:t>Hamming</a:t>
            </a:r>
            <a:r>
              <a:rPr lang="es-AR" sz="2400" dirty="0" smtClean="0"/>
              <a:t>, la cual mejora la representación en frecuencia, pero la señal se ve distorsionada en el dominio del tiempo.</a:t>
            </a:r>
            <a:endParaRPr lang="es-AR" sz="2400" dirty="0"/>
          </a:p>
        </p:txBody>
      </p:sp>
    </p:spTree>
    <p:extLst>
      <p:ext uri="{BB962C8B-B14F-4D97-AF65-F5344CB8AC3E}">
        <p14:creationId xmlns:p14="http://schemas.microsoft.com/office/powerpoint/2010/main" val="134937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862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395</Words>
  <Application>Microsoft Office PowerPoint</Application>
  <PresentationFormat>Panorámica</PresentationFormat>
  <Paragraphs>47</Paragraphs>
  <Slides>4</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4</vt:i4>
      </vt:variant>
    </vt:vector>
  </HeadingPairs>
  <TitlesOfParts>
    <vt:vector size="10" baseType="lpstr">
      <vt:lpstr>Arial</vt:lpstr>
      <vt:lpstr>Calibri</vt:lpstr>
      <vt:lpstr>Calibri Light</vt:lpstr>
      <vt:lpstr>Courier New</vt:lpstr>
      <vt:lpstr>Tema de Office</vt:lpstr>
      <vt:lpstr>Ecuación</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simaf</dc:creator>
  <cp:lastModifiedBy>simaf</cp:lastModifiedBy>
  <cp:revision>10</cp:revision>
  <dcterms:created xsi:type="dcterms:W3CDTF">2023-09-05T15:34:47Z</dcterms:created>
  <dcterms:modified xsi:type="dcterms:W3CDTF">2023-09-05T19:02:42Z</dcterms:modified>
</cp:coreProperties>
</file>