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122C414C-D702-4E3C-BC2D-24602C7F376F}" type="datetimeFigureOut">
              <a:rPr lang="es-AR" smtClean="0"/>
              <a:t>13/8/2023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407790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22C414C-D702-4E3C-BC2D-24602C7F376F}" type="datetimeFigureOut">
              <a:rPr lang="es-AR" smtClean="0"/>
              <a:t>13/8/2023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124243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22C414C-D702-4E3C-BC2D-24602C7F376F}" type="datetimeFigureOut">
              <a:rPr lang="es-AR" smtClean="0"/>
              <a:t>13/8/2023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177577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122C414C-D702-4E3C-BC2D-24602C7F376F}" type="datetimeFigureOut">
              <a:rPr lang="es-AR" smtClean="0"/>
              <a:t>13/8/2023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58113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22C414C-D702-4E3C-BC2D-24602C7F376F}" type="datetimeFigureOut">
              <a:rPr lang="es-AR" smtClean="0"/>
              <a:t>13/8/2023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312066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122C414C-D702-4E3C-BC2D-24602C7F376F}" type="datetimeFigureOut">
              <a:rPr lang="es-AR" smtClean="0"/>
              <a:t>13/8/2023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41899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122C414C-D702-4E3C-BC2D-24602C7F376F}" type="datetimeFigureOut">
              <a:rPr lang="es-AR" smtClean="0"/>
              <a:t>13/8/2023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391581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122C414C-D702-4E3C-BC2D-24602C7F376F}" type="datetimeFigureOut">
              <a:rPr lang="es-AR" smtClean="0"/>
              <a:t>13/8/2023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23369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2C414C-D702-4E3C-BC2D-24602C7F376F}" type="datetimeFigureOut">
              <a:rPr lang="es-AR" smtClean="0"/>
              <a:t>13/8/2023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262198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22C414C-D702-4E3C-BC2D-24602C7F376F}" type="datetimeFigureOut">
              <a:rPr lang="es-AR" smtClean="0"/>
              <a:t>13/8/2023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115997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22C414C-D702-4E3C-BC2D-24602C7F376F}" type="datetimeFigureOut">
              <a:rPr lang="es-AR" smtClean="0"/>
              <a:t>13/8/2023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9915C6A-F5F7-430A-908C-E4EC70AEB414}" type="slidenum">
              <a:rPr lang="es-AR" smtClean="0"/>
              <a:t>‹Nº›</a:t>
            </a:fld>
            <a:endParaRPr lang="es-AR"/>
          </a:p>
        </p:txBody>
      </p:sp>
    </p:spTree>
    <p:extLst>
      <p:ext uri="{BB962C8B-B14F-4D97-AF65-F5344CB8AC3E}">
        <p14:creationId xmlns:p14="http://schemas.microsoft.com/office/powerpoint/2010/main" val="325234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C414C-D702-4E3C-BC2D-24602C7F376F}" type="datetimeFigureOut">
              <a:rPr lang="es-AR" smtClean="0"/>
              <a:t>13/8/2023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15C6A-F5F7-430A-908C-E4EC70AEB414}" type="slidenum">
              <a:rPr lang="es-AR" smtClean="0"/>
              <a:t>‹Nº›</a:t>
            </a:fld>
            <a:endParaRPr lang="es-AR"/>
          </a:p>
        </p:txBody>
      </p:sp>
    </p:spTree>
    <p:extLst>
      <p:ext uri="{BB962C8B-B14F-4D97-AF65-F5344CB8AC3E}">
        <p14:creationId xmlns:p14="http://schemas.microsoft.com/office/powerpoint/2010/main" val="235831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1071418"/>
          </a:xfrm>
        </p:spPr>
        <p:txBody>
          <a:bodyPr>
            <a:normAutofit/>
          </a:bodyPr>
          <a:lstStyle/>
          <a:p>
            <a:r>
              <a:rPr lang="es-AR" sz="4000" b="1" dirty="0" smtClean="0"/>
              <a:t>Introducción a Matlab</a:t>
            </a:r>
            <a:endParaRPr lang="es-AR" sz="4000" b="1" dirty="0"/>
          </a:p>
        </p:txBody>
      </p:sp>
      <p:sp>
        <p:nvSpPr>
          <p:cNvPr id="4" name="CuadroTexto 3"/>
          <p:cNvSpPr txBox="1"/>
          <p:nvPr/>
        </p:nvSpPr>
        <p:spPr>
          <a:xfrm>
            <a:off x="83127" y="775856"/>
            <a:ext cx="11859491" cy="5355312"/>
          </a:xfrm>
          <a:prstGeom prst="rect">
            <a:avLst/>
          </a:prstGeom>
          <a:noFill/>
        </p:spPr>
        <p:txBody>
          <a:bodyPr wrap="square" rtlCol="0">
            <a:spAutoFit/>
          </a:bodyPr>
          <a:lstStyle/>
          <a:p>
            <a:r>
              <a:rPr lang="es-AR" sz="2200" dirty="0" smtClean="0"/>
              <a:t>Primero pueden usar el </a:t>
            </a:r>
            <a:r>
              <a:rPr lang="es-AR" sz="2200" dirty="0" err="1" smtClean="0"/>
              <a:t>prompt</a:t>
            </a:r>
            <a:r>
              <a:rPr lang="es-AR" sz="2200" dirty="0" smtClean="0"/>
              <a:t> como una calculadora:</a:t>
            </a:r>
          </a:p>
          <a:p>
            <a:r>
              <a:rPr lang="es-AR" sz="2200" dirty="0" smtClean="0"/>
              <a:t>7+2 </a:t>
            </a:r>
            <a:r>
              <a:rPr lang="es-AR" sz="2200" dirty="0" err="1" smtClean="0"/>
              <a:t>ans</a:t>
            </a:r>
            <a:r>
              <a:rPr lang="es-AR" sz="2200" dirty="0" smtClean="0"/>
              <a:t> = 9 la respuesta se almacena en una variable llamada “</a:t>
            </a:r>
            <a:r>
              <a:rPr lang="es-AR" sz="2200" dirty="0" err="1" smtClean="0"/>
              <a:t>ans</a:t>
            </a:r>
            <a:r>
              <a:rPr lang="es-AR" sz="2200" dirty="0" smtClean="0"/>
              <a:t>”, que puede ser usada por ejemplo:</a:t>
            </a:r>
          </a:p>
          <a:p>
            <a:r>
              <a:rPr lang="es-AR" sz="2200" dirty="0" err="1" smtClean="0"/>
              <a:t>ans</a:t>
            </a:r>
            <a:r>
              <a:rPr lang="es-AR" sz="2200" dirty="0" smtClean="0"/>
              <a:t>*</a:t>
            </a:r>
            <a:r>
              <a:rPr lang="es-AR" sz="2200" dirty="0" err="1" smtClean="0"/>
              <a:t>ans</a:t>
            </a:r>
            <a:r>
              <a:rPr lang="es-AR" sz="2200" dirty="0" smtClean="0"/>
              <a:t> </a:t>
            </a:r>
            <a:r>
              <a:rPr lang="es-AR" sz="2200" dirty="0" err="1" smtClean="0"/>
              <a:t>ans</a:t>
            </a:r>
            <a:r>
              <a:rPr lang="es-AR" sz="2200" dirty="0" smtClean="0"/>
              <a:t> = 81</a:t>
            </a:r>
          </a:p>
          <a:p>
            <a:r>
              <a:rPr lang="es-AR" sz="2200" dirty="0" smtClean="0"/>
              <a:t>Otro ejemplo: 1 + 3*2 - (1/2)*4</a:t>
            </a:r>
          </a:p>
          <a:p>
            <a:r>
              <a:rPr lang="es-AR" sz="2200" dirty="0" smtClean="0"/>
              <a:t>Se puede crear una función para su uso posterior: </a:t>
            </a:r>
          </a:p>
          <a:p>
            <a:r>
              <a:rPr lang="es-AR" sz="2200" dirty="0" err="1" smtClean="0"/>
              <a:t>sqr</a:t>
            </a:r>
            <a:r>
              <a:rPr lang="es-AR" sz="2200" dirty="0" smtClean="0"/>
              <a:t> = @(x) x.^2;</a:t>
            </a:r>
          </a:p>
          <a:p>
            <a:r>
              <a:rPr lang="es-AR" sz="2200" dirty="0" smtClean="0"/>
              <a:t>z=@(</a:t>
            </a:r>
            <a:r>
              <a:rPr lang="es-AR" sz="2200" dirty="0" err="1" smtClean="0"/>
              <a:t>x,y</a:t>
            </a:r>
            <a:r>
              <a:rPr lang="es-AR" sz="2200" dirty="0" smtClean="0"/>
              <a:t>) sin(x)+</a:t>
            </a:r>
            <a:r>
              <a:rPr lang="es-AR" sz="2200" dirty="0" err="1" smtClean="0"/>
              <a:t>cos</a:t>
            </a:r>
            <a:r>
              <a:rPr lang="es-AR" sz="2200" dirty="0" smtClean="0"/>
              <a:t>(y);</a:t>
            </a:r>
          </a:p>
          <a:p>
            <a:r>
              <a:rPr lang="es-AR" sz="2200" dirty="0" smtClean="0"/>
              <a:t>Para ejecutar las funciones escriba, por ejemplo</a:t>
            </a:r>
          </a:p>
          <a:p>
            <a:r>
              <a:rPr lang="es-AR" sz="2200" dirty="0" smtClean="0"/>
              <a:t>a = </a:t>
            </a:r>
            <a:r>
              <a:rPr lang="es-AR" sz="2200" dirty="0" err="1" smtClean="0"/>
              <a:t>sqr</a:t>
            </a:r>
            <a:r>
              <a:rPr lang="es-AR" sz="2200" dirty="0" smtClean="0"/>
              <a:t>(5) a=25</a:t>
            </a:r>
          </a:p>
          <a:p>
            <a:r>
              <a:rPr lang="es-AR" sz="2200" dirty="0" smtClean="0"/>
              <a:t>z(0.2,0.3) </a:t>
            </a:r>
            <a:r>
              <a:rPr lang="es-AR" sz="2200" dirty="0" err="1" smtClean="0"/>
              <a:t>ans</a:t>
            </a:r>
            <a:r>
              <a:rPr lang="es-AR" sz="2200" dirty="0" smtClean="0"/>
              <a:t>=1.154</a:t>
            </a:r>
          </a:p>
          <a:p>
            <a:r>
              <a:rPr lang="es-AR" sz="2200" dirty="0" smtClean="0"/>
              <a:t>Se pueden generar </a:t>
            </a:r>
            <a:r>
              <a:rPr lang="es-AR" sz="2200" b="1" dirty="0" smtClean="0"/>
              <a:t>vectores</a:t>
            </a:r>
            <a:r>
              <a:rPr lang="es-AR" sz="2200" dirty="0" smtClean="0"/>
              <a:t> con igual espaciado de la siguiente forma:</a:t>
            </a:r>
          </a:p>
          <a:p>
            <a:r>
              <a:rPr lang="es-AR" sz="2000" dirty="0" smtClean="0"/>
              <a:t>1:5 </a:t>
            </a:r>
          </a:p>
          <a:p>
            <a:r>
              <a:rPr lang="es-AR" sz="2000" dirty="0" smtClean="0"/>
              <a:t>0:2:10 </a:t>
            </a:r>
          </a:p>
          <a:p>
            <a:r>
              <a:rPr lang="es-AR" sz="2000" dirty="0" smtClean="0"/>
              <a:t>0:.1:2*pi</a:t>
            </a:r>
          </a:p>
          <a:p>
            <a:r>
              <a:rPr lang="es-AR" sz="2000" dirty="0" smtClean="0"/>
              <a:t>Otra opción es usar </a:t>
            </a:r>
            <a:r>
              <a:rPr lang="es-AR" sz="2000" dirty="0" err="1" smtClean="0"/>
              <a:t>linspace</a:t>
            </a:r>
            <a:r>
              <a:rPr lang="es-AR" sz="2000" dirty="0" smtClean="0"/>
              <a:t>(</a:t>
            </a:r>
            <a:r>
              <a:rPr lang="es-AR" sz="2000" dirty="0" err="1" smtClean="0"/>
              <a:t>start,stop,npoints</a:t>
            </a:r>
            <a:r>
              <a:rPr lang="es-AR" sz="2000" dirty="0" smtClean="0"/>
              <a:t> ):</a:t>
            </a:r>
          </a:p>
          <a:p>
            <a:r>
              <a:rPr lang="es-AR" sz="2000" dirty="0" smtClean="0"/>
              <a:t>x = </a:t>
            </a:r>
            <a:r>
              <a:rPr lang="es-AR" sz="2000" dirty="0" err="1" smtClean="0"/>
              <a:t>linspace</a:t>
            </a:r>
            <a:r>
              <a:rPr lang="es-AR" sz="2000" dirty="0" smtClean="0"/>
              <a:t>(0,1,10)</a:t>
            </a:r>
          </a:p>
        </p:txBody>
      </p:sp>
    </p:spTree>
    <p:extLst>
      <p:ext uri="{BB962C8B-B14F-4D97-AF65-F5344CB8AC3E}">
        <p14:creationId xmlns:p14="http://schemas.microsoft.com/office/powerpoint/2010/main" val="273364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1951855" cy="1720471"/>
          </a:xfrm>
          <a:prstGeom prst="rect">
            <a:avLst/>
          </a:prstGeom>
        </p:spPr>
        <p:txBody>
          <a:bodyPr wrap="square">
            <a:spAutoFit/>
          </a:bodyPr>
          <a:lstStyle/>
          <a:p>
            <a:pPr>
              <a:lnSpc>
                <a:spcPct val="115000"/>
              </a:lnSpc>
              <a:spcAft>
                <a:spcPts val="0"/>
              </a:spcAft>
            </a:pPr>
            <a:r>
              <a:rPr lang="es-ES_tradnl" sz="2000" b="1" dirty="0" err="1" smtClean="0">
                <a:latin typeface="Calibri" panose="020F0502020204030204" pitchFamily="34" charset="0"/>
                <a:ea typeface="Calibri" panose="020F0502020204030204" pitchFamily="34" charset="0"/>
                <a:cs typeface="TimesNewRomanPSMT"/>
              </a:rPr>
              <a:t>Subplot</a:t>
            </a:r>
            <a:r>
              <a:rPr lang="es-ES_tradnl" sz="2000" b="1" dirty="0" smtClean="0">
                <a:latin typeface="Calibri" panose="020F0502020204030204" pitchFamily="34" charset="0"/>
                <a:ea typeface="Calibri" panose="020F0502020204030204" pitchFamily="34" charset="0"/>
                <a:cs typeface="TimesNewRomanPSMT"/>
              </a:rPr>
              <a:t>:</a:t>
            </a:r>
            <a:r>
              <a:rPr lang="es-ES_tradnl" dirty="0" smtClean="0">
                <a:latin typeface="Calibri" panose="020F0502020204030204" pitchFamily="34" charset="0"/>
                <a:ea typeface="Calibri" panose="020F0502020204030204" pitchFamily="34" charset="0"/>
                <a:cs typeface="TimesNewRomanPSMT"/>
              </a:rPr>
              <a:t> Una </a:t>
            </a:r>
            <a:r>
              <a:rPr lang="es-ES_tradnl" dirty="0">
                <a:latin typeface="Calibri" panose="020F0502020204030204" pitchFamily="34" charset="0"/>
                <a:ea typeface="Calibri" panose="020F0502020204030204" pitchFamily="34" charset="0"/>
                <a:cs typeface="TimesNewRomanPSMT"/>
              </a:rPr>
              <a:t>ventana gráfica se puede dividir en </a:t>
            </a:r>
            <a:r>
              <a:rPr lang="es-ES_tradnl" b="1" dirty="0">
                <a:latin typeface="Calibri" panose="020F0502020204030204" pitchFamily="34" charset="0"/>
                <a:ea typeface="Calibri" panose="020F0502020204030204" pitchFamily="34" charset="0"/>
                <a:cs typeface="Times New Roman" panose="02020603050405020304" pitchFamily="18" charset="0"/>
              </a:rPr>
              <a:t>m </a:t>
            </a:r>
            <a:r>
              <a:rPr lang="es-ES_tradnl" dirty="0">
                <a:latin typeface="Calibri" panose="020F0502020204030204" pitchFamily="34" charset="0"/>
                <a:ea typeface="Calibri" panose="020F0502020204030204" pitchFamily="34" charset="0"/>
                <a:cs typeface="TimesNewRomanPSMT"/>
              </a:rPr>
              <a:t>particiones horizontales y </a:t>
            </a:r>
            <a:r>
              <a:rPr lang="es-ES_tradnl" b="1" dirty="0">
                <a:latin typeface="Calibri" panose="020F0502020204030204" pitchFamily="34" charset="0"/>
                <a:ea typeface="Calibri" panose="020F0502020204030204" pitchFamily="34" charset="0"/>
                <a:cs typeface="Times New Roman" panose="02020603050405020304" pitchFamily="18" charset="0"/>
              </a:rPr>
              <a:t>n </a:t>
            </a:r>
            <a:r>
              <a:rPr lang="es-ES_tradnl" dirty="0">
                <a:latin typeface="Calibri" panose="020F0502020204030204" pitchFamily="34" charset="0"/>
                <a:ea typeface="Calibri" panose="020F0502020204030204" pitchFamily="34" charset="0"/>
                <a:cs typeface="TimesNewRomanPSMT"/>
              </a:rPr>
              <a:t>verticales, con objeto de representar múltiples gráficos en ella. Cada una de estas </a:t>
            </a:r>
            <a:r>
              <a:rPr lang="es-ES_tradnl" dirty="0" err="1">
                <a:latin typeface="Calibri" panose="020F0502020204030204" pitchFamily="34" charset="0"/>
                <a:ea typeface="Calibri" panose="020F0502020204030204" pitchFamily="34" charset="0"/>
                <a:cs typeface="TimesNewRomanPSMT"/>
              </a:rPr>
              <a:t>subventanas</a:t>
            </a:r>
            <a:r>
              <a:rPr lang="es-ES_tradnl" dirty="0">
                <a:latin typeface="Calibri" panose="020F0502020204030204" pitchFamily="34" charset="0"/>
                <a:ea typeface="Calibri" panose="020F0502020204030204" pitchFamily="34" charset="0"/>
                <a:cs typeface="TimesNewRomanPSMT"/>
              </a:rPr>
              <a:t> tiene sus propios ejes, aunque otras propiedades son comunes a toda la figura. La forma general de este comando </a:t>
            </a:r>
            <a:r>
              <a:rPr lang="es-ES_tradnl" dirty="0" smtClean="0">
                <a:latin typeface="Calibri" panose="020F0502020204030204" pitchFamily="34" charset="0"/>
                <a:ea typeface="Calibri" panose="020F0502020204030204" pitchFamily="34" charset="0"/>
                <a:cs typeface="TimesNewRomanPSMT"/>
              </a:rPr>
              <a:t>es:</a:t>
            </a:r>
            <a:r>
              <a:rPr lang="es-AR" dirty="0" smtClean="0">
                <a:latin typeface="Calibri" panose="020F0502020204030204" pitchFamily="34" charset="0"/>
                <a:ea typeface="Calibri" panose="020F0502020204030204" pitchFamily="34" charset="0"/>
                <a:cs typeface="Times New Roman" panose="02020603050405020304" pitchFamily="18" charset="0"/>
              </a:rPr>
              <a:t> </a:t>
            </a:r>
            <a:r>
              <a:rPr lang="es-ES_tradnl" b="1" dirty="0" err="1" smtClean="0">
                <a:highlight>
                  <a:srgbClr val="FFFF00"/>
                </a:highlight>
                <a:latin typeface="Calibri" panose="020F0502020204030204" pitchFamily="34" charset="0"/>
                <a:ea typeface="Calibri" panose="020F0502020204030204" pitchFamily="34" charset="0"/>
                <a:cs typeface="Courier New" panose="02070309020205020404" pitchFamily="49" charset="0"/>
              </a:rPr>
              <a:t>subplot</a:t>
            </a:r>
            <a:r>
              <a:rPr lang="es-ES_tradnl" b="1" dirty="0" smtClean="0">
                <a:highlight>
                  <a:srgbClr val="FFFF00"/>
                </a:highlight>
                <a:latin typeface="Calibri" panose="020F0502020204030204" pitchFamily="34" charset="0"/>
                <a:ea typeface="Calibri" panose="020F0502020204030204" pitchFamily="34" charset="0"/>
                <a:cs typeface="Courier New" panose="02070309020205020404" pitchFamily="49" charset="0"/>
              </a:rPr>
              <a:t>(</a:t>
            </a:r>
            <a:r>
              <a:rPr lang="es-ES_tradnl" b="1" dirty="0" err="1" smtClean="0">
                <a:highlight>
                  <a:srgbClr val="FFFF00"/>
                </a:highlight>
                <a:latin typeface="Calibri" panose="020F0502020204030204" pitchFamily="34" charset="0"/>
                <a:ea typeface="Calibri" panose="020F0502020204030204" pitchFamily="34" charset="0"/>
                <a:cs typeface="Courier New" panose="02070309020205020404" pitchFamily="49" charset="0"/>
              </a:rPr>
              <a:t>m,n,i</a:t>
            </a:r>
            <a:r>
              <a:rPr lang="es-ES_tradnl" b="1" dirty="0" smtClean="0">
                <a:highlight>
                  <a:srgbClr val="FFFF00"/>
                </a:highlight>
                <a:latin typeface="Calibri" panose="020F0502020204030204" pitchFamily="34" charset="0"/>
                <a:ea typeface="Calibri" panose="020F0502020204030204" pitchFamily="34" charset="0"/>
                <a:cs typeface="Courier New" panose="02070309020205020404" pitchFamily="49" charset="0"/>
              </a:rPr>
              <a:t>) </a:t>
            </a:r>
            <a:r>
              <a:rPr lang="es-ES_tradnl" dirty="0"/>
              <a:t>donde </a:t>
            </a:r>
            <a:r>
              <a:rPr lang="es-ES_tradnl" b="1" dirty="0"/>
              <a:t>m </a:t>
            </a:r>
            <a:r>
              <a:rPr lang="es-ES_tradnl" dirty="0"/>
              <a:t>y </a:t>
            </a:r>
            <a:r>
              <a:rPr lang="es-ES_tradnl" b="1" dirty="0"/>
              <a:t>n </a:t>
            </a:r>
            <a:r>
              <a:rPr lang="es-ES_tradnl" dirty="0"/>
              <a:t>son el número de subdivisiones en filas y columnas, e </a:t>
            </a:r>
            <a:r>
              <a:rPr lang="es-ES_tradnl" b="1" dirty="0"/>
              <a:t>i </a:t>
            </a:r>
            <a:r>
              <a:rPr lang="es-ES_tradnl" dirty="0"/>
              <a:t>es la subdivisión que se convierte en activa. Las subdivisiones se numeran consecutivamente empezando por las de la primera fila, siguiendo por las de la segunda, </a:t>
            </a:r>
            <a:r>
              <a:rPr lang="es-ES_tradnl" dirty="0" smtClean="0"/>
              <a:t>etc.</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92363" y="1720471"/>
            <a:ext cx="6096000" cy="1862048"/>
          </a:xfrm>
          <a:prstGeom prst="rect">
            <a:avLst/>
          </a:prstGeom>
        </p:spPr>
        <p:txBody>
          <a:bodyPr>
            <a:spAutoFit/>
          </a:bodyPr>
          <a:lstStyle/>
          <a:p>
            <a:pPr>
              <a:lnSpc>
                <a:spcPct val="115000"/>
              </a:lnSpc>
              <a:spcAft>
                <a:spcPts val="0"/>
              </a:spcAft>
            </a:pPr>
            <a:r>
              <a:rPr lang="es-ES_tradnl" sz="2000" dirty="0">
                <a:ea typeface="Calibri" panose="020F0502020204030204" pitchFamily="34" charset="0"/>
                <a:cs typeface="Times New Roman" panose="02020603050405020304" pitchFamily="18" charset="0"/>
              </a:rPr>
              <a:t>y=sin(x); z=</a:t>
            </a:r>
            <a:r>
              <a:rPr lang="es-ES_tradnl" sz="2000" dirty="0" err="1">
                <a:ea typeface="Calibri" panose="020F0502020204030204" pitchFamily="34" charset="0"/>
                <a:cs typeface="Times New Roman" panose="02020603050405020304" pitchFamily="18" charset="0"/>
              </a:rPr>
              <a:t>cos</a:t>
            </a:r>
            <a:r>
              <a:rPr lang="es-ES_tradnl" sz="2000" dirty="0">
                <a:ea typeface="Calibri" panose="020F0502020204030204" pitchFamily="34" charset="0"/>
                <a:cs typeface="Times New Roman" panose="02020603050405020304" pitchFamily="18" charset="0"/>
              </a:rPr>
              <a:t>(x); w=</a:t>
            </a:r>
            <a:r>
              <a:rPr lang="es-ES_tradnl" sz="2000" dirty="0" err="1">
                <a:ea typeface="Calibri" panose="020F0502020204030204" pitchFamily="34" charset="0"/>
                <a:cs typeface="Times New Roman" panose="02020603050405020304" pitchFamily="18" charset="0"/>
              </a:rPr>
              <a:t>exp</a:t>
            </a:r>
            <a:r>
              <a:rPr lang="es-ES_tradnl" sz="2000" dirty="0">
                <a:ea typeface="Calibri" panose="020F0502020204030204" pitchFamily="34" charset="0"/>
                <a:cs typeface="Times New Roman" panose="02020603050405020304" pitchFamily="18" charset="0"/>
              </a:rPr>
              <a:t>(-x*.1).*y; v=y.*z;</a:t>
            </a:r>
            <a:endParaRPr lang="es-AR" sz="2000" dirty="0">
              <a:ea typeface="Calibri" panose="020F0502020204030204" pitchFamily="34" charset="0"/>
              <a:cs typeface="Times New Roman" panose="02020603050405020304" pitchFamily="18" charset="0"/>
            </a:endParaRPr>
          </a:p>
          <a:p>
            <a:pPr>
              <a:lnSpc>
                <a:spcPct val="115000"/>
              </a:lnSpc>
              <a:spcAft>
                <a:spcPts val="0"/>
              </a:spcAft>
            </a:pPr>
            <a:r>
              <a:rPr lang="en-US" sz="2000" dirty="0">
                <a:ea typeface="Calibri" panose="020F0502020204030204" pitchFamily="34" charset="0"/>
                <a:cs typeface="Times New Roman" panose="02020603050405020304" pitchFamily="18" charset="0"/>
              </a:rPr>
              <a:t>subplot(2,2,1), plot(</a:t>
            </a:r>
            <a:r>
              <a:rPr lang="en-US" sz="2000" dirty="0" err="1">
                <a:ea typeface="Calibri" panose="020F0502020204030204" pitchFamily="34" charset="0"/>
                <a:cs typeface="Times New Roman" panose="02020603050405020304" pitchFamily="18" charset="0"/>
              </a:rPr>
              <a:t>x,y</a:t>
            </a:r>
            <a:r>
              <a:rPr lang="en-US" sz="2000" dirty="0">
                <a:ea typeface="Calibri" panose="020F0502020204030204" pitchFamily="34" charset="0"/>
                <a:cs typeface="Times New Roman" panose="02020603050405020304" pitchFamily="18" charset="0"/>
              </a:rPr>
              <a:t>)</a:t>
            </a:r>
            <a:endParaRPr lang="es-AR" sz="2000" dirty="0">
              <a:ea typeface="Calibri" panose="020F0502020204030204" pitchFamily="34" charset="0"/>
              <a:cs typeface="Times New Roman" panose="02020603050405020304" pitchFamily="18" charset="0"/>
            </a:endParaRPr>
          </a:p>
          <a:p>
            <a:pPr>
              <a:lnSpc>
                <a:spcPct val="115000"/>
              </a:lnSpc>
              <a:spcAft>
                <a:spcPts val="0"/>
              </a:spcAft>
            </a:pPr>
            <a:r>
              <a:rPr lang="en-US" sz="2000" dirty="0">
                <a:ea typeface="Calibri" panose="020F0502020204030204" pitchFamily="34" charset="0"/>
                <a:cs typeface="Times New Roman" panose="02020603050405020304" pitchFamily="18" charset="0"/>
              </a:rPr>
              <a:t>subplot(2,2,2), plot(</a:t>
            </a:r>
            <a:r>
              <a:rPr lang="en-US" sz="2000" dirty="0" err="1">
                <a:ea typeface="Calibri" panose="020F0502020204030204" pitchFamily="34" charset="0"/>
                <a:cs typeface="Times New Roman" panose="02020603050405020304" pitchFamily="18" charset="0"/>
              </a:rPr>
              <a:t>x,z</a:t>
            </a:r>
            <a:r>
              <a:rPr lang="en-US" sz="2000" dirty="0">
                <a:ea typeface="Calibri" panose="020F0502020204030204" pitchFamily="34" charset="0"/>
                <a:cs typeface="Times New Roman" panose="02020603050405020304" pitchFamily="18" charset="0"/>
              </a:rPr>
              <a:t>)</a:t>
            </a:r>
            <a:endParaRPr lang="es-AR" sz="2000" dirty="0">
              <a:ea typeface="Calibri" panose="020F0502020204030204" pitchFamily="34" charset="0"/>
              <a:cs typeface="Times New Roman" panose="02020603050405020304" pitchFamily="18" charset="0"/>
            </a:endParaRPr>
          </a:p>
          <a:p>
            <a:pPr>
              <a:lnSpc>
                <a:spcPct val="115000"/>
              </a:lnSpc>
              <a:spcAft>
                <a:spcPts val="0"/>
              </a:spcAft>
            </a:pPr>
            <a:r>
              <a:rPr lang="en-US" sz="2000" dirty="0">
                <a:ea typeface="Calibri" panose="020F0502020204030204" pitchFamily="34" charset="0"/>
                <a:cs typeface="Times New Roman" panose="02020603050405020304" pitchFamily="18" charset="0"/>
              </a:rPr>
              <a:t>subplot(2,2,3), plot(</a:t>
            </a:r>
            <a:r>
              <a:rPr lang="en-US" sz="2000" dirty="0" err="1">
                <a:ea typeface="Calibri" panose="020F0502020204030204" pitchFamily="34" charset="0"/>
                <a:cs typeface="Times New Roman" panose="02020603050405020304" pitchFamily="18" charset="0"/>
              </a:rPr>
              <a:t>x,w</a:t>
            </a:r>
            <a:r>
              <a:rPr lang="en-US" sz="2000" dirty="0">
                <a:ea typeface="Calibri" panose="020F0502020204030204" pitchFamily="34" charset="0"/>
                <a:cs typeface="Times New Roman" panose="02020603050405020304" pitchFamily="18" charset="0"/>
              </a:rPr>
              <a:t>)</a:t>
            </a:r>
            <a:endParaRPr lang="es-AR" sz="2000" dirty="0">
              <a:ea typeface="Calibri" panose="020F0502020204030204" pitchFamily="34" charset="0"/>
              <a:cs typeface="Times New Roman" panose="02020603050405020304" pitchFamily="18" charset="0"/>
            </a:endParaRPr>
          </a:p>
          <a:p>
            <a:pPr>
              <a:lnSpc>
                <a:spcPct val="115000"/>
              </a:lnSpc>
              <a:spcAft>
                <a:spcPts val="0"/>
              </a:spcAft>
            </a:pPr>
            <a:r>
              <a:rPr lang="en-US" sz="2000" dirty="0">
                <a:ea typeface="Calibri" panose="020F0502020204030204" pitchFamily="34" charset="0"/>
                <a:cs typeface="Times New Roman" panose="02020603050405020304" pitchFamily="18" charset="0"/>
              </a:rPr>
              <a:t>subplot(2,2,4), plot(</a:t>
            </a:r>
            <a:r>
              <a:rPr lang="en-US" sz="2000" dirty="0" err="1">
                <a:ea typeface="Calibri" panose="020F0502020204030204" pitchFamily="34" charset="0"/>
                <a:cs typeface="Times New Roman" panose="02020603050405020304" pitchFamily="18" charset="0"/>
              </a:rPr>
              <a:t>x,v</a:t>
            </a:r>
            <a:r>
              <a:rPr lang="en-US" sz="2000" dirty="0">
                <a:ea typeface="Calibri" panose="020F0502020204030204" pitchFamily="34" charset="0"/>
                <a:cs typeface="Times New Roman" panose="02020603050405020304" pitchFamily="18" charset="0"/>
              </a:rPr>
              <a:t>)</a:t>
            </a:r>
            <a:endParaRPr lang="es-AR" sz="2000" dirty="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7223" t="5233" r="6705" b="6560"/>
          <a:stretch/>
        </p:blipFill>
        <p:spPr>
          <a:xfrm>
            <a:off x="5541820" y="1320801"/>
            <a:ext cx="5245826" cy="4032000"/>
          </a:xfrm>
          <a:prstGeom prst="rect">
            <a:avLst/>
          </a:prstGeom>
        </p:spPr>
      </p:pic>
      <p:sp>
        <p:nvSpPr>
          <p:cNvPr id="7" name="Rectángulo 6"/>
          <p:cNvSpPr/>
          <p:nvPr/>
        </p:nvSpPr>
        <p:spPr>
          <a:xfrm>
            <a:off x="230909" y="5546764"/>
            <a:ext cx="11296072" cy="1047979"/>
          </a:xfrm>
          <a:prstGeom prst="rect">
            <a:avLst/>
          </a:prstGeom>
        </p:spPr>
        <p:txBody>
          <a:bodyPr wrap="square">
            <a:spAutoFit/>
          </a:bodyPr>
          <a:lstStyle/>
          <a:p>
            <a:pPr>
              <a:lnSpc>
                <a:spcPct val="115000"/>
              </a:lnSpc>
              <a:spcAft>
                <a:spcPts val="0"/>
              </a:spcAft>
            </a:pPr>
            <a:r>
              <a:rPr lang="es-ES_tradnl" dirty="0" smtClean="0">
                <a:latin typeface="Calibri" panose="020F0502020204030204" pitchFamily="34" charset="0"/>
                <a:ea typeface="Calibri" panose="020F0502020204030204" pitchFamily="34" charset="0"/>
                <a:cs typeface="TimesNewRomanPSMT"/>
              </a:rPr>
              <a:t>Existen otras funciones gráficas bidimensionales orientadas a generar otro tipo de gráficos distintos de los que produce la función </a:t>
            </a:r>
            <a:r>
              <a:rPr lang="es-ES_tradnl" b="1" i="1" dirty="0" err="1" smtClean="0">
                <a:latin typeface="Calibri" panose="020F0502020204030204" pitchFamily="34" charset="0"/>
                <a:ea typeface="Calibri" panose="020F0502020204030204" pitchFamily="34" charset="0"/>
                <a:cs typeface="Times New Roman" panose="02020603050405020304" pitchFamily="18" charset="0"/>
              </a:rPr>
              <a:t>plot</a:t>
            </a:r>
            <a:r>
              <a:rPr lang="es-ES_tradnl" b="1" i="1" dirty="0" smtClean="0">
                <a:latin typeface="Calibri" panose="020F0502020204030204" pitchFamily="34" charset="0"/>
                <a:ea typeface="Calibri" panose="020F0502020204030204" pitchFamily="34" charset="0"/>
                <a:cs typeface="Times New Roman" panose="02020603050405020304" pitchFamily="18" charset="0"/>
              </a:rPr>
              <a:t>() </a:t>
            </a:r>
            <a:r>
              <a:rPr lang="es-ES_tradnl" dirty="0" smtClean="0">
                <a:latin typeface="Calibri" panose="020F0502020204030204" pitchFamily="34" charset="0"/>
                <a:ea typeface="Calibri" panose="020F0502020204030204" pitchFamily="34" charset="0"/>
                <a:cs typeface="TimesNewRomanPSMT"/>
              </a:rPr>
              <a:t>y sus análogas. Algunas de estas funciones son las siguientes (para más información sobre cada una de ellas en particular, utilizar </a:t>
            </a:r>
            <a:r>
              <a:rPr lang="es-ES_tradnl" b="1" i="1" dirty="0" err="1" smtClean="0">
                <a:latin typeface="Calibri" panose="020F0502020204030204" pitchFamily="34" charset="0"/>
                <a:ea typeface="Calibri" panose="020F0502020204030204" pitchFamily="34" charset="0"/>
                <a:cs typeface="Times New Roman" panose="02020603050405020304" pitchFamily="18" charset="0"/>
              </a:rPr>
              <a:t>help</a:t>
            </a:r>
            <a:r>
              <a:rPr lang="es-ES_tradnl" b="1" i="1" dirty="0" smtClean="0">
                <a:latin typeface="Calibri" panose="020F0502020204030204" pitchFamily="34" charset="0"/>
                <a:ea typeface="Calibri" panose="020F0502020204030204" pitchFamily="34" charset="0"/>
                <a:cs typeface="Times New Roman" panose="02020603050405020304" pitchFamily="18" charset="0"/>
              </a:rPr>
              <a:t> </a:t>
            </a:r>
            <a:r>
              <a:rPr lang="es-ES_tradnl" b="1" i="1" dirty="0" err="1" smtClean="0">
                <a:latin typeface="Calibri" panose="020F0502020204030204" pitchFamily="34" charset="0"/>
                <a:ea typeface="Calibri" panose="020F0502020204030204" pitchFamily="34" charset="0"/>
                <a:cs typeface="Times New Roman" panose="02020603050405020304" pitchFamily="18" charset="0"/>
              </a:rPr>
              <a:t>nombre_función</a:t>
            </a:r>
            <a:r>
              <a:rPr lang="es-ES_tradnl" dirty="0" smtClean="0">
                <a:latin typeface="Calibri" panose="020F0502020204030204" pitchFamily="34" charset="0"/>
                <a:ea typeface="Calibri" panose="020F0502020204030204" pitchFamily="34" charset="0"/>
                <a:cs typeface="TimesNewRomanPSMT"/>
              </a:rPr>
              <a:t>):</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122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45819" cy="4870564"/>
          </a:xfrm>
          <a:prstGeom prst="rect">
            <a:avLst/>
          </a:prstGeom>
        </p:spPr>
        <p:txBody>
          <a:bodyPr wrap="square">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 </a:t>
            </a:r>
            <a:r>
              <a:rPr lang="es-ES_tradnl" dirty="0" smtClean="0">
                <a:highlight>
                  <a:srgbClr val="FFFF00"/>
                </a:highlight>
                <a:latin typeface="Calibri" panose="020F0502020204030204" pitchFamily="34" charset="0"/>
                <a:ea typeface="Calibri" panose="020F0502020204030204" pitchFamily="34" charset="0"/>
                <a:cs typeface="TimesNewRomanPSMT"/>
              </a:rPr>
              <a:t>bar</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crea diagramas de barras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barh</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diagramas de barras horizontales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highlight>
                  <a:srgbClr val="FFFF00"/>
                </a:highlight>
                <a:latin typeface="Calibri" panose="020F0502020204030204" pitchFamily="34" charset="0"/>
                <a:ea typeface="Calibri" panose="020F0502020204030204" pitchFamily="34" charset="0"/>
                <a:cs typeface="TimesNewRomanPSMT"/>
              </a:rPr>
              <a:t>bar3()</a:t>
            </a:r>
            <a:r>
              <a:rPr lang="es-ES_tradnl" dirty="0">
                <a:latin typeface="Calibri" panose="020F0502020204030204" pitchFamily="34" charset="0"/>
                <a:ea typeface="Calibri" panose="020F0502020204030204" pitchFamily="34" charset="0"/>
                <a:cs typeface="TimesNewRomanPSMT"/>
              </a:rPr>
              <a:t> diagramas de barras con aspecto 3-D</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highlight>
                  <a:srgbClr val="FFFF00"/>
                </a:highlight>
                <a:latin typeface="Calibri" panose="020F0502020204030204" pitchFamily="34" charset="0"/>
                <a:ea typeface="Calibri" panose="020F0502020204030204" pitchFamily="34" charset="0"/>
                <a:cs typeface="TimesNewRomanPSMT"/>
              </a:rPr>
              <a:t>bar3h()</a:t>
            </a:r>
            <a:r>
              <a:rPr lang="es-ES_tradnl" dirty="0">
                <a:latin typeface="Calibri" panose="020F0502020204030204" pitchFamily="34" charset="0"/>
                <a:ea typeface="Calibri" panose="020F0502020204030204" pitchFamily="34" charset="0"/>
                <a:cs typeface="TimesNewRomanPSMT"/>
              </a:rPr>
              <a:t> diagramas de barras horizontales con aspecto 3-D</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highlight>
                  <a:srgbClr val="FFFF00"/>
                </a:highlight>
                <a:latin typeface="Calibri" panose="020F0502020204030204" pitchFamily="34" charset="0"/>
                <a:ea typeface="Calibri" panose="020F0502020204030204" pitchFamily="34" charset="0"/>
                <a:cs typeface="TimesNewRomanPSMT"/>
              </a:rPr>
              <a:t>pie()</a:t>
            </a:r>
            <a:r>
              <a:rPr lang="es-ES_tradnl" dirty="0">
                <a:latin typeface="Calibri" panose="020F0502020204030204" pitchFamily="34" charset="0"/>
                <a:ea typeface="Calibri" panose="020F0502020204030204" pitchFamily="34" charset="0"/>
                <a:cs typeface="TimesNewRomanPSMT"/>
              </a:rPr>
              <a:t> gráficos con forma de “tarta”</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highlight>
                  <a:srgbClr val="FFFF00"/>
                </a:highlight>
                <a:latin typeface="Calibri" panose="020F0502020204030204" pitchFamily="34" charset="0"/>
                <a:ea typeface="Calibri" panose="020F0502020204030204" pitchFamily="34" charset="0"/>
                <a:cs typeface="TimesNewRomanPSMT"/>
              </a:rPr>
              <a:t>pie3()</a:t>
            </a:r>
            <a:r>
              <a:rPr lang="es-ES_tradnl" dirty="0">
                <a:latin typeface="Calibri" panose="020F0502020204030204" pitchFamily="34" charset="0"/>
                <a:ea typeface="Calibri" panose="020F0502020204030204" pitchFamily="34" charset="0"/>
                <a:cs typeface="TimesNewRomanPSMT"/>
              </a:rPr>
              <a:t> gráficos con forma de “tarta” y aspecto 3-D</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area</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similar </a:t>
            </a:r>
            <a:r>
              <a:rPr lang="es-ES_tradnl" b="1" i="1" dirty="0" err="1">
                <a:latin typeface="Calibri" panose="020F0502020204030204" pitchFamily="34" charset="0"/>
                <a:ea typeface="Calibri" panose="020F0502020204030204" pitchFamily="34" charset="0"/>
                <a:cs typeface="Times New Roman" panose="02020603050405020304" pitchFamily="18" charset="0"/>
              </a:rPr>
              <a:t>plot</a:t>
            </a:r>
            <a:r>
              <a:rPr lang="es-ES_tradnl" b="1" i="1" dirty="0">
                <a:latin typeface="Calibri" panose="020F0502020204030204" pitchFamily="34" charset="0"/>
                <a:ea typeface="Calibri" panose="020F0502020204030204" pitchFamily="34" charset="0"/>
                <a:cs typeface="Times New Roman" panose="02020603050405020304" pitchFamily="18" charset="0"/>
              </a:rPr>
              <a:t>()</a:t>
            </a:r>
            <a:r>
              <a:rPr lang="es-ES_tradnl" dirty="0">
                <a:latin typeface="Calibri" panose="020F0502020204030204" pitchFamily="34" charset="0"/>
                <a:ea typeface="Calibri" panose="020F0502020204030204" pitchFamily="34" charset="0"/>
                <a:cs typeface="TimesNewRomanPSMT"/>
              </a:rPr>
              <a:t>, pero rellenando en ordenadas de 0 a y</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stairs</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función análoga a </a:t>
            </a:r>
            <a:r>
              <a:rPr lang="es-ES_tradnl" b="1" i="1" dirty="0">
                <a:latin typeface="Calibri" panose="020F0502020204030204" pitchFamily="34" charset="0"/>
                <a:ea typeface="Calibri" panose="020F0502020204030204" pitchFamily="34" charset="0"/>
                <a:cs typeface="Times New Roman" panose="02020603050405020304" pitchFamily="18" charset="0"/>
              </a:rPr>
              <a:t>bar() </a:t>
            </a:r>
            <a:r>
              <a:rPr lang="es-ES_tradnl" dirty="0">
                <a:latin typeface="Calibri" panose="020F0502020204030204" pitchFamily="34" charset="0"/>
                <a:ea typeface="Calibri" panose="020F0502020204030204" pitchFamily="34" charset="0"/>
                <a:cs typeface="TimesNewRomanPSMT"/>
              </a:rPr>
              <a:t>sin líneas internas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errorbar</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representa sobre una gráfica –mediante barras– valores de errores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compass</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dibuja los elementos de un vector complejo como un conjunto de vectores partiendo de un origen común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feather</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dibuja los elementos de un vector complejo como un conjunto de vectores partiendo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de orígenes uniformemente espaciados sobre el eje de abscisas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hist</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dibuja histogramas de un vector</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highlight>
                  <a:srgbClr val="FFFF00"/>
                </a:highlight>
                <a:latin typeface="Calibri" panose="020F0502020204030204" pitchFamily="34" charset="0"/>
                <a:ea typeface="Calibri" panose="020F0502020204030204" pitchFamily="34" charset="0"/>
                <a:cs typeface="TimesNewRomanPSMT"/>
              </a:rPr>
              <a:t>rose()</a:t>
            </a:r>
            <a:r>
              <a:rPr lang="es-ES_tradnl" dirty="0">
                <a:latin typeface="Calibri" panose="020F0502020204030204" pitchFamily="34" charset="0"/>
                <a:ea typeface="Calibri" panose="020F0502020204030204" pitchFamily="34" charset="0"/>
                <a:cs typeface="TimesNewRomanPSMT"/>
              </a:rPr>
              <a:t> histograma de ángulos (en radianes)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ES_tradnl" dirty="0" err="1">
                <a:highlight>
                  <a:srgbClr val="FFFF00"/>
                </a:highlight>
                <a:latin typeface="Calibri" panose="020F0502020204030204" pitchFamily="34" charset="0"/>
                <a:ea typeface="Calibri" panose="020F0502020204030204" pitchFamily="34" charset="0"/>
                <a:cs typeface="TimesNewRomanPSMT"/>
              </a:rPr>
              <a:t>quiver</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dibujo de campos vectoriales como conjunto de vectores</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7213600" y="4870564"/>
            <a:ext cx="2881745" cy="646331"/>
          </a:xfrm>
          <a:prstGeom prst="rect">
            <a:avLst/>
          </a:prstGeom>
        </p:spPr>
        <p:txBody>
          <a:bodyPr wrap="square">
            <a:spAutoFit/>
          </a:bodyPr>
          <a:lstStyle/>
          <a:p>
            <a:r>
              <a:rPr lang="es-AR" dirty="0" smtClean="0"/>
              <a:t>x=[1 2 3 4];</a:t>
            </a:r>
          </a:p>
          <a:p>
            <a:r>
              <a:rPr lang="es-AR" dirty="0" smtClean="0"/>
              <a:t>pie(x)</a:t>
            </a:r>
            <a:endParaRPr lang="es-AR" dirty="0"/>
          </a:p>
        </p:txBody>
      </p:sp>
      <p:pic>
        <p:nvPicPr>
          <p:cNvPr id="3075" name="Imagen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804" y="4149619"/>
            <a:ext cx="26352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684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3891" y="0"/>
            <a:ext cx="12312073" cy="2003625"/>
          </a:xfrm>
          <a:prstGeom prst="rect">
            <a:avLst/>
          </a:prstGeom>
        </p:spPr>
        <p:txBody>
          <a:bodyPr wrap="square">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MATLAB tiene posibilidades de realizar varios tipos de gráficos 3D. Para darse una idea de ello, lo mejor es verlo en la pantalla cuanto antes, aunque haya que dejar las explicaciones detalladas para un poco más adelante.</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La primera forma de gráfico 3D es la función </a:t>
            </a:r>
            <a:r>
              <a:rPr lang="es-ES_tradnl" b="1" i="1" dirty="0">
                <a:highlight>
                  <a:srgbClr val="FFFF00"/>
                </a:highlight>
                <a:latin typeface="Calibri" panose="020F0502020204030204" pitchFamily="34" charset="0"/>
                <a:ea typeface="Calibri" panose="020F0502020204030204" pitchFamily="34" charset="0"/>
                <a:cs typeface="Times New Roman" panose="02020603050405020304" pitchFamily="18" charset="0"/>
              </a:rPr>
              <a:t>plot3</a:t>
            </a:r>
            <a:r>
              <a:rPr lang="es-ES_tradnl" dirty="0">
                <a:latin typeface="Calibri" panose="020F0502020204030204" pitchFamily="34" charset="0"/>
                <a:ea typeface="Calibri" panose="020F0502020204030204" pitchFamily="34" charset="0"/>
                <a:cs typeface="TimesNewRomanPSMT"/>
              </a:rPr>
              <a:t>, que es el análogo tridimensional de la función </a:t>
            </a:r>
            <a:r>
              <a:rPr lang="es-ES_tradnl" b="1" i="1" dirty="0" err="1">
                <a:latin typeface="Calibri" panose="020F0502020204030204" pitchFamily="34" charset="0"/>
                <a:ea typeface="Calibri" panose="020F0502020204030204" pitchFamily="34" charset="0"/>
                <a:cs typeface="Times New Roman" panose="02020603050405020304" pitchFamily="18" charset="0"/>
              </a:rPr>
              <a:t>plot</a:t>
            </a:r>
            <a:r>
              <a:rPr lang="es-ES_tradnl" dirty="0">
                <a:latin typeface="Calibri" panose="020F0502020204030204" pitchFamily="34" charset="0"/>
                <a:ea typeface="Calibri" panose="020F0502020204030204" pitchFamily="34" charset="0"/>
                <a:cs typeface="TimesNewRomanPSMT"/>
              </a:rPr>
              <a:t>. Esta función dibuja puntos cuyas coordenadas están contenidas en 3 vectores, bien uniéndolos mediante una línea continua (defecto), bien mediante </a:t>
            </a:r>
            <a:r>
              <a:rPr lang="es-ES_tradnl" b="1" i="1" dirty="0" err="1">
                <a:latin typeface="Calibri" panose="020F0502020204030204" pitchFamily="34" charset="0"/>
                <a:ea typeface="Calibri" panose="020F0502020204030204" pitchFamily="34" charset="0"/>
                <a:cs typeface="Times New Roman" panose="02020603050405020304" pitchFamily="18" charset="0"/>
              </a:rPr>
              <a:t>markers</a:t>
            </a:r>
            <a:r>
              <a:rPr lang="es-ES_tradnl" dirty="0">
                <a:latin typeface="Calibri" panose="020F0502020204030204" pitchFamily="34" charset="0"/>
                <a:ea typeface="Calibri" panose="020F0502020204030204" pitchFamily="34" charset="0"/>
                <a:cs typeface="TimesNewRomanPSMT"/>
              </a:rPr>
              <a:t>. Asegúrese de que no hay ninguna ventana gráfica abierta y ejecute el siguiente comando que dibuja una línea espiral en color rojo: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1246909" y="1514097"/>
            <a:ext cx="6096000" cy="707886"/>
          </a:xfrm>
          <a:prstGeom prst="rect">
            <a:avLst/>
          </a:prstGeom>
        </p:spPr>
        <p:txBody>
          <a:bodyPr>
            <a:spAutoFit/>
          </a:bodyPr>
          <a:lstStyle/>
          <a:p>
            <a:r>
              <a:rPr lang="es-ES_tradnl" sz="2000" dirty="0">
                <a:ea typeface="Calibri" panose="020F0502020204030204" pitchFamily="34" charset="0"/>
              </a:rPr>
              <a:t>fi=[0:pi/20:6*pi]; </a:t>
            </a:r>
            <a:endParaRPr lang="es-ES_tradnl" sz="2000" dirty="0" smtClean="0">
              <a:ea typeface="Calibri" panose="020F0502020204030204" pitchFamily="34" charset="0"/>
            </a:endParaRPr>
          </a:p>
          <a:p>
            <a:r>
              <a:rPr lang="es-ES_tradnl" sz="2000" dirty="0" smtClean="0">
                <a:ea typeface="Calibri" panose="020F0502020204030204" pitchFamily="34" charset="0"/>
              </a:rPr>
              <a:t>plot3(</a:t>
            </a:r>
            <a:r>
              <a:rPr lang="es-ES_tradnl" sz="2000" dirty="0" err="1" smtClean="0">
                <a:ea typeface="Calibri" panose="020F0502020204030204" pitchFamily="34" charset="0"/>
              </a:rPr>
              <a:t>cos</a:t>
            </a:r>
            <a:r>
              <a:rPr lang="es-ES_tradnl" sz="2000" dirty="0" smtClean="0">
                <a:ea typeface="Calibri" panose="020F0502020204030204" pitchFamily="34" charset="0"/>
              </a:rPr>
              <a:t>(fi</a:t>
            </a:r>
            <a:r>
              <a:rPr lang="es-ES_tradnl" sz="2000" dirty="0">
                <a:ea typeface="Calibri" panose="020F0502020204030204" pitchFamily="34" charset="0"/>
              </a:rPr>
              <a:t>),sin(fi),</a:t>
            </a:r>
            <a:r>
              <a:rPr lang="es-ES_tradnl" sz="2000" dirty="0" err="1">
                <a:ea typeface="Calibri" panose="020F0502020204030204" pitchFamily="34" charset="0"/>
              </a:rPr>
              <a:t>fi,'r</a:t>
            </a:r>
            <a:r>
              <a:rPr lang="es-ES_tradnl" sz="2000" dirty="0">
                <a:ea typeface="Calibri" panose="020F0502020204030204" pitchFamily="34" charset="0"/>
              </a:rPr>
              <a:t>'), </a:t>
            </a:r>
            <a:r>
              <a:rPr lang="es-ES_tradnl" sz="2000" dirty="0" err="1">
                <a:ea typeface="Calibri" panose="020F0502020204030204" pitchFamily="34" charset="0"/>
              </a:rPr>
              <a:t>grid</a:t>
            </a:r>
            <a:endParaRPr lang="es-AR" sz="2000"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8264" t="6762" r="5319" b="4800"/>
          <a:stretch/>
        </p:blipFill>
        <p:spPr>
          <a:xfrm>
            <a:off x="138546" y="2392218"/>
            <a:ext cx="4608945" cy="3537528"/>
          </a:xfrm>
          <a:prstGeom prst="rect">
            <a:avLst/>
          </a:prstGeom>
        </p:spPr>
      </p:pic>
      <p:sp>
        <p:nvSpPr>
          <p:cNvPr id="7" name="Rectángulo 6"/>
          <p:cNvSpPr/>
          <p:nvPr/>
        </p:nvSpPr>
        <p:spPr>
          <a:xfrm>
            <a:off x="5273964" y="1645671"/>
            <a:ext cx="6511635" cy="1892826"/>
          </a:xfrm>
          <a:prstGeom prst="rect">
            <a:avLst/>
          </a:prstGeom>
        </p:spPr>
        <p:txBody>
          <a:bodyPr wrap="square">
            <a:spAutoFit/>
          </a:bodyPr>
          <a:lstStyle/>
          <a:p>
            <a:pPr>
              <a:lnSpc>
                <a:spcPct val="115000"/>
              </a:lnSpc>
              <a:spcAft>
                <a:spcPts val="1000"/>
              </a:spcAft>
            </a:pPr>
            <a:r>
              <a:rPr lang="pl-PL" sz="2000" dirty="0" smtClean="0">
                <a:ea typeface="Calibri" panose="020F0502020204030204" pitchFamily="34" charset="0"/>
                <a:cs typeface="Times New Roman" panose="02020603050405020304" pitchFamily="18" charset="0"/>
              </a:rPr>
              <a:t>u=-2:0.05:2; v=u;</a:t>
            </a:r>
          </a:p>
          <a:p>
            <a:pPr>
              <a:lnSpc>
                <a:spcPct val="115000"/>
              </a:lnSpc>
              <a:spcAft>
                <a:spcPts val="1000"/>
              </a:spcAft>
            </a:pPr>
            <a:r>
              <a:rPr lang="pl-PL" sz="2000" dirty="0" smtClean="0">
                <a:ea typeface="Calibri" panose="020F0502020204030204" pitchFamily="34" charset="0"/>
                <a:cs typeface="Times New Roman" panose="02020603050405020304" pitchFamily="18" charset="0"/>
              </a:rPr>
              <a:t>[U,V]=meshgrid(u,v);</a:t>
            </a:r>
            <a:r>
              <a:rPr lang="es-AR" sz="2000" dirty="0" smtClean="0">
                <a:ea typeface="Calibri" panose="020F0502020204030204" pitchFamily="34" charset="0"/>
                <a:cs typeface="Times New Roman" panose="02020603050405020304" pitchFamily="18" charset="0"/>
              </a:rPr>
              <a:t> </a:t>
            </a:r>
          </a:p>
          <a:p>
            <a:pPr>
              <a:lnSpc>
                <a:spcPct val="115000"/>
              </a:lnSpc>
              <a:spcAft>
                <a:spcPts val="1000"/>
              </a:spcAft>
            </a:pPr>
            <a:r>
              <a:rPr lang="pl-PL" sz="2000" dirty="0" smtClean="0">
                <a:ea typeface="Calibri" panose="020F0502020204030204" pitchFamily="34" charset="0"/>
                <a:cs typeface="Times New Roman" panose="02020603050405020304" pitchFamily="18" charset="0"/>
              </a:rPr>
              <a:t>z=@(x,y)x.^2-y.^2;</a:t>
            </a:r>
          </a:p>
          <a:p>
            <a:pPr>
              <a:lnSpc>
                <a:spcPct val="115000"/>
              </a:lnSpc>
              <a:spcAft>
                <a:spcPts val="1000"/>
              </a:spcAft>
            </a:pPr>
            <a:r>
              <a:rPr lang="pl-PL" sz="2000" dirty="0" smtClean="0">
                <a:ea typeface="Calibri" panose="020F0502020204030204" pitchFamily="34" charset="0"/>
                <a:cs typeface="Times New Roman" panose="02020603050405020304" pitchFamily="18" charset="0"/>
              </a:rPr>
              <a:t>plot3(U,V,z(U,V))</a:t>
            </a:r>
            <a:endParaRPr lang="es-AR" sz="2000" dirty="0"/>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8437" t="15999" r="5146"/>
          <a:stretch/>
        </p:blipFill>
        <p:spPr>
          <a:xfrm>
            <a:off x="7490692" y="3279588"/>
            <a:ext cx="4608946" cy="3360054"/>
          </a:xfrm>
          <a:prstGeom prst="rect">
            <a:avLst/>
          </a:prstGeom>
        </p:spPr>
      </p:pic>
      <p:sp>
        <p:nvSpPr>
          <p:cNvPr id="11" name="Rectangle 3"/>
          <p:cNvSpPr>
            <a:spLocks noChangeArrowheads="1"/>
          </p:cNvSpPr>
          <p:nvPr/>
        </p:nvSpPr>
        <p:spPr bwMode="auto">
          <a:xfrm>
            <a:off x="138546" y="6673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ángulo 11"/>
          <p:cNvSpPr/>
          <p:nvPr/>
        </p:nvSpPr>
        <p:spPr>
          <a:xfrm>
            <a:off x="5199143" y="4719938"/>
            <a:ext cx="2339102" cy="928459"/>
          </a:xfrm>
          <a:prstGeom prst="rect">
            <a:avLst/>
          </a:prstGeom>
        </p:spPr>
        <p:txBody>
          <a:bodyPr wrap="none">
            <a:spAutoFit/>
          </a:bodyPr>
          <a:lstStyle/>
          <a:p>
            <a:pPr>
              <a:lnSpc>
                <a:spcPct val="115000"/>
              </a:lnSpc>
              <a:spcAft>
                <a:spcPts val="1000"/>
              </a:spcAft>
            </a:pPr>
            <a:r>
              <a:rPr lang="es-ES_tradnl" sz="2000" b="1" dirty="0" smtClean="0">
                <a:latin typeface="Courier New" panose="02070309020205020404" pitchFamily="49" charset="0"/>
                <a:ea typeface="Calibri" panose="020F0502020204030204" pitchFamily="34" charset="0"/>
                <a:cs typeface="Times New Roman" panose="02020603050405020304" pitchFamily="18" charset="0"/>
              </a:rPr>
              <a:t>Se puede usar:</a:t>
            </a:r>
          </a:p>
          <a:p>
            <a:pPr>
              <a:lnSpc>
                <a:spcPct val="115000"/>
              </a:lnSpc>
              <a:spcAft>
                <a:spcPts val="1000"/>
              </a:spcAft>
            </a:pPr>
            <a:r>
              <a:rPr lang="es-ES_tradnl" sz="2000" b="1" dirty="0" smtClean="0">
                <a:latin typeface="Courier New" panose="02070309020205020404" pitchFamily="49" charset="0"/>
                <a:ea typeface="Calibri" panose="020F0502020204030204" pitchFamily="34" charset="0"/>
                <a:cs typeface="Times New Roman" panose="02020603050405020304" pitchFamily="18" charset="0"/>
              </a:rPr>
              <a:t>surf(z(U,V</a:t>
            </a:r>
            <a:r>
              <a:rPr lang="es-ES_tradnl" sz="2000" b="1" dirty="0">
                <a:latin typeface="Courier New" panose="02070309020205020404" pitchFamily="49" charset="0"/>
                <a:ea typeface="Calibri" panose="020F0502020204030204" pitchFamily="34" charset="0"/>
                <a:cs typeface="Times New Roman" panose="02020603050405020304" pitchFamily="18" charset="0"/>
              </a:rPr>
              <a:t>))</a:t>
            </a:r>
            <a:endParaRPr lang="es-AR"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p:cNvSpPr/>
          <p:nvPr/>
        </p:nvSpPr>
        <p:spPr>
          <a:xfrm>
            <a:off x="8635670" y="2022886"/>
            <a:ext cx="2492798" cy="369332"/>
          </a:xfrm>
          <a:prstGeom prst="rect">
            <a:avLst/>
          </a:prstGeom>
        </p:spPr>
        <p:txBody>
          <a:bodyPr wrap="none">
            <a:spAutoFit/>
          </a:bodyPr>
          <a:lstStyle/>
          <a:p>
            <a:r>
              <a:rPr lang="es-ES_tradnl" dirty="0" smtClean="0">
                <a:latin typeface="Calibri" panose="020F0502020204030204" pitchFamily="34" charset="0"/>
                <a:ea typeface="Calibri" panose="020F0502020204030204" pitchFamily="34" charset="0"/>
                <a:cs typeface="TimesNewRomanPSMT"/>
              </a:rPr>
              <a:t>Función </a:t>
            </a:r>
            <a:r>
              <a:rPr lang="es-ES_tradnl" dirty="0">
                <a:latin typeface="Calibri" panose="020F0502020204030204" pitchFamily="34" charset="0"/>
                <a:ea typeface="Calibri" panose="020F0502020204030204" pitchFamily="34" charset="0"/>
                <a:cs typeface="TimesNewRomanPSMT"/>
              </a:rPr>
              <a:t>de dos variables</a:t>
            </a:r>
            <a:endParaRPr lang="es-AR" dirty="0"/>
          </a:p>
        </p:txBody>
      </p:sp>
    </p:spTree>
    <p:extLst>
      <p:ext uri="{BB962C8B-B14F-4D97-AF65-F5344CB8AC3E}">
        <p14:creationId xmlns:p14="http://schemas.microsoft.com/office/powerpoint/2010/main" val="166311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3892" y="385357"/>
            <a:ext cx="6096000" cy="3139321"/>
          </a:xfrm>
          <a:prstGeom prst="rect">
            <a:avLst/>
          </a:prstGeom>
        </p:spPr>
        <p:txBody>
          <a:bodyPr>
            <a:spAutoFit/>
          </a:bodyPr>
          <a:lstStyle/>
          <a:p>
            <a:r>
              <a:rPr lang="es-AR" b="1" dirty="0" err="1" smtClean="0"/>
              <a:t>max</a:t>
            </a:r>
            <a:r>
              <a:rPr lang="es-AR" dirty="0" smtClean="0"/>
              <a:t> máximum</a:t>
            </a:r>
          </a:p>
          <a:p>
            <a:r>
              <a:rPr lang="es-AR" b="1" dirty="0" smtClean="0"/>
              <a:t>min </a:t>
            </a:r>
            <a:r>
              <a:rPr lang="es-AR" dirty="0" err="1" smtClean="0"/>
              <a:t>minimum</a:t>
            </a:r>
            <a:r>
              <a:rPr lang="es-AR" dirty="0" smtClean="0"/>
              <a:t> </a:t>
            </a:r>
          </a:p>
          <a:p>
            <a:r>
              <a:rPr lang="es-AR" b="1" dirty="0" err="1" smtClean="0"/>
              <a:t>find</a:t>
            </a:r>
            <a:r>
              <a:rPr lang="es-AR" dirty="0" smtClean="0"/>
              <a:t> </a:t>
            </a:r>
            <a:r>
              <a:rPr lang="es-AR" dirty="0" err="1" smtClean="0"/>
              <a:t>find</a:t>
            </a:r>
            <a:r>
              <a:rPr lang="es-AR" dirty="0" smtClean="0"/>
              <a:t> </a:t>
            </a:r>
            <a:r>
              <a:rPr lang="es-AR" dirty="0" err="1" smtClean="0"/>
              <a:t>indices</a:t>
            </a:r>
            <a:r>
              <a:rPr lang="es-AR" dirty="0" smtClean="0"/>
              <a:t> of </a:t>
            </a:r>
            <a:r>
              <a:rPr lang="es-AR" dirty="0" err="1" smtClean="0"/>
              <a:t>nonzero</a:t>
            </a:r>
            <a:r>
              <a:rPr lang="es-AR" dirty="0" smtClean="0"/>
              <a:t> </a:t>
            </a:r>
            <a:r>
              <a:rPr lang="es-AR" dirty="0" err="1" smtClean="0"/>
              <a:t>elements</a:t>
            </a:r>
            <a:r>
              <a:rPr lang="es-AR" dirty="0" smtClean="0"/>
              <a:t> </a:t>
            </a:r>
          </a:p>
          <a:p>
            <a:r>
              <a:rPr lang="es-AR" b="1" dirty="0" smtClean="0"/>
              <a:t>mean</a:t>
            </a:r>
            <a:r>
              <a:rPr lang="es-AR" dirty="0" smtClean="0"/>
              <a:t> </a:t>
            </a:r>
            <a:r>
              <a:rPr lang="es-AR" dirty="0" err="1" smtClean="0"/>
              <a:t>average</a:t>
            </a:r>
            <a:r>
              <a:rPr lang="es-AR" dirty="0" smtClean="0"/>
              <a:t> </a:t>
            </a:r>
            <a:r>
              <a:rPr lang="es-AR" dirty="0" err="1" smtClean="0"/>
              <a:t>or</a:t>
            </a:r>
            <a:r>
              <a:rPr lang="es-AR" dirty="0" smtClean="0"/>
              <a:t> mean </a:t>
            </a:r>
          </a:p>
          <a:p>
            <a:r>
              <a:rPr lang="es-AR" b="1" dirty="0" smtClean="0"/>
              <a:t>median</a:t>
            </a:r>
            <a:r>
              <a:rPr lang="es-AR" dirty="0" smtClean="0"/>
              <a:t> </a:t>
            </a:r>
            <a:r>
              <a:rPr lang="es-AR" dirty="0" err="1" smtClean="0"/>
              <a:t>median</a:t>
            </a:r>
            <a:r>
              <a:rPr lang="es-AR" dirty="0" smtClean="0"/>
              <a:t> </a:t>
            </a:r>
          </a:p>
          <a:p>
            <a:r>
              <a:rPr lang="es-AR" b="1" dirty="0" err="1" smtClean="0"/>
              <a:t>std</a:t>
            </a:r>
            <a:r>
              <a:rPr lang="es-AR" dirty="0" smtClean="0"/>
              <a:t> standard </a:t>
            </a:r>
            <a:r>
              <a:rPr lang="es-AR" dirty="0" err="1" smtClean="0"/>
              <a:t>deviation</a:t>
            </a:r>
            <a:r>
              <a:rPr lang="es-AR" dirty="0" smtClean="0"/>
              <a:t> </a:t>
            </a:r>
          </a:p>
          <a:p>
            <a:r>
              <a:rPr lang="es-AR" b="1" dirty="0" err="1" smtClean="0"/>
              <a:t>sort</a:t>
            </a:r>
            <a:r>
              <a:rPr lang="es-AR" dirty="0" smtClean="0"/>
              <a:t> </a:t>
            </a:r>
            <a:r>
              <a:rPr lang="es-AR" dirty="0" err="1" smtClean="0"/>
              <a:t>sort</a:t>
            </a:r>
            <a:r>
              <a:rPr lang="es-AR" dirty="0" smtClean="0"/>
              <a:t> in </a:t>
            </a:r>
            <a:r>
              <a:rPr lang="es-AR" dirty="0" err="1" smtClean="0"/>
              <a:t>ascending</a:t>
            </a:r>
            <a:r>
              <a:rPr lang="es-AR" dirty="0" smtClean="0"/>
              <a:t> </a:t>
            </a:r>
            <a:r>
              <a:rPr lang="es-AR" dirty="0" err="1" smtClean="0"/>
              <a:t>order</a:t>
            </a:r>
            <a:r>
              <a:rPr lang="es-AR" dirty="0" smtClean="0"/>
              <a:t> </a:t>
            </a:r>
          </a:p>
          <a:p>
            <a:r>
              <a:rPr lang="es-AR" b="1" dirty="0" err="1" smtClean="0"/>
              <a:t>sortrows</a:t>
            </a:r>
            <a:r>
              <a:rPr lang="es-AR" dirty="0" smtClean="0"/>
              <a:t> </a:t>
            </a:r>
            <a:r>
              <a:rPr lang="es-AR" dirty="0" err="1" smtClean="0"/>
              <a:t>sort</a:t>
            </a:r>
            <a:r>
              <a:rPr lang="es-AR" dirty="0" smtClean="0"/>
              <a:t> </a:t>
            </a:r>
            <a:r>
              <a:rPr lang="es-AR" dirty="0" err="1" smtClean="0"/>
              <a:t>rows</a:t>
            </a:r>
            <a:r>
              <a:rPr lang="es-AR" dirty="0" smtClean="0"/>
              <a:t> in </a:t>
            </a:r>
            <a:r>
              <a:rPr lang="es-AR" dirty="0" err="1" smtClean="0"/>
              <a:t>ascending</a:t>
            </a:r>
            <a:r>
              <a:rPr lang="es-AR" dirty="0" smtClean="0"/>
              <a:t> </a:t>
            </a:r>
            <a:r>
              <a:rPr lang="es-AR" dirty="0" err="1" smtClean="0"/>
              <a:t>order</a:t>
            </a:r>
            <a:r>
              <a:rPr lang="es-AR" dirty="0" smtClean="0"/>
              <a:t> </a:t>
            </a:r>
          </a:p>
          <a:p>
            <a:r>
              <a:rPr lang="es-AR" b="1" dirty="0" smtClean="0"/>
              <a:t>sum</a:t>
            </a:r>
            <a:r>
              <a:rPr lang="es-AR" dirty="0" smtClean="0"/>
              <a:t> </a:t>
            </a:r>
            <a:r>
              <a:rPr lang="es-AR" dirty="0" err="1" smtClean="0"/>
              <a:t>sum</a:t>
            </a:r>
            <a:r>
              <a:rPr lang="es-AR" dirty="0" smtClean="0"/>
              <a:t> of </a:t>
            </a:r>
            <a:r>
              <a:rPr lang="es-AR" dirty="0" err="1" smtClean="0"/>
              <a:t>elements</a:t>
            </a:r>
            <a:r>
              <a:rPr lang="es-AR" dirty="0" smtClean="0"/>
              <a:t> </a:t>
            </a:r>
          </a:p>
          <a:p>
            <a:r>
              <a:rPr lang="es-AR" b="1" dirty="0" err="1" smtClean="0"/>
              <a:t>prod</a:t>
            </a:r>
            <a:r>
              <a:rPr lang="es-AR" dirty="0" smtClean="0"/>
              <a:t> </a:t>
            </a:r>
            <a:r>
              <a:rPr lang="es-AR" dirty="0" err="1" smtClean="0"/>
              <a:t>product</a:t>
            </a:r>
            <a:r>
              <a:rPr lang="es-AR" dirty="0" smtClean="0"/>
              <a:t> of </a:t>
            </a:r>
            <a:r>
              <a:rPr lang="es-AR" dirty="0" err="1" smtClean="0"/>
              <a:t>elements</a:t>
            </a:r>
            <a:r>
              <a:rPr lang="es-AR" dirty="0" smtClean="0"/>
              <a:t> </a:t>
            </a:r>
          </a:p>
          <a:p>
            <a:r>
              <a:rPr lang="es-AR" b="1" dirty="0" err="1" smtClean="0"/>
              <a:t>diff</a:t>
            </a:r>
            <a:r>
              <a:rPr lang="es-AR" dirty="0" smtClean="0"/>
              <a:t> </a:t>
            </a:r>
            <a:r>
              <a:rPr lang="es-AR" dirty="0" err="1" smtClean="0"/>
              <a:t>difference</a:t>
            </a:r>
            <a:r>
              <a:rPr lang="es-AR" dirty="0" smtClean="0"/>
              <a:t> </a:t>
            </a:r>
            <a:r>
              <a:rPr lang="es-AR" dirty="0" err="1" smtClean="0"/>
              <a:t>between</a:t>
            </a:r>
            <a:r>
              <a:rPr lang="es-AR" dirty="0" smtClean="0"/>
              <a:t> </a:t>
            </a:r>
            <a:r>
              <a:rPr lang="es-AR" dirty="0" err="1" smtClean="0"/>
              <a:t>elements</a:t>
            </a:r>
            <a:endParaRPr lang="es-AR" dirty="0"/>
          </a:p>
        </p:txBody>
      </p:sp>
      <p:sp>
        <p:nvSpPr>
          <p:cNvPr id="5" name="CuadroTexto 4"/>
          <p:cNvSpPr txBox="1"/>
          <p:nvPr/>
        </p:nvSpPr>
        <p:spPr>
          <a:xfrm>
            <a:off x="73892" y="0"/>
            <a:ext cx="6770254" cy="461665"/>
          </a:xfrm>
          <a:prstGeom prst="rect">
            <a:avLst/>
          </a:prstGeom>
          <a:noFill/>
        </p:spPr>
        <p:txBody>
          <a:bodyPr wrap="square" rtlCol="0">
            <a:spAutoFit/>
          </a:bodyPr>
          <a:lstStyle/>
          <a:p>
            <a:r>
              <a:rPr lang="es-AR" sz="2400" b="1" dirty="0" smtClean="0"/>
              <a:t>Algunas funciones para análisis de datos</a:t>
            </a:r>
            <a:endParaRPr lang="es-AR" sz="2400" b="1" dirty="0"/>
          </a:p>
        </p:txBody>
      </p:sp>
      <p:sp>
        <p:nvSpPr>
          <p:cNvPr id="6" name="Rectángulo 5"/>
          <p:cNvSpPr/>
          <p:nvPr/>
        </p:nvSpPr>
        <p:spPr>
          <a:xfrm>
            <a:off x="5333279" y="527691"/>
            <a:ext cx="6794066" cy="2585323"/>
          </a:xfrm>
          <a:prstGeom prst="rect">
            <a:avLst/>
          </a:prstGeom>
        </p:spPr>
        <p:txBody>
          <a:bodyPr wrap="square">
            <a:spAutoFit/>
          </a:bodyPr>
          <a:lstStyle/>
          <a:p>
            <a:r>
              <a:rPr lang="es-AR" dirty="0" smtClean="0"/>
              <a:t>&lt; menor que </a:t>
            </a:r>
          </a:p>
          <a:p>
            <a:r>
              <a:rPr lang="es-AR" dirty="0" smtClean="0"/>
              <a:t>&lt;= menor o igual que </a:t>
            </a:r>
          </a:p>
          <a:p>
            <a:r>
              <a:rPr lang="es-AR" dirty="0"/>
              <a:t>&gt;</a:t>
            </a:r>
            <a:r>
              <a:rPr lang="es-AR" dirty="0" smtClean="0"/>
              <a:t>mayor que </a:t>
            </a:r>
          </a:p>
          <a:p>
            <a:r>
              <a:rPr lang="es-AR" dirty="0" smtClean="0"/>
              <a:t>&gt;= mayor o igual que </a:t>
            </a:r>
          </a:p>
          <a:p>
            <a:r>
              <a:rPr lang="es-AR" dirty="0" smtClean="0"/>
              <a:t>== igual a</a:t>
            </a:r>
          </a:p>
          <a:p>
            <a:r>
              <a:rPr lang="es-AR" dirty="0" smtClean="0"/>
              <a:t> ~= distinto</a:t>
            </a:r>
          </a:p>
          <a:p>
            <a:r>
              <a:rPr lang="es-AR" dirty="0" smtClean="0"/>
              <a:t>&amp; y </a:t>
            </a:r>
          </a:p>
          <a:p>
            <a:r>
              <a:rPr lang="es-AR" dirty="0" smtClean="0"/>
              <a:t>| o</a:t>
            </a:r>
          </a:p>
          <a:p>
            <a:r>
              <a:rPr lang="es-AR" dirty="0" smtClean="0"/>
              <a:t> ~ no  </a:t>
            </a:r>
          </a:p>
        </p:txBody>
      </p:sp>
      <p:sp>
        <p:nvSpPr>
          <p:cNvPr id="7" name="Rectángulo 6"/>
          <p:cNvSpPr/>
          <p:nvPr/>
        </p:nvSpPr>
        <p:spPr>
          <a:xfrm>
            <a:off x="6169892" y="108235"/>
            <a:ext cx="5337551" cy="461665"/>
          </a:xfrm>
          <a:prstGeom prst="rect">
            <a:avLst/>
          </a:prstGeom>
        </p:spPr>
        <p:txBody>
          <a:bodyPr wrap="none">
            <a:spAutoFit/>
          </a:bodyPr>
          <a:lstStyle/>
          <a:p>
            <a:r>
              <a:rPr lang="es-AR" sz="2400" b="1" dirty="0" smtClean="0"/>
              <a:t>Algunas operaciones y relaciones lógicas</a:t>
            </a:r>
            <a:endParaRPr lang="es-AR" sz="2400" b="1" dirty="0"/>
          </a:p>
        </p:txBody>
      </p:sp>
      <p:sp>
        <p:nvSpPr>
          <p:cNvPr id="8" name="Rectángulo 7"/>
          <p:cNvSpPr/>
          <p:nvPr/>
        </p:nvSpPr>
        <p:spPr>
          <a:xfrm>
            <a:off x="0" y="3617134"/>
            <a:ext cx="1753942" cy="369332"/>
          </a:xfrm>
          <a:prstGeom prst="rect">
            <a:avLst/>
          </a:prstGeom>
        </p:spPr>
        <p:txBody>
          <a:bodyPr wrap="none">
            <a:spAutoFit/>
          </a:bodyPr>
          <a:lstStyle/>
          <a:p>
            <a:r>
              <a:rPr lang="es-AR" b="1" dirty="0" smtClean="0"/>
              <a:t>SENTENCIA FOR </a:t>
            </a:r>
            <a:endParaRPr lang="es-AR" b="1" dirty="0"/>
          </a:p>
        </p:txBody>
      </p:sp>
      <p:sp>
        <p:nvSpPr>
          <p:cNvPr id="9" name="Rectángulo 8"/>
          <p:cNvSpPr/>
          <p:nvPr/>
        </p:nvSpPr>
        <p:spPr>
          <a:xfrm>
            <a:off x="78511" y="4177253"/>
            <a:ext cx="3043381" cy="1477328"/>
          </a:xfrm>
          <a:prstGeom prst="rect">
            <a:avLst/>
          </a:prstGeom>
        </p:spPr>
        <p:txBody>
          <a:bodyPr wrap="square">
            <a:spAutoFit/>
          </a:bodyPr>
          <a:lstStyle/>
          <a:p>
            <a:r>
              <a:rPr lang="es-AR" dirty="0" smtClean="0"/>
              <a:t> </a:t>
            </a:r>
            <a:r>
              <a:rPr lang="es-AR" dirty="0" err="1" smtClean="0"/>
              <a:t>for</a:t>
            </a:r>
            <a:r>
              <a:rPr lang="es-AR" dirty="0" smtClean="0"/>
              <a:t> variable = expresión      </a:t>
            </a:r>
          </a:p>
          <a:p>
            <a:r>
              <a:rPr lang="es-AR" dirty="0"/>
              <a:t>	</a:t>
            </a:r>
            <a:r>
              <a:rPr lang="es-AR" dirty="0" smtClean="0"/>
              <a:t> &lt;orden&gt;      </a:t>
            </a:r>
          </a:p>
          <a:p>
            <a:r>
              <a:rPr lang="es-AR" dirty="0"/>
              <a:t>	</a:t>
            </a:r>
            <a:r>
              <a:rPr lang="es-AR" dirty="0" smtClean="0"/>
              <a:t> &lt;orden&gt;            …    </a:t>
            </a:r>
          </a:p>
          <a:p>
            <a:r>
              <a:rPr lang="es-AR" dirty="0" smtClean="0"/>
              <a:t> 	 &lt;orden&gt;      	</a:t>
            </a:r>
          </a:p>
          <a:p>
            <a:r>
              <a:rPr lang="es-AR" dirty="0" err="1" smtClean="0"/>
              <a:t>end</a:t>
            </a:r>
            <a:endParaRPr lang="es-AR" dirty="0"/>
          </a:p>
        </p:txBody>
      </p:sp>
      <p:sp>
        <p:nvSpPr>
          <p:cNvPr id="10" name="Rectángulo 9"/>
          <p:cNvSpPr/>
          <p:nvPr/>
        </p:nvSpPr>
        <p:spPr>
          <a:xfrm>
            <a:off x="3121892" y="4177253"/>
            <a:ext cx="4793672" cy="1477328"/>
          </a:xfrm>
          <a:prstGeom prst="rect">
            <a:avLst/>
          </a:prstGeom>
        </p:spPr>
        <p:txBody>
          <a:bodyPr wrap="square">
            <a:spAutoFit/>
          </a:bodyPr>
          <a:lstStyle/>
          <a:p>
            <a:r>
              <a:rPr lang="es-AR" dirty="0" err="1" smtClean="0"/>
              <a:t>for</a:t>
            </a:r>
            <a:r>
              <a:rPr lang="es-AR" dirty="0" smtClean="0"/>
              <a:t> x = 1:5 </a:t>
            </a:r>
          </a:p>
          <a:p>
            <a:r>
              <a:rPr lang="es-AR" dirty="0" err="1" smtClean="0"/>
              <a:t>disp</a:t>
            </a:r>
            <a:r>
              <a:rPr lang="es-AR" dirty="0" smtClean="0"/>
              <a:t> ('x toma el valor</a:t>
            </a:r>
            <a:r>
              <a:rPr lang="es-AR" dirty="0" smtClean="0">
                <a:solidFill>
                  <a:schemeClr val="accent1"/>
                </a:solidFill>
              </a:rPr>
              <a:t>') % escribe por pantalla el texto que se indica entre las comillas </a:t>
            </a:r>
          </a:p>
          <a:p>
            <a:r>
              <a:rPr lang="es-AR" dirty="0" err="1" smtClean="0"/>
              <a:t>disp</a:t>
            </a:r>
            <a:r>
              <a:rPr lang="es-AR" dirty="0" smtClean="0"/>
              <a:t> (x) </a:t>
            </a:r>
            <a:r>
              <a:rPr lang="es-AR" dirty="0" smtClean="0">
                <a:solidFill>
                  <a:schemeClr val="accent1"/>
                </a:solidFill>
              </a:rPr>
              <a:t>% escribe el valor de la variable x</a:t>
            </a:r>
          </a:p>
          <a:p>
            <a:r>
              <a:rPr lang="es-AR" dirty="0" err="1" smtClean="0"/>
              <a:t>end</a:t>
            </a:r>
            <a:endParaRPr lang="es-AR" dirty="0"/>
          </a:p>
        </p:txBody>
      </p:sp>
      <p:sp>
        <p:nvSpPr>
          <p:cNvPr id="11" name="Rectángulo 10"/>
          <p:cNvSpPr/>
          <p:nvPr/>
        </p:nvSpPr>
        <p:spPr>
          <a:xfrm>
            <a:off x="8062279" y="3801800"/>
            <a:ext cx="3445164" cy="2585323"/>
          </a:xfrm>
          <a:prstGeom prst="rect">
            <a:avLst/>
          </a:prstGeom>
        </p:spPr>
        <p:txBody>
          <a:bodyPr wrap="square">
            <a:spAutoFit/>
          </a:bodyPr>
          <a:lstStyle/>
          <a:p>
            <a:r>
              <a:rPr lang="es-AR" dirty="0" smtClean="0"/>
              <a:t>x toma el valor </a:t>
            </a:r>
          </a:p>
          <a:p>
            <a:r>
              <a:rPr lang="es-AR" dirty="0" smtClean="0"/>
              <a:t>1</a:t>
            </a:r>
          </a:p>
          <a:p>
            <a:r>
              <a:rPr lang="es-AR" dirty="0" smtClean="0"/>
              <a:t> x toma el valor      </a:t>
            </a:r>
          </a:p>
          <a:p>
            <a:r>
              <a:rPr lang="es-AR" dirty="0" smtClean="0"/>
              <a:t>2</a:t>
            </a:r>
          </a:p>
          <a:p>
            <a:r>
              <a:rPr lang="es-AR" dirty="0" smtClean="0"/>
              <a:t>x toma el valor      </a:t>
            </a:r>
          </a:p>
          <a:p>
            <a:r>
              <a:rPr lang="es-AR" dirty="0" smtClean="0"/>
              <a:t>3 </a:t>
            </a:r>
          </a:p>
          <a:p>
            <a:r>
              <a:rPr lang="es-AR" dirty="0" smtClean="0"/>
              <a:t>x toma el valor      </a:t>
            </a:r>
          </a:p>
          <a:p>
            <a:r>
              <a:rPr lang="es-AR" dirty="0" smtClean="0"/>
              <a:t>4 </a:t>
            </a:r>
          </a:p>
          <a:p>
            <a:r>
              <a:rPr lang="es-AR" dirty="0" smtClean="0"/>
              <a:t>x toma el valor      5 </a:t>
            </a:r>
            <a:endParaRPr lang="es-AR" dirty="0"/>
          </a:p>
        </p:txBody>
      </p:sp>
    </p:spTree>
    <p:extLst>
      <p:ext uri="{BB962C8B-B14F-4D97-AF65-F5344CB8AC3E}">
        <p14:creationId xmlns:p14="http://schemas.microsoft.com/office/powerpoint/2010/main" val="43868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2364" y="0"/>
            <a:ext cx="12007272" cy="646331"/>
          </a:xfrm>
          <a:prstGeom prst="rect">
            <a:avLst/>
          </a:prstGeom>
        </p:spPr>
        <p:txBody>
          <a:bodyPr wrap="square">
            <a:spAutoFit/>
          </a:bodyPr>
          <a:lstStyle/>
          <a:p>
            <a:r>
              <a:rPr lang="es-AR" b="1" dirty="0" smtClean="0"/>
              <a:t>SENTENCIA WHILE </a:t>
            </a:r>
          </a:p>
          <a:p>
            <a:r>
              <a:rPr lang="es-AR" dirty="0" smtClean="0"/>
              <a:t> Un bloque </a:t>
            </a:r>
            <a:r>
              <a:rPr lang="es-AR" dirty="0" err="1" smtClean="0"/>
              <a:t>while</a:t>
            </a:r>
            <a:r>
              <a:rPr lang="es-AR" dirty="0" smtClean="0"/>
              <a:t> ejecuta las órdenes mientras todos los elementos de la expresión sean verdaderos.</a:t>
            </a:r>
            <a:endParaRPr lang="es-AR" dirty="0"/>
          </a:p>
        </p:txBody>
      </p:sp>
      <p:sp>
        <p:nvSpPr>
          <p:cNvPr id="5" name="Rectángulo 4"/>
          <p:cNvSpPr/>
          <p:nvPr/>
        </p:nvSpPr>
        <p:spPr>
          <a:xfrm>
            <a:off x="92364" y="664589"/>
            <a:ext cx="2281381" cy="1754326"/>
          </a:xfrm>
          <a:prstGeom prst="rect">
            <a:avLst/>
          </a:prstGeom>
        </p:spPr>
        <p:txBody>
          <a:bodyPr wrap="square">
            <a:spAutoFit/>
          </a:bodyPr>
          <a:lstStyle/>
          <a:p>
            <a:r>
              <a:rPr lang="es-AR" dirty="0" smtClean="0"/>
              <a:t> </a:t>
            </a:r>
            <a:r>
              <a:rPr lang="es-AR" dirty="0" err="1" smtClean="0"/>
              <a:t>while</a:t>
            </a:r>
            <a:r>
              <a:rPr lang="es-AR" dirty="0" smtClean="0"/>
              <a:t> &lt;expresión&gt;       </a:t>
            </a:r>
          </a:p>
          <a:p>
            <a:r>
              <a:rPr lang="es-AR" dirty="0" smtClean="0"/>
              <a:t>&lt;orden&gt;      </a:t>
            </a:r>
          </a:p>
          <a:p>
            <a:r>
              <a:rPr lang="es-AR" dirty="0" smtClean="0"/>
              <a:t> &lt;orden&gt;            </a:t>
            </a:r>
          </a:p>
          <a:p>
            <a:r>
              <a:rPr lang="es-AR" dirty="0" smtClean="0"/>
              <a:t>…    </a:t>
            </a:r>
          </a:p>
          <a:p>
            <a:r>
              <a:rPr lang="es-AR" dirty="0" smtClean="0"/>
              <a:t>  &lt;orden&gt;      </a:t>
            </a:r>
          </a:p>
          <a:p>
            <a:r>
              <a:rPr lang="es-AR" dirty="0" err="1" smtClean="0"/>
              <a:t>end</a:t>
            </a:r>
            <a:endParaRPr lang="es-AR" dirty="0"/>
          </a:p>
        </p:txBody>
      </p:sp>
      <p:sp>
        <p:nvSpPr>
          <p:cNvPr id="6" name="Rectángulo 5"/>
          <p:cNvSpPr/>
          <p:nvPr/>
        </p:nvSpPr>
        <p:spPr>
          <a:xfrm>
            <a:off x="2216727" y="646331"/>
            <a:ext cx="4137891" cy="1938992"/>
          </a:xfrm>
          <a:prstGeom prst="rect">
            <a:avLst/>
          </a:prstGeom>
        </p:spPr>
        <p:txBody>
          <a:bodyPr wrap="square">
            <a:spAutoFit/>
          </a:bodyPr>
          <a:lstStyle/>
          <a:p>
            <a:r>
              <a:rPr lang="es-AR" sz="2000" dirty="0" smtClean="0"/>
              <a:t>a=3;</a:t>
            </a:r>
          </a:p>
          <a:p>
            <a:r>
              <a:rPr lang="es-AR" sz="2000" dirty="0" err="1" smtClean="0"/>
              <a:t>while</a:t>
            </a:r>
            <a:r>
              <a:rPr lang="es-AR" sz="2000" dirty="0" smtClean="0"/>
              <a:t> a &lt; 5</a:t>
            </a:r>
          </a:p>
          <a:p>
            <a:r>
              <a:rPr lang="es-AR" sz="2000" dirty="0" err="1" smtClean="0"/>
              <a:t>disp</a:t>
            </a:r>
            <a:r>
              <a:rPr lang="es-AR" sz="2000" dirty="0" smtClean="0"/>
              <a:t> ('a es menor que 5 ya que vale')</a:t>
            </a:r>
          </a:p>
          <a:p>
            <a:r>
              <a:rPr lang="es-AR" sz="2000" dirty="0" err="1" smtClean="0"/>
              <a:t>disp</a:t>
            </a:r>
            <a:r>
              <a:rPr lang="es-AR" sz="2000" dirty="0" smtClean="0"/>
              <a:t> (a);</a:t>
            </a:r>
          </a:p>
          <a:p>
            <a:r>
              <a:rPr lang="es-AR" sz="2000" dirty="0" smtClean="0"/>
              <a:t>a = a + 1;</a:t>
            </a:r>
          </a:p>
          <a:p>
            <a:r>
              <a:rPr lang="es-AR" sz="2000" dirty="0" err="1" smtClean="0"/>
              <a:t>end</a:t>
            </a:r>
            <a:endParaRPr lang="es-AR" sz="2000" dirty="0"/>
          </a:p>
        </p:txBody>
      </p:sp>
      <p:sp>
        <p:nvSpPr>
          <p:cNvPr id="7" name="Rectángulo 6"/>
          <p:cNvSpPr/>
          <p:nvPr/>
        </p:nvSpPr>
        <p:spPr>
          <a:xfrm>
            <a:off x="6354618" y="877163"/>
            <a:ext cx="6096000" cy="1477328"/>
          </a:xfrm>
          <a:prstGeom prst="rect">
            <a:avLst/>
          </a:prstGeom>
        </p:spPr>
        <p:txBody>
          <a:bodyPr>
            <a:spAutoFit/>
          </a:bodyPr>
          <a:lstStyle/>
          <a:p>
            <a:r>
              <a:rPr lang="es-AR" dirty="0" smtClean="0"/>
              <a:t>a es menor que 5 ya que vale</a:t>
            </a:r>
          </a:p>
          <a:p>
            <a:r>
              <a:rPr lang="es-AR" dirty="0" smtClean="0"/>
              <a:t>     3</a:t>
            </a:r>
          </a:p>
          <a:p>
            <a:endParaRPr lang="es-AR" dirty="0" smtClean="0"/>
          </a:p>
          <a:p>
            <a:r>
              <a:rPr lang="es-AR" dirty="0" smtClean="0"/>
              <a:t>a es menor que 5 ya que vale</a:t>
            </a:r>
          </a:p>
          <a:p>
            <a:r>
              <a:rPr lang="es-AR" dirty="0" smtClean="0"/>
              <a:t>     4</a:t>
            </a:r>
            <a:endParaRPr lang="es-AR" dirty="0"/>
          </a:p>
        </p:txBody>
      </p:sp>
      <p:sp>
        <p:nvSpPr>
          <p:cNvPr id="8" name="Rectángulo 7"/>
          <p:cNvSpPr/>
          <p:nvPr/>
        </p:nvSpPr>
        <p:spPr>
          <a:xfrm>
            <a:off x="0" y="2585323"/>
            <a:ext cx="1478290" cy="369332"/>
          </a:xfrm>
          <a:prstGeom prst="rect">
            <a:avLst/>
          </a:prstGeom>
        </p:spPr>
        <p:txBody>
          <a:bodyPr wrap="none">
            <a:spAutoFit/>
          </a:bodyPr>
          <a:lstStyle/>
          <a:p>
            <a:r>
              <a:rPr lang="es-AR" b="1" dirty="0" smtClean="0"/>
              <a:t>SENTENCIA IF</a:t>
            </a:r>
            <a:endParaRPr lang="es-AR" b="1" dirty="0"/>
          </a:p>
        </p:txBody>
      </p:sp>
      <p:sp>
        <p:nvSpPr>
          <p:cNvPr id="9" name="Rectángulo 8"/>
          <p:cNvSpPr/>
          <p:nvPr/>
        </p:nvSpPr>
        <p:spPr>
          <a:xfrm>
            <a:off x="0" y="2954655"/>
            <a:ext cx="4876800" cy="923330"/>
          </a:xfrm>
          <a:prstGeom prst="rect">
            <a:avLst/>
          </a:prstGeom>
        </p:spPr>
        <p:txBody>
          <a:bodyPr wrap="square">
            <a:spAutoFit/>
          </a:bodyPr>
          <a:lstStyle/>
          <a:p>
            <a:r>
              <a:rPr lang="es-AR" dirty="0" err="1" smtClean="0"/>
              <a:t>if</a:t>
            </a:r>
            <a:r>
              <a:rPr lang="es-AR" dirty="0" smtClean="0"/>
              <a:t> &lt;expresión&gt;     </a:t>
            </a:r>
          </a:p>
          <a:p>
            <a:r>
              <a:rPr lang="es-AR" dirty="0" smtClean="0"/>
              <a:t> &lt;órdenes evaluadas si la expresión es verdadera&gt;    </a:t>
            </a:r>
          </a:p>
          <a:p>
            <a:r>
              <a:rPr lang="es-AR" dirty="0" err="1" smtClean="0"/>
              <a:t>end</a:t>
            </a:r>
            <a:endParaRPr lang="es-AR" dirty="0"/>
          </a:p>
        </p:txBody>
      </p:sp>
      <p:sp>
        <p:nvSpPr>
          <p:cNvPr id="10" name="Rectángulo 9"/>
          <p:cNvSpPr/>
          <p:nvPr/>
        </p:nvSpPr>
        <p:spPr>
          <a:xfrm>
            <a:off x="5163127" y="2815174"/>
            <a:ext cx="6096000" cy="1477328"/>
          </a:xfrm>
          <a:prstGeom prst="rect">
            <a:avLst/>
          </a:prstGeom>
        </p:spPr>
        <p:txBody>
          <a:bodyPr>
            <a:spAutoFit/>
          </a:bodyPr>
          <a:lstStyle/>
          <a:p>
            <a:r>
              <a:rPr lang="es-AR" dirty="0" err="1" smtClean="0"/>
              <a:t>if</a:t>
            </a:r>
            <a:r>
              <a:rPr lang="es-AR" dirty="0" smtClean="0"/>
              <a:t> &lt;expresión&gt;     </a:t>
            </a:r>
          </a:p>
          <a:p>
            <a:r>
              <a:rPr lang="es-AR" dirty="0" smtClean="0"/>
              <a:t> &lt;órdenes evaluadas si la expresión es verdadera&gt;     </a:t>
            </a:r>
          </a:p>
          <a:p>
            <a:r>
              <a:rPr lang="es-AR" dirty="0" err="1" smtClean="0"/>
              <a:t>else</a:t>
            </a:r>
            <a:r>
              <a:rPr lang="es-AR" dirty="0" smtClean="0"/>
              <a:t>      </a:t>
            </a:r>
          </a:p>
          <a:p>
            <a:r>
              <a:rPr lang="es-AR" dirty="0" smtClean="0"/>
              <a:t>&lt;órdenes evaluadas si la expresión es falsa&gt;     </a:t>
            </a:r>
          </a:p>
          <a:p>
            <a:r>
              <a:rPr lang="es-AR" dirty="0" err="1" smtClean="0"/>
              <a:t>end</a:t>
            </a:r>
            <a:endParaRPr lang="es-AR" dirty="0"/>
          </a:p>
        </p:txBody>
      </p:sp>
      <p:sp>
        <p:nvSpPr>
          <p:cNvPr id="11" name="Rectángulo 10"/>
          <p:cNvSpPr/>
          <p:nvPr/>
        </p:nvSpPr>
        <p:spPr>
          <a:xfrm>
            <a:off x="-73891" y="4244941"/>
            <a:ext cx="6096000" cy="2585323"/>
          </a:xfrm>
          <a:prstGeom prst="rect">
            <a:avLst/>
          </a:prstGeom>
        </p:spPr>
        <p:txBody>
          <a:bodyPr>
            <a:spAutoFit/>
          </a:bodyPr>
          <a:lstStyle/>
          <a:p>
            <a:r>
              <a:rPr lang="es-AR" dirty="0" smtClean="0"/>
              <a:t> </a:t>
            </a:r>
            <a:r>
              <a:rPr lang="es-AR" dirty="0" err="1" smtClean="0"/>
              <a:t>if</a:t>
            </a:r>
            <a:r>
              <a:rPr lang="es-AR" dirty="0" smtClean="0"/>
              <a:t> &lt;expresión1&gt;      </a:t>
            </a:r>
          </a:p>
          <a:p>
            <a:r>
              <a:rPr lang="es-AR" dirty="0" smtClean="0"/>
              <a:t>&lt;órdenes evaluadas si la expresión1 es verdadera&gt;     </a:t>
            </a:r>
          </a:p>
          <a:p>
            <a:r>
              <a:rPr lang="es-AR" dirty="0" err="1" smtClean="0"/>
              <a:t>elseif</a:t>
            </a:r>
            <a:r>
              <a:rPr lang="es-AR" dirty="0" smtClean="0"/>
              <a:t> &lt;expresión2&gt;      </a:t>
            </a:r>
          </a:p>
          <a:p>
            <a:r>
              <a:rPr lang="es-AR" dirty="0" smtClean="0"/>
              <a:t>&lt;órdenes evaluadas si la expresión2 es verdadera&gt;   </a:t>
            </a:r>
          </a:p>
          <a:p>
            <a:r>
              <a:rPr lang="es-AR" dirty="0" smtClean="0"/>
              <a:t>…….  </a:t>
            </a:r>
          </a:p>
          <a:p>
            <a:r>
              <a:rPr lang="es-AR" dirty="0" err="1" smtClean="0"/>
              <a:t>elseif</a:t>
            </a:r>
            <a:r>
              <a:rPr lang="es-AR" dirty="0" smtClean="0"/>
              <a:t>         …      </a:t>
            </a:r>
          </a:p>
          <a:p>
            <a:r>
              <a:rPr lang="es-AR" dirty="0" smtClean="0"/>
              <a:t> </a:t>
            </a:r>
            <a:r>
              <a:rPr lang="es-AR" dirty="0" err="1" smtClean="0"/>
              <a:t>else</a:t>
            </a:r>
            <a:r>
              <a:rPr lang="es-AR" dirty="0" smtClean="0"/>
              <a:t>     </a:t>
            </a:r>
          </a:p>
          <a:p>
            <a:r>
              <a:rPr lang="es-AR" dirty="0" smtClean="0"/>
              <a:t> &lt;órdenes evaluadas si ninguna otra expresión es verdadera&gt;     </a:t>
            </a:r>
            <a:r>
              <a:rPr lang="es-AR" dirty="0" err="1" smtClean="0"/>
              <a:t>end</a:t>
            </a:r>
            <a:endParaRPr lang="es-AR" dirty="0"/>
          </a:p>
        </p:txBody>
      </p:sp>
    </p:spTree>
    <p:extLst>
      <p:ext uri="{BB962C8B-B14F-4D97-AF65-F5344CB8AC3E}">
        <p14:creationId xmlns:p14="http://schemas.microsoft.com/office/powerpoint/2010/main" val="214095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2435" y="0"/>
            <a:ext cx="8636001" cy="3693319"/>
          </a:xfrm>
          <a:prstGeom prst="rect">
            <a:avLst/>
          </a:prstGeom>
        </p:spPr>
        <p:txBody>
          <a:bodyPr wrap="square">
            <a:spAutoFit/>
          </a:bodyPr>
          <a:lstStyle/>
          <a:p>
            <a:r>
              <a:rPr lang="es-AR" dirty="0" smtClean="0"/>
              <a:t> b = 2; </a:t>
            </a:r>
          </a:p>
          <a:p>
            <a:r>
              <a:rPr lang="es-AR" dirty="0" smtClean="0"/>
              <a:t> 	</a:t>
            </a:r>
            <a:r>
              <a:rPr lang="es-AR" dirty="0" err="1" smtClean="0"/>
              <a:t>if</a:t>
            </a:r>
            <a:r>
              <a:rPr lang="es-AR" dirty="0" smtClean="0"/>
              <a:t> b == 0 % ponemos == porque no es una asignación sino una expresión lógica </a:t>
            </a:r>
          </a:p>
          <a:p>
            <a:r>
              <a:rPr lang="es-AR" dirty="0" smtClean="0"/>
              <a:t> 		</a:t>
            </a:r>
            <a:r>
              <a:rPr lang="es-AR" dirty="0" err="1" smtClean="0"/>
              <a:t>disp</a:t>
            </a:r>
            <a:r>
              <a:rPr lang="es-AR" dirty="0" smtClean="0"/>
              <a:t> ('b vale 0')  </a:t>
            </a:r>
          </a:p>
          <a:p>
            <a:r>
              <a:rPr lang="es-AR" dirty="0"/>
              <a:t>	</a:t>
            </a:r>
            <a:r>
              <a:rPr lang="es-AR" dirty="0" err="1" smtClean="0"/>
              <a:t>elseif</a:t>
            </a:r>
            <a:r>
              <a:rPr lang="es-AR" dirty="0" smtClean="0"/>
              <a:t> b == 1    </a:t>
            </a:r>
          </a:p>
          <a:p>
            <a:r>
              <a:rPr lang="es-AR" dirty="0"/>
              <a:t>	</a:t>
            </a:r>
            <a:r>
              <a:rPr lang="es-AR" dirty="0" smtClean="0"/>
              <a:t>	</a:t>
            </a:r>
            <a:r>
              <a:rPr lang="es-AR" dirty="0" err="1" smtClean="0"/>
              <a:t>disp</a:t>
            </a:r>
            <a:r>
              <a:rPr lang="es-AR" dirty="0" smtClean="0"/>
              <a:t> ('b vale 1')  </a:t>
            </a:r>
          </a:p>
          <a:p>
            <a:r>
              <a:rPr lang="es-AR" dirty="0"/>
              <a:t>	</a:t>
            </a:r>
            <a:r>
              <a:rPr lang="es-AR" dirty="0" err="1" smtClean="0"/>
              <a:t>elseif</a:t>
            </a:r>
            <a:r>
              <a:rPr lang="es-AR" dirty="0" smtClean="0"/>
              <a:t> b == 2   </a:t>
            </a:r>
          </a:p>
          <a:p>
            <a:r>
              <a:rPr lang="es-AR" dirty="0"/>
              <a:t>	</a:t>
            </a:r>
            <a:r>
              <a:rPr lang="es-AR" dirty="0" smtClean="0"/>
              <a:t>	</a:t>
            </a:r>
            <a:r>
              <a:rPr lang="es-AR" dirty="0" err="1" smtClean="0"/>
              <a:t>disp</a:t>
            </a:r>
            <a:r>
              <a:rPr lang="es-AR" dirty="0" smtClean="0"/>
              <a:t> ('b vale 2')  </a:t>
            </a:r>
          </a:p>
          <a:p>
            <a:r>
              <a:rPr lang="es-AR" dirty="0"/>
              <a:t>	</a:t>
            </a:r>
            <a:r>
              <a:rPr lang="es-AR" dirty="0" err="1" smtClean="0"/>
              <a:t>elseif</a:t>
            </a:r>
            <a:r>
              <a:rPr lang="es-AR" dirty="0" smtClean="0"/>
              <a:t> b == 3   </a:t>
            </a:r>
          </a:p>
          <a:p>
            <a:r>
              <a:rPr lang="es-AR" dirty="0"/>
              <a:t>	</a:t>
            </a:r>
            <a:r>
              <a:rPr lang="es-AR" dirty="0" smtClean="0"/>
              <a:t>	</a:t>
            </a:r>
            <a:r>
              <a:rPr lang="es-AR" dirty="0" err="1" smtClean="0"/>
              <a:t>disp</a:t>
            </a:r>
            <a:r>
              <a:rPr lang="es-AR" dirty="0" smtClean="0"/>
              <a:t> ('b vale 3')  </a:t>
            </a:r>
          </a:p>
          <a:p>
            <a:r>
              <a:rPr lang="es-AR" dirty="0"/>
              <a:t>	</a:t>
            </a:r>
            <a:r>
              <a:rPr lang="es-AR" dirty="0" err="1" smtClean="0"/>
              <a:t>else</a:t>
            </a:r>
            <a:r>
              <a:rPr lang="es-AR" dirty="0" smtClean="0"/>
              <a:t>   </a:t>
            </a:r>
          </a:p>
          <a:p>
            <a:r>
              <a:rPr lang="es-AR" dirty="0"/>
              <a:t>	</a:t>
            </a:r>
            <a:r>
              <a:rPr lang="es-AR" dirty="0" smtClean="0"/>
              <a:t>	</a:t>
            </a:r>
            <a:r>
              <a:rPr lang="es-AR" dirty="0" err="1" smtClean="0"/>
              <a:t>disp</a:t>
            </a:r>
            <a:r>
              <a:rPr lang="es-AR" dirty="0" smtClean="0"/>
              <a:t> ('b no vale ni 0 ni 1 ni 2 ni 3')  </a:t>
            </a:r>
          </a:p>
          <a:p>
            <a:r>
              <a:rPr lang="es-AR" dirty="0" err="1" smtClean="0"/>
              <a:t>end</a:t>
            </a:r>
            <a:r>
              <a:rPr lang="es-AR" dirty="0" smtClean="0"/>
              <a:t>  </a:t>
            </a:r>
          </a:p>
          <a:p>
            <a:r>
              <a:rPr lang="es-AR" dirty="0" smtClean="0">
                <a:sym typeface="Wingdings" panose="05000000000000000000" pitchFamily="2" charset="2"/>
              </a:rPr>
              <a:t></a:t>
            </a:r>
            <a:r>
              <a:rPr lang="es-AR" dirty="0" smtClean="0"/>
              <a:t>b vale 2  % es lo que devuelve por pantalla</a:t>
            </a:r>
            <a:endParaRPr lang="es-AR" dirty="0"/>
          </a:p>
        </p:txBody>
      </p:sp>
      <p:sp>
        <p:nvSpPr>
          <p:cNvPr id="5" name="Rectángulo 4"/>
          <p:cNvSpPr/>
          <p:nvPr/>
        </p:nvSpPr>
        <p:spPr>
          <a:xfrm>
            <a:off x="0" y="3909445"/>
            <a:ext cx="12192000" cy="646331"/>
          </a:xfrm>
          <a:prstGeom prst="rect">
            <a:avLst/>
          </a:prstGeom>
        </p:spPr>
        <p:txBody>
          <a:bodyPr wrap="square">
            <a:spAutoFit/>
          </a:bodyPr>
          <a:lstStyle/>
          <a:p>
            <a:r>
              <a:rPr lang="es-AR" b="1" dirty="0" smtClean="0"/>
              <a:t>SENTENCIA BREAK: </a:t>
            </a:r>
            <a:r>
              <a:rPr lang="es-AR" dirty="0" smtClean="0"/>
              <a:t>Si queremos que en un momento dado termine la ejecución de un bucle </a:t>
            </a:r>
            <a:r>
              <a:rPr lang="es-AR" dirty="0" err="1" smtClean="0"/>
              <a:t>for</a:t>
            </a:r>
            <a:r>
              <a:rPr lang="es-AR" dirty="0" smtClean="0"/>
              <a:t> o un bucle </a:t>
            </a:r>
            <a:r>
              <a:rPr lang="es-AR" dirty="0" err="1" smtClean="0"/>
              <a:t>while</a:t>
            </a:r>
            <a:r>
              <a:rPr lang="es-AR" dirty="0" smtClean="0"/>
              <a:t> usaremos break.</a:t>
            </a:r>
            <a:endParaRPr lang="es-AR" dirty="0"/>
          </a:p>
        </p:txBody>
      </p:sp>
    </p:spTree>
    <p:extLst>
      <p:ext uri="{BB962C8B-B14F-4D97-AF65-F5344CB8AC3E}">
        <p14:creationId xmlns:p14="http://schemas.microsoft.com/office/powerpoint/2010/main" val="25193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6628" y="115504"/>
            <a:ext cx="2483318" cy="2000548"/>
          </a:xfrm>
          <a:prstGeom prst="rect">
            <a:avLst/>
          </a:prstGeom>
          <a:noFill/>
        </p:spPr>
        <p:txBody>
          <a:bodyPr wrap="square" rtlCol="0">
            <a:spAutoFit/>
          </a:bodyPr>
          <a:lstStyle/>
          <a:p>
            <a:r>
              <a:rPr lang="es-AR" sz="2400" b="1" dirty="0" smtClean="0"/>
              <a:t>Matrices</a:t>
            </a:r>
          </a:p>
          <a:p>
            <a:r>
              <a:rPr lang="pt-BR" sz="2000" dirty="0" smtClean="0"/>
              <a:t>a = [1 2 3;4 5 6;7 8 9]</a:t>
            </a:r>
          </a:p>
          <a:p>
            <a:r>
              <a:rPr lang="pt-BR" sz="2000" dirty="0" smtClean="0"/>
              <a:t>a =</a:t>
            </a:r>
          </a:p>
          <a:p>
            <a:r>
              <a:rPr lang="pt-BR" sz="2000" dirty="0" smtClean="0"/>
              <a:t>     1     2     3</a:t>
            </a:r>
          </a:p>
          <a:p>
            <a:r>
              <a:rPr lang="pt-BR" sz="2000" dirty="0" smtClean="0"/>
              <a:t>     4     5     6</a:t>
            </a:r>
          </a:p>
          <a:p>
            <a:r>
              <a:rPr lang="pt-BR" sz="2000" dirty="0" smtClean="0"/>
              <a:t>     7     8     9</a:t>
            </a:r>
            <a:endParaRPr lang="es-AR" sz="2000" dirty="0"/>
          </a:p>
        </p:txBody>
      </p:sp>
      <p:sp>
        <p:nvSpPr>
          <p:cNvPr id="5" name="Rectángulo 4"/>
          <p:cNvSpPr/>
          <p:nvPr/>
        </p:nvSpPr>
        <p:spPr>
          <a:xfrm>
            <a:off x="2541071" y="1179582"/>
            <a:ext cx="3550972" cy="400110"/>
          </a:xfrm>
          <a:prstGeom prst="rect">
            <a:avLst/>
          </a:prstGeom>
        </p:spPr>
        <p:txBody>
          <a:bodyPr wrap="none">
            <a:spAutoFit/>
          </a:bodyPr>
          <a:lstStyle/>
          <a:p>
            <a:r>
              <a:rPr lang="pt-BR" sz="2000" dirty="0" smtClean="0"/>
              <a:t>b = [a 10*a;-a [1 0 0;0 1 0;0 0 1]]</a:t>
            </a:r>
            <a:endParaRPr lang="es-AR" sz="2000" dirty="0"/>
          </a:p>
        </p:txBody>
      </p:sp>
      <p:sp>
        <p:nvSpPr>
          <p:cNvPr id="6" name="CuadroTexto 5"/>
          <p:cNvSpPr txBox="1"/>
          <p:nvPr/>
        </p:nvSpPr>
        <p:spPr>
          <a:xfrm>
            <a:off x="2406317" y="789271"/>
            <a:ext cx="7459579" cy="369332"/>
          </a:xfrm>
          <a:prstGeom prst="rect">
            <a:avLst/>
          </a:prstGeom>
          <a:noFill/>
        </p:spPr>
        <p:txBody>
          <a:bodyPr wrap="square" rtlCol="0">
            <a:spAutoFit/>
          </a:bodyPr>
          <a:lstStyle/>
          <a:p>
            <a:r>
              <a:rPr lang="es-AR" dirty="0" smtClean="0"/>
              <a:t>También se pueden crear matrices a través de sub matrices</a:t>
            </a:r>
            <a:endParaRPr lang="es-AR" dirty="0"/>
          </a:p>
        </p:txBody>
      </p:sp>
      <p:sp>
        <p:nvSpPr>
          <p:cNvPr id="7" name="Rectángulo 6"/>
          <p:cNvSpPr/>
          <p:nvPr/>
        </p:nvSpPr>
        <p:spPr>
          <a:xfrm>
            <a:off x="86628" y="2040778"/>
            <a:ext cx="5835315" cy="369332"/>
          </a:xfrm>
          <a:prstGeom prst="rect">
            <a:avLst/>
          </a:prstGeom>
        </p:spPr>
        <p:txBody>
          <a:bodyPr wrap="none">
            <a:spAutoFit/>
          </a:bodyPr>
          <a:lstStyle/>
          <a:p>
            <a:r>
              <a:rPr lang="es-AR" dirty="0" smtClean="0"/>
              <a:t>La función </a:t>
            </a:r>
            <a:r>
              <a:rPr lang="es-AR" b="1" dirty="0" err="1" smtClean="0"/>
              <a:t>repmat</a:t>
            </a:r>
            <a:r>
              <a:rPr lang="es-AR" dirty="0" smtClean="0"/>
              <a:t> se puede utilizar para replicar una matriz:</a:t>
            </a:r>
            <a:endParaRPr lang="es-AR" dirty="0"/>
          </a:p>
        </p:txBody>
      </p:sp>
      <p:sp>
        <p:nvSpPr>
          <p:cNvPr id="8" name="Rectángulo 7"/>
          <p:cNvSpPr/>
          <p:nvPr/>
        </p:nvSpPr>
        <p:spPr>
          <a:xfrm>
            <a:off x="86628" y="2392472"/>
            <a:ext cx="1346844" cy="369332"/>
          </a:xfrm>
          <a:prstGeom prst="rect">
            <a:avLst/>
          </a:prstGeom>
        </p:spPr>
        <p:txBody>
          <a:bodyPr wrap="none">
            <a:spAutoFit/>
          </a:bodyPr>
          <a:lstStyle/>
          <a:p>
            <a:r>
              <a:rPr lang="pt-BR" smtClean="0"/>
              <a:t>a = [1 2; 3 4]</a:t>
            </a:r>
            <a:endParaRPr lang="es-AR" dirty="0"/>
          </a:p>
        </p:txBody>
      </p:sp>
      <p:sp>
        <p:nvSpPr>
          <p:cNvPr id="9" name="Rectángulo 8"/>
          <p:cNvSpPr/>
          <p:nvPr/>
        </p:nvSpPr>
        <p:spPr>
          <a:xfrm>
            <a:off x="1433472" y="2372473"/>
            <a:ext cx="1522853" cy="369332"/>
          </a:xfrm>
          <a:prstGeom prst="rect">
            <a:avLst/>
          </a:prstGeom>
        </p:spPr>
        <p:txBody>
          <a:bodyPr wrap="none">
            <a:spAutoFit/>
          </a:bodyPr>
          <a:lstStyle/>
          <a:p>
            <a:r>
              <a:rPr lang="es-AR" dirty="0" err="1" smtClean="0"/>
              <a:t>repmat</a:t>
            </a:r>
            <a:r>
              <a:rPr lang="es-AR" dirty="0" smtClean="0"/>
              <a:t>(a,2,3) </a:t>
            </a:r>
            <a:endParaRPr lang="es-AR" dirty="0"/>
          </a:p>
        </p:txBody>
      </p:sp>
      <p:sp>
        <p:nvSpPr>
          <p:cNvPr id="10" name="Rectángulo 9"/>
          <p:cNvSpPr/>
          <p:nvPr/>
        </p:nvSpPr>
        <p:spPr>
          <a:xfrm>
            <a:off x="86628" y="2735752"/>
            <a:ext cx="10812380" cy="3170099"/>
          </a:xfrm>
          <a:prstGeom prst="rect">
            <a:avLst/>
          </a:prstGeom>
        </p:spPr>
        <p:txBody>
          <a:bodyPr wrap="square">
            <a:spAutoFit/>
          </a:bodyPr>
          <a:lstStyle/>
          <a:p>
            <a:r>
              <a:rPr lang="es-AR" sz="2000" dirty="0" err="1"/>
              <a:t>z</a:t>
            </a:r>
            <a:r>
              <a:rPr lang="es-AR" sz="2000" dirty="0" err="1" smtClean="0"/>
              <a:t>eros</a:t>
            </a:r>
            <a:r>
              <a:rPr lang="es-AR" sz="2000" dirty="0" smtClean="0"/>
              <a:t>: una matriz llena de ceros</a:t>
            </a:r>
          </a:p>
          <a:p>
            <a:r>
              <a:rPr lang="es-AR" sz="2000" dirty="0" err="1" smtClean="0"/>
              <a:t>zeros</a:t>
            </a:r>
            <a:r>
              <a:rPr lang="es-AR" sz="2000" dirty="0" smtClean="0"/>
              <a:t>(2,3) </a:t>
            </a:r>
          </a:p>
          <a:p>
            <a:r>
              <a:rPr lang="es-AR" sz="2000" dirty="0" err="1" smtClean="0"/>
              <a:t>ones</a:t>
            </a:r>
            <a:r>
              <a:rPr lang="es-AR" sz="2000" dirty="0" smtClean="0"/>
              <a:t>: una matriz llena de unos</a:t>
            </a:r>
          </a:p>
          <a:p>
            <a:r>
              <a:rPr lang="es-AR" sz="2000" dirty="0" err="1" smtClean="0"/>
              <a:t>ones</a:t>
            </a:r>
            <a:r>
              <a:rPr lang="es-AR" sz="2000" dirty="0" smtClean="0"/>
              <a:t>(2,2)/2</a:t>
            </a:r>
          </a:p>
          <a:p>
            <a:r>
              <a:rPr lang="es-AR" sz="2000" dirty="0" smtClean="0"/>
              <a:t>rand: una matriz con elementos aleatorios uniformemente distribuidos</a:t>
            </a:r>
          </a:p>
          <a:p>
            <a:r>
              <a:rPr lang="es-AR" sz="2000" dirty="0" smtClean="0"/>
              <a:t>u = rand(1,5) </a:t>
            </a:r>
          </a:p>
          <a:p>
            <a:r>
              <a:rPr lang="es-AR" sz="2000" dirty="0" err="1" smtClean="0"/>
              <a:t>randn</a:t>
            </a:r>
            <a:r>
              <a:rPr lang="es-AR" sz="2000" dirty="0" smtClean="0"/>
              <a:t>: una matriz con elementos aleatorios normalmente distribuidos</a:t>
            </a:r>
          </a:p>
          <a:p>
            <a:r>
              <a:rPr lang="es-AR" sz="2000" dirty="0" smtClean="0"/>
              <a:t>n = </a:t>
            </a:r>
            <a:r>
              <a:rPr lang="es-AR" sz="2000" dirty="0" err="1" smtClean="0"/>
              <a:t>randn</a:t>
            </a:r>
            <a:r>
              <a:rPr lang="es-AR" sz="2000" dirty="0" smtClean="0"/>
              <a:t>(5,5) </a:t>
            </a:r>
          </a:p>
          <a:p>
            <a:r>
              <a:rPr lang="es-AR" sz="2000" dirty="0" err="1" smtClean="0"/>
              <a:t>eye</a:t>
            </a:r>
            <a:r>
              <a:rPr lang="es-AR" sz="2000" dirty="0" smtClean="0"/>
              <a:t>: matriz de identidad</a:t>
            </a:r>
          </a:p>
          <a:p>
            <a:r>
              <a:rPr lang="es-AR" sz="2000" dirty="0" err="1" smtClean="0"/>
              <a:t>eye</a:t>
            </a:r>
            <a:r>
              <a:rPr lang="es-AR" sz="2000" dirty="0" smtClean="0"/>
              <a:t>(3) </a:t>
            </a:r>
            <a:endParaRPr lang="es-AR" sz="2000" dirty="0"/>
          </a:p>
        </p:txBody>
      </p:sp>
      <p:sp>
        <p:nvSpPr>
          <p:cNvPr id="11" name="CuadroTexto 10"/>
          <p:cNvSpPr txBox="1"/>
          <p:nvPr/>
        </p:nvSpPr>
        <p:spPr>
          <a:xfrm>
            <a:off x="86628" y="6142182"/>
            <a:ext cx="9306754" cy="400110"/>
          </a:xfrm>
          <a:prstGeom prst="rect">
            <a:avLst/>
          </a:prstGeom>
          <a:noFill/>
        </p:spPr>
        <p:txBody>
          <a:bodyPr wrap="square" rtlCol="0">
            <a:spAutoFit/>
          </a:bodyPr>
          <a:lstStyle/>
          <a:p>
            <a:r>
              <a:rPr lang="es-AR" sz="2000" dirty="0" smtClean="0"/>
              <a:t>Se puede trasponer una matriz </a:t>
            </a:r>
            <a:r>
              <a:rPr lang="es-AR" sz="2000" b="1" dirty="0" smtClean="0"/>
              <a:t>a</a:t>
            </a:r>
            <a:r>
              <a:rPr lang="es-AR" sz="2000" dirty="0" smtClean="0"/>
              <a:t> usando </a:t>
            </a:r>
            <a:r>
              <a:rPr lang="es-AR" sz="2000" b="1" dirty="0" smtClean="0"/>
              <a:t>a’</a:t>
            </a:r>
            <a:endParaRPr lang="es-AR" sz="2000" b="1" dirty="0"/>
          </a:p>
        </p:txBody>
      </p:sp>
    </p:spTree>
    <p:extLst>
      <p:ext uri="{BB962C8B-B14F-4D97-AF65-F5344CB8AC3E}">
        <p14:creationId xmlns:p14="http://schemas.microsoft.com/office/powerpoint/2010/main" val="155105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extLst>
              <a:ext uri="{28A0092B-C50C-407E-A947-70E740481C1C}">
                <a14:useLocalDpi xmlns:a14="http://schemas.microsoft.com/office/drawing/2010/main" val="0"/>
              </a:ext>
            </a:extLst>
          </a:blip>
          <a:srcRect l="8070" r="7829"/>
          <a:stretch/>
        </p:blipFill>
        <p:spPr>
          <a:xfrm>
            <a:off x="3843604" y="3299957"/>
            <a:ext cx="4036840" cy="3600000"/>
          </a:xfrm>
          <a:prstGeom prst="rect">
            <a:avLst/>
          </a:prstGeom>
        </p:spPr>
      </p:pic>
      <p:sp>
        <p:nvSpPr>
          <p:cNvPr id="4" name="CuadroTexto 3"/>
          <p:cNvSpPr txBox="1"/>
          <p:nvPr/>
        </p:nvSpPr>
        <p:spPr>
          <a:xfrm>
            <a:off x="0" y="0"/>
            <a:ext cx="11859491" cy="4124206"/>
          </a:xfrm>
          <a:prstGeom prst="rect">
            <a:avLst/>
          </a:prstGeom>
          <a:noFill/>
        </p:spPr>
        <p:txBody>
          <a:bodyPr wrap="square" rtlCol="0">
            <a:spAutoFit/>
          </a:bodyPr>
          <a:lstStyle/>
          <a:p>
            <a:r>
              <a:rPr lang="es-AR" sz="2200" dirty="0" smtClean="0"/>
              <a:t>Formas de graficar: </a:t>
            </a:r>
          </a:p>
          <a:p>
            <a:r>
              <a:rPr lang="es-ES_tradnl" dirty="0" err="1" smtClean="0"/>
              <a:t>Ezplot</a:t>
            </a:r>
            <a:r>
              <a:rPr lang="es-ES_tradnl" dirty="0" smtClean="0"/>
              <a:t>: Función </a:t>
            </a:r>
            <a:r>
              <a:rPr lang="es-ES_tradnl" dirty="0" err="1"/>
              <a:t>graficadora</a:t>
            </a:r>
            <a:r>
              <a:rPr lang="es-ES_tradnl" dirty="0"/>
              <a:t> de fácil uso.	 </a:t>
            </a:r>
            <a:endParaRPr lang="es-AR" dirty="0"/>
          </a:p>
          <a:p>
            <a:r>
              <a:rPr lang="es-ES_tradnl" b="1" dirty="0"/>
              <a:t>Sintaxis</a:t>
            </a:r>
            <a:endParaRPr lang="es-AR" dirty="0"/>
          </a:p>
          <a:p>
            <a:r>
              <a:rPr lang="es-ES_tradnl" i="1" dirty="0" err="1"/>
              <a:t>ezplot</a:t>
            </a:r>
            <a:r>
              <a:rPr lang="es-ES_tradnl" i="1" dirty="0"/>
              <a:t>(</a:t>
            </a:r>
            <a:r>
              <a:rPr lang="es-ES_tradnl" i="1" dirty="0" err="1"/>
              <a:t>fun</a:t>
            </a:r>
            <a:r>
              <a:rPr lang="es-ES_tradnl" i="1" dirty="0" smtClean="0"/>
              <a:t>)</a:t>
            </a:r>
            <a:r>
              <a:rPr lang="es-ES_tradnl" dirty="0" smtClean="0"/>
              <a:t>) </a:t>
            </a:r>
            <a:r>
              <a:rPr lang="es-ES_tradnl" dirty="0"/>
              <a:t>grafica la expresión </a:t>
            </a:r>
            <a:r>
              <a:rPr lang="es-ES_tradnl" i="1" dirty="0" err="1"/>
              <a:t>fun</a:t>
            </a:r>
            <a:r>
              <a:rPr lang="es-ES_tradnl" i="1" dirty="0"/>
              <a:t>(x)</a:t>
            </a:r>
            <a:r>
              <a:rPr lang="es-ES_tradnl" dirty="0"/>
              <a:t> sobre el dominio default -2p &lt; x &lt; 2 p</a:t>
            </a:r>
            <a:endParaRPr lang="es-AR" dirty="0"/>
          </a:p>
          <a:p>
            <a:r>
              <a:rPr lang="es-ES_tradnl" i="1" dirty="0" err="1"/>
              <a:t>ezplot</a:t>
            </a:r>
            <a:r>
              <a:rPr lang="es-ES_tradnl" i="1" dirty="0"/>
              <a:t>(</a:t>
            </a:r>
            <a:r>
              <a:rPr lang="es-ES_tradnl" i="1" dirty="0" err="1"/>
              <a:t>fun</a:t>
            </a:r>
            <a:r>
              <a:rPr lang="es-ES_tradnl" i="1" dirty="0"/>
              <a:t>,[</a:t>
            </a:r>
            <a:r>
              <a:rPr lang="es-ES_tradnl" i="1" dirty="0" err="1"/>
              <a:t>min,max</a:t>
            </a:r>
            <a:r>
              <a:rPr lang="es-ES_tradnl" i="1" dirty="0" smtClean="0"/>
              <a:t>]) </a:t>
            </a:r>
            <a:r>
              <a:rPr lang="es-ES_tradnl" dirty="0"/>
              <a:t>grafica </a:t>
            </a:r>
            <a:r>
              <a:rPr lang="es-ES_tradnl" i="1" dirty="0" err="1"/>
              <a:t>fun</a:t>
            </a:r>
            <a:r>
              <a:rPr lang="es-ES_tradnl" i="1" dirty="0"/>
              <a:t>(x)</a:t>
            </a:r>
            <a:r>
              <a:rPr lang="es-ES_tradnl" dirty="0"/>
              <a:t> sobre el domino: min &lt; x &lt; </a:t>
            </a:r>
            <a:r>
              <a:rPr lang="es-ES_tradnl" dirty="0" err="1"/>
              <a:t>max</a:t>
            </a:r>
            <a:endParaRPr lang="es-AR" dirty="0"/>
          </a:p>
          <a:p>
            <a:r>
              <a:rPr lang="es-ES_tradnl" i="1" dirty="0" err="1"/>
              <a:t>ezplot</a:t>
            </a:r>
            <a:r>
              <a:rPr lang="es-ES_tradnl" i="1" dirty="0"/>
              <a:t>(fun2</a:t>
            </a:r>
            <a:r>
              <a:rPr lang="es-ES_tradnl" i="1" dirty="0" smtClean="0"/>
              <a:t>) </a:t>
            </a:r>
            <a:r>
              <a:rPr lang="es-ES_tradnl" dirty="0"/>
              <a:t>grafica fun2(</a:t>
            </a:r>
            <a:r>
              <a:rPr lang="es-ES_tradnl" dirty="0" err="1"/>
              <a:t>x,y</a:t>
            </a:r>
            <a:r>
              <a:rPr lang="es-ES_tradnl" dirty="0"/>
              <a:t>) = 0 sobre el dominio default -2p &lt; x &lt; 2 p, -2 p &lt; y &lt; 2 p.</a:t>
            </a:r>
            <a:endParaRPr lang="es-AR" dirty="0"/>
          </a:p>
          <a:p>
            <a:r>
              <a:rPr lang="es-ES_tradnl" i="1" dirty="0" err="1"/>
              <a:t>ezplot</a:t>
            </a:r>
            <a:r>
              <a:rPr lang="es-ES_tradnl" i="1" dirty="0"/>
              <a:t>(fun2,[</a:t>
            </a:r>
            <a:r>
              <a:rPr lang="es-ES_tradnl" i="1" dirty="0" err="1"/>
              <a:t>xmin,xmax,ymin,ymax</a:t>
            </a:r>
            <a:r>
              <a:rPr lang="es-ES_tradnl" i="1" dirty="0" smtClean="0"/>
              <a:t>]) </a:t>
            </a:r>
            <a:r>
              <a:rPr lang="es-ES_tradnl" dirty="0"/>
              <a:t>grafica fun2(</a:t>
            </a:r>
            <a:r>
              <a:rPr lang="es-ES_tradnl" dirty="0" err="1"/>
              <a:t>x,y</a:t>
            </a:r>
            <a:r>
              <a:rPr lang="es-ES_tradnl" dirty="0"/>
              <a:t>) = 0 sobre </a:t>
            </a:r>
            <a:r>
              <a:rPr lang="es-ES_tradnl" dirty="0" err="1"/>
              <a:t>xmin</a:t>
            </a:r>
            <a:r>
              <a:rPr lang="es-ES_tradnl" dirty="0"/>
              <a:t> &lt; x &lt; </a:t>
            </a:r>
            <a:r>
              <a:rPr lang="es-ES_tradnl" dirty="0" err="1"/>
              <a:t>xmax</a:t>
            </a:r>
            <a:r>
              <a:rPr lang="es-ES_tradnl" dirty="0"/>
              <a:t> e </a:t>
            </a:r>
            <a:r>
              <a:rPr lang="es-ES_tradnl" dirty="0" err="1"/>
              <a:t>ymin</a:t>
            </a:r>
            <a:r>
              <a:rPr lang="es-ES_tradnl" dirty="0"/>
              <a:t> &lt; y &lt; </a:t>
            </a:r>
            <a:r>
              <a:rPr lang="es-ES_tradnl" dirty="0" err="1"/>
              <a:t>ymax</a:t>
            </a:r>
            <a:r>
              <a:rPr lang="es-ES_tradnl" dirty="0"/>
              <a:t>.</a:t>
            </a:r>
            <a:endParaRPr lang="es-AR" dirty="0"/>
          </a:p>
          <a:p>
            <a:r>
              <a:rPr lang="es-ES_tradnl" i="1" dirty="0" err="1"/>
              <a:t>ezplot</a:t>
            </a:r>
            <a:r>
              <a:rPr lang="es-ES_tradnl" i="1" dirty="0"/>
              <a:t>(fun2,[</a:t>
            </a:r>
            <a:r>
              <a:rPr lang="es-ES_tradnl" i="1" dirty="0" err="1"/>
              <a:t>min,max</a:t>
            </a:r>
            <a:r>
              <a:rPr lang="es-ES_tradnl" i="1" dirty="0"/>
              <a:t>])</a:t>
            </a:r>
            <a:endParaRPr lang="es-AR" dirty="0"/>
          </a:p>
          <a:p>
            <a:r>
              <a:rPr lang="es-ES_tradnl" i="1" dirty="0" err="1"/>
              <a:t>ezplot</a:t>
            </a:r>
            <a:r>
              <a:rPr lang="es-ES_tradnl" i="1" dirty="0"/>
              <a:t>(</a:t>
            </a:r>
            <a:r>
              <a:rPr lang="es-ES_tradnl" i="1" dirty="0" err="1"/>
              <a:t>funx,funy</a:t>
            </a:r>
            <a:r>
              <a:rPr lang="es-ES_tradnl" i="1" dirty="0" smtClean="0"/>
              <a:t>) </a:t>
            </a:r>
            <a:r>
              <a:rPr lang="es-ES_tradnl" dirty="0"/>
              <a:t>grafica la curva </a:t>
            </a:r>
            <a:r>
              <a:rPr lang="es-ES_tradnl" dirty="0" err="1"/>
              <a:t>planar</a:t>
            </a:r>
            <a:r>
              <a:rPr lang="es-ES_tradnl" dirty="0"/>
              <a:t> definida paramétricamente </a:t>
            </a:r>
            <a:r>
              <a:rPr lang="es-ES_tradnl" i="1" dirty="0" err="1"/>
              <a:t>funx</a:t>
            </a:r>
            <a:r>
              <a:rPr lang="es-ES_tradnl" i="1" dirty="0"/>
              <a:t>(t)</a:t>
            </a:r>
            <a:r>
              <a:rPr lang="es-ES_tradnl" dirty="0"/>
              <a:t> y </a:t>
            </a:r>
            <a:r>
              <a:rPr lang="es-ES_tradnl" i="1" dirty="0" err="1"/>
              <a:t>funy</a:t>
            </a:r>
            <a:r>
              <a:rPr lang="es-ES_tradnl" i="1" dirty="0"/>
              <a:t>(t)</a:t>
            </a:r>
            <a:r>
              <a:rPr lang="es-ES_tradnl" dirty="0"/>
              <a:t> sobre el dominio default 0 &lt; t &lt; 2p</a:t>
            </a:r>
            <a:endParaRPr lang="es-AR" dirty="0"/>
          </a:p>
          <a:p>
            <a:r>
              <a:rPr lang="es-ES_tradnl" i="1" dirty="0" err="1"/>
              <a:t>ezplot</a:t>
            </a:r>
            <a:r>
              <a:rPr lang="es-ES_tradnl" i="1" dirty="0"/>
              <a:t>(</a:t>
            </a:r>
            <a:r>
              <a:rPr lang="es-ES_tradnl" i="1" dirty="0" err="1"/>
              <a:t>funx,funy</a:t>
            </a:r>
            <a:r>
              <a:rPr lang="es-ES_tradnl" i="1" dirty="0"/>
              <a:t>,[</a:t>
            </a:r>
            <a:r>
              <a:rPr lang="es-ES_tradnl" i="1" dirty="0" err="1"/>
              <a:t>tmin,tmax</a:t>
            </a:r>
            <a:r>
              <a:rPr lang="es-ES_tradnl" i="1" dirty="0" smtClean="0"/>
              <a:t>]) </a:t>
            </a:r>
            <a:r>
              <a:rPr lang="es-ES_tradnl" dirty="0"/>
              <a:t>grafica </a:t>
            </a:r>
            <a:r>
              <a:rPr lang="es-ES_tradnl" dirty="0" err="1"/>
              <a:t>funx</a:t>
            </a:r>
            <a:r>
              <a:rPr lang="es-ES_tradnl" dirty="0"/>
              <a:t>(t) y </a:t>
            </a:r>
            <a:r>
              <a:rPr lang="es-ES_tradnl" dirty="0" err="1"/>
              <a:t>funy</a:t>
            </a:r>
            <a:r>
              <a:rPr lang="es-ES_tradnl" dirty="0"/>
              <a:t>(t) sobre </a:t>
            </a:r>
            <a:r>
              <a:rPr lang="es-ES_tradnl" dirty="0" err="1"/>
              <a:t>tmin</a:t>
            </a:r>
            <a:r>
              <a:rPr lang="es-ES_tradnl" dirty="0"/>
              <a:t> &lt; t &lt; </a:t>
            </a:r>
            <a:r>
              <a:rPr lang="es-ES_tradnl" dirty="0" err="1"/>
              <a:t>tmax</a:t>
            </a:r>
            <a:endParaRPr lang="es-AR" dirty="0"/>
          </a:p>
          <a:p>
            <a:r>
              <a:rPr lang="es-AR" sz="2000" dirty="0" smtClean="0"/>
              <a:t>-------------------------------------------</a:t>
            </a:r>
            <a:endParaRPr lang="es-AR" sz="2000" dirty="0"/>
          </a:p>
          <a:p>
            <a:r>
              <a:rPr lang="es-ES_tradnl" sz="2000" dirty="0" err="1"/>
              <a:t>ezplot</a:t>
            </a:r>
            <a:r>
              <a:rPr lang="es-ES_tradnl" sz="2000" dirty="0"/>
              <a:t>('sin(x)')</a:t>
            </a:r>
            <a:endParaRPr lang="es-AR" sz="2000" dirty="0"/>
          </a:p>
          <a:p>
            <a:endParaRPr lang="es-AR" sz="2000" dirty="0" smtClean="0"/>
          </a:p>
          <a:p>
            <a:endParaRPr lang="es-AR" sz="2000" dirty="0" smtClean="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7051" r="7917"/>
          <a:stretch/>
        </p:blipFill>
        <p:spPr>
          <a:xfrm>
            <a:off x="-48125" y="3451764"/>
            <a:ext cx="3959104" cy="3492000"/>
          </a:xfrm>
          <a:prstGeom prst="rect">
            <a:avLst/>
          </a:prstGeom>
        </p:spPr>
      </p:pic>
      <p:sp>
        <p:nvSpPr>
          <p:cNvPr id="6" name="Rectángulo 5"/>
          <p:cNvSpPr/>
          <p:nvPr/>
        </p:nvSpPr>
        <p:spPr>
          <a:xfrm>
            <a:off x="3959104" y="3051654"/>
            <a:ext cx="2088136" cy="400110"/>
          </a:xfrm>
          <a:prstGeom prst="rect">
            <a:avLst/>
          </a:prstGeom>
        </p:spPr>
        <p:txBody>
          <a:bodyPr wrap="none">
            <a:spAutoFit/>
          </a:bodyPr>
          <a:lstStyle/>
          <a:p>
            <a:r>
              <a:rPr lang="es-ES_tradnl" sz="2000" dirty="0" err="1">
                <a:ea typeface="Calibri" panose="020F0502020204030204" pitchFamily="34" charset="0"/>
              </a:rPr>
              <a:t>ezplot</a:t>
            </a:r>
            <a:r>
              <a:rPr lang="es-ES_tradnl" sz="2000" dirty="0">
                <a:ea typeface="Calibri" panose="020F0502020204030204" pitchFamily="34" charset="0"/>
              </a:rPr>
              <a:t>('x^2',[-2,2])</a:t>
            </a:r>
            <a:endParaRPr lang="es-AR" sz="2000" dirty="0"/>
          </a:p>
        </p:txBody>
      </p:sp>
      <p:sp>
        <p:nvSpPr>
          <p:cNvPr id="8" name="Rectángulo 7"/>
          <p:cNvSpPr/>
          <p:nvPr/>
        </p:nvSpPr>
        <p:spPr>
          <a:xfrm>
            <a:off x="7802708" y="2905618"/>
            <a:ext cx="4389292" cy="446276"/>
          </a:xfrm>
          <a:prstGeom prst="rect">
            <a:avLst/>
          </a:prstGeom>
        </p:spPr>
        <p:txBody>
          <a:bodyPr wrap="square">
            <a:spAutoFit/>
          </a:bodyPr>
          <a:lstStyle/>
          <a:p>
            <a:pPr>
              <a:lnSpc>
                <a:spcPct val="115000"/>
              </a:lnSpc>
              <a:spcAft>
                <a:spcPts val="1000"/>
              </a:spcAft>
            </a:pPr>
            <a:r>
              <a:rPr lang="es-ES_tradnl" sz="2000" dirty="0" err="1">
                <a:ea typeface="Calibri" panose="020F0502020204030204" pitchFamily="34" charset="0"/>
                <a:cs typeface="Times New Roman" panose="02020603050405020304" pitchFamily="18" charset="0"/>
              </a:rPr>
              <a:t>ezplot</a:t>
            </a:r>
            <a:r>
              <a:rPr lang="es-ES_tradnl" sz="2000" dirty="0">
                <a:ea typeface="Calibri" panose="020F0502020204030204" pitchFamily="34" charset="0"/>
                <a:cs typeface="Times New Roman" panose="02020603050405020304" pitchFamily="18" charset="0"/>
              </a:rPr>
              <a:t>('(x^2)/4+(y^2)/9-1',[-3,3</a:t>
            </a:r>
            <a:r>
              <a:rPr lang="es-ES_tradnl" sz="2000" dirty="0" smtClean="0">
                <a:ea typeface="Calibri" panose="020F0502020204030204" pitchFamily="34" charset="0"/>
                <a:cs typeface="Times New Roman" panose="02020603050405020304" pitchFamily="18" charset="0"/>
              </a:rPr>
              <a:t>],[-</a:t>
            </a:r>
            <a:r>
              <a:rPr lang="es-ES_tradnl" sz="2000" dirty="0">
                <a:ea typeface="Calibri" panose="020F0502020204030204" pitchFamily="34" charset="0"/>
                <a:cs typeface="Times New Roman" panose="02020603050405020304" pitchFamily="18" charset="0"/>
              </a:rPr>
              <a:t>3,3])</a:t>
            </a:r>
            <a:endParaRPr lang="es-AR" sz="2000" dirty="0">
              <a:ea typeface="Calibri" panose="020F0502020204030204" pitchFamily="34" charset="0"/>
              <a:cs typeface="Times New Roman" panose="02020603050405020304" pitchFamily="18" charset="0"/>
            </a:endParaRPr>
          </a:p>
        </p:txBody>
      </p:sp>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l="6810" r="8367"/>
          <a:stretch/>
        </p:blipFill>
        <p:spPr>
          <a:xfrm>
            <a:off x="7995944" y="3299957"/>
            <a:ext cx="3990055" cy="3528000"/>
          </a:xfrm>
          <a:prstGeom prst="rect">
            <a:avLst/>
          </a:prstGeom>
        </p:spPr>
      </p:pic>
    </p:spTree>
    <p:extLst>
      <p:ext uri="{BB962C8B-B14F-4D97-AF65-F5344CB8AC3E}">
        <p14:creationId xmlns:p14="http://schemas.microsoft.com/office/powerpoint/2010/main" val="407886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3408497" cy="425501"/>
          </a:xfrm>
          <a:prstGeom prst="rect">
            <a:avLst/>
          </a:prstGeom>
        </p:spPr>
        <p:txBody>
          <a:bodyPr wrap="none">
            <a:spAutoFit/>
          </a:bodyPr>
          <a:lstStyle/>
          <a:p>
            <a:pPr>
              <a:lnSpc>
                <a:spcPct val="115000"/>
              </a:lnSpc>
              <a:spcAft>
                <a:spcPts val="1000"/>
              </a:spcAft>
            </a:pPr>
            <a:r>
              <a:rPr lang="es-ES_tradnl" sz="2000" dirty="0" err="1">
                <a:ea typeface="Calibri" panose="020F0502020204030204" pitchFamily="34" charset="0"/>
                <a:cs typeface="Times New Roman" panose="02020603050405020304" pitchFamily="18" charset="0"/>
              </a:rPr>
              <a:t>ezplot</a:t>
            </a:r>
            <a:r>
              <a:rPr lang="es-ES_tradnl" sz="2000" dirty="0">
                <a:ea typeface="Calibri" panose="020F0502020204030204" pitchFamily="34" charset="0"/>
                <a:cs typeface="Times New Roman" panose="02020603050405020304" pitchFamily="18" charset="0"/>
              </a:rPr>
              <a:t>('sin(t)','</a:t>
            </a:r>
            <a:r>
              <a:rPr lang="es-ES_tradnl" sz="2000" dirty="0" err="1">
                <a:ea typeface="Calibri" panose="020F0502020204030204" pitchFamily="34" charset="0"/>
                <a:cs typeface="Times New Roman" panose="02020603050405020304" pitchFamily="18" charset="0"/>
              </a:rPr>
              <a:t>cos</a:t>
            </a:r>
            <a:r>
              <a:rPr lang="es-ES_tradnl" sz="2000" dirty="0">
                <a:ea typeface="Calibri" panose="020F0502020204030204" pitchFamily="34" charset="0"/>
                <a:cs typeface="Times New Roman" panose="02020603050405020304" pitchFamily="18" charset="0"/>
              </a:rPr>
              <a:t>(t)',[-1.5,1.5])</a:t>
            </a:r>
            <a:endParaRPr lang="es-AR" sz="2000" dirty="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4640" r="8552" b="2896"/>
          <a:stretch/>
        </p:blipFill>
        <p:spPr>
          <a:xfrm>
            <a:off x="202139" y="425501"/>
            <a:ext cx="3819037" cy="3204000"/>
          </a:xfrm>
          <a:prstGeom prst="rect">
            <a:avLst/>
          </a:prstGeom>
        </p:spPr>
      </p:pic>
      <p:sp>
        <p:nvSpPr>
          <p:cNvPr id="6" name="Rectángulo 5"/>
          <p:cNvSpPr/>
          <p:nvPr/>
        </p:nvSpPr>
        <p:spPr>
          <a:xfrm>
            <a:off x="5589069" y="0"/>
            <a:ext cx="6096000" cy="1045094"/>
          </a:xfrm>
          <a:prstGeom prst="rect">
            <a:avLst/>
          </a:prstGeom>
        </p:spPr>
        <p:txBody>
          <a:bodyPr>
            <a:spAutoFit/>
          </a:bodyPr>
          <a:lstStyle/>
          <a:p>
            <a:pPr>
              <a:lnSpc>
                <a:spcPct val="115000"/>
              </a:lnSpc>
              <a:spcAft>
                <a:spcPts val="1000"/>
              </a:spcAft>
            </a:pPr>
            <a:r>
              <a:rPr lang="es-ES_tradnl" sz="2400" dirty="0">
                <a:ea typeface="Calibri" panose="020F0502020204030204" pitchFamily="34" charset="0"/>
                <a:cs typeface="Times New Roman" panose="02020603050405020304" pitchFamily="18" charset="0"/>
              </a:rPr>
              <a:t>f1 = @(t) sin(t);f2 = @(t) </a:t>
            </a:r>
            <a:r>
              <a:rPr lang="es-ES_tradnl" sz="2400" dirty="0" err="1">
                <a:ea typeface="Calibri" panose="020F0502020204030204" pitchFamily="34" charset="0"/>
                <a:cs typeface="Times New Roman" panose="02020603050405020304" pitchFamily="18" charset="0"/>
              </a:rPr>
              <a:t>cos</a:t>
            </a:r>
            <a:r>
              <a:rPr lang="es-ES_tradnl" sz="2400" dirty="0">
                <a:ea typeface="Calibri" panose="020F0502020204030204" pitchFamily="34" charset="0"/>
                <a:cs typeface="Times New Roman" panose="02020603050405020304" pitchFamily="18" charset="0"/>
              </a:rPr>
              <a:t>(t);</a:t>
            </a:r>
            <a:endParaRPr lang="es-AR" sz="2400" dirty="0">
              <a:ea typeface="Calibri" panose="020F0502020204030204" pitchFamily="34" charset="0"/>
              <a:cs typeface="Times New Roman" panose="02020603050405020304" pitchFamily="18" charset="0"/>
            </a:endParaRPr>
          </a:p>
          <a:p>
            <a:pPr>
              <a:lnSpc>
                <a:spcPct val="115000"/>
              </a:lnSpc>
              <a:spcAft>
                <a:spcPts val="1000"/>
              </a:spcAft>
            </a:pPr>
            <a:r>
              <a:rPr lang="es-ES_tradnl" sz="2400" dirty="0" err="1">
                <a:ea typeface="Calibri" panose="020F0502020204030204" pitchFamily="34" charset="0"/>
                <a:cs typeface="Times New Roman" panose="02020603050405020304" pitchFamily="18" charset="0"/>
              </a:rPr>
              <a:t>ezplot</a:t>
            </a:r>
            <a:r>
              <a:rPr lang="es-ES_tradnl" sz="2400" dirty="0">
                <a:ea typeface="Calibri" panose="020F0502020204030204" pitchFamily="34" charset="0"/>
                <a:cs typeface="Times New Roman" panose="02020603050405020304" pitchFamily="18" charset="0"/>
              </a:rPr>
              <a:t>(f1,f2,[-1.5,1.5])</a:t>
            </a:r>
            <a:endParaRPr lang="es-AR" sz="2400" dirty="0">
              <a:ea typeface="Calibri" panose="020F0502020204030204" pitchFamily="34" charset="0"/>
              <a:cs typeface="Times New Roman" panose="02020603050405020304" pitchFamily="18" charset="0"/>
            </a:endParaRPr>
          </a:p>
        </p:txBody>
      </p:sp>
      <p:sp>
        <p:nvSpPr>
          <p:cNvPr id="7" name="Flecha derecha 6"/>
          <p:cNvSpPr/>
          <p:nvPr/>
        </p:nvSpPr>
        <p:spPr>
          <a:xfrm>
            <a:off x="3590223" y="212750"/>
            <a:ext cx="1998846" cy="212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202139" y="3519086"/>
            <a:ext cx="7170813" cy="923330"/>
          </a:xfrm>
          <a:prstGeom prst="rect">
            <a:avLst/>
          </a:prstGeom>
        </p:spPr>
        <p:txBody>
          <a:bodyPr wrap="square">
            <a:spAutoFit/>
          </a:bodyPr>
          <a:lstStyle/>
          <a:p>
            <a:r>
              <a:rPr lang="es-ES_tradnl" dirty="0">
                <a:highlight>
                  <a:srgbClr val="FFFF00"/>
                </a:highlight>
                <a:latin typeface="Calibri" panose="020F0502020204030204" pitchFamily="34" charset="0"/>
                <a:ea typeface="Calibri" panose="020F0502020204030204" pitchFamily="34" charset="0"/>
                <a:cs typeface="Courier New" panose="02070309020205020404" pitchFamily="49" charset="0"/>
              </a:rPr>
              <a:t>PLOT(X,Y)</a:t>
            </a:r>
            <a:r>
              <a:rPr lang="es-ES_tradnl" dirty="0">
                <a:latin typeface="Calibri" panose="020F0502020204030204" pitchFamily="34" charset="0"/>
                <a:ea typeface="Calibri" panose="020F0502020204030204" pitchFamily="34" charset="0"/>
                <a:cs typeface="Courier New" panose="02070309020205020404" pitchFamily="49" charset="0"/>
              </a:rPr>
              <a:t> grafica el vector Y versus el vector X. si X o Y es una matriz, entonces el vector es graficado versus las filas o columnas de la matriz,  lo que se alinea</a:t>
            </a:r>
            <a:endParaRPr lang="es-AR" dirty="0"/>
          </a:p>
        </p:txBody>
      </p:sp>
      <p:pic>
        <p:nvPicPr>
          <p:cNvPr id="9" name="Imagen 8"/>
          <p:cNvPicPr>
            <a:picLocks noChangeAspect="1"/>
          </p:cNvPicPr>
          <p:nvPr/>
        </p:nvPicPr>
        <p:blipFill rotWithShape="1">
          <a:blip r:embed="rId3">
            <a:extLst>
              <a:ext uri="{28A0092B-C50C-407E-A947-70E740481C1C}">
                <a14:useLocalDpi xmlns:a14="http://schemas.microsoft.com/office/drawing/2010/main" val="0"/>
              </a:ext>
            </a:extLst>
          </a:blip>
          <a:srcRect l="9514" t="6386" r="7829" b="6506"/>
          <a:stretch/>
        </p:blipFill>
        <p:spPr>
          <a:xfrm>
            <a:off x="7613582" y="3220703"/>
            <a:ext cx="4326961" cy="3420000"/>
          </a:xfrm>
          <a:prstGeom prst="rect">
            <a:avLst/>
          </a:prstGeom>
        </p:spPr>
      </p:pic>
      <p:sp>
        <p:nvSpPr>
          <p:cNvPr id="10" name="Rectángulo 9"/>
          <p:cNvSpPr/>
          <p:nvPr/>
        </p:nvSpPr>
        <p:spPr>
          <a:xfrm>
            <a:off x="824564" y="4662080"/>
            <a:ext cx="6096000" cy="916854"/>
          </a:xfrm>
          <a:prstGeom prst="rect">
            <a:avLst/>
          </a:prstGeom>
        </p:spPr>
        <p:txBody>
          <a:bodyPr>
            <a:spAutoFit/>
          </a:bodyPr>
          <a:lstStyle/>
          <a:p>
            <a:pPr>
              <a:lnSpc>
                <a:spcPct val="115000"/>
              </a:lnSpc>
              <a:spcAft>
                <a:spcPts val="0"/>
              </a:spcAft>
            </a:pPr>
            <a:r>
              <a:rPr lang="es-ES_tradnl" sz="2400" dirty="0">
                <a:ea typeface="Calibri" panose="020F0502020204030204" pitchFamily="34" charset="0"/>
                <a:cs typeface="Times New Roman" panose="02020603050405020304" pitchFamily="18" charset="0"/>
              </a:rPr>
              <a:t>x=[1 2 3 4];y=[2 4 8 16;1 2 3 4];</a:t>
            </a:r>
            <a:endParaRPr lang="es-AR" sz="2400" dirty="0">
              <a:ea typeface="Calibri" panose="020F0502020204030204" pitchFamily="34" charset="0"/>
              <a:cs typeface="Times New Roman" panose="02020603050405020304" pitchFamily="18" charset="0"/>
            </a:endParaRPr>
          </a:p>
          <a:p>
            <a:pPr>
              <a:lnSpc>
                <a:spcPct val="115000"/>
              </a:lnSpc>
              <a:spcAft>
                <a:spcPts val="0"/>
              </a:spcAft>
            </a:pPr>
            <a:r>
              <a:rPr lang="es-ES_tradnl" sz="2400" dirty="0" err="1">
                <a:ea typeface="Calibri" panose="020F0502020204030204" pitchFamily="34" charset="0"/>
                <a:cs typeface="Times New Roman" panose="02020603050405020304" pitchFamily="18" charset="0"/>
              </a:rPr>
              <a:t>plot</a:t>
            </a:r>
            <a:r>
              <a:rPr lang="es-ES_tradnl" sz="2400" dirty="0">
                <a:ea typeface="Calibri" panose="020F0502020204030204" pitchFamily="34" charset="0"/>
                <a:cs typeface="Times New Roman" panose="02020603050405020304" pitchFamily="18" charset="0"/>
              </a:rPr>
              <a:t>(</a:t>
            </a:r>
            <a:r>
              <a:rPr lang="es-ES_tradnl" sz="2400" dirty="0" err="1">
                <a:ea typeface="Calibri" panose="020F0502020204030204" pitchFamily="34" charset="0"/>
                <a:cs typeface="Times New Roman" panose="02020603050405020304" pitchFamily="18" charset="0"/>
              </a:rPr>
              <a:t>x,y</a:t>
            </a:r>
            <a:r>
              <a:rPr lang="es-ES_tradnl" sz="2400" dirty="0">
                <a:ea typeface="Calibri" panose="020F0502020204030204" pitchFamily="34" charset="0"/>
                <a:cs typeface="Times New Roman" panose="02020603050405020304" pitchFamily="18" charset="0"/>
              </a:rPr>
              <a:t>)</a:t>
            </a:r>
            <a:endParaRPr lang="es-AR"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92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5491" y="256430"/>
            <a:ext cx="4793673" cy="729430"/>
          </a:xfrm>
          <a:prstGeom prst="rect">
            <a:avLst/>
          </a:prstGeom>
        </p:spPr>
        <p:txBody>
          <a:bodyPr wrap="square">
            <a:spAutoFit/>
          </a:bodyPr>
          <a:lstStyle/>
          <a:p>
            <a:pPr>
              <a:lnSpc>
                <a:spcPct val="115000"/>
              </a:lnSpc>
              <a:spcAft>
                <a:spcPts val="0"/>
              </a:spcAft>
            </a:pPr>
            <a:r>
              <a:rPr lang="es-ES_tradnl" dirty="0">
                <a:latin typeface="Courier New" panose="02070309020205020404" pitchFamily="49" charset="0"/>
                <a:ea typeface="Calibri" panose="020F0502020204030204" pitchFamily="34" charset="0"/>
                <a:cs typeface="Times New Roman" panose="02020603050405020304" pitchFamily="18" charset="0"/>
              </a:rPr>
              <a:t>y=[1 2 3 4];x=[2 4 8 16;1 2 3 4];</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latin typeface="Courier New" panose="02070309020205020404" pitchFamily="49" charset="0"/>
                <a:ea typeface="Calibri" panose="020F0502020204030204" pitchFamily="34" charset="0"/>
                <a:cs typeface="Times New Roman" panose="02020603050405020304" pitchFamily="18" charset="0"/>
              </a:rPr>
              <a:t>plot</a:t>
            </a:r>
            <a:r>
              <a:rPr lang="es-ES_tradnl" dirty="0">
                <a:latin typeface="Courier New" panose="02070309020205020404" pitchFamily="49" charset="0"/>
                <a:ea typeface="Calibri" panose="020F0502020204030204" pitchFamily="34" charset="0"/>
                <a:cs typeface="Times New Roman" panose="02020603050405020304" pitchFamily="18" charset="0"/>
              </a:rPr>
              <a:t>(</a:t>
            </a:r>
            <a:r>
              <a:rPr lang="es-ES_tradnl" dirty="0" err="1">
                <a:latin typeface="Courier New" panose="02070309020205020404" pitchFamily="49" charset="0"/>
                <a:ea typeface="Calibri" panose="020F0502020204030204" pitchFamily="34" charset="0"/>
                <a:cs typeface="Times New Roman" panose="02020603050405020304" pitchFamily="18" charset="0"/>
              </a:rPr>
              <a:t>x,y</a:t>
            </a:r>
            <a:r>
              <a:rPr lang="es-ES_tradnl" dirty="0">
                <a:latin typeface="Courier New" panose="02070309020205020404" pitchFamily="49" charset="0"/>
                <a:ea typeface="Calibri" panose="020F0502020204030204" pitchFamily="34" charset="0"/>
                <a:cs typeface="Times New Roman" panose="02020603050405020304" pitchFamily="18"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349" t="4911" r="7138" b="5266"/>
          <a:stretch/>
        </p:blipFill>
        <p:spPr>
          <a:xfrm>
            <a:off x="175491" y="914401"/>
            <a:ext cx="4335546" cy="3456000"/>
          </a:xfrm>
          <a:prstGeom prst="rect">
            <a:avLst/>
          </a:prstGeom>
        </p:spPr>
      </p:pic>
      <p:sp>
        <p:nvSpPr>
          <p:cNvPr id="6" name="Rectángulo 5"/>
          <p:cNvSpPr/>
          <p:nvPr/>
        </p:nvSpPr>
        <p:spPr>
          <a:xfrm>
            <a:off x="5495636" y="102349"/>
            <a:ext cx="6096000" cy="1037592"/>
          </a:xfrm>
          <a:prstGeom prst="rect">
            <a:avLst/>
          </a:prstGeom>
        </p:spPr>
        <p:txBody>
          <a:bodyPr>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Courier New" panose="02070309020205020404" pitchFamily="49" charset="0"/>
              </a:rPr>
              <a:t>PLOT(Y) grafica las columnas de Y versus su índice</a:t>
            </a:r>
            <a:r>
              <a:rPr lang="es-ES_tradnl" dirty="0" smtClean="0">
                <a:latin typeface="Calibri" panose="020F0502020204030204" pitchFamily="34" charset="0"/>
                <a:ea typeface="Calibri" panose="020F0502020204030204" pitchFamily="34" charset="0"/>
                <a:cs typeface="Courier New" panose="02070309020205020404" pitchFamily="49" charset="0"/>
              </a:rPr>
              <a:t>.</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ourier New" panose="02070309020205020404" pitchFamily="49" charset="0"/>
                <a:ea typeface="Calibri" panose="020F0502020204030204" pitchFamily="34" charset="0"/>
                <a:cs typeface="Times New Roman" panose="02020603050405020304" pitchFamily="18" charset="0"/>
              </a:rPr>
              <a:t>y=[1 2 4 8];</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latin typeface="Courier New" panose="02070309020205020404" pitchFamily="49" charset="0"/>
                <a:ea typeface="Calibri" panose="020F0502020204030204" pitchFamily="34" charset="0"/>
                <a:cs typeface="Times New Roman" panose="02020603050405020304" pitchFamily="18" charset="0"/>
              </a:rPr>
              <a:t>plot</a:t>
            </a:r>
            <a:r>
              <a:rPr lang="es-ES_tradnl" dirty="0">
                <a:latin typeface="Courier New" panose="02070309020205020404" pitchFamily="49" charset="0"/>
                <a:ea typeface="Calibri" panose="020F0502020204030204" pitchFamily="34" charset="0"/>
                <a:cs typeface="Times New Roman" panose="02020603050405020304" pitchFamily="18" charset="0"/>
              </a:rPr>
              <a:t>(y)</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9476" t="5310" r="6531" b="5097"/>
          <a:stretch/>
        </p:blipFill>
        <p:spPr>
          <a:xfrm>
            <a:off x="7222836" y="914401"/>
            <a:ext cx="4479636" cy="3583710"/>
          </a:xfrm>
          <a:prstGeom prst="rect">
            <a:avLst/>
          </a:prstGeom>
        </p:spPr>
      </p:pic>
      <p:sp>
        <p:nvSpPr>
          <p:cNvPr id="8" name="Rectángulo 7"/>
          <p:cNvSpPr/>
          <p:nvPr/>
        </p:nvSpPr>
        <p:spPr>
          <a:xfrm>
            <a:off x="332509" y="4545389"/>
            <a:ext cx="9880600" cy="1560427"/>
          </a:xfrm>
          <a:prstGeom prst="rect">
            <a:avLst/>
          </a:prstGeom>
        </p:spPr>
        <p:txBody>
          <a:bodyPr wrap="square">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Courier New" panose="02070309020205020404" pitchFamily="49" charset="0"/>
              </a:rPr>
              <a:t>Si Y es complejo, PLOT(Y) es equivalente a PLOT(real(Y),</a:t>
            </a:r>
            <a:r>
              <a:rPr lang="es-ES_tradnl" dirty="0" err="1">
                <a:latin typeface="Calibri" panose="020F0502020204030204" pitchFamily="34" charset="0"/>
                <a:ea typeface="Calibri" panose="020F0502020204030204" pitchFamily="34" charset="0"/>
                <a:cs typeface="Courier New" panose="02070309020205020404" pitchFamily="49" charset="0"/>
              </a:rPr>
              <a:t>imag</a:t>
            </a:r>
            <a:r>
              <a:rPr lang="es-ES_tradnl" dirty="0">
                <a:latin typeface="Calibri" panose="020F0502020204030204" pitchFamily="34" charset="0"/>
                <a:ea typeface="Calibri" panose="020F0502020204030204" pitchFamily="34" charset="0"/>
                <a:cs typeface="Courier New" panose="02070309020205020404" pitchFamily="49" charset="0"/>
              </a:rPr>
              <a:t>(Y)).</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Courier New" panose="02070309020205020404" pitchFamily="49" charset="0"/>
              </a:rPr>
              <a:t>En todos los otros usos de PLOT, la parte imaginaria es ignorada</a:t>
            </a:r>
            <a:r>
              <a:rPr lang="es-ES_tradnl" dirty="0" smtClean="0">
                <a:latin typeface="Calibri" panose="020F0502020204030204" pitchFamily="34" charset="0"/>
                <a:ea typeface="Calibri" panose="020F0502020204030204" pitchFamily="34" charset="0"/>
                <a:cs typeface="Courier New" panose="02070309020205020404" pitchFamily="49" charset="0"/>
              </a:rPr>
              <a:t>.</a:t>
            </a:r>
          </a:p>
          <a:p>
            <a:r>
              <a:rPr lang="es-ES_tradnl" dirty="0"/>
              <a:t>x=-1:-1:-10;</a:t>
            </a:r>
            <a:endParaRPr lang="es-AR" dirty="0"/>
          </a:p>
          <a:p>
            <a:r>
              <a:rPr lang="es-ES_tradnl" dirty="0"/>
              <a:t>y=log(x);</a:t>
            </a:r>
            <a:endParaRPr lang="es-AR" dirty="0"/>
          </a:p>
          <a:p>
            <a:r>
              <a:rPr lang="es-ES_tradnl" dirty="0" err="1" smtClean="0"/>
              <a:t>plot</a:t>
            </a:r>
            <a:r>
              <a:rPr lang="es-ES_tradnl" dirty="0" smtClean="0"/>
              <a:t>(</a:t>
            </a:r>
            <a:r>
              <a:rPr lang="es-ES_tradnl" dirty="0" err="1" smtClean="0"/>
              <a:t>x,y</a:t>
            </a:r>
            <a:r>
              <a:rPr lang="es-ES_tradnl" dirty="0" smtClean="0"/>
              <a:t>)</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083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3891" y="112456"/>
            <a:ext cx="12118109" cy="4941353"/>
          </a:xfrm>
          <a:prstGeom prst="rect">
            <a:avLst/>
          </a:prstGeom>
        </p:spPr>
        <p:txBody>
          <a:bodyPr wrap="square">
            <a:spAutoFit/>
          </a:bodyPr>
          <a:lstStyle/>
          <a:p>
            <a:pPr>
              <a:lnSpc>
                <a:spcPct val="115000"/>
              </a:lnSpc>
              <a:spcAft>
                <a:spcPts val="0"/>
              </a:spcAft>
            </a:pPr>
            <a:r>
              <a:rPr lang="es-ES_tradnl" sz="2400" dirty="0" smtClean="0">
                <a:effectLst/>
                <a:latin typeface="Calibri" panose="020F0502020204030204" pitchFamily="34" charset="0"/>
                <a:ea typeface="Calibri" panose="020F0502020204030204" pitchFamily="34" charset="0"/>
                <a:cs typeface="Courier New" panose="02070309020205020404" pitchFamily="49" charset="0"/>
              </a:rPr>
              <a:t>Se pueden obtener varios tipos de líneas, símbolos y colores con  </a:t>
            </a:r>
            <a:r>
              <a:rPr lang="es-ES_tradnl" sz="2400" i="1" dirty="0" smtClean="0">
                <a:effectLst/>
                <a:latin typeface="Calibri" panose="020F0502020204030204" pitchFamily="34" charset="0"/>
                <a:ea typeface="Calibri" panose="020F0502020204030204" pitchFamily="34" charset="0"/>
                <a:cs typeface="Courier New" panose="02070309020205020404" pitchFamily="49" charset="0"/>
              </a:rPr>
              <a:t>PLOT(X,Y,S)</a:t>
            </a:r>
            <a:r>
              <a:rPr lang="es-ES_tradnl" sz="2400" dirty="0" smtClean="0">
                <a:effectLst/>
                <a:latin typeface="Calibri" panose="020F0502020204030204" pitchFamily="34" charset="0"/>
                <a:ea typeface="Calibri" panose="020F0502020204030204" pitchFamily="34" charset="0"/>
                <a:cs typeface="Courier New" panose="02070309020205020404" pitchFamily="49" charset="0"/>
              </a:rPr>
              <a:t> donde </a:t>
            </a:r>
            <a:r>
              <a:rPr lang="es-ES_tradnl" sz="2400" i="1" dirty="0" smtClean="0">
                <a:effectLst/>
                <a:latin typeface="Calibri" panose="020F0502020204030204" pitchFamily="34" charset="0"/>
                <a:ea typeface="Calibri" panose="020F0502020204030204" pitchFamily="34" charset="0"/>
                <a:cs typeface="Courier New" panose="02070309020205020404" pitchFamily="49" charset="0"/>
              </a:rPr>
              <a:t>S</a:t>
            </a:r>
            <a:r>
              <a:rPr lang="es-ES_tradnl" sz="2400" dirty="0" smtClean="0">
                <a:effectLst/>
                <a:latin typeface="Calibri" panose="020F0502020204030204" pitchFamily="34" charset="0"/>
                <a:ea typeface="Calibri" panose="020F0502020204030204" pitchFamily="34" charset="0"/>
                <a:cs typeface="Courier New" panose="02070309020205020404" pitchFamily="49" charset="0"/>
              </a:rPr>
              <a:t> es una cadena de caracteres hecha desde un elemento desde las siguientes 3 columnas:</a:t>
            </a:r>
            <a:endParaRPr lang="es-AR"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sz="2800" dirty="0" smtClean="0">
                <a:effectLst/>
                <a:latin typeface="Calibri" panose="020F0502020204030204" pitchFamily="34" charset="0"/>
                <a:ea typeface="Calibri" panose="020F0502020204030204" pitchFamily="34" charset="0"/>
                <a:cs typeface="Courier New" panose="02070309020205020404" pitchFamily="49" charset="0"/>
              </a:rPr>
              <a:t> </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ourier New" panose="02070309020205020404" pitchFamily="49" charset="0"/>
                <a:ea typeface="Calibri" panose="020F0502020204030204" pitchFamily="34" charset="0"/>
                <a:cs typeface="Times New Roman" panose="02020603050405020304" pitchFamily="18" charset="0"/>
              </a:rPr>
              <a:t>           </a:t>
            </a:r>
            <a:r>
              <a:rPr lang="en-US" dirty="0">
                <a:latin typeface="Courier New" panose="02070309020205020404" pitchFamily="49" charset="0"/>
                <a:ea typeface="Calibri" panose="020F0502020204030204" pitchFamily="34" charset="0"/>
                <a:cs typeface="Times New Roman" panose="02020603050405020304" pitchFamily="18" charset="0"/>
              </a:rPr>
              <a:t>b     blue          .     point              -     solid</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g     green         o     circle             :     dotted</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r     red           x     x-mark             -.    </a:t>
            </a:r>
            <a:r>
              <a:rPr lang="en-US" dirty="0" err="1">
                <a:latin typeface="Courier New" panose="02070309020205020404" pitchFamily="49" charset="0"/>
                <a:ea typeface="Calibri" panose="020F0502020204030204" pitchFamily="34" charset="0"/>
                <a:cs typeface="Times New Roman" panose="02020603050405020304" pitchFamily="18" charset="0"/>
              </a:rPr>
              <a:t>dashdot</a:t>
            </a:r>
            <a:r>
              <a:rPr lang="en-US" dirty="0">
                <a:latin typeface="Courier New" panose="02070309020205020404" pitchFamily="49" charset="0"/>
                <a:ea typeface="Calibri" panose="020F0502020204030204" pitchFamily="34" charset="0"/>
                <a:cs typeface="Times New Roman" panose="02020603050405020304" pitchFamily="18" charset="0"/>
              </a:rPr>
              <a:t> </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c     cyan          +     plus               --    dashed   </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m     magenta       *     star             (none)  no line</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y     yellow        s     square</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k     black         d     diamond</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w     white         v     triangle (down)</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     triangle (up)</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&lt;     triangle (left)</a:t>
            </a:r>
            <a:endParaRPr lang="es-AR"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Courier New" panose="02070309020205020404" pitchFamily="49" charset="0"/>
                <a:ea typeface="Calibri" panose="020F0502020204030204" pitchFamily="34" charset="0"/>
                <a:cs typeface="Times New Roman" panose="02020603050405020304" pitchFamily="18" charset="0"/>
              </a:rPr>
              <a:t>                               &gt;     triangle (right)</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901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84727" y="191775"/>
            <a:ext cx="6096000" cy="800219"/>
          </a:xfrm>
          <a:prstGeom prst="rect">
            <a:avLst/>
          </a:prstGeom>
        </p:spPr>
        <p:txBody>
          <a:bodyPr>
            <a:spAutoFit/>
          </a:bodyPr>
          <a:lstStyle/>
          <a:p>
            <a:pPr>
              <a:lnSpc>
                <a:spcPct val="115000"/>
              </a:lnSpc>
              <a:spcAft>
                <a:spcPts val="0"/>
              </a:spcAft>
            </a:pPr>
            <a:r>
              <a:rPr lang="en-US" sz="2000" dirty="0">
                <a:ea typeface="Calibri" panose="020F0502020204030204" pitchFamily="34" charset="0"/>
                <a:cs typeface="Times New Roman" panose="02020603050405020304" pitchFamily="18" charset="0"/>
              </a:rPr>
              <a:t>X=[1 2 3 4];Y=[2 4 8 16];</a:t>
            </a:r>
            <a:endParaRPr lang="es-AR" sz="2000" dirty="0">
              <a:ea typeface="Calibri" panose="020F0502020204030204" pitchFamily="34" charset="0"/>
              <a:cs typeface="Times New Roman" panose="02020603050405020304" pitchFamily="18" charset="0"/>
            </a:endParaRPr>
          </a:p>
          <a:p>
            <a:pPr>
              <a:lnSpc>
                <a:spcPct val="115000"/>
              </a:lnSpc>
              <a:spcAft>
                <a:spcPts val="0"/>
              </a:spcAft>
            </a:pPr>
            <a:r>
              <a:rPr lang="es-ES_tradnl" sz="2000" dirty="0" err="1">
                <a:ea typeface="Calibri" panose="020F0502020204030204" pitchFamily="34" charset="0"/>
                <a:cs typeface="Times New Roman" panose="02020603050405020304" pitchFamily="18" charset="0"/>
              </a:rPr>
              <a:t>plot</a:t>
            </a:r>
            <a:r>
              <a:rPr lang="es-ES_tradnl" sz="2000" dirty="0">
                <a:ea typeface="Calibri" panose="020F0502020204030204" pitchFamily="34" charset="0"/>
                <a:cs typeface="Times New Roman" panose="02020603050405020304" pitchFamily="18" charset="0"/>
              </a:rPr>
              <a:t>(</a:t>
            </a:r>
            <a:r>
              <a:rPr lang="es-ES_tradnl" sz="2000" dirty="0" err="1">
                <a:ea typeface="Calibri" panose="020F0502020204030204" pitchFamily="34" charset="0"/>
                <a:cs typeface="Times New Roman" panose="02020603050405020304" pitchFamily="18" charset="0"/>
              </a:rPr>
              <a:t>X,Y,'b</a:t>
            </a:r>
            <a:r>
              <a:rPr lang="es-ES_tradnl" sz="2000" dirty="0">
                <a:ea typeface="Calibri" panose="020F0502020204030204" pitchFamily="34" charset="0"/>
                <a:cs typeface="Times New Roman" panose="02020603050405020304" pitchFamily="18" charset="0"/>
              </a:rPr>
              <a:t>+:')</a:t>
            </a:r>
            <a:endParaRPr lang="es-AR" sz="2000" dirty="0">
              <a:ea typeface="Calibri" panose="020F0502020204030204" pitchFamily="34" charset="0"/>
              <a:cs typeface="Times New Roman" panose="02020603050405020304" pitchFamily="18" charset="0"/>
            </a:endParaRPr>
          </a:p>
        </p:txBody>
      </p:sp>
      <p:pic>
        <p:nvPicPr>
          <p:cNvPr id="1026" name="Imagen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8" y="991994"/>
            <a:ext cx="3440940" cy="27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81518" y="3877084"/>
            <a:ext cx="3548373" cy="1047979"/>
          </a:xfrm>
          <a:prstGeom prst="rect">
            <a:avLst/>
          </a:prstGeom>
        </p:spPr>
        <p:txBody>
          <a:bodyPr wrap="square">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Courier New" panose="02070309020205020404" pitchFamily="49" charset="0"/>
              </a:rPr>
              <a:t>Grafica una línea de puntos (:) azul (b) con un signo </a:t>
            </a:r>
            <a:r>
              <a:rPr lang="es-ES_tradnl" dirty="0" smtClean="0">
                <a:latin typeface="Calibri" panose="020F0502020204030204" pitchFamily="34" charset="0"/>
                <a:ea typeface="Calibri" panose="020F0502020204030204" pitchFamily="34" charset="0"/>
                <a:cs typeface="Courier New" panose="02070309020205020404" pitchFamily="49" charset="0"/>
              </a:rPr>
              <a:t>más </a:t>
            </a:r>
            <a:r>
              <a:rPr lang="es-ES_tradnl" dirty="0">
                <a:latin typeface="Calibri" panose="020F0502020204030204" pitchFamily="34" charset="0"/>
                <a:ea typeface="Calibri" panose="020F0502020204030204" pitchFamily="34" charset="0"/>
                <a:cs typeface="Courier New" panose="02070309020205020404" pitchFamily="49" charset="0"/>
              </a:rPr>
              <a:t>(+) en cada punto dato.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4350326" y="71856"/>
            <a:ext cx="7730837" cy="646331"/>
          </a:xfrm>
          <a:prstGeom prst="rect">
            <a:avLst/>
          </a:prstGeom>
        </p:spPr>
        <p:txBody>
          <a:bodyPr wrap="square">
            <a:spAutoFit/>
          </a:bodyPr>
          <a:lstStyle/>
          <a:p>
            <a:pPr algn="just"/>
            <a:r>
              <a:rPr lang="es-ES_tradnl" dirty="0">
                <a:latin typeface="Calibri" panose="020F0502020204030204" pitchFamily="34" charset="0"/>
                <a:ea typeface="Calibri" panose="020F0502020204030204" pitchFamily="34" charset="0"/>
                <a:cs typeface="Courier New" panose="02070309020205020404" pitchFamily="49" charset="0"/>
              </a:rPr>
              <a:t> </a:t>
            </a:r>
            <a:r>
              <a:rPr lang="es-ES_tradnl" dirty="0">
                <a:highlight>
                  <a:srgbClr val="FFFF00"/>
                </a:highlight>
                <a:latin typeface="Calibri" panose="020F0502020204030204" pitchFamily="34" charset="0"/>
                <a:ea typeface="Calibri" panose="020F0502020204030204" pitchFamily="34" charset="0"/>
                <a:cs typeface="Courier New" panose="02070309020205020404" pitchFamily="49" charset="0"/>
              </a:rPr>
              <a:t>PLOT(X1,Y1,S1,X2,Y2,S2,X3,Y3,S3,...)</a:t>
            </a:r>
            <a:r>
              <a:rPr lang="es-ES_tradnl" dirty="0">
                <a:latin typeface="Calibri" panose="020F0502020204030204" pitchFamily="34" charset="0"/>
                <a:ea typeface="Calibri" panose="020F0502020204030204" pitchFamily="34" charset="0"/>
                <a:cs typeface="Courier New" panose="02070309020205020404" pitchFamily="49" charset="0"/>
              </a:rPr>
              <a:t> combina los gráficos definidos por los triples </a:t>
            </a:r>
            <a:r>
              <a:rPr lang="es-ES_tradnl" i="1" dirty="0">
                <a:latin typeface="Calibri" panose="020F0502020204030204" pitchFamily="34" charset="0"/>
                <a:ea typeface="Calibri" panose="020F0502020204030204" pitchFamily="34" charset="0"/>
                <a:cs typeface="Courier New" panose="02070309020205020404" pitchFamily="49" charset="0"/>
              </a:rPr>
              <a:t>(X,Y,S)</a:t>
            </a:r>
            <a:r>
              <a:rPr lang="es-ES_tradnl" dirty="0">
                <a:latin typeface="Calibri" panose="020F0502020204030204" pitchFamily="34" charset="0"/>
                <a:ea typeface="Calibri" panose="020F0502020204030204" pitchFamily="34" charset="0"/>
                <a:cs typeface="Courier New" panose="02070309020205020404" pitchFamily="49" charset="0"/>
              </a:rPr>
              <a:t>, donde los  </a:t>
            </a:r>
            <a:r>
              <a:rPr lang="es-ES_tradnl" dirty="0" err="1">
                <a:latin typeface="Calibri" panose="020F0502020204030204" pitchFamily="34" charset="0"/>
                <a:ea typeface="Calibri" panose="020F0502020204030204" pitchFamily="34" charset="0"/>
                <a:cs typeface="Courier New" panose="02070309020205020404" pitchFamily="49" charset="0"/>
              </a:rPr>
              <a:t>X's</a:t>
            </a:r>
            <a:r>
              <a:rPr lang="es-ES_tradnl" dirty="0">
                <a:latin typeface="Calibri" panose="020F0502020204030204" pitchFamily="34" charset="0"/>
                <a:ea typeface="Calibri" panose="020F0502020204030204" pitchFamily="34" charset="0"/>
                <a:cs typeface="Courier New" panose="02070309020205020404" pitchFamily="49" charset="0"/>
              </a:rPr>
              <a:t> e </a:t>
            </a:r>
            <a:r>
              <a:rPr lang="es-ES_tradnl" dirty="0" err="1">
                <a:latin typeface="Calibri" panose="020F0502020204030204" pitchFamily="34" charset="0"/>
                <a:ea typeface="Calibri" panose="020F0502020204030204" pitchFamily="34" charset="0"/>
                <a:cs typeface="Courier New" panose="02070309020205020404" pitchFamily="49" charset="0"/>
              </a:rPr>
              <a:t>Y's</a:t>
            </a:r>
            <a:r>
              <a:rPr lang="es-ES_tradnl" dirty="0">
                <a:latin typeface="Calibri" panose="020F0502020204030204" pitchFamily="34" charset="0"/>
                <a:ea typeface="Calibri" panose="020F0502020204030204" pitchFamily="34" charset="0"/>
                <a:cs typeface="Courier New" panose="02070309020205020404" pitchFamily="49" charset="0"/>
              </a:rPr>
              <a:t> son vectores o matrices y los </a:t>
            </a:r>
            <a:r>
              <a:rPr lang="es-ES_tradnl" dirty="0" err="1">
                <a:latin typeface="Calibri" panose="020F0502020204030204" pitchFamily="34" charset="0"/>
                <a:ea typeface="Calibri" panose="020F0502020204030204" pitchFamily="34" charset="0"/>
                <a:cs typeface="Courier New" panose="02070309020205020404" pitchFamily="49" charset="0"/>
              </a:rPr>
              <a:t>S's</a:t>
            </a:r>
            <a:r>
              <a:rPr lang="es-ES_tradnl" dirty="0">
                <a:latin typeface="Calibri" panose="020F0502020204030204" pitchFamily="34" charset="0"/>
                <a:ea typeface="Calibri" panose="020F0502020204030204" pitchFamily="34" charset="0"/>
                <a:cs typeface="Courier New" panose="02070309020205020404" pitchFamily="49" charset="0"/>
              </a:rPr>
              <a:t> son </a:t>
            </a:r>
            <a:r>
              <a:rPr lang="es-ES_tradnl" dirty="0" err="1">
                <a:latin typeface="Calibri" panose="020F0502020204030204" pitchFamily="34" charset="0"/>
                <a:ea typeface="Calibri" panose="020F0502020204030204" pitchFamily="34" charset="0"/>
                <a:cs typeface="Courier New" panose="02070309020205020404" pitchFamily="49" charset="0"/>
              </a:rPr>
              <a:t>strings</a:t>
            </a:r>
            <a:endParaRPr lang="es-AR" dirty="0"/>
          </a:p>
        </p:txBody>
      </p:sp>
      <p:sp>
        <p:nvSpPr>
          <p:cNvPr id="7" name="Rectángulo 6"/>
          <p:cNvSpPr/>
          <p:nvPr/>
        </p:nvSpPr>
        <p:spPr>
          <a:xfrm>
            <a:off x="4525818" y="723781"/>
            <a:ext cx="6096000" cy="800219"/>
          </a:xfrm>
          <a:prstGeom prst="rect">
            <a:avLst/>
          </a:prstGeom>
        </p:spPr>
        <p:txBody>
          <a:bodyPr>
            <a:spAutoFit/>
          </a:bodyPr>
          <a:lstStyle/>
          <a:p>
            <a:pPr>
              <a:lnSpc>
                <a:spcPct val="115000"/>
              </a:lnSpc>
              <a:spcAft>
                <a:spcPts val="0"/>
              </a:spcAft>
            </a:pPr>
            <a:r>
              <a:rPr lang="es-ES_tradnl" sz="2000" dirty="0">
                <a:ea typeface="Calibri" panose="020F0502020204030204" pitchFamily="34" charset="0"/>
                <a:cs typeface="Times New Roman" panose="02020603050405020304" pitchFamily="18" charset="0"/>
              </a:rPr>
              <a:t>X=[1 2 3 4]; Y1=[1 2 4 6];Y2=[2 3 8 6];</a:t>
            </a:r>
            <a:endParaRPr lang="es-AR" sz="2000" dirty="0">
              <a:ea typeface="Calibri" panose="020F0502020204030204" pitchFamily="34" charset="0"/>
              <a:cs typeface="Times New Roman" panose="02020603050405020304" pitchFamily="18" charset="0"/>
            </a:endParaRPr>
          </a:p>
          <a:p>
            <a:pPr>
              <a:lnSpc>
                <a:spcPct val="115000"/>
              </a:lnSpc>
              <a:spcAft>
                <a:spcPts val="0"/>
              </a:spcAft>
            </a:pPr>
            <a:r>
              <a:rPr lang="es-ES_tradnl" sz="2000" dirty="0" err="1">
                <a:ea typeface="Calibri" panose="020F0502020204030204" pitchFamily="34" charset="0"/>
                <a:cs typeface="Times New Roman" panose="02020603050405020304" pitchFamily="18" charset="0"/>
              </a:rPr>
              <a:t>plot</a:t>
            </a:r>
            <a:r>
              <a:rPr lang="es-ES_tradnl" sz="2000" dirty="0">
                <a:ea typeface="Calibri" panose="020F0502020204030204" pitchFamily="34" charset="0"/>
                <a:cs typeface="Times New Roman" panose="02020603050405020304" pitchFamily="18" charset="0"/>
              </a:rPr>
              <a:t>(X,Y1,'r-',X,Y2,'k:o')</a:t>
            </a:r>
            <a:endParaRPr lang="es-AR" sz="2000" dirty="0">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10169" t="5604" r="8263" b="6420"/>
          <a:stretch/>
        </p:blipFill>
        <p:spPr>
          <a:xfrm>
            <a:off x="7573818" y="1088796"/>
            <a:ext cx="4350328" cy="3519055"/>
          </a:xfrm>
          <a:prstGeom prst="rect">
            <a:avLst/>
          </a:prstGeom>
        </p:spPr>
      </p:pic>
      <p:sp>
        <p:nvSpPr>
          <p:cNvPr id="9" name="Rectángulo 8"/>
          <p:cNvSpPr/>
          <p:nvPr/>
        </p:nvSpPr>
        <p:spPr>
          <a:xfrm>
            <a:off x="544946" y="5198337"/>
            <a:ext cx="11286836" cy="1366528"/>
          </a:xfrm>
          <a:prstGeom prst="rect">
            <a:avLst/>
          </a:prstGeom>
        </p:spPr>
        <p:txBody>
          <a:bodyPr wrap="square">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Courier New" panose="02070309020205020404" pitchFamily="49" charset="0"/>
              </a:rPr>
              <a:t>El comando PLOT, si no se especifica color, hace uso automático de colores especificados. Los default están listados en la tabla de arriba.</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Courier New" panose="02070309020205020404" pitchFamily="49" charset="0"/>
              </a:rPr>
              <a:t>Si no se especifica tipo de marcador (</a:t>
            </a:r>
            <a:r>
              <a:rPr lang="es-ES_tradnl" dirty="0" err="1">
                <a:latin typeface="Calibri" panose="020F0502020204030204" pitchFamily="34" charset="0"/>
                <a:ea typeface="Calibri" panose="020F0502020204030204" pitchFamily="34" charset="0"/>
                <a:cs typeface="Courier New" panose="02070309020205020404" pitchFamily="49" charset="0"/>
              </a:rPr>
              <a:t>marker</a:t>
            </a:r>
            <a:r>
              <a:rPr lang="es-ES_tradnl" dirty="0">
                <a:latin typeface="Calibri" panose="020F0502020204030204" pitchFamily="34" charset="0"/>
                <a:ea typeface="Calibri" panose="020F0502020204030204" pitchFamily="34" charset="0"/>
                <a:cs typeface="Courier New" panose="02070309020205020404" pitchFamily="49" charset="0"/>
              </a:rPr>
              <a:t> </a:t>
            </a:r>
            <a:r>
              <a:rPr lang="es-ES_tradnl" dirty="0" err="1">
                <a:latin typeface="Calibri" panose="020F0502020204030204" pitchFamily="34" charset="0"/>
                <a:ea typeface="Calibri" panose="020F0502020204030204" pitchFamily="34" charset="0"/>
                <a:cs typeface="Courier New" panose="02070309020205020404" pitchFamily="49" charset="0"/>
              </a:rPr>
              <a:t>type</a:t>
            </a:r>
            <a:r>
              <a:rPr lang="es-ES_tradnl" dirty="0">
                <a:latin typeface="Calibri" panose="020F0502020204030204" pitchFamily="34" charset="0"/>
                <a:ea typeface="Calibri" panose="020F0502020204030204" pitchFamily="34" charset="0"/>
                <a:cs typeface="Courier New" panose="02070309020205020404" pitchFamily="49" charset="0"/>
              </a:rPr>
              <a:t>), PLOT no usa marcador. Si no se especifica un estilo de línea (line </a:t>
            </a:r>
            <a:r>
              <a:rPr lang="es-ES_tradnl" dirty="0" err="1">
                <a:latin typeface="Calibri" panose="020F0502020204030204" pitchFamily="34" charset="0"/>
                <a:ea typeface="Calibri" panose="020F0502020204030204" pitchFamily="34" charset="0"/>
                <a:cs typeface="Courier New" panose="02070309020205020404" pitchFamily="49" charset="0"/>
              </a:rPr>
              <a:t>style</a:t>
            </a:r>
            <a:r>
              <a:rPr lang="es-ES_tradnl" dirty="0">
                <a:latin typeface="Calibri" panose="020F0502020204030204" pitchFamily="34" charset="0"/>
                <a:ea typeface="Calibri" panose="020F0502020204030204" pitchFamily="34" charset="0"/>
                <a:cs typeface="Courier New" panose="02070309020205020404" pitchFamily="49" charset="0"/>
              </a:rPr>
              <a:t>), PLOT usa una línea sólida.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835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5564" y="90850"/>
            <a:ext cx="3860800" cy="2475037"/>
          </a:xfrm>
          <a:prstGeom prst="rect">
            <a:avLst/>
          </a:prstGeom>
        </p:spPr>
        <p:txBody>
          <a:bodyPr wrap="square">
            <a:spAutoFit/>
          </a:bodyPr>
          <a:lstStyle/>
          <a:p>
            <a:pPr>
              <a:lnSpc>
                <a:spcPct val="115000"/>
              </a:lnSpc>
              <a:spcAft>
                <a:spcPts val="1000"/>
              </a:spcAft>
            </a:pPr>
            <a:r>
              <a:rPr lang="es-ES_tradnl" dirty="0">
                <a:ea typeface="Calibri" panose="020F0502020204030204" pitchFamily="34" charset="0"/>
                <a:cs typeface="Times New Roman" panose="02020603050405020304" pitchFamily="18" charset="0"/>
              </a:rPr>
              <a:t>x = -</a:t>
            </a:r>
            <a:r>
              <a:rPr lang="es-ES_tradnl" dirty="0" err="1">
                <a:ea typeface="Calibri" panose="020F0502020204030204" pitchFamily="34" charset="0"/>
                <a:cs typeface="Times New Roman" panose="02020603050405020304" pitchFamily="18" charset="0"/>
              </a:rPr>
              <a:t>pi:pi</a:t>
            </a:r>
            <a:r>
              <a:rPr lang="es-ES_tradnl" dirty="0">
                <a:ea typeface="Calibri" panose="020F0502020204030204" pitchFamily="34" charset="0"/>
                <a:cs typeface="Times New Roman" panose="02020603050405020304" pitchFamily="18" charset="0"/>
              </a:rPr>
              <a:t>/10:pi;</a:t>
            </a:r>
            <a:endParaRPr lang="es-AR" dirty="0">
              <a:ea typeface="Calibri" panose="020F0502020204030204" pitchFamily="34" charset="0"/>
              <a:cs typeface="Times New Roman" panose="02020603050405020304" pitchFamily="18" charset="0"/>
            </a:endParaRPr>
          </a:p>
          <a:p>
            <a:pPr>
              <a:lnSpc>
                <a:spcPct val="115000"/>
              </a:lnSpc>
              <a:spcAft>
                <a:spcPts val="1000"/>
              </a:spcAft>
            </a:pPr>
            <a:r>
              <a:rPr lang="es-ES_tradnl" dirty="0">
                <a:ea typeface="Calibri" panose="020F0502020204030204" pitchFamily="34" charset="0"/>
                <a:cs typeface="Times New Roman" panose="02020603050405020304" pitchFamily="18" charset="0"/>
              </a:rPr>
              <a:t>       y = tan(sin(x)) - sin(tan(x));</a:t>
            </a:r>
            <a:endParaRPr lang="es-AR" dirty="0">
              <a:ea typeface="Calibri" panose="020F0502020204030204" pitchFamily="34" charset="0"/>
              <a:cs typeface="Times New Roman" panose="02020603050405020304" pitchFamily="18" charset="0"/>
            </a:endParaRPr>
          </a:p>
          <a:p>
            <a:pPr>
              <a:lnSpc>
                <a:spcPct val="115000"/>
              </a:lnSpc>
              <a:spcAft>
                <a:spcPts val="1000"/>
              </a:spcAft>
            </a:pPr>
            <a:r>
              <a:rPr lang="es-ES_tradnl"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plot(</a:t>
            </a:r>
            <a:r>
              <a:rPr lang="en-US" dirty="0" err="1">
                <a:ea typeface="Calibri" panose="020F0502020204030204" pitchFamily="34" charset="0"/>
                <a:cs typeface="Times New Roman" panose="02020603050405020304" pitchFamily="18" charset="0"/>
              </a:rPr>
              <a:t>x,y</a:t>
            </a:r>
            <a:r>
              <a:rPr lang="en-US" dirty="0">
                <a:ea typeface="Calibri" panose="020F0502020204030204" pitchFamily="34" charset="0"/>
                <a:cs typeface="Times New Roman" panose="02020603050405020304" pitchFamily="18" charset="0"/>
              </a:rPr>
              <a:t>,'--rs','LineWidth',2</a:t>
            </a:r>
            <a:r>
              <a:rPr lang="en-US" dirty="0" smtClean="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a:t>
            </a:r>
            <a:r>
              <a:rPr lang="en-US" dirty="0" err="1">
                <a:ea typeface="Calibri" panose="020F0502020204030204" pitchFamily="34" charset="0"/>
                <a:cs typeface="Times New Roman" panose="02020603050405020304" pitchFamily="18" charset="0"/>
              </a:rPr>
              <a:t>MarkerEdgeColor</a:t>
            </a:r>
            <a:r>
              <a:rPr lang="en-US" dirty="0">
                <a:ea typeface="Calibri" panose="020F0502020204030204" pitchFamily="34" charset="0"/>
                <a:cs typeface="Times New Roman" panose="02020603050405020304" pitchFamily="18" charset="0"/>
              </a:rPr>
              <a:t>','k</a:t>
            </a:r>
            <a:r>
              <a:rPr lang="en-US" dirty="0" smtClean="0">
                <a:ea typeface="Calibri" panose="020F0502020204030204" pitchFamily="34" charset="0"/>
                <a:cs typeface="Times New Roman" panose="02020603050405020304" pitchFamily="18" charset="0"/>
              </a:rPr>
              <a:t>',...                       </a:t>
            </a:r>
          </a:p>
          <a:p>
            <a:pPr>
              <a:lnSpc>
                <a:spcPct val="115000"/>
              </a:lnSpc>
              <a:spcAft>
                <a:spcPts val="1000"/>
              </a:spcAft>
            </a:pPr>
            <a:r>
              <a:rPr lang="en-US" dirty="0" smtClean="0">
                <a:ea typeface="Calibri" panose="020F0502020204030204" pitchFamily="34" charset="0"/>
                <a:cs typeface="Times New Roman" panose="02020603050405020304" pitchFamily="18" charset="0"/>
              </a:rPr>
              <a:t>'</a:t>
            </a:r>
            <a:r>
              <a:rPr lang="en-US" dirty="0" err="1" smtClean="0">
                <a:ea typeface="Calibri" panose="020F0502020204030204" pitchFamily="34" charset="0"/>
                <a:cs typeface="Times New Roman" panose="02020603050405020304" pitchFamily="18" charset="0"/>
              </a:rPr>
              <a:t>MarkerFaceColor</a:t>
            </a:r>
            <a:r>
              <a:rPr lang="en-US" dirty="0">
                <a:ea typeface="Calibri" panose="020F0502020204030204" pitchFamily="34" charset="0"/>
                <a:cs typeface="Times New Roman" panose="02020603050405020304" pitchFamily="18" charset="0"/>
              </a:rPr>
              <a:t>','g',...</a:t>
            </a:r>
            <a:endParaRPr lang="es-AR" dirty="0">
              <a:ea typeface="Calibri" panose="020F0502020204030204" pitchFamily="34" charset="0"/>
              <a:cs typeface="Times New Roman" panose="02020603050405020304" pitchFamily="18" charset="0"/>
            </a:endParaRPr>
          </a:p>
          <a:p>
            <a:r>
              <a:rPr lang="en-US" dirty="0">
                <a:ea typeface="Calibri" panose="020F0502020204030204" pitchFamily="34" charset="0"/>
              </a:rPr>
              <a:t>                       'MarkerSize',10)</a:t>
            </a:r>
            <a:endParaRPr lang="es-AR" dirty="0"/>
          </a:p>
        </p:txBody>
      </p:sp>
      <p:sp>
        <p:nvSpPr>
          <p:cNvPr id="5" name="Rectángulo 4"/>
          <p:cNvSpPr/>
          <p:nvPr/>
        </p:nvSpPr>
        <p:spPr>
          <a:xfrm>
            <a:off x="6096000" y="216576"/>
            <a:ext cx="6096000" cy="1892826"/>
          </a:xfrm>
          <a:prstGeom prst="rect">
            <a:avLst/>
          </a:prstGeom>
        </p:spPr>
        <p:txBody>
          <a:bodyPr>
            <a:spAutoFit/>
          </a:bodyPr>
          <a:lstStyle/>
          <a:p>
            <a:pPr>
              <a:lnSpc>
                <a:spcPct val="115000"/>
              </a:lnSpc>
              <a:spcAft>
                <a:spcPts val="1000"/>
              </a:spcAft>
            </a:pPr>
            <a:r>
              <a:rPr lang="es-ES_tradnl" sz="2000" dirty="0">
                <a:ea typeface="Calibri" panose="020F0502020204030204" pitchFamily="34" charset="0"/>
                <a:cs typeface="Times New Roman" panose="02020603050405020304" pitchFamily="18" charset="0"/>
              </a:rPr>
              <a:t>x = 0:0.01:20;</a:t>
            </a:r>
            <a:endParaRPr lang="es-AR" sz="2000" dirty="0">
              <a:ea typeface="Calibri" panose="020F0502020204030204" pitchFamily="34" charset="0"/>
              <a:cs typeface="Times New Roman" panose="02020603050405020304" pitchFamily="18" charset="0"/>
            </a:endParaRPr>
          </a:p>
          <a:p>
            <a:pPr>
              <a:lnSpc>
                <a:spcPct val="115000"/>
              </a:lnSpc>
              <a:spcAft>
                <a:spcPts val="1000"/>
              </a:spcAft>
            </a:pPr>
            <a:r>
              <a:rPr lang="es-ES_tradnl" sz="2000" dirty="0">
                <a:ea typeface="Calibri" panose="020F0502020204030204" pitchFamily="34" charset="0"/>
                <a:cs typeface="Times New Roman" panose="02020603050405020304" pitchFamily="18" charset="0"/>
              </a:rPr>
              <a:t>y1 = 200*</a:t>
            </a:r>
            <a:r>
              <a:rPr lang="es-ES_tradnl" sz="2000" dirty="0" err="1">
                <a:ea typeface="Calibri" panose="020F0502020204030204" pitchFamily="34" charset="0"/>
                <a:cs typeface="Times New Roman" panose="02020603050405020304" pitchFamily="18" charset="0"/>
              </a:rPr>
              <a:t>exp</a:t>
            </a:r>
            <a:r>
              <a:rPr lang="es-ES_tradnl" sz="2000" dirty="0">
                <a:ea typeface="Calibri" panose="020F0502020204030204" pitchFamily="34" charset="0"/>
                <a:cs typeface="Times New Roman" panose="02020603050405020304" pitchFamily="18" charset="0"/>
              </a:rPr>
              <a:t>(-0.05*x).*sin(x);</a:t>
            </a:r>
            <a:endParaRPr lang="es-AR" sz="2000" dirty="0">
              <a:ea typeface="Calibri" panose="020F0502020204030204" pitchFamily="34" charset="0"/>
              <a:cs typeface="Times New Roman" panose="02020603050405020304" pitchFamily="18" charset="0"/>
            </a:endParaRPr>
          </a:p>
          <a:p>
            <a:pPr>
              <a:lnSpc>
                <a:spcPct val="115000"/>
              </a:lnSpc>
              <a:spcAft>
                <a:spcPts val="1000"/>
              </a:spcAft>
            </a:pPr>
            <a:r>
              <a:rPr lang="es-ES_tradnl" sz="2000" dirty="0">
                <a:ea typeface="Calibri" panose="020F0502020204030204" pitchFamily="34" charset="0"/>
                <a:cs typeface="Times New Roman" panose="02020603050405020304" pitchFamily="18" charset="0"/>
              </a:rPr>
              <a:t>y2 = 0.8*</a:t>
            </a:r>
            <a:r>
              <a:rPr lang="es-ES_tradnl" sz="2000" dirty="0" err="1">
                <a:ea typeface="Calibri" panose="020F0502020204030204" pitchFamily="34" charset="0"/>
                <a:cs typeface="Times New Roman" panose="02020603050405020304" pitchFamily="18" charset="0"/>
              </a:rPr>
              <a:t>exp</a:t>
            </a:r>
            <a:r>
              <a:rPr lang="es-ES_tradnl" sz="2000" dirty="0">
                <a:ea typeface="Calibri" panose="020F0502020204030204" pitchFamily="34" charset="0"/>
                <a:cs typeface="Times New Roman" panose="02020603050405020304" pitchFamily="18" charset="0"/>
              </a:rPr>
              <a:t>(-0.5*x).*sin(10*x);</a:t>
            </a:r>
            <a:endParaRPr lang="es-AR" sz="2000" dirty="0">
              <a:ea typeface="Calibri" panose="020F0502020204030204" pitchFamily="34" charset="0"/>
              <a:cs typeface="Times New Roman" panose="02020603050405020304" pitchFamily="18" charset="0"/>
            </a:endParaRPr>
          </a:p>
          <a:p>
            <a:pPr>
              <a:lnSpc>
                <a:spcPct val="115000"/>
              </a:lnSpc>
              <a:spcAft>
                <a:spcPts val="1000"/>
              </a:spcAft>
            </a:pPr>
            <a:r>
              <a:rPr lang="es-ES_tradnl" sz="2000" dirty="0">
                <a:ea typeface="Calibri" panose="020F0502020204030204" pitchFamily="34" charset="0"/>
                <a:cs typeface="Times New Roman" panose="02020603050405020304" pitchFamily="18" charset="0"/>
              </a:rPr>
              <a:t>[AX,H1,H2] = </a:t>
            </a:r>
            <a:r>
              <a:rPr lang="es-ES_tradnl" sz="2000" dirty="0" err="1">
                <a:ea typeface="Calibri" panose="020F0502020204030204" pitchFamily="34" charset="0"/>
                <a:cs typeface="Times New Roman" panose="02020603050405020304" pitchFamily="18" charset="0"/>
              </a:rPr>
              <a:t>plotyy</a:t>
            </a:r>
            <a:r>
              <a:rPr lang="es-ES_tradnl" sz="2000" dirty="0">
                <a:ea typeface="Calibri" panose="020F0502020204030204" pitchFamily="34" charset="0"/>
                <a:cs typeface="Times New Roman" panose="02020603050405020304" pitchFamily="18" charset="0"/>
              </a:rPr>
              <a:t>(x,y1,x,y2,'plot');</a:t>
            </a:r>
            <a:endParaRPr lang="es-AR" sz="2000" dirty="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9699" t="6049" r="8386" b="6205"/>
          <a:stretch/>
        </p:blipFill>
        <p:spPr>
          <a:xfrm>
            <a:off x="147782" y="2565887"/>
            <a:ext cx="4368801" cy="3509818"/>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587" y="2214796"/>
            <a:ext cx="5616000" cy="4212000"/>
          </a:xfrm>
          <a:prstGeom prst="rect">
            <a:avLst/>
          </a:prstGeom>
        </p:spPr>
      </p:pic>
    </p:spTree>
    <p:extLst>
      <p:ext uri="{BB962C8B-B14F-4D97-AF65-F5344CB8AC3E}">
        <p14:creationId xmlns:p14="http://schemas.microsoft.com/office/powerpoint/2010/main" val="426996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6096000" cy="1892826"/>
          </a:xfrm>
          <a:prstGeom prst="rect">
            <a:avLst/>
          </a:prstGeom>
        </p:spPr>
        <p:txBody>
          <a:bodyPr>
            <a:spAutoFit/>
          </a:bodyPr>
          <a:lstStyle/>
          <a:p>
            <a:pPr>
              <a:lnSpc>
                <a:spcPct val="115000"/>
              </a:lnSpc>
              <a:spcAft>
                <a:spcPts val="1000"/>
              </a:spcAft>
            </a:pPr>
            <a:r>
              <a:rPr lang="en-US" sz="2000" dirty="0" err="1">
                <a:highlight>
                  <a:srgbClr val="FFFF00"/>
                </a:highlight>
                <a:ea typeface="Calibri" panose="020F0502020204030204" pitchFamily="34" charset="0"/>
                <a:cs typeface="Courier New" panose="02070309020205020404" pitchFamily="49" charset="0"/>
              </a:rPr>
              <a:t>Loglog</a:t>
            </a:r>
            <a:r>
              <a:rPr lang="en-US" sz="2000" dirty="0">
                <a:ea typeface="Calibri" panose="020F0502020204030204" pitchFamily="34" charset="0"/>
                <a:cs typeface="Courier New" panose="02070309020205020404" pitchFamily="49" charset="0"/>
              </a:rPr>
              <a:t>:</a:t>
            </a:r>
            <a:endParaRPr lang="es-AR" sz="2000" dirty="0">
              <a:ea typeface="Calibri" panose="020F0502020204030204" pitchFamily="34" charset="0"/>
              <a:cs typeface="Times New Roman" panose="02020603050405020304" pitchFamily="18" charset="0"/>
            </a:endParaRPr>
          </a:p>
          <a:p>
            <a:pPr>
              <a:lnSpc>
                <a:spcPct val="115000"/>
              </a:lnSpc>
              <a:spcAft>
                <a:spcPts val="1000"/>
              </a:spcAft>
            </a:pPr>
            <a:r>
              <a:rPr lang="en-US" sz="2000" dirty="0">
                <a:ea typeface="Calibri" panose="020F0502020204030204" pitchFamily="34" charset="0"/>
                <a:cs typeface="Times New Roman" panose="02020603050405020304" pitchFamily="18" charset="0"/>
              </a:rPr>
              <a:t>x = </a:t>
            </a:r>
            <a:r>
              <a:rPr lang="en-US" sz="2000" dirty="0" err="1">
                <a:ea typeface="Calibri" panose="020F0502020204030204" pitchFamily="34" charset="0"/>
                <a:cs typeface="Times New Roman" panose="02020603050405020304" pitchFamily="18" charset="0"/>
              </a:rPr>
              <a:t>logspace</a:t>
            </a:r>
            <a:r>
              <a:rPr lang="en-US" sz="2000" dirty="0">
                <a:ea typeface="Calibri" panose="020F0502020204030204" pitchFamily="34" charset="0"/>
                <a:cs typeface="Times New Roman" panose="02020603050405020304" pitchFamily="18" charset="0"/>
              </a:rPr>
              <a:t>(-1,2);</a:t>
            </a:r>
            <a:endParaRPr lang="es-AR" sz="2000" dirty="0">
              <a:ea typeface="Calibri" panose="020F0502020204030204" pitchFamily="34" charset="0"/>
              <a:cs typeface="Times New Roman" panose="02020603050405020304" pitchFamily="18" charset="0"/>
            </a:endParaRPr>
          </a:p>
          <a:p>
            <a:pPr>
              <a:lnSpc>
                <a:spcPct val="115000"/>
              </a:lnSpc>
              <a:spcAft>
                <a:spcPts val="1000"/>
              </a:spcAft>
            </a:pPr>
            <a:r>
              <a:rPr lang="en-US" sz="2000" dirty="0" err="1">
                <a:ea typeface="Calibri" panose="020F0502020204030204" pitchFamily="34" charset="0"/>
                <a:cs typeface="Times New Roman" panose="02020603050405020304" pitchFamily="18" charset="0"/>
              </a:rPr>
              <a:t>loglog</a:t>
            </a:r>
            <a:r>
              <a:rPr lang="en-US" sz="2000" dirty="0">
                <a:ea typeface="Calibri" panose="020F0502020204030204" pitchFamily="34" charset="0"/>
                <a:cs typeface="Times New Roman" panose="02020603050405020304" pitchFamily="18" charset="0"/>
              </a:rPr>
              <a:t>(</a:t>
            </a:r>
            <a:r>
              <a:rPr lang="en-US" sz="2000" dirty="0" err="1">
                <a:ea typeface="Calibri" panose="020F0502020204030204" pitchFamily="34" charset="0"/>
                <a:cs typeface="Times New Roman" panose="02020603050405020304" pitchFamily="18" charset="0"/>
              </a:rPr>
              <a:t>x,exp</a:t>
            </a:r>
            <a:r>
              <a:rPr lang="en-US" sz="2000" dirty="0">
                <a:ea typeface="Calibri" panose="020F0502020204030204" pitchFamily="34" charset="0"/>
                <a:cs typeface="Times New Roman" panose="02020603050405020304" pitchFamily="18" charset="0"/>
              </a:rPr>
              <a:t>(x),'-s')</a:t>
            </a:r>
            <a:endParaRPr lang="es-AR" sz="2000" dirty="0">
              <a:ea typeface="Calibri" panose="020F0502020204030204" pitchFamily="34" charset="0"/>
              <a:cs typeface="Times New Roman" panose="02020603050405020304" pitchFamily="18" charset="0"/>
            </a:endParaRPr>
          </a:p>
          <a:p>
            <a:pPr>
              <a:lnSpc>
                <a:spcPct val="115000"/>
              </a:lnSpc>
              <a:spcAft>
                <a:spcPts val="1000"/>
              </a:spcAft>
            </a:pPr>
            <a:r>
              <a:rPr lang="en-US" sz="2000" dirty="0">
                <a:ea typeface="Calibri" panose="020F0502020204030204" pitchFamily="34" charset="0"/>
                <a:cs typeface="Times New Roman" panose="02020603050405020304" pitchFamily="18" charset="0"/>
              </a:rPr>
              <a:t>grid on</a:t>
            </a:r>
            <a:endParaRPr lang="es-AR" sz="2000" dirty="0">
              <a:ea typeface="Calibri" panose="020F0502020204030204" pitchFamily="34" charset="0"/>
              <a:cs typeface="Times New Roman" panose="02020603050405020304" pitchFamily="18" charset="0"/>
            </a:endParaRPr>
          </a:p>
        </p:txBody>
      </p:sp>
      <p:pic>
        <p:nvPicPr>
          <p:cNvPr id="2051" name="Imagen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2826"/>
            <a:ext cx="3918980" cy="31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p:nvSpPr>
        <p:spPr>
          <a:xfrm>
            <a:off x="4119416" y="386446"/>
            <a:ext cx="7860147" cy="6144759"/>
          </a:xfrm>
          <a:prstGeom prst="rect">
            <a:avLst/>
          </a:prstGeom>
        </p:spPr>
        <p:txBody>
          <a:bodyPr wrap="square">
            <a:spAutoFit/>
          </a:bodyPr>
          <a:lstStyle/>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Existen además otras funciones orientadas a añadir títulos al gráfico, a cada uno de los ejes, a dibujar una cuadrícula auxiliar, a introducir texto, etc. Estas funciones son las siguientes: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title</a:t>
            </a:r>
            <a:r>
              <a:rPr lang="es-ES_tradnl" dirty="0">
                <a:highlight>
                  <a:srgbClr val="FFFF00"/>
                </a:highlight>
                <a:latin typeface="Calibri" panose="020F0502020204030204" pitchFamily="34" charset="0"/>
                <a:ea typeface="Calibri" panose="020F0502020204030204" pitchFamily="34" charset="0"/>
                <a:cs typeface="TimesNewRomanPSMT"/>
              </a:rPr>
              <a:t>('título')</a:t>
            </a:r>
            <a:r>
              <a:rPr lang="es-ES_tradnl" dirty="0">
                <a:latin typeface="Calibri" panose="020F0502020204030204" pitchFamily="34" charset="0"/>
                <a:ea typeface="Calibri" panose="020F0502020204030204" pitchFamily="34" charset="0"/>
                <a:cs typeface="TimesNewRomanPSMT"/>
              </a:rPr>
              <a:t> añade un título al dibujo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xlabel</a:t>
            </a:r>
            <a:r>
              <a:rPr lang="es-ES_tradnl" dirty="0">
                <a:highlight>
                  <a:srgbClr val="FFFF00"/>
                </a:highlight>
                <a:latin typeface="Calibri" panose="020F0502020204030204" pitchFamily="34" charset="0"/>
                <a:ea typeface="Calibri" panose="020F0502020204030204" pitchFamily="34" charset="0"/>
                <a:cs typeface="TimesNewRomanPSMT"/>
              </a:rPr>
              <a:t>('tal')</a:t>
            </a:r>
            <a:r>
              <a:rPr lang="es-ES_tradnl" dirty="0">
                <a:latin typeface="Calibri" panose="020F0502020204030204" pitchFamily="34" charset="0"/>
                <a:ea typeface="Calibri" panose="020F0502020204030204" pitchFamily="34" charset="0"/>
                <a:cs typeface="TimesNewRomanPSMT"/>
              </a:rPr>
              <a:t> añade una etiqueta al eje de abscisas. Con </a:t>
            </a:r>
            <a:r>
              <a:rPr lang="es-ES_tradnl" b="1" i="1" dirty="0" err="1">
                <a:latin typeface="Calibri" panose="020F0502020204030204" pitchFamily="34" charset="0"/>
                <a:ea typeface="Calibri" panose="020F0502020204030204" pitchFamily="34" charset="0"/>
                <a:cs typeface="Times New Roman" panose="02020603050405020304" pitchFamily="18" charset="0"/>
              </a:rPr>
              <a:t>xlabel</a:t>
            </a:r>
            <a:r>
              <a:rPr lang="es-ES_tradnl" b="1" i="1" dirty="0">
                <a:latin typeface="Calibri" panose="020F0502020204030204" pitchFamily="34" charset="0"/>
                <a:ea typeface="Calibri" panose="020F0502020204030204" pitchFamily="34" charset="0"/>
                <a:cs typeface="Times New Roman" panose="02020603050405020304" pitchFamily="18" charset="0"/>
              </a:rPr>
              <a:t> off </a:t>
            </a:r>
            <a:r>
              <a:rPr lang="es-ES_tradnl" dirty="0">
                <a:latin typeface="Calibri" panose="020F0502020204030204" pitchFamily="34" charset="0"/>
                <a:ea typeface="Calibri" panose="020F0502020204030204" pitchFamily="34" charset="0"/>
                <a:cs typeface="TimesNewRomanPSMT"/>
              </a:rPr>
              <a:t>desaparece</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ylabel</a:t>
            </a:r>
            <a:r>
              <a:rPr lang="es-ES_tradnl" dirty="0">
                <a:highlight>
                  <a:srgbClr val="FFFF00"/>
                </a:highlight>
                <a:latin typeface="Calibri" panose="020F0502020204030204" pitchFamily="34" charset="0"/>
                <a:ea typeface="Calibri" panose="020F0502020204030204" pitchFamily="34" charset="0"/>
                <a:cs typeface="TimesNewRomanPSMT"/>
              </a:rPr>
              <a:t>('cual')</a:t>
            </a:r>
            <a:r>
              <a:rPr lang="es-ES_tradnl" dirty="0">
                <a:latin typeface="Calibri" panose="020F0502020204030204" pitchFamily="34" charset="0"/>
                <a:ea typeface="Calibri" panose="020F0502020204030204" pitchFamily="34" charset="0"/>
                <a:cs typeface="TimesNewRomanPSMT"/>
              </a:rPr>
              <a:t> añade una etiqueta al eje de ordenadas. Con </a:t>
            </a:r>
            <a:r>
              <a:rPr lang="es-ES_tradnl" b="1" i="1" dirty="0" err="1">
                <a:latin typeface="Calibri" panose="020F0502020204030204" pitchFamily="34" charset="0"/>
                <a:ea typeface="Calibri" panose="020F0502020204030204" pitchFamily="34" charset="0"/>
                <a:cs typeface="Times New Roman" panose="02020603050405020304" pitchFamily="18" charset="0"/>
              </a:rPr>
              <a:t>ylabel</a:t>
            </a:r>
            <a:r>
              <a:rPr lang="es-ES_tradnl" b="1" i="1" dirty="0">
                <a:latin typeface="Calibri" panose="020F0502020204030204" pitchFamily="34" charset="0"/>
                <a:ea typeface="Calibri" panose="020F0502020204030204" pitchFamily="34" charset="0"/>
                <a:cs typeface="Times New Roman" panose="02020603050405020304" pitchFamily="18" charset="0"/>
              </a:rPr>
              <a:t> off </a:t>
            </a:r>
            <a:r>
              <a:rPr lang="es-ES_tradnl" dirty="0">
                <a:latin typeface="Calibri" panose="020F0502020204030204" pitchFamily="34" charset="0"/>
                <a:ea typeface="Calibri" panose="020F0502020204030204" pitchFamily="34" charset="0"/>
                <a:cs typeface="TimesNewRomanPSMT"/>
              </a:rPr>
              <a:t>desaparece</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text</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err="1">
                <a:highlight>
                  <a:srgbClr val="FFFF00"/>
                </a:highlight>
                <a:latin typeface="Calibri" panose="020F0502020204030204" pitchFamily="34" charset="0"/>
                <a:ea typeface="Calibri" panose="020F0502020204030204" pitchFamily="34" charset="0"/>
                <a:cs typeface="TimesNewRomanPSMT"/>
              </a:rPr>
              <a:t>x,y,'texto</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introduce 'texto' en el lugar especificado por las coordenadas </a:t>
            </a:r>
            <a:r>
              <a:rPr lang="es-ES_tradnl" b="1" dirty="0">
                <a:latin typeface="Calibri" panose="020F0502020204030204" pitchFamily="34" charset="0"/>
                <a:ea typeface="Calibri" panose="020F0502020204030204" pitchFamily="34" charset="0"/>
                <a:cs typeface="Times New Roman" panose="02020603050405020304" pitchFamily="18" charset="0"/>
              </a:rPr>
              <a:t>x </a:t>
            </a:r>
            <a:r>
              <a:rPr lang="es-ES_tradnl" dirty="0">
                <a:latin typeface="Calibri" panose="020F0502020204030204" pitchFamily="34" charset="0"/>
                <a:ea typeface="Calibri" panose="020F0502020204030204" pitchFamily="34" charset="0"/>
                <a:cs typeface="TimesNewRomanPSMT"/>
              </a:rPr>
              <a:t>e </a:t>
            </a:r>
            <a:r>
              <a:rPr lang="es-ES_tradnl" b="1" dirty="0">
                <a:latin typeface="Calibri" panose="020F0502020204030204" pitchFamily="34" charset="0"/>
                <a:ea typeface="Calibri" panose="020F0502020204030204" pitchFamily="34" charset="0"/>
                <a:cs typeface="Times New Roman" panose="02020603050405020304" pitchFamily="18" charset="0"/>
              </a:rPr>
              <a:t>y</a:t>
            </a:r>
            <a:r>
              <a:rPr lang="es-ES_tradnl" dirty="0">
                <a:latin typeface="Calibri" panose="020F0502020204030204" pitchFamily="34" charset="0"/>
                <a:ea typeface="Calibri" panose="020F0502020204030204" pitchFamily="34" charset="0"/>
                <a:cs typeface="TimesNewRomanPSMT"/>
              </a:rPr>
              <a:t>. Si </a:t>
            </a:r>
            <a:r>
              <a:rPr lang="es-ES_tradnl" b="1" dirty="0">
                <a:latin typeface="Calibri" panose="020F0502020204030204" pitchFamily="34" charset="0"/>
                <a:ea typeface="Calibri" panose="020F0502020204030204" pitchFamily="34" charset="0"/>
                <a:cs typeface="Times New Roman" panose="02020603050405020304" pitchFamily="18" charset="0"/>
              </a:rPr>
              <a:t>x </a:t>
            </a:r>
            <a:r>
              <a:rPr lang="es-ES_tradnl" dirty="0">
                <a:latin typeface="Calibri" panose="020F0502020204030204" pitchFamily="34" charset="0"/>
                <a:ea typeface="Calibri" panose="020F0502020204030204" pitchFamily="34" charset="0"/>
                <a:cs typeface="TimesNewRomanPSMT"/>
              </a:rPr>
              <a:t>e </a:t>
            </a:r>
            <a:r>
              <a:rPr lang="es-ES_tradnl" b="1" dirty="0">
                <a:latin typeface="Calibri" panose="020F0502020204030204" pitchFamily="34" charset="0"/>
                <a:ea typeface="Calibri" panose="020F0502020204030204" pitchFamily="34" charset="0"/>
                <a:cs typeface="Times New Roman" panose="02020603050405020304" pitchFamily="18" charset="0"/>
              </a:rPr>
              <a:t>y</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son vectores, el texto se repite por cada par de elementos. Si </a:t>
            </a:r>
            <a:r>
              <a:rPr lang="es-ES_tradnl" b="1" dirty="0">
                <a:latin typeface="Calibri" panose="020F0502020204030204" pitchFamily="34" charset="0"/>
                <a:ea typeface="Calibri" panose="020F0502020204030204" pitchFamily="34" charset="0"/>
                <a:cs typeface="Times New Roman" panose="02020603050405020304" pitchFamily="18" charset="0"/>
              </a:rPr>
              <a:t>texto </a:t>
            </a:r>
            <a:r>
              <a:rPr lang="es-ES_tradnl" dirty="0">
                <a:latin typeface="Calibri" panose="020F0502020204030204" pitchFamily="34" charset="0"/>
                <a:ea typeface="Calibri" panose="020F0502020204030204" pitchFamily="34" charset="0"/>
                <a:cs typeface="TimesNewRomanPSMT"/>
              </a:rPr>
              <a:t>es también un vector de cadenas de texto de la misma dimensión, cada elemento se escribe en las coordenadas correspondientes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gtext</a:t>
            </a:r>
            <a:r>
              <a:rPr lang="es-ES_tradnl" dirty="0">
                <a:highlight>
                  <a:srgbClr val="FFFF00"/>
                </a:highlight>
                <a:latin typeface="Calibri" panose="020F0502020204030204" pitchFamily="34" charset="0"/>
                <a:ea typeface="Calibri" panose="020F0502020204030204" pitchFamily="34" charset="0"/>
                <a:cs typeface="TimesNewRomanPSMT"/>
              </a:rPr>
              <a:t>('texto')</a:t>
            </a:r>
            <a:r>
              <a:rPr lang="es-ES_tradnl" dirty="0">
                <a:latin typeface="Calibri" panose="020F0502020204030204" pitchFamily="34" charset="0"/>
                <a:ea typeface="Calibri" panose="020F0502020204030204" pitchFamily="34" charset="0"/>
                <a:cs typeface="TimesNewRomanPSMT"/>
              </a:rPr>
              <a:t>  introduce </a:t>
            </a:r>
            <a:r>
              <a:rPr lang="es-ES_tradnl" b="1" dirty="0">
                <a:latin typeface="Calibri" panose="020F0502020204030204" pitchFamily="34" charset="0"/>
                <a:ea typeface="Calibri" panose="020F0502020204030204" pitchFamily="34" charset="0"/>
                <a:cs typeface="Times New Roman" panose="02020603050405020304" pitchFamily="18" charset="0"/>
              </a:rPr>
              <a:t>texto </a:t>
            </a:r>
            <a:r>
              <a:rPr lang="es-ES_tradnl" dirty="0">
                <a:latin typeface="Calibri" panose="020F0502020204030204" pitchFamily="34" charset="0"/>
                <a:ea typeface="Calibri" panose="020F0502020204030204" pitchFamily="34" charset="0"/>
                <a:cs typeface="TimesNewRomanPSMT"/>
              </a:rPr>
              <a:t>con ayuda del ratón: el cursor cambia de forma y se espera un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a:latin typeface="Calibri" panose="020F0502020204030204" pitchFamily="34" charset="0"/>
                <a:ea typeface="Calibri" panose="020F0502020204030204" pitchFamily="34" charset="0"/>
                <a:cs typeface="TimesNewRomanPSMT"/>
              </a:rPr>
              <a:t>clic para introducir el texto en esa posición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legend</a:t>
            </a:r>
            <a:r>
              <a:rPr lang="es-ES_tradnl" dirty="0">
                <a:highlight>
                  <a:srgbClr val="FFFF00"/>
                </a:highlight>
                <a:latin typeface="Calibri" panose="020F0502020204030204" pitchFamily="34" charset="0"/>
                <a:ea typeface="Calibri" panose="020F0502020204030204" pitchFamily="34" charset="0"/>
                <a:cs typeface="TimesNewRomanPSMT"/>
              </a:rPr>
              <a:t>()</a:t>
            </a:r>
            <a:r>
              <a:rPr lang="es-ES_tradnl" dirty="0">
                <a:latin typeface="Calibri" panose="020F0502020204030204" pitchFamily="34" charset="0"/>
                <a:ea typeface="Calibri" panose="020F0502020204030204" pitchFamily="34" charset="0"/>
                <a:cs typeface="TimesNewRomanPSMT"/>
              </a:rPr>
              <a:t> define rótulos para las distintas líneas o ejes utilizados en la figura. Para más detalle, consultar el </a:t>
            </a:r>
            <a:r>
              <a:rPr lang="es-ES_tradnl" b="1" i="1" dirty="0" err="1">
                <a:latin typeface="Calibri" panose="020F0502020204030204" pitchFamily="34" charset="0"/>
                <a:ea typeface="Calibri" panose="020F0502020204030204" pitchFamily="34" charset="0"/>
                <a:cs typeface="Times New Roman" panose="02020603050405020304" pitchFamily="18" charset="0"/>
              </a:rPr>
              <a:t>Help</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s-ES_tradnl" dirty="0" err="1">
                <a:highlight>
                  <a:srgbClr val="FFFF00"/>
                </a:highlight>
                <a:latin typeface="Calibri" panose="020F0502020204030204" pitchFamily="34" charset="0"/>
                <a:ea typeface="Calibri" panose="020F0502020204030204" pitchFamily="34" charset="0"/>
                <a:cs typeface="TimesNewRomanPSMT"/>
              </a:rPr>
              <a:t>grid</a:t>
            </a:r>
            <a:r>
              <a:rPr lang="es-ES_tradnl" dirty="0">
                <a:latin typeface="Calibri" panose="020F0502020204030204" pitchFamily="34" charset="0"/>
                <a:ea typeface="Calibri" panose="020F0502020204030204" pitchFamily="34" charset="0"/>
                <a:cs typeface="TimesNewRomanPSMT"/>
              </a:rPr>
              <a:t> activa la inclusión de una cuadrícula en el dibujo. Con </a:t>
            </a:r>
            <a:r>
              <a:rPr lang="es-ES_tradnl" b="1" i="1" dirty="0" err="1">
                <a:latin typeface="Calibri" panose="020F0502020204030204" pitchFamily="34" charset="0"/>
                <a:ea typeface="Calibri" panose="020F0502020204030204" pitchFamily="34" charset="0"/>
                <a:cs typeface="Times New Roman" panose="02020603050405020304" pitchFamily="18" charset="0"/>
              </a:rPr>
              <a:t>grid</a:t>
            </a:r>
            <a:r>
              <a:rPr lang="es-ES_tradnl" b="1" i="1" dirty="0">
                <a:latin typeface="Calibri" panose="020F0502020204030204" pitchFamily="34" charset="0"/>
                <a:ea typeface="Calibri" panose="020F0502020204030204" pitchFamily="34" charset="0"/>
                <a:cs typeface="Times New Roman" panose="02020603050405020304" pitchFamily="18" charset="0"/>
              </a:rPr>
              <a:t> off </a:t>
            </a:r>
            <a:r>
              <a:rPr lang="es-ES_tradnl" dirty="0">
                <a:latin typeface="Calibri" panose="020F0502020204030204" pitchFamily="34" charset="0"/>
                <a:ea typeface="Calibri" panose="020F0502020204030204" pitchFamily="34" charset="0"/>
                <a:cs typeface="TimesNewRomanPSMT"/>
              </a:rPr>
              <a:t>desaparece la cuadrícula</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7394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1518</Words>
  <Application>Microsoft Office PowerPoint</Application>
  <PresentationFormat>Panorámica</PresentationFormat>
  <Paragraphs>240</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Calibri</vt:lpstr>
      <vt:lpstr>Calibri Light</vt:lpstr>
      <vt:lpstr>Courier New</vt:lpstr>
      <vt:lpstr>Times New Roman</vt:lpstr>
      <vt:lpstr>TimesNewRomanPSMT</vt:lpstr>
      <vt:lpstr>Wingdings</vt:lpstr>
      <vt:lpstr>Tema de Office</vt:lpstr>
      <vt:lpstr>Introducción a Matlab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Matlab</dc:title>
  <dc:creator>simaf</dc:creator>
  <cp:lastModifiedBy>simaf</cp:lastModifiedBy>
  <cp:revision>31</cp:revision>
  <dcterms:created xsi:type="dcterms:W3CDTF">2023-08-08T19:32:13Z</dcterms:created>
  <dcterms:modified xsi:type="dcterms:W3CDTF">2023-08-13T23:05:53Z</dcterms:modified>
</cp:coreProperties>
</file>