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07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15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3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6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6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08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8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2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0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71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7A55-DCE8-4C7B-8EC3-A1E2826048E3}" type="datetimeFigureOut">
              <a:rPr lang="es-AR" smtClean="0"/>
              <a:t>9/10/2023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9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.mathworks.com/help/matlab/ref/fft.html#f83-998360-X" TargetMode="External"/><Relationship Id="rId2" Type="http://schemas.openxmlformats.org/officeDocument/2006/relationships/hyperlink" Target="https://la.mathworks.com/help/matlab/ref/fft.html#f83-998360-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.mathworks.com/help/matlab/ref/fft.html#buuutyt-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102" y="584775"/>
            <a:ext cx="11907353" cy="15734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3174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2"/>
              </a:rPr>
              <a:t>Y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 =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3"/>
              </a:rPr>
              <a:t>X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) calcula la 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4"/>
              </a:rPr>
              <a:t>transformada discreta de Fourier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 (DFT) de X utilizando un algoritmo de transformada rápida de Fourier (FFT).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 vector,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devuelve la transformada de Fourier del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una matriz,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trata las columnas de X como vectores y devuelve la transformada de Fourier de cada columna.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 arreglo multidimensional,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trata los valores en la primera dimensión del arreglo cuyo tamaño no es igual a 1 como vectores y devuelve la transformada de Fourier de cada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061283" y="0"/>
            <a:ext cx="872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chemeClr val="accent6"/>
                </a:solidFill>
              </a:rPr>
              <a:t>Trabajo Práctico nº 5: Análisis espectral de señales</a:t>
            </a:r>
            <a:endParaRPr lang="es-AR" sz="3200" b="1" dirty="0">
              <a:solidFill>
                <a:schemeClr val="accent6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102" y="1823223"/>
            <a:ext cx="10865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=44100;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audioread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'A4ioc.wav'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%transformada rápida de Fourier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transformada rápida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(c)/2));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luego del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folding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0:deltaf:(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frecuencia analizados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f,mag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%gráfica del espectro de frecuencias</a:t>
            </a:r>
          </a:p>
          <a:p>
            <a:endParaRPr lang="es-AR" b="0" i="0" u="none" strike="noStrike" baseline="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53102" y="5239543"/>
            <a:ext cx="6931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</a:rPr>
              <a:t>clear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err="1">
                <a:solidFill>
                  <a:srgbClr val="A020F0"/>
                </a:solidFill>
              </a:rPr>
              <a:t>all</a:t>
            </a:r>
            <a:endParaRPr lang="es-AR" dirty="0">
              <a:solidFill>
                <a:srgbClr val="A020F0"/>
              </a:solidFill>
            </a:endParaRPr>
          </a:p>
          <a:p>
            <a:r>
              <a:rPr lang="es-AR" dirty="0" err="1">
                <a:solidFill>
                  <a:srgbClr val="000000"/>
                </a:solidFill>
              </a:rPr>
              <a:t>close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err="1">
                <a:solidFill>
                  <a:srgbClr val="A020F0"/>
                </a:solidFill>
              </a:rPr>
              <a:t>all</a:t>
            </a:r>
            <a:endParaRPr lang="es-AR" dirty="0">
              <a:solidFill>
                <a:srgbClr val="A020F0"/>
              </a:solidFill>
            </a:endParaRPr>
          </a:p>
          <a:p>
            <a:r>
              <a:rPr lang="es-AR" dirty="0">
                <a:solidFill>
                  <a:srgbClr val="000000"/>
                </a:solidFill>
              </a:rPr>
              <a:t>[data, </a:t>
            </a:r>
            <a:r>
              <a:rPr lang="es-AR" dirty="0" err="1">
                <a:solidFill>
                  <a:srgbClr val="000000"/>
                </a:solidFill>
              </a:rPr>
              <a:t>fs</a:t>
            </a:r>
            <a:r>
              <a:rPr lang="es-AR" dirty="0">
                <a:solidFill>
                  <a:srgbClr val="000000"/>
                </a:solidFill>
              </a:rPr>
              <a:t>] = </a:t>
            </a:r>
            <a:r>
              <a:rPr lang="es-AR" dirty="0" err="1">
                <a:solidFill>
                  <a:srgbClr val="000000"/>
                </a:solidFill>
              </a:rPr>
              <a:t>audioread</a:t>
            </a:r>
            <a:r>
              <a:rPr lang="es-AR" dirty="0">
                <a:solidFill>
                  <a:srgbClr val="000000"/>
                </a:solidFill>
              </a:rPr>
              <a:t>(</a:t>
            </a:r>
            <a:r>
              <a:rPr lang="es-AR" dirty="0">
                <a:solidFill>
                  <a:srgbClr val="A020F0"/>
                </a:solidFill>
              </a:rPr>
              <a:t>'CN20.wav'</a:t>
            </a:r>
            <a:r>
              <a:rPr lang="es-AR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save </a:t>
            </a:r>
            <a:r>
              <a:rPr lang="en-US" dirty="0">
                <a:solidFill>
                  <a:srgbClr val="A020F0"/>
                </a:solidFill>
              </a:rPr>
              <a:t>C:\Users\simaf\Documents\MATLAB\TestTP3\C20N.txt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020F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020F0"/>
                </a:solidFill>
              </a:rPr>
              <a:t>-ASCII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84656" y="5655041"/>
            <a:ext cx="393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Convertir de .</a:t>
            </a:r>
            <a:r>
              <a:rPr lang="es-AR" sz="2400" dirty="0" err="1" smtClean="0"/>
              <a:t>wav</a:t>
            </a:r>
            <a:r>
              <a:rPr lang="es-AR" sz="2400" dirty="0" smtClean="0"/>
              <a:t> a .</a:t>
            </a:r>
            <a:r>
              <a:rPr lang="es-AR" sz="2400" dirty="0" err="1" smtClean="0"/>
              <a:t>txt</a:t>
            </a:r>
            <a:endParaRPr lang="es-AR" sz="2400" dirty="0"/>
          </a:p>
        </p:txBody>
      </p:sp>
      <p:sp>
        <p:nvSpPr>
          <p:cNvPr id="9" name="Flecha derecha 8"/>
          <p:cNvSpPr/>
          <p:nvPr/>
        </p:nvSpPr>
        <p:spPr>
          <a:xfrm rot="10800000">
            <a:off x="7130474" y="5695381"/>
            <a:ext cx="554182" cy="28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59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080" r="6704" b="478"/>
          <a:stretch/>
        </p:blipFill>
        <p:spPr>
          <a:xfrm>
            <a:off x="581891" y="-18473"/>
            <a:ext cx="4206014" cy="3420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203935" y="-18473"/>
            <a:ext cx="665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¿Cuántos armónicos se pueden observar? Indicar la frecuencia del primero.</a:t>
            </a:r>
            <a:endParaRPr lang="es-AR" sz="2000" dirty="0"/>
          </a:p>
        </p:txBody>
      </p:sp>
      <p:sp>
        <p:nvSpPr>
          <p:cNvPr id="3" name="Rectángulo 2"/>
          <p:cNvSpPr/>
          <p:nvPr/>
        </p:nvSpPr>
        <p:spPr>
          <a:xfrm>
            <a:off x="5203935" y="686376"/>
            <a:ext cx="6714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En la línea 4 del </a:t>
            </a:r>
            <a:r>
              <a:rPr lang="es-AR" sz="2000" dirty="0" smtClean="0"/>
              <a:t>script </a:t>
            </a:r>
            <a:r>
              <a:rPr lang="es-AR" sz="2000" dirty="0"/>
              <a:t>podemos modificar la nota musical que queremos analizar, </a:t>
            </a:r>
            <a:r>
              <a:rPr lang="es-AR" sz="2000" dirty="0" smtClean="0"/>
              <a:t>todas las señales están </a:t>
            </a:r>
            <a:r>
              <a:rPr lang="es-AR" sz="2000" dirty="0"/>
              <a:t>tomadas con la misma frecuencia de </a:t>
            </a:r>
            <a:r>
              <a:rPr lang="es-AR" sz="2000" dirty="0" smtClean="0"/>
              <a:t>muestreo. </a:t>
            </a:r>
          </a:p>
          <a:p>
            <a:pPr algn="just"/>
            <a:r>
              <a:rPr lang="es-AR" sz="2000" dirty="0" smtClean="0"/>
              <a:t>Por ejemplo para se puede cambiar la de señal de la siguiente forma:</a:t>
            </a:r>
          </a:p>
          <a:p>
            <a:pPr algn="just"/>
            <a:r>
              <a:rPr lang="es-AR" sz="2000" dirty="0" smtClean="0"/>
              <a:t>y=</a:t>
            </a:r>
            <a:r>
              <a:rPr lang="es-AR" sz="2000" dirty="0" err="1" smtClean="0"/>
              <a:t>audioread</a:t>
            </a:r>
            <a:r>
              <a:rPr lang="es-AR" sz="2000" dirty="0"/>
              <a:t>('A4ioc.wav');original y=</a:t>
            </a:r>
            <a:r>
              <a:rPr lang="es-AR" sz="2000" dirty="0" err="1"/>
              <a:t>audioread</a:t>
            </a:r>
            <a:r>
              <a:rPr lang="es-AR" sz="2000" dirty="0"/>
              <a:t>('E5ioc.wav');</a:t>
            </a:r>
            <a:r>
              <a:rPr lang="es-AR" sz="2000" dirty="0" smtClean="0"/>
              <a:t>modificado</a:t>
            </a:r>
          </a:p>
          <a:p>
            <a:pPr algn="just"/>
            <a:r>
              <a:rPr lang="es-AR" sz="2000" b="1" dirty="0" smtClean="0"/>
              <a:t>Analizar todas las notas en la carpeta correspondiente en </a:t>
            </a:r>
            <a:r>
              <a:rPr lang="es-AR" sz="2000" b="1" dirty="0" err="1" smtClean="0"/>
              <a:t>github</a:t>
            </a:r>
            <a:endParaRPr lang="es-AR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t="5296" r="7405"/>
          <a:stretch/>
        </p:blipFill>
        <p:spPr>
          <a:xfrm>
            <a:off x="581891" y="3429237"/>
            <a:ext cx="4111268" cy="3420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24830" y="45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A4ioc.wav</a:t>
            </a:r>
            <a:endParaRPr lang="es-AR" sz="2400" dirty="0"/>
          </a:p>
        </p:txBody>
      </p:sp>
      <p:sp>
        <p:nvSpPr>
          <p:cNvPr id="7" name="Rectángulo 6"/>
          <p:cNvSpPr/>
          <p:nvPr/>
        </p:nvSpPr>
        <p:spPr>
          <a:xfrm>
            <a:off x="1972203" y="387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E5ioc.wav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6070" r="7224"/>
          <a:stretch/>
        </p:blipFill>
        <p:spPr>
          <a:xfrm>
            <a:off x="6733312" y="3249237"/>
            <a:ext cx="4380688" cy="3600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220603" y="387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E4ioc.wav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307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599" y="76309"/>
            <a:ext cx="11111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Analizar y describir usando el script correspondiente </a:t>
            </a:r>
            <a:r>
              <a:rPr lang="es-AR" sz="2000" dirty="0"/>
              <a:t>señales de electrocardiograma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599" y="1230854"/>
            <a:ext cx="11850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=360;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%transformada rápida de Fourier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transformada rápida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(c)/2));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luego del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folding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0:deltaf:(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frecuencia analizados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f,mag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%gráfica del espectro de frecuencias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3964" y="5558444"/>
            <a:ext cx="9476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Gráfica </a:t>
            </a:r>
            <a:r>
              <a:rPr lang="es-AR" dirty="0"/>
              <a:t>en el dominio del tiempo </a:t>
            </a:r>
            <a:r>
              <a:rPr lang="es-AR" dirty="0" smtClean="0"/>
              <a:t>y frecuencia la señal de interés, en este caso </a:t>
            </a:r>
            <a:r>
              <a:rPr lang="es-AR" dirty="0" err="1" smtClean="0"/>
              <a:t>ecg</a:t>
            </a:r>
            <a:endParaRPr lang="es-AR" dirty="0"/>
          </a:p>
        </p:txBody>
      </p:sp>
      <p:pic>
        <p:nvPicPr>
          <p:cNvPr id="8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6938" y="550431"/>
            <a:ext cx="4591050" cy="305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6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4684" r="7743" b="6416"/>
          <a:stretch/>
        </p:blipFill>
        <p:spPr>
          <a:xfrm>
            <a:off x="655783" y="69528"/>
            <a:ext cx="4998853" cy="39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5146" r="7224" b="6646"/>
          <a:stretch/>
        </p:blipFill>
        <p:spPr>
          <a:xfrm>
            <a:off x="6271486" y="0"/>
            <a:ext cx="5131411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4359564"/>
            <a:ext cx="1194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¿Cuál es la frecuencia mas predominante en la señal? ¿Qué significa?</a:t>
            </a:r>
          </a:p>
          <a:p>
            <a:endParaRPr lang="es-AR" sz="2000" dirty="0"/>
          </a:p>
          <a:p>
            <a:r>
              <a:rPr lang="es-AR" sz="2000" dirty="0"/>
              <a:t>Para trabajar con otra señal de electrocardiograma debemos modificar un poco el </a:t>
            </a:r>
            <a:r>
              <a:rPr lang="es-AR" sz="2000" dirty="0" smtClean="0"/>
              <a:t>script dado que la frecuencia de muestreo (</a:t>
            </a:r>
            <a:r>
              <a:rPr lang="es-AR" sz="2000" dirty="0" err="1" smtClean="0"/>
              <a:t>Fs</a:t>
            </a:r>
            <a:r>
              <a:rPr lang="es-AR" sz="2000" dirty="0" smtClean="0"/>
              <a:t>=250) es diferente.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4319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839" r="7570" b="6416"/>
          <a:stretch/>
        </p:blipFill>
        <p:spPr>
          <a:xfrm>
            <a:off x="489528" y="96761"/>
            <a:ext cx="5127158" cy="39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1451" r="7050" b="6647"/>
          <a:stretch/>
        </p:blipFill>
        <p:spPr>
          <a:xfrm>
            <a:off x="6271491" y="42761"/>
            <a:ext cx="4967459" cy="406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8673" y="4389643"/>
            <a:ext cx="4633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/>
              <a:t>¿Qué diferencia hay entre ambas señales?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412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937" y="85498"/>
            <a:ext cx="439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/>
              <a:t>Señales de </a:t>
            </a:r>
            <a:r>
              <a:rPr lang="es-AR" sz="2400" b="1" dirty="0" smtClean="0"/>
              <a:t>electroencefalograma</a:t>
            </a:r>
            <a:endParaRPr lang="es-AR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87" y="534774"/>
            <a:ext cx="4534133" cy="50866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882721"/>
            <a:ext cx="132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Delta 0-4 Hz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829459"/>
            <a:ext cx="13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Theta 4-8 Hz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0" y="2881227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Alpha</a:t>
            </a:r>
            <a:r>
              <a:rPr lang="es-AR" dirty="0"/>
              <a:t> 8-12 Hz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9937" y="1914205"/>
            <a:ext cx="148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Beta 12-30 Hz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-65972" y="8797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Gamma 30-80 Hz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524518" y="547163"/>
            <a:ext cx="5324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Analizar y describir usando el script previamente usado para las señales de electrocardiograma.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dirty="0"/>
              <a:t>Todas las señales </a:t>
            </a:r>
            <a:r>
              <a:rPr lang="es-AR" sz="2400" dirty="0" smtClean="0"/>
              <a:t>de </a:t>
            </a:r>
            <a:r>
              <a:rPr lang="es-AR" sz="2400" dirty="0" err="1" smtClean="0"/>
              <a:t>eeg</a:t>
            </a:r>
            <a:r>
              <a:rPr lang="es-AR" sz="2400" dirty="0" smtClean="0"/>
              <a:t> </a:t>
            </a:r>
            <a:r>
              <a:rPr lang="es-AR" sz="2400" dirty="0"/>
              <a:t>han sido muestreadas con una frecuencia de 256 </a:t>
            </a:r>
            <a:r>
              <a:rPr lang="es-AR" sz="2400" dirty="0" smtClean="0"/>
              <a:t>Hz.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Recomendación usar la siguiente línea:</a:t>
            </a:r>
          </a:p>
          <a:p>
            <a:pPr algn="just"/>
            <a:r>
              <a:rPr lang="es-AR" sz="2400" dirty="0"/>
              <a:t>y=y(200:400);</a:t>
            </a:r>
          </a:p>
        </p:txBody>
      </p:sp>
    </p:spTree>
    <p:extLst>
      <p:ext uri="{BB962C8B-B14F-4D97-AF65-F5344CB8AC3E}">
        <p14:creationId xmlns:p14="http://schemas.microsoft.com/office/powerpoint/2010/main" val="796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915" r="7571" b="6647"/>
          <a:stretch/>
        </p:blipFill>
        <p:spPr>
          <a:xfrm>
            <a:off x="360210" y="26400"/>
            <a:ext cx="5447927" cy="432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838" r="6878" b="6416"/>
          <a:stretch/>
        </p:blipFill>
        <p:spPr>
          <a:xfrm>
            <a:off x="6382326" y="26400"/>
            <a:ext cx="5706946" cy="432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95700" y="4442691"/>
            <a:ext cx="25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Dominio del tiempo</a:t>
            </a:r>
            <a:endParaRPr lang="es-AR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030454" y="4414982"/>
            <a:ext cx="303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Dominio de la frecuencia</a:t>
            </a:r>
            <a:endParaRPr lang="es-AR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38545" y="4959927"/>
            <a:ext cx="119507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¿A que tipo de banda corresponde?</a:t>
            </a:r>
          </a:p>
          <a:p>
            <a:r>
              <a:rPr lang="es-AR" sz="2000" dirty="0" smtClean="0"/>
              <a:t>Para </a:t>
            </a:r>
            <a:r>
              <a:rPr lang="es-AR" sz="2000" dirty="0"/>
              <a:t>el primer caso </a:t>
            </a:r>
            <a:r>
              <a:rPr lang="es-AR" sz="2000" dirty="0" smtClean="0"/>
              <a:t>predominan las </a:t>
            </a:r>
            <a:r>
              <a:rPr lang="es-AR" sz="2000" dirty="0"/>
              <a:t>bandas Delta y </a:t>
            </a:r>
            <a:r>
              <a:rPr lang="es-AR" sz="2000" dirty="0" err="1" smtClean="0"/>
              <a:t>Alpha</a:t>
            </a:r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Realizar el mismo análisis para todas las señales de </a:t>
            </a:r>
            <a:r>
              <a:rPr lang="es-AR" sz="2000" dirty="0" err="1" smtClean="0"/>
              <a:t>eeg</a:t>
            </a:r>
            <a:r>
              <a:rPr lang="es-AR" sz="2000" dirty="0" smtClean="0"/>
              <a:t> en la carpeta de </a:t>
            </a:r>
            <a:r>
              <a:rPr lang="es-AR" sz="2000" dirty="0" err="1" smtClean="0"/>
              <a:t>git</a:t>
            </a:r>
            <a:r>
              <a:rPr lang="es-AR" sz="2000" dirty="0" smtClean="0"/>
              <a:t> </a:t>
            </a:r>
            <a:r>
              <a:rPr lang="es-AR" sz="2000" dirty="0" err="1" smtClean="0"/>
              <a:t>hub</a:t>
            </a:r>
            <a:r>
              <a:rPr lang="es-AR" sz="2000" dirty="0" smtClean="0"/>
              <a:t>. ¿Presentan algo en común? Justificar, ¿se puede solucionar y como?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0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5709" y="381153"/>
            <a:ext cx="1019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Obtener una señal </a:t>
            </a:r>
            <a:r>
              <a:rPr lang="es-AR" sz="2400" dirty="0" smtClean="0"/>
              <a:t>cualquiera.</a:t>
            </a:r>
            <a:endParaRPr lang="es-AR" sz="2400" dirty="0"/>
          </a:p>
          <a:p>
            <a:pPr marL="342900" indent="-342900" algn="just">
              <a:buAutoNum type="arabicParenR"/>
            </a:pPr>
            <a:r>
              <a:rPr lang="es-AR" sz="2400" dirty="0"/>
              <a:t>Graficarla en el dominio del tiempo</a:t>
            </a:r>
            <a:r>
              <a:rPr lang="es-AR" sz="2400" dirty="0" smtClean="0"/>
              <a:t>.</a:t>
            </a:r>
            <a:endParaRPr lang="es-AR" sz="2400" dirty="0"/>
          </a:p>
          <a:p>
            <a:pPr marL="342900" indent="-342900" algn="just">
              <a:buAutoNum type="arabicParenR"/>
            </a:pPr>
            <a:r>
              <a:rPr lang="es-AR" sz="2400" dirty="0" smtClean="0"/>
              <a:t>Calcular la </a:t>
            </a:r>
            <a:r>
              <a:rPr lang="es-AR" sz="2400" dirty="0" err="1" smtClean="0"/>
              <a:t>fft</a:t>
            </a:r>
            <a:r>
              <a:rPr lang="es-AR" sz="2400" dirty="0" smtClean="0"/>
              <a:t> y comparar con los resultados obtenidos con osciloscopio.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01004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480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19</cp:revision>
  <dcterms:created xsi:type="dcterms:W3CDTF">2023-09-27T15:48:56Z</dcterms:created>
  <dcterms:modified xsi:type="dcterms:W3CDTF">2023-10-09T14:23:02Z</dcterms:modified>
</cp:coreProperties>
</file>