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0" r:id="rId3"/>
    <p:sldId id="261" r:id="rId4"/>
    <p:sldId id="262" r:id="rId5"/>
    <p:sldId id="259" r:id="rId6"/>
    <p:sldId id="257" r:id="rId7"/>
    <p:sldId id="258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437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86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979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143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675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8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042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71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041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538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760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A4AB-D370-4407-87A6-9D37FF54B15A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704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A1CBF6-0D20-404D-9A90-1011505B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428" y="1879873"/>
            <a:ext cx="3960757" cy="1159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0A7B67C-C9C1-435F-A030-7C3D1C7EDB9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320460" cy="631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b="1" dirty="0"/>
                  <a:t>Señales discretas</a:t>
                </a:r>
              </a:p>
              <a:p>
                <a:r>
                  <a:rPr lang="es-E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Una </a:t>
                </a:r>
                <a:r>
                  <a:rPr lang="es-E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función discreta</a:t>
                </a:r>
                <a:r>
                  <a:rPr lang="es-E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sz="20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xn</a:t>
                </a:r>
                <a:r>
                  <a:rPr lang="es-E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(o x[n]), es aquella que está representada por una secuencia definida para valores enteros del parámetro </a:t>
                </a:r>
                <a:r>
                  <a:rPr lang="es-E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s-E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En otras palabras, representada dicha función en un sistema rectangular, sobre el eje de abscisas sólo habrá valores de ordenadas para puntos aislados. </a:t>
                </a:r>
                <a:r>
                  <a:rPr lang="es-ES" sz="20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sz="2000" b="1" dirty="0" err="1"/>
                  <a:t>n</a:t>
                </a:r>
                <a:r>
                  <a:rPr lang="es-ES" sz="2000" dirty="0"/>
                  <a:t> será denominada </a:t>
                </a:r>
                <a:r>
                  <a:rPr lang="es-ES" sz="2000" u="sng" dirty="0"/>
                  <a:t>señal discreta</a:t>
                </a:r>
                <a:r>
                  <a:rPr lang="es-ES" sz="2000" dirty="0"/>
                  <a:t> y el índice </a:t>
                </a:r>
                <a:r>
                  <a:rPr lang="es-ES" sz="2000" b="1" dirty="0"/>
                  <a:t>n</a:t>
                </a:r>
                <a:r>
                  <a:rPr lang="es-ES" sz="2000" dirty="0"/>
                  <a:t>, </a:t>
                </a:r>
                <a:r>
                  <a:rPr lang="es-ES" sz="2000" u="sng" dirty="0"/>
                  <a:t>tiempo discreto          </a:t>
                </a:r>
              </a:p>
              <a:p>
                <a:endParaRPr lang="es-MX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Periodicidad </a:t>
                </a:r>
              </a:p>
              <a:p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Definición: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Aquí k es un entero cualquiera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un número natural. N es el periodo fundamental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𝑗𝑠𝑒𝑛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=1=</m:t>
                      </m:r>
                      <m:func>
                        <m:func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𝑘𝑝𝑖</m:t>
                              </m:r>
                            </m:e>
                          </m:d>
                        </m:e>
                      </m:func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𝑗𝑠𝑒𝑛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𝑘𝑝𝑖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𝑘𝑝𝑖</m:t>
                          </m:r>
                        </m:sup>
                      </m:sSup>
                    </m:oMath>
                  </m:oMathPara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𝑘𝑝𝑖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=(2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𝑘𝑝𝑖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debe ser un numero natural y k es entero</a:t>
                </a:r>
              </a:p>
              <a:p>
                <a:r>
                  <a:rPr 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SI k=1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0A7B67C-C9C1-435F-A030-7C3D1C7ED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320460" cy="6318333"/>
              </a:xfrm>
              <a:prstGeom prst="rect">
                <a:avLst/>
              </a:prstGeom>
              <a:blipFill>
                <a:blip r:embed="rId3"/>
                <a:stretch>
                  <a:fillRect l="-990" t="-869" r="-94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8B68489F-3D46-4A87-8176-26DF8815ECFF}"/>
              </a:ext>
            </a:extLst>
          </p:cNvPr>
          <p:cNvSpPr txBox="1"/>
          <p:nvPr/>
        </p:nvSpPr>
        <p:spPr>
          <a:xfrm>
            <a:off x="3578771" y="1418208"/>
            <a:ext cx="8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X[n]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315767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2" y="0"/>
            <a:ext cx="12192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/>
              <a:t>yd2=sin(Omegalias2*n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</a:t>
            </a:r>
            <a:r>
              <a:rPr lang="es-AR" sz="2000" b="1" dirty="0">
                <a:solidFill>
                  <a:schemeClr val="accent1"/>
                </a:solidFill>
              </a:rPr>
              <a:t>señal </a:t>
            </a:r>
            <a:r>
              <a:rPr lang="es-AR" sz="2000" b="1" dirty="0" err="1">
                <a:solidFill>
                  <a:schemeClr val="accent1"/>
                </a:solidFill>
              </a:rPr>
              <a:t>senoidal</a:t>
            </a:r>
            <a:r>
              <a:rPr lang="es-AR" sz="2000" b="1" dirty="0">
                <a:solidFill>
                  <a:schemeClr val="accent1"/>
                </a:solidFill>
              </a:rPr>
              <a:t> discreta (Omega+2pi) </a:t>
            </a:r>
          </a:p>
          <a:p>
            <a:r>
              <a:rPr lang="es-AR" sz="2000" b="1" dirty="0"/>
              <a:t>yc2=sin(2*pi*(</a:t>
            </a:r>
            <a:r>
              <a:rPr lang="es-AR" sz="2000" b="1" dirty="0" err="1"/>
              <a:t>fsenial+fs</a:t>
            </a:r>
            <a:r>
              <a:rPr lang="es-AR" sz="2000" b="1" dirty="0"/>
              <a:t>)*</a:t>
            </a:r>
            <a:r>
              <a:rPr lang="es-AR" sz="2000" b="1" dirty="0" err="1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>
                <a:solidFill>
                  <a:schemeClr val="accent1"/>
                </a:solidFill>
              </a:rPr>
              <a:t>de "</a:t>
            </a:r>
            <a:r>
              <a:rPr lang="es-AR" sz="2000" b="1" dirty="0" err="1">
                <a:solidFill>
                  <a:schemeClr val="accent1"/>
                </a:solidFill>
              </a:rPr>
              <a:t>tc</a:t>
            </a:r>
            <a:r>
              <a:rPr lang="es-AR" sz="2000" b="1" dirty="0">
                <a:solidFill>
                  <a:schemeClr val="accent1"/>
                </a:solidFill>
              </a:rPr>
              <a:t>" que corresponde a (Omega+2pi) </a:t>
            </a:r>
            <a:endParaRPr lang="es-AR" sz="2000" b="1" dirty="0" smtClean="0">
              <a:solidFill>
                <a:schemeClr val="accent1"/>
              </a:solidFill>
            </a:endParaRPr>
          </a:p>
          <a:p>
            <a:r>
              <a:rPr lang="es-AR" sz="2000" b="1" dirty="0" smtClean="0">
                <a:solidFill>
                  <a:schemeClr val="accent1"/>
                </a:solidFill>
              </a:rPr>
              <a:t>%</a:t>
            </a:r>
            <a:r>
              <a:rPr lang="es-AR" sz="2000" b="1" dirty="0">
                <a:solidFill>
                  <a:schemeClr val="accent1"/>
                </a:solidFill>
              </a:rPr>
              <a:t>Grafico señal de tiempo continuo y señal de tiempo discreto </a:t>
            </a:r>
            <a:endParaRPr lang="es-AR" sz="2000" b="1" dirty="0" smtClean="0">
              <a:solidFill>
                <a:schemeClr val="accent1"/>
              </a:solidFill>
            </a:endParaRPr>
          </a:p>
          <a:p>
            <a:r>
              <a:rPr lang="es-AR" sz="2000" b="1" dirty="0" err="1" smtClean="0"/>
              <a:t>subplot</a:t>
            </a:r>
            <a:r>
              <a:rPr lang="es-AR" sz="2000" b="1" dirty="0" smtClean="0"/>
              <a:t>(3,1,1</a:t>
            </a:r>
            <a:r>
              <a:rPr lang="es-AR" sz="2000" b="1" dirty="0"/>
              <a:t>) </a:t>
            </a:r>
            <a:r>
              <a:rPr lang="es-AR" sz="2000" b="1" dirty="0">
                <a:solidFill>
                  <a:schemeClr val="accent1"/>
                </a:solidFill>
              </a:rPr>
              <a:t>%Grafico señal de tiempo continuo y señal de tiempo discreto con(2pi-Omega) %y </a:t>
            </a:r>
            <a:r>
              <a:rPr lang="es-AR" sz="2000" b="1" dirty="0" smtClean="0">
                <a:solidFill>
                  <a:schemeClr val="accent1"/>
                </a:solidFill>
              </a:rPr>
              <a:t>(</a:t>
            </a:r>
            <a:r>
              <a:rPr lang="es-AR" sz="2000" b="1" dirty="0">
                <a:solidFill>
                  <a:schemeClr val="accent1"/>
                </a:solidFill>
              </a:rPr>
              <a:t>Omega+2pi) </a:t>
            </a:r>
            <a:endParaRPr lang="es-AR" sz="2000" b="1" dirty="0" smtClean="0">
              <a:solidFill>
                <a:schemeClr val="accent1"/>
              </a:solidFill>
            </a:endParaRPr>
          </a:p>
          <a:p>
            <a:r>
              <a:rPr lang="es-AR" sz="2000" b="1" dirty="0" err="1" smtClean="0"/>
              <a:t>plot</a:t>
            </a:r>
            <a:r>
              <a:rPr lang="es-AR" sz="2000" b="1" dirty="0" smtClean="0"/>
              <a:t>(tc,</a:t>
            </a:r>
            <a:r>
              <a:rPr lang="es-AR" sz="2000" b="1" dirty="0" err="1" smtClean="0"/>
              <a:t>yc</a:t>
            </a:r>
            <a:r>
              <a:rPr lang="es-AR" sz="2000" b="1" dirty="0"/>
              <a:t>,'b',td,yd,'-</a:t>
            </a:r>
            <a:r>
              <a:rPr lang="es-AR" sz="2000" b="1" dirty="0" err="1"/>
              <a:t>or</a:t>
            </a:r>
            <a:r>
              <a:rPr lang="es-AR" sz="2000" b="1" dirty="0"/>
              <a:t>') </a:t>
            </a:r>
            <a:endParaRPr lang="es-AR" sz="2000" b="1" dirty="0" smtClean="0"/>
          </a:p>
          <a:p>
            <a:r>
              <a:rPr lang="es-AR" sz="2000" b="1" dirty="0" err="1" smtClean="0"/>
              <a:t>subplot</a:t>
            </a:r>
            <a:r>
              <a:rPr lang="es-AR" sz="2000" b="1" dirty="0" smtClean="0"/>
              <a:t>(3,1,2)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/>
              <a:t>plot</a:t>
            </a:r>
            <a:r>
              <a:rPr lang="es-AR" sz="2000" b="1" dirty="0"/>
              <a:t>(tc,yc1,'g',td,yd1,'-ok') </a:t>
            </a:r>
            <a:endParaRPr lang="es-AR" sz="2000" b="1" dirty="0" smtClean="0"/>
          </a:p>
          <a:p>
            <a:r>
              <a:rPr lang="es-AR" sz="2000" b="1" dirty="0" err="1" smtClean="0"/>
              <a:t>subplot</a:t>
            </a:r>
            <a:r>
              <a:rPr lang="es-AR" sz="2000" b="1" dirty="0" smtClean="0"/>
              <a:t>(3,1,3</a:t>
            </a:r>
            <a:r>
              <a:rPr lang="es-AR" sz="2000" b="1" dirty="0"/>
              <a:t>) </a:t>
            </a:r>
            <a:endParaRPr lang="es-AR" sz="2000" b="1" dirty="0" smtClean="0"/>
          </a:p>
          <a:p>
            <a:r>
              <a:rPr lang="es-AR" sz="2000" b="1" dirty="0" err="1" smtClean="0"/>
              <a:t>plot</a:t>
            </a:r>
            <a:r>
              <a:rPr lang="es-AR" sz="2000" b="1" dirty="0" smtClean="0"/>
              <a:t>(tc,yc2</a:t>
            </a:r>
            <a:r>
              <a:rPr lang="es-AR" sz="2000" b="1" dirty="0"/>
              <a:t>,'m',td,yd2,'-ok')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57354" y="2948770"/>
            <a:ext cx="3260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a) </a:t>
            </a:r>
            <a:r>
              <a:rPr lang="es-AR" sz="2400" dirty="0" err="1" smtClean="0"/>
              <a:t>fseñal</a:t>
            </a:r>
            <a:r>
              <a:rPr lang="es-AR" sz="2400" dirty="0" smtClean="0"/>
              <a:t> = 1Hz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</a:t>
            </a:r>
            <a:endParaRPr lang="es-AR" sz="2400" dirty="0"/>
          </a:p>
        </p:txBody>
      </p:sp>
      <p:sp>
        <p:nvSpPr>
          <p:cNvPr id="6" name="Rectángulo 5"/>
          <p:cNvSpPr/>
          <p:nvPr/>
        </p:nvSpPr>
        <p:spPr>
          <a:xfrm>
            <a:off x="323609" y="3293048"/>
            <a:ext cx="25491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err="1" smtClean="0"/>
              <a:t>Omegan</a:t>
            </a:r>
            <a:r>
              <a:rPr lang="es-AR" sz="2000" dirty="0" smtClean="0"/>
              <a:t> = 0.0500</a:t>
            </a:r>
          </a:p>
          <a:p>
            <a:r>
              <a:rPr lang="es-AR" sz="2000" dirty="0" smtClean="0"/>
              <a:t>Omegaliasn1 = 1.9500 </a:t>
            </a:r>
          </a:p>
          <a:p>
            <a:r>
              <a:rPr lang="es-AR" sz="2000" dirty="0" smtClean="0"/>
              <a:t>Omegaliasn2 = 2.0500</a:t>
            </a:r>
            <a:endParaRPr lang="es-AR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4989" r="7398" b="6341"/>
          <a:stretch/>
        </p:blipFill>
        <p:spPr>
          <a:xfrm>
            <a:off x="5495637" y="1514764"/>
            <a:ext cx="6583698" cy="5256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92472" y="4447211"/>
            <a:ext cx="2965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smtClean="0"/>
              <a:t>b) </a:t>
            </a:r>
            <a:r>
              <a:rPr lang="es-AR" sz="2400" dirty="0" err="1" smtClean="0"/>
              <a:t>fseñal</a:t>
            </a:r>
            <a:r>
              <a:rPr lang="es-AR" sz="2400" dirty="0" smtClean="0"/>
              <a:t> = 3Hz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3787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794327"/>
            <a:ext cx="116655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fseñal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%ingreso frecuencia señal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=0:0.0001:3;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%"tiempo continuo"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de "tiempo continuo"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%ingreso frecuencia de muestreo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tiempo de muestreo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3;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 final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la cantidad de muestras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n=0:N;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%secuencia de muestras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=n*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de tiempo discreto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Omega=2*pi*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de la señal discreta en radianes/muestra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Omegan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=Omega/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pi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%frecuencia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de la señal discreta en unidades de 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yd=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(j*Omega*n);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senoidal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de tiempo discreto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Omegalias1=2*pi-(2*pi*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%2pi-frecuencia de la señal discreta 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Omegaliasn1=Omegalias1/pi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 2pi-frec. señal discreta en unidades de 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yd1=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(j*Omegalias1*n);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senoidal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discreta (2pi-Omega)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yc1=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(j*2*pi.*(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fs-fsenial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).*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de "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" que corresponde a (2pi-Omega)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28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5891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Omegalias2=(2*pi*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)+2*pi;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de la señal discreta + 2pi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Omegaliasn2=Omegalias2/pi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frec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. señal discreta + 2pi en unidades de 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yd2=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(j*Omegalias2*n);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senoidal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discreta (Omega+2pi)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yc2=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(j*2*pi*(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fsenial+fs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de "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" que corresponde a (Omega+2pi)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%Grafico señal de tiempo continuo y señal de tiempo discreto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(3,1,1)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%Grafico señal de tiempo continuo y señal de tiempo discreto con(2pi-Omega)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%y (Omega+2pi)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(tc,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,td,yd,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'-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or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(3,1,2)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(tc,yc1,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'g'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,td,yd1,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'-ok'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(3,1,3)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(tc,yc2,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'm'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,td,yd2,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'-ok'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6" t="5377" r="6358" b="6416"/>
          <a:stretch/>
        </p:blipFill>
        <p:spPr>
          <a:xfrm>
            <a:off x="6834900" y="2454315"/>
            <a:ext cx="5267120" cy="4140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18261" y="2454315"/>
            <a:ext cx="2228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err="1"/>
              <a:t>Omegan</a:t>
            </a:r>
            <a:r>
              <a:rPr lang="es-AR" b="1" dirty="0"/>
              <a:t> = 0.1500 Omegaliasn1 =1.8500 Omegaliasn2 =2.1500</a:t>
            </a:r>
          </a:p>
        </p:txBody>
      </p:sp>
    </p:spTree>
    <p:extLst>
      <p:ext uri="{BB962C8B-B14F-4D97-AF65-F5344CB8AC3E}">
        <p14:creationId xmlns:p14="http://schemas.microsoft.com/office/powerpoint/2010/main" val="166201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3891" y="773199"/>
            <a:ext cx="861752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=100;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load(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'Seno100Hz'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y=[Seno100Hz(:,2)];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maximo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max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(y);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%y=y/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maximo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t=0:1/44100:(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(y)-1)*(1/44100);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resample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(y,fs,44100)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t2 = (0:(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)-1))*44100/(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*44100);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%yc1=(yc-1).*Ts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tiempo de muestreo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0.0500;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 final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la cantidad de muestras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n=0:N;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%secuencia de muestras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=n*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de tiempo discreto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td2=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(1:(end-1))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de tiempo discreto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=0:1/fs:0.05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(t,y,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,t2,yc,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'or'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9649" y="150152"/>
            <a:ext cx="4369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i="0" u="none" strike="noStrike" dirty="0" smtClean="0">
                <a:solidFill>
                  <a:srgbClr val="333333"/>
                </a:solidFill>
                <a:effectLst/>
              </a:rPr>
              <a:t>Obtener una señal y muestrearla</a:t>
            </a:r>
            <a:endParaRPr lang="es-AR" sz="2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345381" y="464035"/>
            <a:ext cx="522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b="1" dirty="0" smtClean="0"/>
              <a:t>Obtener y muestrear dos señales </a:t>
            </a:r>
            <a:r>
              <a:rPr lang="es-AR" sz="2400" b="1" dirty="0" err="1" smtClean="0"/>
              <a:t>senoidales</a:t>
            </a:r>
            <a:r>
              <a:rPr lang="es-AR" sz="2400" b="1" dirty="0" smtClean="0"/>
              <a:t> de frecuencia 100, 300 y 500 Hz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17116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63" y="4724127"/>
            <a:ext cx="6329362" cy="10445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98" y="1223665"/>
            <a:ext cx="2166937" cy="571504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8981492" y="1295103"/>
            <a:ext cx="669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 smtClean="0"/>
              <a:t>[r/s]</a:t>
            </a:r>
            <a:endParaRPr lang="es-ES" sz="2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3111" y="2741369"/>
            <a:ext cx="8000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800" b="1" dirty="0" smtClean="0"/>
              <a:t>Señales </a:t>
            </a:r>
            <a:r>
              <a:rPr lang="es-ES" sz="3800" b="1" dirty="0" err="1" smtClean="0"/>
              <a:t>senoidales</a:t>
            </a:r>
            <a:r>
              <a:rPr lang="es-ES" sz="3800" b="1" dirty="0" smtClean="0"/>
              <a:t> de Tiempo Discreto</a:t>
            </a:r>
            <a:endParaRPr lang="es-ES" sz="3800" b="1" dirty="0"/>
          </a:p>
        </p:txBody>
      </p:sp>
      <p:pic>
        <p:nvPicPr>
          <p:cNvPr id="9" name="Imagen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37" y="3704949"/>
            <a:ext cx="4195762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748326" y="294971"/>
            <a:ext cx="81887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800" b="1" dirty="0" smtClean="0"/>
              <a:t>Señales </a:t>
            </a:r>
            <a:r>
              <a:rPr lang="es-ES" sz="3800" b="1" dirty="0" err="1" smtClean="0"/>
              <a:t>senoidales</a:t>
            </a:r>
            <a:r>
              <a:rPr lang="es-ES" sz="3800" b="1" dirty="0" smtClean="0"/>
              <a:t> de Tiempo Continuo</a:t>
            </a:r>
            <a:endParaRPr lang="es-ES" sz="3800" b="1" dirty="0"/>
          </a:p>
        </p:txBody>
      </p:sp>
      <p:pic>
        <p:nvPicPr>
          <p:cNvPr id="11" name="Imagen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92" y="1223665"/>
            <a:ext cx="38258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8474006" y="4938441"/>
            <a:ext cx="1507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 smtClean="0"/>
              <a:t>[r/muestra]</a:t>
            </a:r>
            <a:endParaRPr lang="es-ES" sz="2200" dirty="0"/>
          </a:p>
        </p:txBody>
      </p:sp>
      <p:sp>
        <p:nvSpPr>
          <p:cNvPr id="13" name="13 CuadroTexto"/>
          <p:cNvSpPr txBox="1"/>
          <p:nvPr/>
        </p:nvSpPr>
        <p:spPr>
          <a:xfrm>
            <a:off x="6189397" y="1282961"/>
            <a:ext cx="24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;</a:t>
            </a:r>
            <a:endParaRPr lang="es-ES" dirty="0"/>
          </a:p>
        </p:txBody>
      </p:sp>
      <p:sp>
        <p:nvSpPr>
          <p:cNvPr id="14" name="14 CuadroTexto"/>
          <p:cNvSpPr txBox="1"/>
          <p:nvPr/>
        </p:nvSpPr>
        <p:spPr>
          <a:xfrm>
            <a:off x="7597874" y="3795433"/>
            <a:ext cx="1196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 smtClean="0"/>
              <a:t>;  donde: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64686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785387" y="214290"/>
            <a:ext cx="4543039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 smtClean="0"/>
              <a:t>Periodicidad en el tiempo</a:t>
            </a:r>
            <a:endParaRPr lang="es-AR" sz="3200" b="1" dirty="0"/>
          </a:p>
        </p:txBody>
      </p:sp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66" y="2300287"/>
            <a:ext cx="67437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99" y="1114416"/>
            <a:ext cx="7661276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999437" y="3214686"/>
            <a:ext cx="541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Para que exista periodicidad en el tiempo:</a:t>
            </a:r>
            <a:endParaRPr lang="es-ES" sz="2400" dirty="0"/>
          </a:p>
        </p:txBody>
      </p:sp>
      <p:pic>
        <p:nvPicPr>
          <p:cNvPr id="8" name="Imagen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13" y="4037020"/>
            <a:ext cx="2389187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039" y="5143512"/>
            <a:ext cx="2620962" cy="1055687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53" y="3890962"/>
            <a:ext cx="2711450" cy="82391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2169798" y="5429264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Si k=1;  </a:t>
            </a:r>
            <a:endParaRPr lang="es-ES" sz="2400" dirty="0"/>
          </a:p>
        </p:txBody>
      </p:sp>
      <p:pic>
        <p:nvPicPr>
          <p:cNvPr id="12" name="Imagen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35" y="5192735"/>
            <a:ext cx="361315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856957" y="413123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75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/>
          <p:cNvSpPr txBox="1"/>
          <p:nvPr/>
        </p:nvSpPr>
        <p:spPr>
          <a:xfrm>
            <a:off x="3262921" y="0"/>
            <a:ext cx="5821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b="1" dirty="0" smtClean="0"/>
              <a:t>Periodicidad en frecuencia</a:t>
            </a:r>
            <a:endParaRPr lang="es-ES" sz="4000" b="1" dirty="0"/>
          </a:p>
        </p:txBody>
      </p:sp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15" y="3069488"/>
            <a:ext cx="1143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59" y="1248612"/>
            <a:ext cx="5610225" cy="64452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86" y="4177573"/>
            <a:ext cx="1925637" cy="50006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945" y="4141061"/>
            <a:ext cx="2335213" cy="5365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9 CuadroTexto"/>
          <p:cNvSpPr txBox="1"/>
          <p:nvPr/>
        </p:nvSpPr>
        <p:spPr>
          <a:xfrm>
            <a:off x="1619847" y="2605934"/>
            <a:ext cx="8619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Entonces, para las señales </a:t>
            </a:r>
            <a:r>
              <a:rPr lang="es-ES" sz="2400" dirty="0" err="1" smtClean="0"/>
              <a:t>senoidales</a:t>
            </a:r>
            <a:r>
              <a:rPr lang="es-ES" sz="2400" dirty="0" smtClean="0"/>
              <a:t> de tiempo discreto solamente</a:t>
            </a:r>
          </a:p>
          <a:p>
            <a:r>
              <a:rPr lang="es-ES" sz="2400" dirty="0" smtClean="0"/>
              <a:t>deberíamos considerar  frecuencias comprendidas entre:</a:t>
            </a:r>
            <a:endParaRPr lang="es-ES" sz="2400" dirty="0"/>
          </a:p>
        </p:txBody>
      </p:sp>
      <p:sp>
        <p:nvSpPr>
          <p:cNvPr id="10" name="11 CuadroTexto"/>
          <p:cNvSpPr txBox="1"/>
          <p:nvPr/>
        </p:nvSpPr>
        <p:spPr>
          <a:xfrm>
            <a:off x="5825167" y="4177570"/>
            <a:ext cx="295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;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02723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ec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2538" y="1196976"/>
            <a:ext cx="4591050" cy="3057525"/>
          </a:xfrm>
          <a:prstGeom prst="rect">
            <a:avLst/>
          </a:prstGeom>
          <a:noFill/>
        </p:spPr>
      </p:pic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303838" y="307975"/>
            <a:ext cx="1066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>
                <a:cs typeface="Arial" charset="0"/>
              </a:rPr>
              <a:t>Señal ecg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116138" y="4816476"/>
            <a:ext cx="551529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>
                <a:cs typeface="Arial" charset="0"/>
              </a:rPr>
              <a:t>P wave: 		Contracción auricular</a:t>
            </a:r>
          </a:p>
          <a:p>
            <a:r>
              <a:rPr lang="es-ES">
                <a:cs typeface="Arial" charset="0"/>
              </a:rPr>
              <a:t>QRS complex:	Contracción ventricular</a:t>
            </a:r>
          </a:p>
          <a:p>
            <a:r>
              <a:rPr lang="es-ES">
                <a:cs typeface="Arial" charset="0"/>
              </a:rPr>
              <a:t>T wave:		relajación ventricular</a:t>
            </a:r>
          </a:p>
          <a:p>
            <a:r>
              <a:rPr lang="es-ES">
                <a:cs typeface="Arial" charset="0"/>
              </a:rPr>
              <a:t>Pulso: 		cantidad de intervalos RR por minuto</a:t>
            </a:r>
          </a:p>
        </p:txBody>
      </p:sp>
    </p:spTree>
    <p:extLst>
      <p:ext uri="{BB962C8B-B14F-4D97-AF65-F5344CB8AC3E}">
        <p14:creationId xmlns:p14="http://schemas.microsoft.com/office/powerpoint/2010/main" val="22075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3964" y="104109"/>
            <a:ext cx="11490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/>
              <a:t>Dada una señal de electrocardiograma, la cual tenemos cargada en un directorio de Matlab, podemos calcular la frecuencia cardíaca de una persona bajo el análisis de esta señal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93964" y="811995"/>
            <a:ext cx="6059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clear all</a:t>
            </a:r>
          </a:p>
          <a:p>
            <a:r>
              <a:rPr lang="en-US" sz="2400" dirty="0" smtClean="0"/>
              <a:t>close all</a:t>
            </a:r>
          </a:p>
          <a:p>
            <a:r>
              <a:rPr lang="en-US" sz="2400" dirty="0" smtClean="0"/>
              <a:t> Fs=360;</a:t>
            </a:r>
          </a:p>
          <a:p>
            <a:r>
              <a:rPr lang="en-US" sz="2400" dirty="0" smtClean="0"/>
              <a:t> y=load('ecg1'); </a:t>
            </a:r>
          </a:p>
          <a:p>
            <a:r>
              <a:rPr lang="en-US" sz="2400" dirty="0" smtClean="0"/>
              <a:t>t=0:1/360:(length(y)-1)*(1/Fs);</a:t>
            </a:r>
          </a:p>
          <a:p>
            <a:r>
              <a:rPr lang="en-US" sz="2400" dirty="0" smtClean="0"/>
              <a:t> figure plot(</a:t>
            </a:r>
            <a:r>
              <a:rPr lang="en-US" sz="2400" dirty="0" err="1" smtClean="0"/>
              <a:t>t,y</a:t>
            </a:r>
            <a:r>
              <a:rPr lang="en-US" sz="2400" dirty="0" smtClean="0"/>
              <a:t>)</a:t>
            </a:r>
            <a:endParaRPr lang="es-AR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r="7175"/>
          <a:stretch/>
        </p:blipFill>
        <p:spPr>
          <a:xfrm>
            <a:off x="6253018" y="1050309"/>
            <a:ext cx="5848514" cy="5148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3964" y="3254977"/>
            <a:ext cx="5661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Se seleccionan 2 picos y se calcula la distancia entre ambos</a:t>
            </a:r>
          </a:p>
          <a:p>
            <a:r>
              <a:rPr lang="es-AR" sz="2000" dirty="0" smtClean="0"/>
              <a:t>T2-T1=~0.84</a:t>
            </a:r>
          </a:p>
          <a:p>
            <a:r>
              <a:rPr lang="es-AR" sz="2000" dirty="0" smtClean="0"/>
              <a:t>Luego 1/0.84=1.19 hay 1,19 latidos por segundo.</a:t>
            </a:r>
          </a:p>
          <a:p>
            <a:r>
              <a:rPr lang="es-AR" sz="2000" dirty="0" smtClean="0"/>
              <a:t>Para obtener la Frecuencia cardiaca:</a:t>
            </a:r>
          </a:p>
          <a:p>
            <a:r>
              <a:rPr lang="es-AR" sz="2000" dirty="0" smtClean="0"/>
              <a:t>FC== 1,19 x 60= 71 latidos por minuto</a:t>
            </a:r>
            <a:endParaRPr lang="es-AR" sz="2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93964" y="5588000"/>
            <a:ext cx="283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Ecg1 muestreada a 360</a:t>
            </a:r>
          </a:p>
          <a:p>
            <a:r>
              <a:rPr lang="es-AR" dirty="0" smtClean="0"/>
              <a:t>Ecg2 muestreada a 250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146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0145" y="141376"/>
            <a:ext cx="63269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smtClean="0"/>
              <a:t>“</a:t>
            </a:r>
            <a:r>
              <a:rPr lang="es-AR" sz="2800" b="1" dirty="0" smtClean="0"/>
              <a:t>Seno discreto”: </a:t>
            </a:r>
          </a:p>
          <a:p>
            <a:r>
              <a:rPr lang="es-AR" sz="2000" b="1" dirty="0" err="1" smtClean="0"/>
              <a:t>clear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close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fsenial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fseñal</a:t>
            </a:r>
            <a:r>
              <a:rPr lang="es-AR" sz="2000" b="1" dirty="0" smtClean="0"/>
              <a:t>=')</a:t>
            </a:r>
            <a:r>
              <a:rPr lang="es-AR" sz="2000" b="1" dirty="0" smtClean="0">
                <a:solidFill>
                  <a:schemeClr val="accent1"/>
                </a:solidFill>
              </a:rPr>
              <a:t>;%ingreso la frecuencia de la señal 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=0:0.0001:1</a:t>
            </a:r>
            <a:r>
              <a:rPr lang="es-AR" sz="2000" b="1" dirty="0" smtClean="0">
                <a:solidFill>
                  <a:schemeClr val="accent1"/>
                </a:solidFill>
              </a:rPr>
              <a:t>;%intervalo de tiempo "continuo" </a:t>
            </a:r>
            <a:r>
              <a:rPr lang="es-AR" sz="2000" b="1" dirty="0" err="1" smtClean="0"/>
              <a:t>yc</a:t>
            </a:r>
            <a:r>
              <a:rPr lang="es-AR" sz="2000" b="1" dirty="0" smtClean="0"/>
              <a:t>=sin(2*pi*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*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de tiempo </a:t>
            </a:r>
            <a:r>
              <a:rPr lang="es-AR" sz="2000" b="1" dirty="0" smtClean="0"/>
              <a:t>continuo 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='); </a:t>
            </a:r>
            <a:r>
              <a:rPr lang="es-AR" sz="2000" b="1" dirty="0" smtClean="0">
                <a:solidFill>
                  <a:schemeClr val="accent1"/>
                </a:solidFill>
              </a:rPr>
              <a:t>%ingreso frecuencia de muestreo </a:t>
            </a:r>
          </a:p>
          <a:p>
            <a:r>
              <a:rPr lang="es-AR" sz="2000" b="1" dirty="0" err="1" smtClean="0"/>
              <a:t>Ts</a:t>
            </a:r>
            <a:r>
              <a:rPr lang="es-AR" sz="2000" b="1" dirty="0" smtClean="0"/>
              <a:t>=1/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;  </a:t>
            </a:r>
            <a:r>
              <a:rPr lang="es-AR" sz="2000" b="1" dirty="0" smtClean="0">
                <a:solidFill>
                  <a:schemeClr val="accent1"/>
                </a:solidFill>
              </a:rPr>
              <a:t>%calculo el período de muestreo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 smtClean="0"/>
              <a:t>Tfinal</a:t>
            </a:r>
            <a:r>
              <a:rPr lang="es-AR" sz="2000" b="1" dirty="0" smtClean="0"/>
              <a:t> = 1;  </a:t>
            </a:r>
            <a:r>
              <a:rPr lang="es-AR" sz="2000" b="1" dirty="0" smtClean="0">
                <a:solidFill>
                  <a:schemeClr val="accent1"/>
                </a:solidFill>
              </a:rPr>
              <a:t>%valor de tiempo final </a:t>
            </a:r>
          </a:p>
          <a:p>
            <a:r>
              <a:rPr lang="es-AR" sz="2000" b="1" dirty="0" smtClean="0"/>
              <a:t>N=</a:t>
            </a:r>
            <a:r>
              <a:rPr lang="es-AR" sz="2000" b="1" dirty="0" err="1" smtClean="0"/>
              <a:t>Tfinal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%número de muestras </a:t>
            </a:r>
          </a:p>
          <a:p>
            <a:r>
              <a:rPr lang="es-AR" sz="2000" b="1" dirty="0" smtClean="0"/>
              <a:t>n=0:N; </a:t>
            </a:r>
            <a:r>
              <a:rPr lang="es-AR" sz="2000" b="1" dirty="0" smtClean="0">
                <a:solidFill>
                  <a:schemeClr val="accent1"/>
                </a:solidFill>
              </a:rPr>
              <a:t>%secuencia de muestras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 smtClean="0"/>
              <a:t>td</a:t>
            </a:r>
            <a:r>
              <a:rPr lang="es-AR" sz="2000" b="1" dirty="0" smtClean="0"/>
              <a:t>=n*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%secuencia de valores de tiempo discreto </a:t>
            </a:r>
            <a:r>
              <a:rPr lang="es-AR" sz="2000" b="1" dirty="0" smtClean="0"/>
              <a:t>yd=sin(2*pi*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*</a:t>
            </a:r>
            <a:r>
              <a:rPr lang="es-AR" sz="2000" b="1" dirty="0" err="1" smtClean="0"/>
              <a:t>td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de tiempo </a:t>
            </a:r>
            <a:r>
              <a:rPr lang="es-AR" sz="2000" b="1" dirty="0" smtClean="0"/>
              <a:t>discreto </a:t>
            </a:r>
            <a:r>
              <a:rPr lang="es-AR" sz="2000" b="1" dirty="0" err="1" smtClean="0"/>
              <a:t>plot</a:t>
            </a:r>
            <a:r>
              <a:rPr lang="es-AR" sz="2000" b="1" dirty="0" smtClean="0"/>
              <a:t>(tc,</a:t>
            </a:r>
            <a:r>
              <a:rPr lang="es-AR" sz="2000" b="1" dirty="0" err="1" smtClean="0"/>
              <a:t>yc</a:t>
            </a:r>
            <a:r>
              <a:rPr lang="es-AR" sz="2000" b="1" dirty="0" smtClean="0"/>
              <a:t>,'b',td,yd,'</a:t>
            </a:r>
            <a:r>
              <a:rPr lang="es-AR" sz="2000" b="1" dirty="0" err="1" smtClean="0"/>
              <a:t>or</a:t>
            </a:r>
            <a:r>
              <a:rPr lang="es-AR" sz="2000" b="1" dirty="0" smtClean="0"/>
              <a:t>') </a:t>
            </a:r>
            <a:r>
              <a:rPr lang="es-AR" sz="2000" b="1" dirty="0" smtClean="0">
                <a:solidFill>
                  <a:schemeClr val="accent1"/>
                </a:solidFill>
              </a:rPr>
              <a:t>%grafico las señales </a:t>
            </a:r>
            <a:r>
              <a:rPr lang="es-AR" sz="2000" b="1" dirty="0" err="1" smtClean="0"/>
              <a:t>senoidales</a:t>
            </a:r>
            <a:r>
              <a:rPr lang="es-AR" sz="2000" b="1" dirty="0" smtClean="0"/>
              <a:t> de tiempo %continuo y tiempo discreto</a:t>
            </a:r>
            <a:endParaRPr lang="es-AR" sz="2000" b="1" dirty="0"/>
          </a:p>
        </p:txBody>
      </p:sp>
      <p:sp>
        <p:nvSpPr>
          <p:cNvPr id="5" name="Rectángulo 4"/>
          <p:cNvSpPr/>
          <p:nvPr/>
        </p:nvSpPr>
        <p:spPr>
          <a:xfrm>
            <a:off x="233077" y="5362037"/>
            <a:ext cx="23625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/>
              <a:t>:</a:t>
            </a:r>
            <a:r>
              <a:rPr lang="es-AR" dirty="0" smtClean="0"/>
              <a:t> 5 Hz </a:t>
            </a:r>
            <a:r>
              <a:rPr lang="es-AR" dirty="0" err="1" smtClean="0"/>
              <a:t>fs</a:t>
            </a:r>
            <a:r>
              <a:rPr lang="es-AR" dirty="0"/>
              <a:t>:</a:t>
            </a:r>
            <a:r>
              <a:rPr lang="es-AR" dirty="0" smtClean="0"/>
              <a:t> 40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 smtClean="0"/>
              <a:t>: 4 Hz </a:t>
            </a:r>
            <a:r>
              <a:rPr lang="es-AR" dirty="0" err="1" smtClean="0"/>
              <a:t>fs</a:t>
            </a:r>
            <a:r>
              <a:rPr lang="es-AR" dirty="0" smtClean="0"/>
              <a:t>: 36 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 smtClean="0"/>
              <a:t>: 6 Hz </a:t>
            </a:r>
            <a:r>
              <a:rPr lang="es-AR" dirty="0" err="1" smtClean="0"/>
              <a:t>fs</a:t>
            </a:r>
            <a:r>
              <a:rPr lang="es-AR" dirty="0" smtClean="0"/>
              <a:t>: 50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 smtClean="0"/>
              <a:t>: 4 Hz </a:t>
            </a:r>
            <a:r>
              <a:rPr lang="es-AR" dirty="0" err="1" smtClean="0"/>
              <a:t>fs</a:t>
            </a:r>
            <a:r>
              <a:rPr lang="es-AR" dirty="0" smtClean="0"/>
              <a:t>: 26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r="7570"/>
          <a:stretch/>
        </p:blipFill>
        <p:spPr>
          <a:xfrm>
            <a:off x="6650171" y="221468"/>
            <a:ext cx="5446994" cy="4824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075055" y="141376"/>
            <a:ext cx="48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a)</a:t>
            </a:r>
            <a:endParaRPr lang="es-AR" sz="2400" b="1" dirty="0"/>
          </a:p>
        </p:txBody>
      </p:sp>
      <p:pic>
        <p:nvPicPr>
          <p:cNvPr id="8" name="Imagen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8" r="40442"/>
          <a:stretch/>
        </p:blipFill>
        <p:spPr bwMode="auto">
          <a:xfrm>
            <a:off x="9060873" y="5254960"/>
            <a:ext cx="1246909" cy="10445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737600" y="4885097"/>
            <a:ext cx="2179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Frecuencia discreta</a:t>
            </a:r>
            <a:endParaRPr lang="es-AR" sz="2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74923" y="4990191"/>
            <a:ext cx="2715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Calcular el valor de N</a:t>
            </a:r>
            <a:endParaRPr lang="es-AR" sz="2000" dirty="0"/>
          </a:p>
        </p:txBody>
      </p:sp>
      <p:pic>
        <p:nvPicPr>
          <p:cNvPr id="11" name="Imagen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076" y="5422587"/>
            <a:ext cx="3218383" cy="126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37" y="5475622"/>
            <a:ext cx="2711450" cy="82391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9649" y="150152"/>
            <a:ext cx="4431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i="0" u="none" strike="noStrike" dirty="0" smtClean="0">
                <a:solidFill>
                  <a:srgbClr val="333333"/>
                </a:solidFill>
                <a:effectLst/>
              </a:rPr>
              <a:t>Teorema de Muestreo de Nyquist</a:t>
            </a:r>
            <a:endParaRPr lang="es-AR" sz="2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11817"/>
            <a:ext cx="120184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b="0" i="0" dirty="0" smtClean="0">
                <a:solidFill>
                  <a:srgbClr val="212529"/>
                </a:solidFill>
                <a:effectLst/>
              </a:rPr>
              <a:t>El Teorema de Muestreo de Nyquist explica la relación entre la frecuencia de muestreo y la frecuencia de la señal medida. Afirma que la frecuencia de muestreo </a:t>
            </a:r>
            <a:r>
              <a:rPr lang="es-AR" sz="2000" b="0" i="0" dirty="0" err="1" smtClean="0">
                <a:solidFill>
                  <a:srgbClr val="212529"/>
                </a:solidFill>
                <a:effectLst/>
              </a:rPr>
              <a:t>f</a:t>
            </a:r>
            <a:r>
              <a:rPr lang="es-AR" sz="2000" b="0" i="0" baseline="-25000" dirty="0" err="1" smtClean="0">
                <a:solidFill>
                  <a:srgbClr val="212529"/>
                </a:solidFill>
                <a:effectLst/>
              </a:rPr>
              <a:t>s</a:t>
            </a:r>
            <a:r>
              <a:rPr lang="es-AR" sz="2000" b="0" i="0" dirty="0" smtClean="0">
                <a:solidFill>
                  <a:srgbClr val="212529"/>
                </a:solidFill>
                <a:effectLst/>
              </a:rPr>
              <a:t> debe ser mayor que el doble del componente de interés de frecuencia más alto en la señal medida.</a:t>
            </a:r>
            <a:endParaRPr lang="es-AR" sz="2000" dirty="0"/>
          </a:p>
        </p:txBody>
      </p:sp>
      <p:sp>
        <p:nvSpPr>
          <p:cNvPr id="6" name="Rectángulo 5"/>
          <p:cNvSpPr/>
          <p:nvPr/>
        </p:nvSpPr>
        <p:spPr>
          <a:xfrm>
            <a:off x="261179" y="1627480"/>
            <a:ext cx="1272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err="1" smtClean="0"/>
              <a:t>fs</a:t>
            </a:r>
            <a:r>
              <a:rPr lang="es-AR" sz="2800" dirty="0"/>
              <a:t>&gt;</a:t>
            </a:r>
            <a:r>
              <a:rPr lang="es-AR" sz="2800" dirty="0" smtClean="0"/>
              <a:t>2.fm</a:t>
            </a:r>
            <a:endParaRPr lang="es-AR" sz="2800" dirty="0"/>
          </a:p>
        </p:txBody>
      </p:sp>
      <p:sp>
        <p:nvSpPr>
          <p:cNvPr id="7" name="Rectángulo 6"/>
          <p:cNvSpPr/>
          <p:nvPr/>
        </p:nvSpPr>
        <p:spPr>
          <a:xfrm>
            <a:off x="0" y="2089145"/>
            <a:ext cx="120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El establecer de manera correcta la relación entre estas dos frecuencias permitirá asegurarse de que la información de la muestra sea realmente representativa de la señal continua que se quiera estudiar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-26161" y="2827809"/>
            <a:ext cx="334091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lphaLcParenR"/>
            </a:pPr>
            <a:r>
              <a:rPr lang="es-AR" sz="2400" dirty="0" err="1" smtClean="0"/>
              <a:t>fsenial</a:t>
            </a:r>
            <a:r>
              <a:rPr lang="es-AR" sz="2400" dirty="0" smtClean="0"/>
              <a:t> = 1Hz </a:t>
            </a:r>
            <a:r>
              <a:rPr lang="es-AR" sz="2400" dirty="0" err="1" smtClean="0"/>
              <a:t>fs</a:t>
            </a:r>
            <a:r>
              <a:rPr lang="es-AR" sz="2400" dirty="0" smtClean="0"/>
              <a:t> =40; 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 = 39Hz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 ;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 = 41Hz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40;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=37Hz </a:t>
            </a:r>
            <a:r>
              <a:rPr lang="es-AR" sz="2400" dirty="0" err="1" smtClean="0"/>
              <a:t>fs</a:t>
            </a:r>
            <a:r>
              <a:rPr lang="es-AR" sz="2400" dirty="0" smtClean="0"/>
              <a:t>=40;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 = 5Hz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40;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34658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3889" y="123640"/>
            <a:ext cx="120349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err="1" smtClean="0"/>
              <a:t>clear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close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fsenial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fseñal</a:t>
            </a:r>
            <a:r>
              <a:rPr lang="es-AR" sz="2000" b="1" dirty="0" smtClean="0"/>
              <a:t>='); </a:t>
            </a:r>
            <a:r>
              <a:rPr lang="es-AR" sz="2000" b="1" dirty="0" smtClean="0">
                <a:solidFill>
                  <a:schemeClr val="accent1"/>
                </a:solidFill>
              </a:rPr>
              <a:t>%ingreso frecuencia</a:t>
            </a:r>
            <a:r>
              <a:rPr lang="es-AR" sz="2000" b="1" dirty="0" smtClean="0"/>
              <a:t> </a:t>
            </a:r>
          </a:p>
          <a:p>
            <a:r>
              <a:rPr lang="es-AR" sz="2000" b="1" dirty="0" smtClean="0"/>
              <a:t>señal 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=0:0.0001:3; </a:t>
            </a:r>
            <a:r>
              <a:rPr lang="es-AR" sz="2000" b="1" dirty="0" smtClean="0">
                <a:solidFill>
                  <a:schemeClr val="accent1"/>
                </a:solidFill>
              </a:rPr>
              <a:t>%"tiempo continuo" </a:t>
            </a:r>
          </a:p>
          <a:p>
            <a:r>
              <a:rPr lang="es-AR" sz="2000" b="1" dirty="0" err="1" smtClean="0"/>
              <a:t>yc</a:t>
            </a:r>
            <a:r>
              <a:rPr lang="es-AR" sz="2000" b="1" dirty="0" smtClean="0"/>
              <a:t>=sin(2*pi*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*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de "tiempo continuo“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='); </a:t>
            </a:r>
            <a:r>
              <a:rPr lang="es-AR" sz="2000" b="1" dirty="0" smtClean="0">
                <a:solidFill>
                  <a:schemeClr val="accent1"/>
                </a:solidFill>
              </a:rPr>
              <a:t>%ingreso frecuencia de muestreo </a:t>
            </a:r>
          </a:p>
          <a:p>
            <a:r>
              <a:rPr lang="es-AR" sz="2000" b="1" dirty="0" err="1" smtClean="0"/>
              <a:t>Ts</a:t>
            </a:r>
            <a:r>
              <a:rPr lang="es-AR" sz="2000" b="1" dirty="0" smtClean="0"/>
              <a:t>=1/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%calculo tiempo de muestreo </a:t>
            </a:r>
          </a:p>
          <a:p>
            <a:r>
              <a:rPr lang="es-AR" sz="2000" b="1" dirty="0" err="1" smtClean="0"/>
              <a:t>Tfinal</a:t>
            </a:r>
            <a:r>
              <a:rPr lang="es-AR" sz="2000" b="1" dirty="0" smtClean="0"/>
              <a:t> = 3; </a:t>
            </a:r>
            <a:r>
              <a:rPr lang="es-AR" sz="2000" b="1" dirty="0" smtClean="0">
                <a:solidFill>
                  <a:schemeClr val="accent1"/>
                </a:solidFill>
              </a:rPr>
              <a:t>%valor final de tiempo </a:t>
            </a:r>
          </a:p>
          <a:p>
            <a:r>
              <a:rPr lang="es-AR" sz="2000" b="1" dirty="0" smtClean="0"/>
              <a:t>N=</a:t>
            </a:r>
            <a:r>
              <a:rPr lang="es-AR" sz="2000" b="1" dirty="0" err="1" smtClean="0"/>
              <a:t>Tfinal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%calculo la cantidad de muestras </a:t>
            </a:r>
          </a:p>
          <a:p>
            <a:r>
              <a:rPr lang="es-AR" sz="2000" b="1" dirty="0" smtClean="0"/>
              <a:t>n=0:N; </a:t>
            </a:r>
            <a:r>
              <a:rPr lang="es-AR" sz="2000" b="1" dirty="0" smtClean="0">
                <a:solidFill>
                  <a:schemeClr val="accent1"/>
                </a:solidFill>
              </a:rPr>
              <a:t>%secuencia de muestras </a:t>
            </a:r>
          </a:p>
          <a:p>
            <a:r>
              <a:rPr lang="es-AR" sz="2000" b="1" dirty="0" err="1" smtClean="0"/>
              <a:t>td</a:t>
            </a:r>
            <a:r>
              <a:rPr lang="es-AR" sz="2000" b="1" dirty="0" smtClean="0"/>
              <a:t>=n*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%valores de tiempo discreto </a:t>
            </a:r>
          </a:p>
          <a:p>
            <a:r>
              <a:rPr lang="es-AR" sz="2000" b="1" dirty="0" smtClean="0"/>
              <a:t>Omega=2*pi*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%frecuencia de la señal discreta en radianes/muestra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Omegan</a:t>
            </a:r>
            <a:r>
              <a:rPr lang="es-AR" sz="2000" b="1" dirty="0" smtClean="0"/>
              <a:t>=Omega/pi </a:t>
            </a:r>
            <a:r>
              <a:rPr lang="es-AR" sz="2000" b="1" dirty="0" smtClean="0">
                <a:solidFill>
                  <a:schemeClr val="accent1"/>
                </a:solidFill>
              </a:rPr>
              <a:t>%frecuencia de la señal discreta en unidades de pi </a:t>
            </a:r>
          </a:p>
          <a:p>
            <a:r>
              <a:rPr lang="es-AR" sz="2000" b="1" dirty="0" smtClean="0"/>
              <a:t>yd=sin(Omega*n);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de tiempo discreto </a:t>
            </a:r>
          </a:p>
          <a:p>
            <a:r>
              <a:rPr lang="es-AR" sz="2000" b="1" dirty="0" smtClean="0"/>
              <a:t>Omegalias1=2*pi-(2*pi*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%2pi-frecuencia de la señal discreta </a:t>
            </a:r>
          </a:p>
          <a:p>
            <a:r>
              <a:rPr lang="es-AR" sz="2000" b="1" dirty="0" smtClean="0"/>
              <a:t>Omegaliasn1=Omegalias1/pi </a:t>
            </a:r>
            <a:r>
              <a:rPr lang="es-AR" sz="2000" b="1" dirty="0" smtClean="0">
                <a:solidFill>
                  <a:schemeClr val="accent1"/>
                </a:solidFill>
              </a:rPr>
              <a:t>% 2pi-frec. señal discreta en unidades de pi </a:t>
            </a:r>
          </a:p>
          <a:p>
            <a:r>
              <a:rPr lang="es-AR" sz="2000" b="1" dirty="0" smtClean="0"/>
              <a:t>yd1=sin(Omegalias1*n);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discreta (2pi-Omega) </a:t>
            </a:r>
          </a:p>
          <a:p>
            <a:r>
              <a:rPr lang="es-AR" sz="2000" b="1" dirty="0" smtClean="0"/>
              <a:t>yc1=sin(2*pi.*(</a:t>
            </a:r>
            <a:r>
              <a:rPr lang="es-AR" sz="2000" b="1" dirty="0" err="1" smtClean="0"/>
              <a:t>fs-fsenial</a:t>
            </a:r>
            <a:r>
              <a:rPr lang="es-AR" sz="2000" b="1" dirty="0" smtClean="0"/>
              <a:t>).*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de "</a:t>
            </a:r>
            <a:r>
              <a:rPr lang="es-AR" sz="2000" b="1" dirty="0" err="1" smtClean="0">
                <a:solidFill>
                  <a:schemeClr val="accent1"/>
                </a:solidFill>
              </a:rPr>
              <a:t>tc</a:t>
            </a:r>
            <a:r>
              <a:rPr lang="es-AR" sz="2000" b="1" dirty="0" smtClean="0">
                <a:solidFill>
                  <a:schemeClr val="accent1"/>
                </a:solidFill>
              </a:rPr>
              <a:t>" que corresponde a (2pi-Omega)</a:t>
            </a:r>
          </a:p>
          <a:p>
            <a:r>
              <a:rPr lang="es-AR" sz="2000" b="1" dirty="0" smtClean="0"/>
              <a:t>Omegalias2=(2*pi*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)+2*pi; </a:t>
            </a:r>
            <a:r>
              <a:rPr lang="es-AR" sz="2000" b="1" dirty="0" smtClean="0">
                <a:solidFill>
                  <a:schemeClr val="accent1"/>
                </a:solidFill>
              </a:rPr>
              <a:t>%frecuencia de la señal discreta + 2pi</a:t>
            </a:r>
          </a:p>
          <a:p>
            <a:r>
              <a:rPr lang="es-AR" sz="2000" b="1" dirty="0" smtClean="0"/>
              <a:t>Omegaliasn2=Omegalias2/pi </a:t>
            </a:r>
            <a:r>
              <a:rPr lang="es-AR" sz="2000" b="1" dirty="0" smtClean="0">
                <a:solidFill>
                  <a:schemeClr val="accent1"/>
                </a:solidFill>
              </a:rPr>
              <a:t>% </a:t>
            </a:r>
            <a:r>
              <a:rPr lang="es-AR" sz="2000" b="1" dirty="0" err="1" smtClean="0">
                <a:solidFill>
                  <a:schemeClr val="accent1"/>
                </a:solidFill>
              </a:rPr>
              <a:t>frec</a:t>
            </a:r>
            <a:r>
              <a:rPr lang="es-AR" sz="2000" b="1" dirty="0" smtClean="0">
                <a:solidFill>
                  <a:schemeClr val="accent1"/>
                </a:solidFill>
              </a:rPr>
              <a:t>. señal discreta + 2pi en unidades de pi </a:t>
            </a:r>
          </a:p>
        </p:txBody>
      </p:sp>
    </p:spTree>
    <p:extLst>
      <p:ext uri="{BB962C8B-B14F-4D97-AF65-F5344CB8AC3E}">
        <p14:creationId xmlns:p14="http://schemas.microsoft.com/office/powerpoint/2010/main" val="1078915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12541</TotalTime>
  <Words>1149</Words>
  <Application>Microsoft Office PowerPoint</Application>
  <PresentationFormat>Panorámica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simaf</dc:creator>
  <cp:lastModifiedBy>simaf</cp:lastModifiedBy>
  <cp:revision>27</cp:revision>
  <dcterms:created xsi:type="dcterms:W3CDTF">2023-08-05T19:27:18Z</dcterms:created>
  <dcterms:modified xsi:type="dcterms:W3CDTF">2024-08-05T13:51:10Z</dcterms:modified>
</cp:coreProperties>
</file>