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68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2/9/2024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652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2/9/2024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045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2/9/2024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566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2/9/2024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068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2/9/2024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766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2/9/2024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600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2/9/2024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481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2/9/2024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814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2/9/2024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271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2/9/2024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310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2/9/2024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412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4B3BE-DFDC-4E62-A91B-B0D9023CDA0D}" type="datetimeFigureOut">
              <a:rPr lang="es-AR" smtClean="0"/>
              <a:t>2/9/2024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763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6047" y="-82856"/>
            <a:ext cx="4348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 smtClean="0">
                <a:solidFill>
                  <a:srgbClr val="00B050"/>
                </a:solidFill>
              </a:rPr>
              <a:t>Serie Discreta de Fourier</a:t>
            </a:r>
            <a:endParaRPr lang="es-AR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624591"/>
              </p:ext>
            </p:extLst>
          </p:nvPr>
        </p:nvGraphicFramePr>
        <p:xfrm>
          <a:off x="931723" y="634082"/>
          <a:ext cx="3110105" cy="1057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cuación" r:id="rId3" imgW="1307880" imgH="444240" progId="Equation.3">
                  <p:embed/>
                </p:oleObj>
              </mc:Choice>
              <mc:Fallback>
                <p:oleObj name="Ecuación" r:id="rId3" imgW="1307880" imgH="444240" progId="Equation.3">
                  <p:embed/>
                  <p:pic>
                    <p:nvPicPr>
                      <p:cNvPr id="5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723" y="634082"/>
                        <a:ext cx="3110105" cy="1057277"/>
                      </a:xfrm>
                      <a:prstGeom prst="rect">
                        <a:avLst/>
                      </a:prstGeom>
                      <a:noFill/>
                      <a:ln w="349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385136"/>
              </p:ext>
            </p:extLst>
          </p:nvPr>
        </p:nvGraphicFramePr>
        <p:xfrm>
          <a:off x="835025" y="1823522"/>
          <a:ext cx="3303502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cuación" r:id="rId5" imgW="1371600" imgH="444240" progId="Equation.3">
                  <p:embed/>
                </p:oleObj>
              </mc:Choice>
              <mc:Fallback>
                <p:oleObj name="Ecuación" r:id="rId5" imgW="1371600" imgH="444240" progId="Equation.3">
                  <p:embed/>
                  <p:pic>
                    <p:nvPicPr>
                      <p:cNvPr id="6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1823522"/>
                        <a:ext cx="3303502" cy="1071570"/>
                      </a:xfrm>
                      <a:prstGeom prst="rect">
                        <a:avLst/>
                      </a:prstGeom>
                      <a:noFill/>
                      <a:ln w="349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7 CuadroTexto"/>
          <p:cNvSpPr txBox="1"/>
          <p:nvPr/>
        </p:nvSpPr>
        <p:spPr>
          <a:xfrm>
            <a:off x="4004675" y="930547"/>
            <a:ext cx="2625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/>
              <a:t>,     Ecuación de Síntesis</a:t>
            </a:r>
            <a:endParaRPr lang="es-AR" sz="2000" dirty="0"/>
          </a:p>
        </p:txBody>
      </p:sp>
      <p:sp>
        <p:nvSpPr>
          <p:cNvPr id="8" name="8 CuadroTexto"/>
          <p:cNvSpPr txBox="1"/>
          <p:nvPr/>
        </p:nvSpPr>
        <p:spPr>
          <a:xfrm>
            <a:off x="4004675" y="1959197"/>
            <a:ext cx="2628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/>
              <a:t>,     Ecuación de Análisis</a:t>
            </a:r>
            <a:endParaRPr lang="es-AR" sz="2000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39571" y="2787935"/>
            <a:ext cx="6785920" cy="39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ángulo 9"/>
          <p:cNvSpPr/>
          <p:nvPr/>
        </p:nvSpPr>
        <p:spPr>
          <a:xfrm>
            <a:off x="301953" y="3387957"/>
            <a:ext cx="47290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dirty="0" smtClean="0"/>
              <a:t>La serie de Fourier permite representar funciones periódicas a través de una sumatoria finita de funciones </a:t>
            </a:r>
            <a:r>
              <a:rPr lang="es-AR" sz="2400" dirty="0" err="1" smtClean="0"/>
              <a:t>senoidales</a:t>
            </a:r>
            <a:r>
              <a:rPr lang="es-AR" sz="2400" dirty="0" smtClean="0"/>
              <a:t> y </a:t>
            </a:r>
            <a:r>
              <a:rPr lang="es-AR" sz="2400" dirty="0" err="1" smtClean="0"/>
              <a:t>cosenoidales</a:t>
            </a:r>
            <a:r>
              <a:rPr lang="es-AR" sz="2400" dirty="0" smtClean="0"/>
              <a:t> de distintas frecuencias y amplitudes. 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91776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AR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588654" y="104523"/>
            <a:ext cx="2410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Cuadrada</a:t>
            </a:r>
            <a:endParaRPr lang="es-AR" sz="2000" b="1" dirty="0"/>
          </a:p>
        </p:txBody>
      </p:sp>
      <p:sp>
        <p:nvSpPr>
          <p:cNvPr id="6" name="Rectángulo 5"/>
          <p:cNvSpPr/>
          <p:nvPr/>
        </p:nvSpPr>
        <p:spPr>
          <a:xfrm>
            <a:off x="0" y="3705509"/>
            <a:ext cx="5894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Generamos una onda cuadrada con: ancho = 50 </a:t>
            </a:r>
            <a:r>
              <a:rPr lang="es-AR" dirty="0" err="1"/>
              <a:t>deltat</a:t>
            </a:r>
            <a:r>
              <a:rPr lang="es-AR" dirty="0"/>
              <a:t> = 0.25</a:t>
            </a:r>
          </a:p>
        </p:txBody>
      </p:sp>
      <p:sp>
        <p:nvSpPr>
          <p:cNvPr id="7" name="Rectángulo 6"/>
          <p:cNvSpPr/>
          <p:nvPr/>
        </p:nvSpPr>
        <p:spPr>
          <a:xfrm>
            <a:off x="0" y="1219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 = 1;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%coeficiente de amplitud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ancho=input(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'ancho='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=input(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deltat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 (valores&lt;1) = 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=0.001;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t = 0:Ts:1; 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%intervalo de tiempo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 = A*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square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(2*pi*1 * (t-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),ancho);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cuadrada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heaviside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(y);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%acota los valores del pulso entre 0 y 1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%grafica la señal cuadrada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'Amplitud'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'tiempo'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7" t="5377" r="8609" b="2029"/>
          <a:stretch/>
        </p:blipFill>
        <p:spPr>
          <a:xfrm>
            <a:off x="434487" y="3982508"/>
            <a:ext cx="3487246" cy="2808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" t="6993" r="7918" b="53335"/>
          <a:stretch/>
        </p:blipFill>
        <p:spPr>
          <a:xfrm>
            <a:off x="7121234" y="-18472"/>
            <a:ext cx="4766530" cy="1692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" t="53287" r="7918" b="6186"/>
          <a:stretch/>
        </p:blipFill>
        <p:spPr>
          <a:xfrm>
            <a:off x="7121234" y="1625600"/>
            <a:ext cx="4668087" cy="1692803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432786" y="104523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10 Términos</a:t>
            </a:r>
            <a:endParaRPr lang="es-AR" sz="2000" b="1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t="6532" r="7744" b="54328"/>
          <a:stretch/>
        </p:blipFill>
        <p:spPr>
          <a:xfrm>
            <a:off x="7093867" y="3336057"/>
            <a:ext cx="4821264" cy="1692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t="52991" r="7744" b="5723"/>
          <a:stretch/>
        </p:blipFill>
        <p:spPr>
          <a:xfrm>
            <a:off x="7085985" y="5045711"/>
            <a:ext cx="4765231" cy="176400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7432786" y="3434202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66 Términos</a:t>
            </a:r>
            <a:endParaRPr lang="es-AR" sz="2000" b="1" dirty="0"/>
          </a:p>
        </p:txBody>
      </p:sp>
      <p:sp>
        <p:nvSpPr>
          <p:cNvPr id="15" name="Rectángulo 14"/>
          <p:cNvSpPr/>
          <p:nvPr/>
        </p:nvSpPr>
        <p:spPr>
          <a:xfrm>
            <a:off x="3999345" y="4268815"/>
            <a:ext cx="28078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dirty="0"/>
              <a:t>“Fenómeno de </a:t>
            </a:r>
            <a:r>
              <a:rPr lang="es-AR" dirty="0" err="1"/>
              <a:t>Gibbs</a:t>
            </a:r>
            <a:r>
              <a:rPr lang="es-AR" dirty="0"/>
              <a:t>” el cual se ve en la función aproximada de la serie de Fourier. Esto se ve como </a:t>
            </a:r>
            <a:r>
              <a:rPr lang="es-AR" dirty="0" smtClean="0"/>
              <a:t>una oscilación </a:t>
            </a:r>
            <a:r>
              <a:rPr lang="es-AR" dirty="0"/>
              <a:t>que sobrepasa el valor del pulso de la señal original</a:t>
            </a:r>
          </a:p>
        </p:txBody>
      </p:sp>
    </p:spTree>
    <p:extLst>
      <p:ext uri="{BB962C8B-B14F-4D97-AF65-F5344CB8AC3E}">
        <p14:creationId xmlns:p14="http://schemas.microsoft.com/office/powerpoint/2010/main" val="1185283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9864" y="0"/>
            <a:ext cx="2901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b) </a:t>
            </a:r>
            <a:r>
              <a:rPr lang="es-AR" dirty="0" smtClean="0"/>
              <a:t>ancho </a:t>
            </a:r>
            <a:r>
              <a:rPr lang="es-AR" dirty="0"/>
              <a:t>= 10 y </a:t>
            </a:r>
            <a:r>
              <a:rPr lang="es-AR" dirty="0" err="1"/>
              <a:t>deltat</a:t>
            </a:r>
            <a:r>
              <a:rPr lang="es-AR" dirty="0"/>
              <a:t> =0.45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" t="5083" r="6704"/>
          <a:stretch/>
        </p:blipFill>
        <p:spPr>
          <a:xfrm>
            <a:off x="0" y="434109"/>
            <a:ext cx="4710545" cy="379667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" t="6466" r="8437" b="54511"/>
          <a:stretch/>
        </p:blipFill>
        <p:spPr>
          <a:xfrm>
            <a:off x="6414938" y="0"/>
            <a:ext cx="4772026" cy="1656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" t="53558" r="8437" b="6251"/>
          <a:stretch/>
        </p:blipFill>
        <p:spPr>
          <a:xfrm>
            <a:off x="6333182" y="1652684"/>
            <a:ext cx="4935538" cy="1764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7224" r="8335" b="53881"/>
          <a:stretch/>
        </p:blipFill>
        <p:spPr>
          <a:xfrm>
            <a:off x="6490733" y="3446052"/>
            <a:ext cx="4777987" cy="1656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53406" r="8335" b="7108"/>
          <a:stretch/>
        </p:blipFill>
        <p:spPr>
          <a:xfrm>
            <a:off x="6459879" y="5102052"/>
            <a:ext cx="4808841" cy="16920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832422" y="3659203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60 Términos</a:t>
            </a:r>
            <a:endParaRPr lang="es-AR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773400" y="69402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30 Términos</a:t>
            </a:r>
            <a:endParaRPr lang="es-AR" sz="2000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67528" y="4723468"/>
            <a:ext cx="5467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000" dirty="0" smtClean="0"/>
              <a:t>Al disminuir el ancho de la señal cuadrada aumenta la cantidad de componentes de frecuencia.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638569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4" t="6744" r="8091" b="53771"/>
          <a:stretch/>
        </p:blipFill>
        <p:spPr>
          <a:xfrm>
            <a:off x="6443378" y="3341684"/>
            <a:ext cx="4572000" cy="157941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5" t="6993" r="8263" b="54023"/>
          <a:stretch/>
        </p:blipFill>
        <p:spPr>
          <a:xfrm>
            <a:off x="6457232" y="69402"/>
            <a:ext cx="4562764" cy="155934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99864" y="0"/>
            <a:ext cx="2678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b) </a:t>
            </a:r>
            <a:r>
              <a:rPr lang="es-AR" dirty="0" smtClean="0"/>
              <a:t>ancho </a:t>
            </a:r>
            <a:r>
              <a:rPr lang="es-AR" dirty="0"/>
              <a:t>= 2</a:t>
            </a:r>
            <a:r>
              <a:rPr lang="es-AR" dirty="0" smtClean="0"/>
              <a:t> </a:t>
            </a:r>
            <a:r>
              <a:rPr lang="es-AR" dirty="0"/>
              <a:t>y </a:t>
            </a:r>
            <a:r>
              <a:rPr lang="es-AR" dirty="0" err="1"/>
              <a:t>deltat</a:t>
            </a:r>
            <a:r>
              <a:rPr lang="es-AR" dirty="0"/>
              <a:t> =</a:t>
            </a:r>
            <a:r>
              <a:rPr lang="es-AR" dirty="0" smtClean="0"/>
              <a:t>0.49</a:t>
            </a: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6773400" y="3400585"/>
            <a:ext cx="172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128 Términos</a:t>
            </a:r>
            <a:endParaRPr lang="es-AR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773400" y="69402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66 Términos</a:t>
            </a:r>
            <a:endParaRPr lang="es-AR" sz="2000" b="1" dirty="0"/>
          </a:p>
        </p:txBody>
      </p:sp>
      <p:sp>
        <p:nvSpPr>
          <p:cNvPr id="2" name="Rectángulo 1"/>
          <p:cNvSpPr/>
          <p:nvPr/>
        </p:nvSpPr>
        <p:spPr>
          <a:xfrm>
            <a:off x="99864" y="413139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AR" dirty="0"/>
              <a:t>Si se </a:t>
            </a:r>
            <a:r>
              <a:rPr lang="es-AR" dirty="0" smtClean="0"/>
              <a:t>observa </a:t>
            </a:r>
            <a:r>
              <a:rPr lang="es-AR" dirty="0"/>
              <a:t>desde la gráfica obtenida </a:t>
            </a:r>
            <a:r>
              <a:rPr lang="es-AR" dirty="0" smtClean="0"/>
              <a:t>en </a:t>
            </a:r>
            <a:r>
              <a:rPr lang="es-AR" dirty="0"/>
              <a:t>con la señal coseno y se la compara con la última obtenida vemos como ha cambiado </a:t>
            </a:r>
            <a:r>
              <a:rPr lang="es-AR" dirty="0" smtClean="0"/>
              <a:t>complejidad </a:t>
            </a:r>
            <a:r>
              <a:rPr lang="es-AR" dirty="0"/>
              <a:t>en el espectro de frecuencia de las distintas señales tratadas</a:t>
            </a:r>
            <a:r>
              <a:rPr lang="es-AR" dirty="0" smtClean="0"/>
              <a:t>. </a:t>
            </a:r>
          </a:p>
          <a:p>
            <a:pPr algn="just"/>
            <a:r>
              <a:rPr lang="es-AR" dirty="0" smtClean="0"/>
              <a:t>Concluimos </a:t>
            </a:r>
            <a:r>
              <a:rPr lang="es-AR" dirty="0"/>
              <a:t>que siempre que se </a:t>
            </a:r>
            <a:r>
              <a:rPr lang="es-AR" dirty="0" smtClean="0"/>
              <a:t>tome un </a:t>
            </a:r>
            <a:r>
              <a:rPr lang="es-AR" dirty="0"/>
              <a:t>mayor número de términos para aproximar por serie de Fourier la representación será mejor siempre y cuando se respete el número de máximo de términos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5" t="52674" r="8263" b="6647"/>
          <a:stretch/>
        </p:blipFill>
        <p:spPr>
          <a:xfrm>
            <a:off x="6457232" y="1628745"/>
            <a:ext cx="4562764" cy="16271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7" b="3016"/>
          <a:stretch/>
        </p:blipFill>
        <p:spPr>
          <a:xfrm>
            <a:off x="99864" y="440035"/>
            <a:ext cx="5333333" cy="3620656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4" t="52386" r="8091" b="5974"/>
          <a:stretch/>
        </p:blipFill>
        <p:spPr>
          <a:xfrm>
            <a:off x="6457232" y="5006901"/>
            <a:ext cx="4572000" cy="166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5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28018" y="4057317"/>
            <a:ext cx="1070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arenR"/>
            </a:pPr>
            <a:r>
              <a:rPr lang="es-AR" sz="2400" dirty="0" smtClean="0"/>
              <a:t>En </a:t>
            </a:r>
            <a:r>
              <a:rPr lang="es-AR" sz="2400" dirty="0"/>
              <a:t>el script senial2.m elegir un período de muestreo </a:t>
            </a:r>
            <a:r>
              <a:rPr lang="es-AR" sz="2400" dirty="0" err="1"/>
              <a:t>Ts</a:t>
            </a:r>
            <a:r>
              <a:rPr lang="es-AR" sz="2400" dirty="0"/>
              <a:t>=0.01s. Procesar la señal que resulta con la función serief88.m .Presentar las figuras del espectro de frecuencias y del desarrollo en Serie de Fourier</a:t>
            </a:r>
            <a:r>
              <a:rPr lang="es-AR" sz="2400" dirty="0" smtClean="0"/>
              <a:t>.</a:t>
            </a:r>
          </a:p>
          <a:p>
            <a:pPr marL="342900" indent="-342900" algn="just">
              <a:buAutoNum type="arabicParenR"/>
            </a:pPr>
            <a:r>
              <a:rPr lang="es-AR" sz="2400" dirty="0" smtClean="0"/>
              <a:t> Aplicar </a:t>
            </a:r>
            <a:r>
              <a:rPr lang="es-AR" sz="2400" dirty="0"/>
              <a:t>un muestreo </a:t>
            </a:r>
            <a:r>
              <a:rPr lang="es-AR" sz="2400" dirty="0" err="1"/>
              <a:t>Ts</a:t>
            </a:r>
            <a:r>
              <a:rPr lang="es-AR" sz="2400" dirty="0"/>
              <a:t>=0.02s y explicar que sucede. Presentar figuras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28018" y="93967"/>
            <a:ext cx="172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Ejercicios</a:t>
            </a:r>
            <a:endParaRPr lang="es-AR" sz="2000" b="1" dirty="0"/>
          </a:p>
        </p:txBody>
      </p:sp>
      <p:sp>
        <p:nvSpPr>
          <p:cNvPr id="6" name="Rectángulo 5"/>
          <p:cNvSpPr/>
          <p:nvPr/>
        </p:nvSpPr>
        <p:spPr>
          <a:xfrm>
            <a:off x="428017" y="1168332"/>
            <a:ext cx="108126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dirty="0"/>
              <a:t>La señal senial256 fue recolectada con una frecuencia de muestreo de 256Hz. </a:t>
            </a:r>
            <a:endParaRPr lang="es-AR" sz="2400" dirty="0" smtClean="0"/>
          </a:p>
          <a:p>
            <a:pPr marL="342900" indent="-342900" algn="just">
              <a:buAutoNum type="arabicParenR"/>
            </a:pPr>
            <a:r>
              <a:rPr lang="es-AR" sz="2400" dirty="0" smtClean="0"/>
              <a:t>Graficarla </a:t>
            </a:r>
            <a:r>
              <a:rPr lang="es-AR" sz="2400" dirty="0"/>
              <a:t>en el dominio del tiempo. </a:t>
            </a:r>
            <a:endParaRPr lang="es-AR" sz="2400" dirty="0" smtClean="0"/>
          </a:p>
          <a:p>
            <a:pPr marL="342900" indent="-342900" algn="just">
              <a:buAutoNum type="arabicParenR"/>
            </a:pPr>
            <a:r>
              <a:rPr lang="es-AR" sz="2400" dirty="0" smtClean="0"/>
              <a:t>Si </a:t>
            </a:r>
            <a:r>
              <a:rPr lang="es-AR" sz="2400" dirty="0"/>
              <a:t>aplicamos la función serief88.m ¿Cuántos términos deberíamos incluir para asegurarnos que representamos todas las frecuencias que componen a senial256? Presentar gráficos.</a:t>
            </a:r>
          </a:p>
        </p:txBody>
      </p:sp>
    </p:spTree>
    <p:extLst>
      <p:ext uri="{BB962C8B-B14F-4D97-AF65-F5344CB8AC3E}">
        <p14:creationId xmlns:p14="http://schemas.microsoft.com/office/powerpoint/2010/main" val="1368908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7658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=256;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=1/256;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y=load(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'senial256'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t=0:1/256:(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(y)-1)*(1/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" t="5147" r="7571" b="5492"/>
          <a:stretch/>
        </p:blipFill>
        <p:spPr>
          <a:xfrm>
            <a:off x="0" y="2623127"/>
            <a:ext cx="4461164" cy="357447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765964" y="0"/>
            <a:ext cx="751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smtClean="0"/>
              <a:t>El </a:t>
            </a:r>
            <a:r>
              <a:rPr lang="es-AR" sz="2000" dirty="0"/>
              <a:t>número de máximo de términos que podemos tomar es </a:t>
            </a:r>
            <a:r>
              <a:rPr lang="es-AR" sz="2000" dirty="0" smtClean="0"/>
              <a:t>128 (256/2)</a:t>
            </a:r>
            <a:endParaRPr lang="es-AR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2" b="53753"/>
          <a:stretch/>
        </p:blipFill>
        <p:spPr>
          <a:xfrm>
            <a:off x="5784606" y="373425"/>
            <a:ext cx="5333333" cy="15794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05" b="6433"/>
          <a:stretch/>
        </p:blipFill>
        <p:spPr>
          <a:xfrm>
            <a:off x="5784606" y="1955419"/>
            <a:ext cx="5333333" cy="154247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4" b="54386"/>
          <a:stretch/>
        </p:blipFill>
        <p:spPr>
          <a:xfrm>
            <a:off x="5784605" y="3574471"/>
            <a:ext cx="5333333" cy="152400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26" b="6119"/>
          <a:stretch/>
        </p:blipFill>
        <p:spPr>
          <a:xfrm>
            <a:off x="5784604" y="5175050"/>
            <a:ext cx="5333333" cy="157018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618181" y="638523"/>
            <a:ext cx="172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128 Términos</a:t>
            </a:r>
            <a:endParaRPr lang="es-AR" sz="20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4618181" y="4336471"/>
            <a:ext cx="172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33 Términos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1139501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=input(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='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t=0:Ts:4;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A1=rand;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A2=rand;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A3=rand;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A4=rand;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A5=rand;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A6=rand;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A7=rand;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A8=rand;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y1=(A1*3)*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(2*pi*(2)*t);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y2=(A2*3)*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(2*pi*(5)*t);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y3=(A3*3)*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(2*pi*(8)*t);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y4=(A4*3)*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(2*pi*(13)*t);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y5=(A5*3)*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(2*pi*(30)*t);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y6=(A6*3)*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(2*pi*(22)*t);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y7=(A7*3)*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(2*pi*(16)*t);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y8=(A8*3)*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(2*pi*(10)*t);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y=y1+y2+y3+y4+y5+y6+y7+y8;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6" t="4684" r="6532" b="5723"/>
          <a:stretch/>
        </p:blipFill>
        <p:spPr>
          <a:xfrm>
            <a:off x="2346045" y="-9236"/>
            <a:ext cx="3917872" cy="3096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235201" y="102814"/>
            <a:ext cx="228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Señal con TS=0.01</a:t>
            </a:r>
            <a:endParaRPr lang="es-AR" sz="20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t="6532" r="5953" b="6647"/>
          <a:stretch/>
        </p:blipFill>
        <p:spPr>
          <a:xfrm>
            <a:off x="6493158" y="1228435"/>
            <a:ext cx="5333062" cy="4032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368144" y="752762"/>
            <a:ext cx="172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25 Términos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277489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1" t="6840" r="8537" b="5499"/>
          <a:stretch/>
        </p:blipFill>
        <p:spPr>
          <a:xfrm>
            <a:off x="92363" y="498762"/>
            <a:ext cx="5769827" cy="4572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115248" y="0"/>
            <a:ext cx="172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50 Términos</a:t>
            </a:r>
            <a:endParaRPr lang="es-AR" sz="2000" b="1" dirty="0"/>
          </a:p>
        </p:txBody>
      </p:sp>
      <p:sp>
        <p:nvSpPr>
          <p:cNvPr id="2" name="Rectángulo 1"/>
          <p:cNvSpPr/>
          <p:nvPr/>
        </p:nvSpPr>
        <p:spPr>
          <a:xfrm>
            <a:off x="5975927" y="2000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AR" dirty="0" smtClean="0"/>
              <a:t>Si </a:t>
            </a:r>
            <a:r>
              <a:rPr lang="es-AR" dirty="0"/>
              <a:t>cambiamos el tiempo de muestreo a 0.02s, cabe de esperarse que el número máximo de términos admitidos en la función serief88 será de </a:t>
            </a:r>
            <a:r>
              <a:rPr lang="es-AR" dirty="0" err="1"/>
              <a:t>Fs</a:t>
            </a:r>
            <a:r>
              <a:rPr lang="es-AR" dirty="0"/>
              <a:t>/2=(1/0.02)/2=25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r="7917"/>
          <a:stretch/>
        </p:blipFill>
        <p:spPr>
          <a:xfrm>
            <a:off x="6262247" y="1123385"/>
            <a:ext cx="508854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77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273"/>
            <a:ext cx="6768000" cy="5076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521972" y="604980"/>
            <a:ext cx="172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25 Términos</a:t>
            </a:r>
            <a:endParaRPr lang="es-AR" sz="20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6768000" y="2826328"/>
            <a:ext cx="52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¿</a:t>
            </a:r>
            <a:r>
              <a:rPr lang="es-AR" sz="2400" dirty="0" smtClean="0"/>
              <a:t>Observa algún inconveniente?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276844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26417" y="1454020"/>
            <a:ext cx="108126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dirty="0" smtClean="0"/>
              <a:t>Obtener una señal cualquiera, triangular, cuadrada o incluso algún sonido o tono.</a:t>
            </a:r>
          </a:p>
          <a:p>
            <a:pPr marL="342900" indent="-342900" algn="just">
              <a:buAutoNum type="arabicParenR"/>
            </a:pPr>
            <a:r>
              <a:rPr lang="es-AR" sz="2400" dirty="0" smtClean="0"/>
              <a:t>Graficarla </a:t>
            </a:r>
            <a:r>
              <a:rPr lang="es-AR" sz="2400" dirty="0"/>
              <a:t>en el dominio del tiempo. </a:t>
            </a:r>
            <a:endParaRPr lang="es-AR" sz="2400" dirty="0" smtClean="0"/>
          </a:p>
          <a:p>
            <a:pPr marL="342900" indent="-342900" algn="just">
              <a:buAutoNum type="arabicParenR"/>
            </a:pPr>
            <a:r>
              <a:rPr lang="es-AR" sz="2400" dirty="0" smtClean="0"/>
              <a:t>Aplicar la función </a:t>
            </a:r>
            <a:r>
              <a:rPr lang="es-AR" sz="2400" dirty="0"/>
              <a:t>serief88.m </a:t>
            </a:r>
            <a:r>
              <a:rPr lang="es-AR" sz="2400" dirty="0" smtClean="0"/>
              <a:t>Presentar </a:t>
            </a:r>
            <a:r>
              <a:rPr lang="es-AR" sz="2400" dirty="0"/>
              <a:t>gráficos.</a:t>
            </a:r>
          </a:p>
        </p:txBody>
      </p:sp>
    </p:spTree>
    <p:extLst>
      <p:ext uri="{BB962C8B-B14F-4D97-AF65-F5344CB8AC3E}">
        <p14:creationId xmlns:p14="http://schemas.microsoft.com/office/powerpoint/2010/main" val="80165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03200" y="501272"/>
            <a:ext cx="56711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 err="1" smtClean="0"/>
              <a:t>clear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all</a:t>
            </a:r>
            <a:endParaRPr lang="es-AR" sz="2000" b="1" dirty="0" smtClean="0"/>
          </a:p>
          <a:p>
            <a:r>
              <a:rPr lang="es-AR" sz="2000" b="1" dirty="0" err="1" smtClean="0"/>
              <a:t>close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all</a:t>
            </a:r>
            <a:r>
              <a:rPr lang="es-AR" sz="2000" b="1" dirty="0" smtClean="0"/>
              <a:t> </a:t>
            </a:r>
          </a:p>
          <a:p>
            <a:r>
              <a:rPr lang="es-AR" sz="2000" b="1" dirty="0" smtClean="0"/>
              <a:t>A = 1;%coeficiente de amplitud </a:t>
            </a:r>
          </a:p>
          <a:p>
            <a:r>
              <a:rPr lang="es-AR" sz="2000" b="1" dirty="0" smtClean="0"/>
              <a:t>f=input('frecuencia=') </a:t>
            </a:r>
          </a:p>
          <a:p>
            <a:r>
              <a:rPr lang="es-AR" sz="2000" b="1" dirty="0" err="1" smtClean="0"/>
              <a:t>Ts</a:t>
            </a:r>
            <a:r>
              <a:rPr lang="es-AR" sz="2000" b="1" dirty="0" smtClean="0"/>
              <a:t>=0.001;</a:t>
            </a:r>
          </a:p>
          <a:p>
            <a:r>
              <a:rPr lang="es-AR" sz="2000" b="1" dirty="0" smtClean="0"/>
              <a:t>t = 0:Ts:1; %intervalo de tiempo </a:t>
            </a:r>
          </a:p>
          <a:p>
            <a:r>
              <a:rPr lang="es-AR" sz="2000" b="1" dirty="0" smtClean="0"/>
              <a:t>y = A*</a:t>
            </a:r>
            <a:r>
              <a:rPr lang="es-AR" sz="2000" b="1" dirty="0" err="1" smtClean="0"/>
              <a:t>cos</a:t>
            </a:r>
            <a:r>
              <a:rPr lang="es-AR" sz="2000" b="1" dirty="0" smtClean="0"/>
              <a:t>(2*pi*f *t);%señal coseno </a:t>
            </a:r>
          </a:p>
          <a:p>
            <a:r>
              <a:rPr lang="es-AR" sz="2000" b="1" dirty="0" err="1" smtClean="0"/>
              <a:t>plot</a:t>
            </a:r>
            <a:r>
              <a:rPr lang="es-AR" sz="2000" b="1" dirty="0" smtClean="0"/>
              <a:t>(</a:t>
            </a:r>
            <a:r>
              <a:rPr lang="es-AR" sz="2000" b="1" dirty="0" err="1" smtClean="0"/>
              <a:t>t,y</a:t>
            </a:r>
            <a:r>
              <a:rPr lang="es-AR" sz="2000" b="1" dirty="0" smtClean="0"/>
              <a:t>);%grafica la señal coseno</a:t>
            </a:r>
          </a:p>
          <a:p>
            <a:r>
              <a:rPr lang="es-AR" sz="2000" b="1" dirty="0" err="1" smtClean="0"/>
              <a:t>ylabel</a:t>
            </a:r>
            <a:r>
              <a:rPr lang="es-AR" sz="2000" b="1" dirty="0" smtClean="0"/>
              <a:t>('Amplitud') </a:t>
            </a:r>
          </a:p>
          <a:p>
            <a:r>
              <a:rPr lang="es-AR" sz="2000" b="1" dirty="0" err="1" smtClean="0"/>
              <a:t>xlabel</a:t>
            </a:r>
            <a:r>
              <a:rPr lang="es-AR" sz="2000" b="1" dirty="0" smtClean="0"/>
              <a:t>('tiempo')</a:t>
            </a:r>
            <a:endParaRPr lang="es-AR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203200" y="157018"/>
            <a:ext cx="3925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Crear una función </a:t>
            </a:r>
            <a:r>
              <a:rPr lang="es-AR" sz="2400" b="1" dirty="0" err="1" smtClean="0"/>
              <a:t>cosenoidal</a:t>
            </a:r>
            <a:endParaRPr lang="es-AR" sz="24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128" y="-32332"/>
            <a:ext cx="6206246" cy="465468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576617" y="598337"/>
            <a:ext cx="2170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Frecuencia 3 </a:t>
            </a:r>
            <a:r>
              <a:rPr lang="es-AR" sz="2000" dirty="0" err="1" smtClean="0"/>
              <a:t>hz</a:t>
            </a:r>
            <a:endParaRPr lang="es-AR" sz="2000" dirty="0"/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64655" y="3759200"/>
            <a:ext cx="6049818" cy="9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0" y="3718689"/>
            <a:ext cx="893156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[s1] =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serief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y,Ts,t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 </a:t>
            </a:r>
            <a:r>
              <a:rPr lang="es-A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serief88</a:t>
            </a:r>
            <a:endParaRPr lang="es-AR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sz="2000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Nter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=input(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Nter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=</a:t>
            </a:r>
            <a:r>
              <a:rPr lang="es-AR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nro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 de términos'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nter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=1:Nter;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N=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(y);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%cantidad de elementos que tiene la señal para analizar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n=0:1:N-1; 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%secuencia de tiempo 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figure(1)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(n*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Ts,y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'.'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%grafica la señal a representar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pause(2)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%pausa para visualizar la señal a representar</a:t>
            </a:r>
            <a:endParaRPr lang="es-AR" dirty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38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04522"/>
            <a:ext cx="119426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%Calcula los coeficientes de la serie de Fourier (Ecuación de Análisis</a:t>
            </a:r>
            <a:r>
              <a:rPr lang="es-AR" sz="20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)</a:t>
            </a:r>
            <a:endParaRPr lang="es-AR" sz="20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k = 0 : N-1  </a:t>
            </a:r>
            <a:r>
              <a:rPr lang="pt-B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para cada coeficiente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s = 0; 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%valor inicial del coeficiente</a:t>
            </a:r>
          </a:p>
          <a:p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n = 0 : N - 1  </a:t>
            </a:r>
            <a:r>
              <a:rPr lang="pt-B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para cada valor de </a:t>
            </a:r>
            <a:r>
              <a:rPr lang="pt-BR" sz="2000" dirty="0" err="1">
                <a:solidFill>
                  <a:srgbClr val="228B22"/>
                </a:solidFill>
                <a:latin typeface="Courier New" panose="02070309020205020404" pitchFamily="49" charset="0"/>
              </a:rPr>
              <a:t>tiempo</a:t>
            </a:r>
            <a:endParaRPr lang="pt-BR" sz="20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s =  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s+y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(n + 1) * 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(-j*(2 * 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*k*n *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)); </a:t>
            </a:r>
            <a:r>
              <a:rPr lang="pt-B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%valor parcial de </a:t>
            </a:r>
            <a:r>
              <a:rPr lang="pt-BR" sz="2000" dirty="0" err="1">
                <a:solidFill>
                  <a:srgbClr val="228B22"/>
                </a:solidFill>
                <a:latin typeface="Courier New" panose="02070309020205020404" pitchFamily="49" charset="0"/>
              </a:rPr>
              <a:t>coef</a:t>
            </a:r>
            <a:r>
              <a:rPr lang="pt-B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AR" sz="20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C(k + 1) = s/N; </a:t>
            </a:r>
            <a:r>
              <a:rPr lang="pt-B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valor final de cada coeficiente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AR" sz="20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2760667"/>
            <a:ext cx="12192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%Calcula el valor de cada término de la serie de Fourier (Ecuación </a:t>
            </a:r>
            <a:r>
              <a:rPr lang="es-AR" sz="20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de Síntesis)</a:t>
            </a:r>
            <a:endParaRPr lang="es-AR" sz="20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i=1:length(N-1)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n=0:1:N-1;</a:t>
            </a:r>
          </a:p>
          <a:p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ar(1,:)=(C(1).*(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(1j*2 * 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*0*n *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)));</a:t>
            </a:r>
            <a:r>
              <a:rPr lang="pt-B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%término de contínua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v=2;</a:t>
            </a:r>
          </a:p>
          <a:p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k = 1 : N-1  </a:t>
            </a:r>
            <a:r>
              <a:rPr lang="pt-B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para cada coeficiente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(v,:)=((C(k+1).*(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(1j*2 * pi *k*n *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))+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conj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(C(k+1)).*(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(-1j*2 * pi *k*n *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))));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%armónicos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v=v+1;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AR" sz="20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i=i+1;</a:t>
            </a:r>
          </a:p>
          <a:p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AR" sz="20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03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20073" y="0"/>
            <a:ext cx="117856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%Define variables para realizar los gráficos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=0:length(C)-1; 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vector de frecuencias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v=1;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(1:Nter+1); 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%frecuencias correspondientes a la cantidad de términos</a:t>
            </a:r>
          </a:p>
          <a:p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i=1:Nter+1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freneg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-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fliplr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(i));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Cneg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fliplr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abs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(C(i))');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%grafica el espectro de frecuencias correspondiente a los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%términos de la serie solicitados (análisis)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figure(2)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(2,1,1)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stem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(i),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abs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(C(i)),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'b'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filled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hold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,stem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(freneg,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Cneg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'b'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filled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axis([-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)-1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)+1 0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abs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(C))*1.2])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hold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sz="200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endParaRPr lang="es-AR" sz="2000" dirty="0" smtClean="0">
              <a:solidFill>
                <a:srgbClr val="A020F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94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29309" y="197209"/>
            <a:ext cx="1196109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%gráfica el aporte de cada término a la serie(aporte a la síntesis)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figure(2)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(2,1,2)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(n*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(v,:)))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axis([0 1 min(y)-1 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(y)+1])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hold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endParaRPr lang="es-AR" sz="2000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v=v+1;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pause(1)</a:t>
            </a:r>
          </a:p>
          <a:p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AR" sz="20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s1=sum(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(1:Nter+1,:)); 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%suma los términos de la serie (síntesis)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%grafica el resultado de la serie (síntesis)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figure(2)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(2,1,2)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(n*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,(s1),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'k'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t,y,</a:t>
            </a:r>
            <a:r>
              <a:rPr lang="es-AR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'b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hold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off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48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14036" y="249382"/>
            <a:ext cx="4507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Luego de ejecutar el script coseno, llamamos a la función serief88 e introducimos un numero de términos para representarla, en este caso 5. La ecuación de síntesis se grafica en negro.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7" t="5376" r="7051" b="5262"/>
          <a:stretch/>
        </p:blipFill>
        <p:spPr>
          <a:xfrm>
            <a:off x="314035" y="1837823"/>
            <a:ext cx="4507345" cy="3574473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>
            <a:off x="4821380" y="0"/>
            <a:ext cx="138547" cy="683490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959927" y="-883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 = 1;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%coeficiente de amplitud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f=input(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'frecuencia='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=0.01;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t = 0:Ts:1-Ts; 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%intervalo de tiempo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y1 = 4*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(2*pi*f *t);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coseno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y2 = A*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(2*pi*2*f *t);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coseno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y3 = A*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(2*pi*3*f *t);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coseno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y=y1+y2+y3+0.4;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%suma de cosenos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%grafica la suma de cosenos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'Amplitud'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'tiempo'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5" t="6070" r="8610"/>
          <a:stretch/>
        </p:blipFill>
        <p:spPr>
          <a:xfrm>
            <a:off x="7499927" y="3100782"/>
            <a:ext cx="4544291" cy="3757218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4959927" y="5237018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Realizar lo mismo que para el coseno pero usando 10 y 4 términos.</a:t>
            </a:r>
            <a:endParaRPr lang="es-AR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499927" y="0"/>
            <a:ext cx="2410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Suma de cosenos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389903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" t="5607" r="8263" b="4568"/>
          <a:stretch/>
        </p:blipFill>
        <p:spPr>
          <a:xfrm>
            <a:off x="341731" y="535709"/>
            <a:ext cx="5541130" cy="4500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" t="4837" r="7397" b="5571"/>
          <a:stretch/>
        </p:blipFill>
        <p:spPr>
          <a:xfrm>
            <a:off x="6493153" y="429127"/>
            <a:ext cx="5613397" cy="4500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294880" y="135599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10 Términos</a:t>
            </a:r>
            <a:endParaRPr lang="es-AR" sz="20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8526127" y="29017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4</a:t>
            </a:r>
            <a:r>
              <a:rPr lang="es-AR" sz="2000" b="1" dirty="0" smtClean="0"/>
              <a:t> Términos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19264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2364" y="41858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 = 1;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%coeficiente de amplitud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Wdt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= 0.5;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%selección de máximo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=0.01;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t = 0:Ts:1; 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%intervalo de tiempo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 = A*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sawtooth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(2*pi*1 * (t-0.5) , 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Wdt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%onda diente de sierra (triangular si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Wdt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=0.5)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%grafica la onda triangular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'Amplitud'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'tiempo'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2364" y="18473"/>
            <a:ext cx="2410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Triangular</a:t>
            </a:r>
            <a:endParaRPr lang="es-AR" sz="20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0" t="4791" r="7051"/>
          <a:stretch/>
        </p:blipFill>
        <p:spPr>
          <a:xfrm>
            <a:off x="92367" y="3821189"/>
            <a:ext cx="3746152" cy="3024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6" t="6695" r="7520" b="53917"/>
          <a:stretch/>
        </p:blipFill>
        <p:spPr>
          <a:xfrm>
            <a:off x="6844146" y="40244"/>
            <a:ext cx="4694094" cy="164077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257295" y="218528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10 Términos</a:t>
            </a:r>
            <a:endParaRPr lang="es-AR" sz="2000" b="1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4" t="53240" r="7398" b="6490"/>
          <a:stretch/>
        </p:blipFill>
        <p:spPr>
          <a:xfrm>
            <a:off x="6788848" y="4997002"/>
            <a:ext cx="4652883" cy="1656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6" t="52696" r="7520" b="6020"/>
          <a:stretch/>
        </p:blipFill>
        <p:spPr>
          <a:xfrm>
            <a:off x="6844146" y="1681018"/>
            <a:ext cx="4694094" cy="171977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4" t="6226" r="7398" b="53906"/>
          <a:stretch/>
        </p:blipFill>
        <p:spPr>
          <a:xfrm>
            <a:off x="6844146" y="3377002"/>
            <a:ext cx="4597585" cy="16200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7257295" y="3534512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33 Términos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1202059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4654" y="120073"/>
            <a:ext cx="12127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¿Cuál es la cantidad máxima de términos que debemos utilizar para una correcta representación?</a:t>
            </a:r>
          </a:p>
          <a:p>
            <a:r>
              <a:rPr lang="es-AR" dirty="0" smtClean="0"/>
              <a:t>La cantidad máxima de términos será </a:t>
            </a:r>
            <a:r>
              <a:rPr lang="es-AR" dirty="0"/>
              <a:t>igual a la frecuencia de Nyquist, esto se calcula como la mitad de la frecuencia de muestreo, que a su vez la obtenemos como la recíproca del tiempo de muestreo, </a:t>
            </a:r>
            <a:r>
              <a:rPr lang="es-AR" dirty="0" smtClean="0"/>
              <a:t>en este caso la </a:t>
            </a:r>
            <a:r>
              <a:rPr lang="es-AR" dirty="0"/>
              <a:t>podemos leer del script de la onda </a:t>
            </a:r>
            <a:r>
              <a:rPr lang="es-AR" dirty="0" smtClean="0"/>
              <a:t>triangular, </a:t>
            </a:r>
            <a:r>
              <a:rPr lang="es-AR" dirty="0" err="1" smtClean="0"/>
              <a:t>Ts</a:t>
            </a:r>
            <a:r>
              <a:rPr lang="es-AR" dirty="0" smtClean="0"/>
              <a:t>=0,01 </a:t>
            </a:r>
            <a:r>
              <a:rPr lang="es-AR" dirty="0"/>
              <a:t>, tal que </a:t>
            </a:r>
            <a:r>
              <a:rPr lang="es-AR" dirty="0" err="1"/>
              <a:t>Fs</a:t>
            </a:r>
            <a:r>
              <a:rPr lang="es-AR" dirty="0"/>
              <a:t>= 100, por lo que el número máximo de términos sería de 50</a:t>
            </a: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4" t="6476" r="7917" b="5317"/>
          <a:stretch/>
        </p:blipFill>
        <p:spPr>
          <a:xfrm>
            <a:off x="249383" y="1320401"/>
            <a:ext cx="5017382" cy="3960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99477" y="1400782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55 Términos</a:t>
            </a:r>
            <a:endParaRPr lang="es-AR" sz="2000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7" t="6013" r="8205" b="6010"/>
          <a:stretch/>
        </p:blipFill>
        <p:spPr>
          <a:xfrm>
            <a:off x="6617853" y="1320401"/>
            <a:ext cx="4988976" cy="39600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058713" y="1400782"/>
            <a:ext cx="1641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100 Términos</a:t>
            </a:r>
            <a:endParaRPr lang="es-AR" sz="20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0" y="5412509"/>
            <a:ext cx="1200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Se observan espectros de frecuencia duplicados al tomar una cantidad de términos muy  grande. En el dominio del tiempo observamos que la señal representada difiere de la original.</a:t>
            </a:r>
          </a:p>
        </p:txBody>
      </p:sp>
    </p:spTree>
    <p:extLst>
      <p:ext uri="{BB962C8B-B14F-4D97-AF65-F5344CB8AC3E}">
        <p14:creationId xmlns:p14="http://schemas.microsoft.com/office/powerpoint/2010/main" val="2173827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4209</TotalTime>
  <Words>1376</Words>
  <Application>Microsoft Office PowerPoint</Application>
  <PresentationFormat>Panorámica</PresentationFormat>
  <Paragraphs>189</Paragraphs>
  <Slides>18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Tema de Office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simaf</dc:creator>
  <cp:lastModifiedBy>simaf</cp:lastModifiedBy>
  <cp:revision>41</cp:revision>
  <dcterms:created xsi:type="dcterms:W3CDTF">2023-08-08T13:06:31Z</dcterms:created>
  <dcterms:modified xsi:type="dcterms:W3CDTF">2024-09-02T18:00:52Z</dcterms:modified>
</cp:coreProperties>
</file>