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6" r:id="rId5"/>
    <p:sldId id="257" r:id="rId6"/>
    <p:sldId id="265" r:id="rId7"/>
    <p:sldId id="258" r:id="rId8"/>
    <p:sldId id="262" r:id="rId9"/>
    <p:sldId id="266" r:id="rId10"/>
    <p:sldId id="268" r:id="rId11"/>
    <p:sldId id="259" r:id="rId12"/>
    <p:sldId id="261"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1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E5EBE5-0751-4C9F-9F59-E99A823F445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FD18F0-2ACD-4631-BFE0-59668E343111}">
      <dgm:prSet/>
      <dgm:spPr/>
      <dgm:t>
        <a:bodyPr/>
        <a:lstStyle/>
        <a:p>
          <a:r>
            <a:rPr lang="en-US" b="0" i="0"/>
            <a:t>Receipt </a:t>
          </a:r>
          <a:r>
            <a:rPr lang="en-US"/>
            <a:t>Signing and order verification – Both sides of the supply chain can sign receipts and verify order details using our smart contracts</a:t>
          </a:r>
        </a:p>
      </dgm:t>
    </dgm:pt>
    <dgm:pt modelId="{EEB793CF-0F8C-45B2-BCFA-56ED30ED623D}" type="parTrans" cxnId="{E92BD13E-BA4B-49EC-A094-D4A3C42EC99D}">
      <dgm:prSet/>
      <dgm:spPr/>
      <dgm:t>
        <a:bodyPr/>
        <a:lstStyle/>
        <a:p>
          <a:endParaRPr lang="en-US"/>
        </a:p>
      </dgm:t>
    </dgm:pt>
    <dgm:pt modelId="{A1667DBE-8084-459F-A3EF-1105B0BD4144}" type="sibTrans" cxnId="{E92BD13E-BA4B-49EC-A094-D4A3C42EC99D}">
      <dgm:prSet/>
      <dgm:spPr/>
      <dgm:t>
        <a:bodyPr/>
        <a:lstStyle/>
        <a:p>
          <a:endParaRPr lang="en-US"/>
        </a:p>
      </dgm:t>
    </dgm:pt>
    <dgm:pt modelId="{9D3AEC56-78DE-4BA6-8A1C-D93D2B8DE42D}">
      <dgm:prSet/>
      <dgm:spPr/>
      <dgm:t>
        <a:bodyPr/>
        <a:lstStyle/>
        <a:p>
          <a:r>
            <a:rPr lang="en-US" dirty="0"/>
            <a:t>Inventory</a:t>
          </a:r>
          <a:r>
            <a:rPr lang="en-US" b="0" i="0" dirty="0"/>
            <a:t> </a:t>
          </a:r>
          <a:r>
            <a:rPr lang="en-US" dirty="0"/>
            <a:t>Management – Suppliers can put order listings according to their inventory. Furthermore, each order placed updates the inventory list to avoid over-ordering.</a:t>
          </a:r>
        </a:p>
      </dgm:t>
    </dgm:pt>
    <dgm:pt modelId="{CC2250D3-02E3-49BB-99F4-BD247E50F740}" type="parTrans" cxnId="{BBC4D70C-C8E0-49B2-A024-9AF025E8A789}">
      <dgm:prSet/>
      <dgm:spPr/>
      <dgm:t>
        <a:bodyPr/>
        <a:lstStyle/>
        <a:p>
          <a:endParaRPr lang="en-US"/>
        </a:p>
      </dgm:t>
    </dgm:pt>
    <dgm:pt modelId="{2507AE5F-D8FA-48CD-ACCE-E5907F2542C7}" type="sibTrans" cxnId="{BBC4D70C-C8E0-49B2-A024-9AF025E8A789}">
      <dgm:prSet/>
      <dgm:spPr/>
      <dgm:t>
        <a:bodyPr/>
        <a:lstStyle/>
        <a:p>
          <a:endParaRPr lang="en-US"/>
        </a:p>
      </dgm:t>
    </dgm:pt>
    <dgm:pt modelId="{37F47D6D-21AE-4223-BA25-E53A34AC1D1F}">
      <dgm:prSet/>
      <dgm:spPr/>
      <dgm:t>
        <a:bodyPr/>
        <a:lstStyle/>
        <a:p>
          <a:r>
            <a:rPr lang="en-US" dirty="0"/>
            <a:t>Historical</a:t>
          </a:r>
          <a:r>
            <a:rPr lang="en-US" b="0" i="0" dirty="0"/>
            <a:t> Look-up – </a:t>
          </a:r>
          <a:r>
            <a:rPr lang="en-US" dirty="0"/>
            <a:t>All intermediate and final receipts are recorded on the blockchain and hence can be tracked. Also, consumers can track their order status from intermediate receipts.</a:t>
          </a:r>
        </a:p>
      </dgm:t>
    </dgm:pt>
    <dgm:pt modelId="{A79BFAD1-071D-43F6-97A5-979E48C4648F}" type="parTrans" cxnId="{273C3944-1D65-41DE-A91C-CF37845893C0}">
      <dgm:prSet/>
      <dgm:spPr/>
      <dgm:t>
        <a:bodyPr/>
        <a:lstStyle/>
        <a:p>
          <a:endParaRPr lang="en-US"/>
        </a:p>
      </dgm:t>
    </dgm:pt>
    <dgm:pt modelId="{EB375C6B-1588-4F70-A03B-CD38C8A06D5C}" type="sibTrans" cxnId="{273C3944-1D65-41DE-A91C-CF37845893C0}">
      <dgm:prSet/>
      <dgm:spPr/>
      <dgm:t>
        <a:bodyPr/>
        <a:lstStyle/>
        <a:p>
          <a:endParaRPr lang="en-US"/>
        </a:p>
      </dgm:t>
    </dgm:pt>
    <dgm:pt modelId="{CD52ABB8-6172-499C-839B-3D1653F46DDD}">
      <dgm:prSet/>
      <dgm:spPr/>
      <dgm:t>
        <a:bodyPr/>
        <a:lstStyle/>
        <a:p>
          <a:r>
            <a:rPr lang="en-US" dirty="0"/>
            <a:t>Payment Verification – Off-chain payments are verified on-chain by the bank.</a:t>
          </a:r>
        </a:p>
      </dgm:t>
    </dgm:pt>
    <dgm:pt modelId="{E0FE6C4D-1A8B-41C6-AAC2-08906898E113}" type="parTrans" cxnId="{C6DD217D-4049-4868-B6EF-FB2CD26314A4}">
      <dgm:prSet/>
      <dgm:spPr/>
      <dgm:t>
        <a:bodyPr/>
        <a:lstStyle/>
        <a:p>
          <a:endParaRPr lang="en-US"/>
        </a:p>
      </dgm:t>
    </dgm:pt>
    <dgm:pt modelId="{1A920025-E3B3-47F6-BDF5-979B00FA45EF}" type="sibTrans" cxnId="{C6DD217D-4049-4868-B6EF-FB2CD26314A4}">
      <dgm:prSet/>
      <dgm:spPr/>
      <dgm:t>
        <a:bodyPr/>
        <a:lstStyle/>
        <a:p>
          <a:endParaRPr lang="en-US"/>
        </a:p>
      </dgm:t>
    </dgm:pt>
    <dgm:pt modelId="{2023C359-40F1-4749-A6E0-56D10B9E12DE}">
      <dgm:prSet/>
      <dgm:spPr/>
      <dgm:t>
        <a:bodyPr/>
        <a:lstStyle/>
        <a:p>
          <a:r>
            <a:rPr lang="en-US" b="0" i="0" dirty="0"/>
            <a:t>Off-chain heavy processing – To allow orders to be processed faster all routing </a:t>
          </a:r>
          <a:r>
            <a:rPr lang="en-US" dirty="0"/>
            <a:t>from supplier to consumer is kept off-chain.</a:t>
          </a:r>
        </a:p>
      </dgm:t>
    </dgm:pt>
    <dgm:pt modelId="{5938E42F-ED6B-407E-8F74-2CB6EE05B04C}" type="parTrans" cxnId="{D99A9713-71A9-4063-B2C4-2534F6EBC91E}">
      <dgm:prSet/>
      <dgm:spPr/>
      <dgm:t>
        <a:bodyPr/>
        <a:lstStyle/>
        <a:p>
          <a:endParaRPr lang="en-US"/>
        </a:p>
      </dgm:t>
    </dgm:pt>
    <dgm:pt modelId="{C400E755-FF13-4494-880D-BD1464C3D4E7}" type="sibTrans" cxnId="{D99A9713-71A9-4063-B2C4-2534F6EBC91E}">
      <dgm:prSet/>
      <dgm:spPr/>
      <dgm:t>
        <a:bodyPr/>
        <a:lstStyle/>
        <a:p>
          <a:endParaRPr lang="en-US"/>
        </a:p>
      </dgm:t>
    </dgm:pt>
    <dgm:pt modelId="{4FAC1ADA-4842-409C-B226-3C9252A13AFB}" type="pres">
      <dgm:prSet presAssocID="{2AE5EBE5-0751-4C9F-9F59-E99A823F4453}" presName="root" presStyleCnt="0">
        <dgm:presLayoutVars>
          <dgm:dir/>
          <dgm:resizeHandles val="exact"/>
        </dgm:presLayoutVars>
      </dgm:prSet>
      <dgm:spPr/>
    </dgm:pt>
    <dgm:pt modelId="{ACC91F1C-C266-4EE0-8751-393967EEE955}" type="pres">
      <dgm:prSet presAssocID="{E5FD18F0-2ACD-4631-BFE0-59668E343111}" presName="compNode" presStyleCnt="0"/>
      <dgm:spPr/>
    </dgm:pt>
    <dgm:pt modelId="{A581C08D-E740-4BD5-B9E8-5532B96EA0F1}" type="pres">
      <dgm:prSet presAssocID="{E5FD18F0-2ACD-4631-BFE0-59668E343111}" presName="bgRect" presStyleLbl="bgShp" presStyleIdx="0" presStyleCnt="5"/>
      <dgm:spPr/>
    </dgm:pt>
    <dgm:pt modelId="{D82B38CB-FC7D-4DEF-A123-C43F2D2671E0}" type="pres">
      <dgm:prSet presAssocID="{E5FD18F0-2ACD-4631-BFE0-59668E343111}"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ceipt with solid fill"/>
        </a:ext>
      </dgm:extLst>
    </dgm:pt>
    <dgm:pt modelId="{03C5C9F8-A5F4-41DC-A9AC-25ECBB5042E6}" type="pres">
      <dgm:prSet presAssocID="{E5FD18F0-2ACD-4631-BFE0-59668E343111}" presName="spaceRect" presStyleCnt="0"/>
      <dgm:spPr/>
    </dgm:pt>
    <dgm:pt modelId="{AE978FDC-5C0C-414E-912E-70D1814AEBE1}" type="pres">
      <dgm:prSet presAssocID="{E5FD18F0-2ACD-4631-BFE0-59668E343111}" presName="parTx" presStyleLbl="revTx" presStyleIdx="0" presStyleCnt="5">
        <dgm:presLayoutVars>
          <dgm:chMax val="0"/>
          <dgm:chPref val="0"/>
        </dgm:presLayoutVars>
      </dgm:prSet>
      <dgm:spPr/>
    </dgm:pt>
    <dgm:pt modelId="{94250211-FD16-497A-AFE2-77644C571E22}" type="pres">
      <dgm:prSet presAssocID="{A1667DBE-8084-459F-A3EF-1105B0BD4144}" presName="sibTrans" presStyleCnt="0"/>
      <dgm:spPr/>
    </dgm:pt>
    <dgm:pt modelId="{FCD7D8B8-EFAF-49D9-B515-887672D4C965}" type="pres">
      <dgm:prSet presAssocID="{9D3AEC56-78DE-4BA6-8A1C-D93D2B8DE42D}" presName="compNode" presStyleCnt="0"/>
      <dgm:spPr/>
    </dgm:pt>
    <dgm:pt modelId="{BE6BD273-5CD8-46F8-A439-D04803E4116C}" type="pres">
      <dgm:prSet presAssocID="{9D3AEC56-78DE-4BA6-8A1C-D93D2B8DE42D}" presName="bgRect" presStyleLbl="bgShp" presStyleIdx="1" presStyleCnt="5"/>
      <dgm:spPr/>
    </dgm:pt>
    <dgm:pt modelId="{CFE337B8-557F-40AA-A4C6-405245B1263C}" type="pres">
      <dgm:prSet presAssocID="{9D3AEC56-78DE-4BA6-8A1C-D93D2B8DE42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trolley"/>
        </a:ext>
      </dgm:extLst>
    </dgm:pt>
    <dgm:pt modelId="{FDEF9256-73AB-4CF3-8652-D4D5FBD6CC37}" type="pres">
      <dgm:prSet presAssocID="{9D3AEC56-78DE-4BA6-8A1C-D93D2B8DE42D}" presName="spaceRect" presStyleCnt="0"/>
      <dgm:spPr/>
    </dgm:pt>
    <dgm:pt modelId="{F41456AB-D4DB-4817-BF1E-7EB0E1BBDA4B}" type="pres">
      <dgm:prSet presAssocID="{9D3AEC56-78DE-4BA6-8A1C-D93D2B8DE42D}" presName="parTx" presStyleLbl="revTx" presStyleIdx="1" presStyleCnt="5">
        <dgm:presLayoutVars>
          <dgm:chMax val="0"/>
          <dgm:chPref val="0"/>
        </dgm:presLayoutVars>
      </dgm:prSet>
      <dgm:spPr/>
    </dgm:pt>
    <dgm:pt modelId="{14FF4B73-331D-4BFA-8CF0-87B87DE1C2B8}" type="pres">
      <dgm:prSet presAssocID="{2507AE5F-D8FA-48CD-ACCE-E5907F2542C7}" presName="sibTrans" presStyleCnt="0"/>
      <dgm:spPr/>
    </dgm:pt>
    <dgm:pt modelId="{EECE4797-ABC3-4768-B55C-B1E2A4BE315A}" type="pres">
      <dgm:prSet presAssocID="{37F47D6D-21AE-4223-BA25-E53A34AC1D1F}" presName="compNode" presStyleCnt="0"/>
      <dgm:spPr/>
    </dgm:pt>
    <dgm:pt modelId="{51A00BA5-6C58-4209-B5CE-C738781C0196}" type="pres">
      <dgm:prSet presAssocID="{37F47D6D-21AE-4223-BA25-E53A34AC1D1F}" presName="bgRect" presStyleLbl="bgShp" presStyleIdx="2" presStyleCnt="5"/>
      <dgm:spPr/>
    </dgm:pt>
    <dgm:pt modelId="{3D687E5F-AF35-4411-A52A-93B86C3A64D7}" type="pres">
      <dgm:prSet presAssocID="{37F47D6D-21AE-4223-BA25-E53A34AC1D1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rain Tracks with solid fill"/>
        </a:ext>
      </dgm:extLst>
    </dgm:pt>
    <dgm:pt modelId="{155013DD-9818-4772-BDB0-85D1A946FE97}" type="pres">
      <dgm:prSet presAssocID="{37F47D6D-21AE-4223-BA25-E53A34AC1D1F}" presName="spaceRect" presStyleCnt="0"/>
      <dgm:spPr/>
    </dgm:pt>
    <dgm:pt modelId="{6D54BAB0-6D63-44C2-8DD8-C40C20576505}" type="pres">
      <dgm:prSet presAssocID="{37F47D6D-21AE-4223-BA25-E53A34AC1D1F}" presName="parTx" presStyleLbl="revTx" presStyleIdx="2" presStyleCnt="5">
        <dgm:presLayoutVars>
          <dgm:chMax val="0"/>
          <dgm:chPref val="0"/>
        </dgm:presLayoutVars>
      </dgm:prSet>
      <dgm:spPr/>
    </dgm:pt>
    <dgm:pt modelId="{3643B325-0495-4501-9BE1-99B37A415ED3}" type="pres">
      <dgm:prSet presAssocID="{EB375C6B-1588-4F70-A03B-CD38C8A06D5C}" presName="sibTrans" presStyleCnt="0"/>
      <dgm:spPr/>
    </dgm:pt>
    <dgm:pt modelId="{D2B9040A-2DF0-41A8-A2BB-BA5D97B440C3}" type="pres">
      <dgm:prSet presAssocID="{CD52ABB8-6172-499C-839B-3D1653F46DDD}" presName="compNode" presStyleCnt="0"/>
      <dgm:spPr/>
    </dgm:pt>
    <dgm:pt modelId="{A246FC82-4D99-4577-8049-300DE3C48312}" type="pres">
      <dgm:prSet presAssocID="{CD52ABB8-6172-499C-839B-3D1653F46DDD}" presName="bgRect" presStyleLbl="bgShp" presStyleIdx="3" presStyleCnt="5"/>
      <dgm:spPr/>
    </dgm:pt>
    <dgm:pt modelId="{0ACD00BB-6074-45AF-AE74-ADB560B4DB6C}" type="pres">
      <dgm:prSet presAssocID="{CD52ABB8-6172-499C-839B-3D1653F46DDD}"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Transfer1 with solid fill"/>
        </a:ext>
      </dgm:extLst>
    </dgm:pt>
    <dgm:pt modelId="{BD2D0771-9194-4FF4-910F-BAE4C19AC001}" type="pres">
      <dgm:prSet presAssocID="{CD52ABB8-6172-499C-839B-3D1653F46DDD}" presName="spaceRect" presStyleCnt="0"/>
      <dgm:spPr/>
    </dgm:pt>
    <dgm:pt modelId="{C668BE01-A2CD-49AB-BF7A-7AF4DA517FF5}" type="pres">
      <dgm:prSet presAssocID="{CD52ABB8-6172-499C-839B-3D1653F46DDD}" presName="parTx" presStyleLbl="revTx" presStyleIdx="3" presStyleCnt="5">
        <dgm:presLayoutVars>
          <dgm:chMax val="0"/>
          <dgm:chPref val="0"/>
        </dgm:presLayoutVars>
      </dgm:prSet>
      <dgm:spPr/>
    </dgm:pt>
    <dgm:pt modelId="{DA7C517C-6FE8-413B-A970-B8DEAF08F8CE}" type="pres">
      <dgm:prSet presAssocID="{1A920025-E3B3-47F6-BDF5-979B00FA45EF}" presName="sibTrans" presStyleCnt="0"/>
      <dgm:spPr/>
    </dgm:pt>
    <dgm:pt modelId="{18A5E70B-B562-4A62-9586-32C2C456AFD8}" type="pres">
      <dgm:prSet presAssocID="{2023C359-40F1-4749-A6E0-56D10B9E12DE}" presName="compNode" presStyleCnt="0"/>
      <dgm:spPr/>
    </dgm:pt>
    <dgm:pt modelId="{154E1332-E039-445D-90AF-DF1D266CBF8A}" type="pres">
      <dgm:prSet presAssocID="{2023C359-40F1-4749-A6E0-56D10B9E12DE}" presName="bgRect" presStyleLbl="bgShp" presStyleIdx="4" presStyleCnt="5"/>
      <dgm:spPr/>
    </dgm:pt>
    <dgm:pt modelId="{76989599-22F7-4B54-9169-A86FF5BA1C87}" type="pres">
      <dgm:prSet presAssocID="{2023C359-40F1-4749-A6E0-56D10B9E12D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uck"/>
        </a:ext>
      </dgm:extLst>
    </dgm:pt>
    <dgm:pt modelId="{089860F0-107B-43BB-B768-7983DE52F0AF}" type="pres">
      <dgm:prSet presAssocID="{2023C359-40F1-4749-A6E0-56D10B9E12DE}" presName="spaceRect" presStyleCnt="0"/>
      <dgm:spPr/>
    </dgm:pt>
    <dgm:pt modelId="{4FD4C2FC-1D28-47A8-A492-3C774507EED9}" type="pres">
      <dgm:prSet presAssocID="{2023C359-40F1-4749-A6E0-56D10B9E12DE}" presName="parTx" presStyleLbl="revTx" presStyleIdx="4" presStyleCnt="5">
        <dgm:presLayoutVars>
          <dgm:chMax val="0"/>
          <dgm:chPref val="0"/>
        </dgm:presLayoutVars>
      </dgm:prSet>
      <dgm:spPr/>
    </dgm:pt>
  </dgm:ptLst>
  <dgm:cxnLst>
    <dgm:cxn modelId="{7E1B7D09-9761-4A9B-92FB-4AB27E210111}" type="presOf" srcId="{9D3AEC56-78DE-4BA6-8A1C-D93D2B8DE42D}" destId="{F41456AB-D4DB-4817-BF1E-7EB0E1BBDA4B}" srcOrd="0" destOrd="0" presId="urn:microsoft.com/office/officeart/2018/2/layout/IconVerticalSolidList"/>
    <dgm:cxn modelId="{BBC4D70C-C8E0-49B2-A024-9AF025E8A789}" srcId="{2AE5EBE5-0751-4C9F-9F59-E99A823F4453}" destId="{9D3AEC56-78DE-4BA6-8A1C-D93D2B8DE42D}" srcOrd="1" destOrd="0" parTransId="{CC2250D3-02E3-49BB-99F4-BD247E50F740}" sibTransId="{2507AE5F-D8FA-48CD-ACCE-E5907F2542C7}"/>
    <dgm:cxn modelId="{D99A9713-71A9-4063-B2C4-2534F6EBC91E}" srcId="{2AE5EBE5-0751-4C9F-9F59-E99A823F4453}" destId="{2023C359-40F1-4749-A6E0-56D10B9E12DE}" srcOrd="4" destOrd="0" parTransId="{5938E42F-ED6B-407E-8F74-2CB6EE05B04C}" sibTransId="{C400E755-FF13-4494-880D-BD1464C3D4E7}"/>
    <dgm:cxn modelId="{B0C62B3A-BF04-4303-8646-119D24BB8B46}" type="presOf" srcId="{2AE5EBE5-0751-4C9F-9F59-E99A823F4453}" destId="{4FAC1ADA-4842-409C-B226-3C9252A13AFB}" srcOrd="0" destOrd="0" presId="urn:microsoft.com/office/officeart/2018/2/layout/IconVerticalSolidList"/>
    <dgm:cxn modelId="{E92BD13E-BA4B-49EC-A094-D4A3C42EC99D}" srcId="{2AE5EBE5-0751-4C9F-9F59-E99A823F4453}" destId="{E5FD18F0-2ACD-4631-BFE0-59668E343111}" srcOrd="0" destOrd="0" parTransId="{EEB793CF-0F8C-45B2-BCFA-56ED30ED623D}" sibTransId="{A1667DBE-8084-459F-A3EF-1105B0BD4144}"/>
    <dgm:cxn modelId="{273C3944-1D65-41DE-A91C-CF37845893C0}" srcId="{2AE5EBE5-0751-4C9F-9F59-E99A823F4453}" destId="{37F47D6D-21AE-4223-BA25-E53A34AC1D1F}" srcOrd="2" destOrd="0" parTransId="{A79BFAD1-071D-43F6-97A5-979E48C4648F}" sibTransId="{EB375C6B-1588-4F70-A03B-CD38C8A06D5C}"/>
    <dgm:cxn modelId="{C6DD217D-4049-4868-B6EF-FB2CD26314A4}" srcId="{2AE5EBE5-0751-4C9F-9F59-E99A823F4453}" destId="{CD52ABB8-6172-499C-839B-3D1653F46DDD}" srcOrd="3" destOrd="0" parTransId="{E0FE6C4D-1A8B-41C6-AAC2-08906898E113}" sibTransId="{1A920025-E3B3-47F6-BDF5-979B00FA45EF}"/>
    <dgm:cxn modelId="{778B0182-2031-4A33-A178-CEA633FBE4D4}" type="presOf" srcId="{37F47D6D-21AE-4223-BA25-E53A34AC1D1F}" destId="{6D54BAB0-6D63-44C2-8DD8-C40C20576505}" srcOrd="0" destOrd="0" presId="urn:microsoft.com/office/officeart/2018/2/layout/IconVerticalSolidList"/>
    <dgm:cxn modelId="{3A7216A0-DC72-412A-A451-00E287A38A0F}" type="presOf" srcId="{E5FD18F0-2ACD-4631-BFE0-59668E343111}" destId="{AE978FDC-5C0C-414E-912E-70D1814AEBE1}" srcOrd="0" destOrd="0" presId="urn:microsoft.com/office/officeart/2018/2/layout/IconVerticalSolidList"/>
    <dgm:cxn modelId="{09AC9DC9-F458-4D97-B57B-FD9F9D5C6553}" type="presOf" srcId="{2023C359-40F1-4749-A6E0-56D10B9E12DE}" destId="{4FD4C2FC-1D28-47A8-A492-3C774507EED9}" srcOrd="0" destOrd="0" presId="urn:microsoft.com/office/officeart/2018/2/layout/IconVerticalSolidList"/>
    <dgm:cxn modelId="{456A4CFC-33C0-4247-B74B-08A1C3811FF8}" type="presOf" srcId="{CD52ABB8-6172-499C-839B-3D1653F46DDD}" destId="{C668BE01-A2CD-49AB-BF7A-7AF4DA517FF5}" srcOrd="0" destOrd="0" presId="urn:microsoft.com/office/officeart/2018/2/layout/IconVerticalSolidList"/>
    <dgm:cxn modelId="{3A4904E4-3C29-4DE9-9528-D3FD0AA00502}" type="presParOf" srcId="{4FAC1ADA-4842-409C-B226-3C9252A13AFB}" destId="{ACC91F1C-C266-4EE0-8751-393967EEE955}" srcOrd="0" destOrd="0" presId="urn:microsoft.com/office/officeart/2018/2/layout/IconVerticalSolidList"/>
    <dgm:cxn modelId="{709D466F-EC92-4994-AB74-4B100F518B30}" type="presParOf" srcId="{ACC91F1C-C266-4EE0-8751-393967EEE955}" destId="{A581C08D-E740-4BD5-B9E8-5532B96EA0F1}" srcOrd="0" destOrd="0" presId="urn:microsoft.com/office/officeart/2018/2/layout/IconVerticalSolidList"/>
    <dgm:cxn modelId="{65CC970C-3E09-4620-A639-EE4E226C6980}" type="presParOf" srcId="{ACC91F1C-C266-4EE0-8751-393967EEE955}" destId="{D82B38CB-FC7D-4DEF-A123-C43F2D2671E0}" srcOrd="1" destOrd="0" presId="urn:microsoft.com/office/officeart/2018/2/layout/IconVerticalSolidList"/>
    <dgm:cxn modelId="{0E4C18A2-4237-49E5-BC20-4B181C2B074A}" type="presParOf" srcId="{ACC91F1C-C266-4EE0-8751-393967EEE955}" destId="{03C5C9F8-A5F4-41DC-A9AC-25ECBB5042E6}" srcOrd="2" destOrd="0" presId="urn:microsoft.com/office/officeart/2018/2/layout/IconVerticalSolidList"/>
    <dgm:cxn modelId="{007AAFFF-0F3B-4852-834F-83D05808301F}" type="presParOf" srcId="{ACC91F1C-C266-4EE0-8751-393967EEE955}" destId="{AE978FDC-5C0C-414E-912E-70D1814AEBE1}" srcOrd="3" destOrd="0" presId="urn:microsoft.com/office/officeart/2018/2/layout/IconVerticalSolidList"/>
    <dgm:cxn modelId="{F9B04064-C283-4743-8F7E-E398D4CA360E}" type="presParOf" srcId="{4FAC1ADA-4842-409C-B226-3C9252A13AFB}" destId="{94250211-FD16-497A-AFE2-77644C571E22}" srcOrd="1" destOrd="0" presId="urn:microsoft.com/office/officeart/2018/2/layout/IconVerticalSolidList"/>
    <dgm:cxn modelId="{5602C93F-FB09-4083-8CCC-F020F0376270}" type="presParOf" srcId="{4FAC1ADA-4842-409C-B226-3C9252A13AFB}" destId="{FCD7D8B8-EFAF-49D9-B515-887672D4C965}" srcOrd="2" destOrd="0" presId="urn:microsoft.com/office/officeart/2018/2/layout/IconVerticalSolidList"/>
    <dgm:cxn modelId="{40443BA7-E194-4902-9648-0410D9E86EF7}" type="presParOf" srcId="{FCD7D8B8-EFAF-49D9-B515-887672D4C965}" destId="{BE6BD273-5CD8-46F8-A439-D04803E4116C}" srcOrd="0" destOrd="0" presId="urn:microsoft.com/office/officeart/2018/2/layout/IconVerticalSolidList"/>
    <dgm:cxn modelId="{68EA1903-2539-4B7D-8CCB-6CFAE9FDB141}" type="presParOf" srcId="{FCD7D8B8-EFAF-49D9-B515-887672D4C965}" destId="{CFE337B8-557F-40AA-A4C6-405245B1263C}" srcOrd="1" destOrd="0" presId="urn:microsoft.com/office/officeart/2018/2/layout/IconVerticalSolidList"/>
    <dgm:cxn modelId="{D5A50BE8-C8AC-4EE0-8642-CC847750DC0B}" type="presParOf" srcId="{FCD7D8B8-EFAF-49D9-B515-887672D4C965}" destId="{FDEF9256-73AB-4CF3-8652-D4D5FBD6CC37}" srcOrd="2" destOrd="0" presId="urn:microsoft.com/office/officeart/2018/2/layout/IconVerticalSolidList"/>
    <dgm:cxn modelId="{BDA8DE53-339F-4A3E-B915-55FCF80D7551}" type="presParOf" srcId="{FCD7D8B8-EFAF-49D9-B515-887672D4C965}" destId="{F41456AB-D4DB-4817-BF1E-7EB0E1BBDA4B}" srcOrd="3" destOrd="0" presId="urn:microsoft.com/office/officeart/2018/2/layout/IconVerticalSolidList"/>
    <dgm:cxn modelId="{4E42EEBA-1C6B-41CD-8233-578C4BA241C0}" type="presParOf" srcId="{4FAC1ADA-4842-409C-B226-3C9252A13AFB}" destId="{14FF4B73-331D-4BFA-8CF0-87B87DE1C2B8}" srcOrd="3" destOrd="0" presId="urn:microsoft.com/office/officeart/2018/2/layout/IconVerticalSolidList"/>
    <dgm:cxn modelId="{B0C79A63-3910-4177-920C-02F405A74129}" type="presParOf" srcId="{4FAC1ADA-4842-409C-B226-3C9252A13AFB}" destId="{EECE4797-ABC3-4768-B55C-B1E2A4BE315A}" srcOrd="4" destOrd="0" presId="urn:microsoft.com/office/officeart/2018/2/layout/IconVerticalSolidList"/>
    <dgm:cxn modelId="{C488660C-C5B5-4924-BEF6-E0E29AE7B056}" type="presParOf" srcId="{EECE4797-ABC3-4768-B55C-B1E2A4BE315A}" destId="{51A00BA5-6C58-4209-B5CE-C738781C0196}" srcOrd="0" destOrd="0" presId="urn:microsoft.com/office/officeart/2018/2/layout/IconVerticalSolidList"/>
    <dgm:cxn modelId="{493717AB-A067-4A13-B7C2-717542279886}" type="presParOf" srcId="{EECE4797-ABC3-4768-B55C-B1E2A4BE315A}" destId="{3D687E5F-AF35-4411-A52A-93B86C3A64D7}" srcOrd="1" destOrd="0" presId="urn:microsoft.com/office/officeart/2018/2/layout/IconVerticalSolidList"/>
    <dgm:cxn modelId="{340B5503-09CA-48D9-8501-30D5168A5BEC}" type="presParOf" srcId="{EECE4797-ABC3-4768-B55C-B1E2A4BE315A}" destId="{155013DD-9818-4772-BDB0-85D1A946FE97}" srcOrd="2" destOrd="0" presId="urn:microsoft.com/office/officeart/2018/2/layout/IconVerticalSolidList"/>
    <dgm:cxn modelId="{BB5AF31F-A247-4358-9189-88656CB16710}" type="presParOf" srcId="{EECE4797-ABC3-4768-B55C-B1E2A4BE315A}" destId="{6D54BAB0-6D63-44C2-8DD8-C40C20576505}" srcOrd="3" destOrd="0" presId="urn:microsoft.com/office/officeart/2018/2/layout/IconVerticalSolidList"/>
    <dgm:cxn modelId="{58478BEE-2DB5-48EC-B79F-8972DB23CD8D}" type="presParOf" srcId="{4FAC1ADA-4842-409C-B226-3C9252A13AFB}" destId="{3643B325-0495-4501-9BE1-99B37A415ED3}" srcOrd="5" destOrd="0" presId="urn:microsoft.com/office/officeart/2018/2/layout/IconVerticalSolidList"/>
    <dgm:cxn modelId="{54B466ED-7070-45F7-8D2E-898742B23F18}" type="presParOf" srcId="{4FAC1ADA-4842-409C-B226-3C9252A13AFB}" destId="{D2B9040A-2DF0-41A8-A2BB-BA5D97B440C3}" srcOrd="6" destOrd="0" presId="urn:microsoft.com/office/officeart/2018/2/layout/IconVerticalSolidList"/>
    <dgm:cxn modelId="{F4217A22-6B7B-453A-9218-11C251DA88E3}" type="presParOf" srcId="{D2B9040A-2DF0-41A8-A2BB-BA5D97B440C3}" destId="{A246FC82-4D99-4577-8049-300DE3C48312}" srcOrd="0" destOrd="0" presId="urn:microsoft.com/office/officeart/2018/2/layout/IconVerticalSolidList"/>
    <dgm:cxn modelId="{2CA77D6A-F33D-4AF1-B4E6-96E55702CF92}" type="presParOf" srcId="{D2B9040A-2DF0-41A8-A2BB-BA5D97B440C3}" destId="{0ACD00BB-6074-45AF-AE74-ADB560B4DB6C}" srcOrd="1" destOrd="0" presId="urn:microsoft.com/office/officeart/2018/2/layout/IconVerticalSolidList"/>
    <dgm:cxn modelId="{BB6572D0-CF8F-4E78-9929-9C34D6FE05C9}" type="presParOf" srcId="{D2B9040A-2DF0-41A8-A2BB-BA5D97B440C3}" destId="{BD2D0771-9194-4FF4-910F-BAE4C19AC001}" srcOrd="2" destOrd="0" presId="urn:microsoft.com/office/officeart/2018/2/layout/IconVerticalSolidList"/>
    <dgm:cxn modelId="{0BEA85EE-5C1A-4C93-B456-D9FBF0047D7D}" type="presParOf" srcId="{D2B9040A-2DF0-41A8-A2BB-BA5D97B440C3}" destId="{C668BE01-A2CD-49AB-BF7A-7AF4DA517FF5}" srcOrd="3" destOrd="0" presId="urn:microsoft.com/office/officeart/2018/2/layout/IconVerticalSolidList"/>
    <dgm:cxn modelId="{90160507-01D2-461E-9C39-2095A5452896}" type="presParOf" srcId="{4FAC1ADA-4842-409C-B226-3C9252A13AFB}" destId="{DA7C517C-6FE8-413B-A970-B8DEAF08F8CE}" srcOrd="7" destOrd="0" presId="urn:microsoft.com/office/officeart/2018/2/layout/IconVerticalSolidList"/>
    <dgm:cxn modelId="{DA02C9D7-8F8A-4D13-ACA1-D1D9D8023CCC}" type="presParOf" srcId="{4FAC1ADA-4842-409C-B226-3C9252A13AFB}" destId="{18A5E70B-B562-4A62-9586-32C2C456AFD8}" srcOrd="8" destOrd="0" presId="urn:microsoft.com/office/officeart/2018/2/layout/IconVerticalSolidList"/>
    <dgm:cxn modelId="{8FAB1A16-9968-4C38-984C-352A0B1ACBAA}" type="presParOf" srcId="{18A5E70B-B562-4A62-9586-32C2C456AFD8}" destId="{154E1332-E039-445D-90AF-DF1D266CBF8A}" srcOrd="0" destOrd="0" presId="urn:microsoft.com/office/officeart/2018/2/layout/IconVerticalSolidList"/>
    <dgm:cxn modelId="{48DD1F50-7F4D-4595-B984-F89904D8ABAF}" type="presParOf" srcId="{18A5E70B-B562-4A62-9586-32C2C456AFD8}" destId="{76989599-22F7-4B54-9169-A86FF5BA1C87}" srcOrd="1" destOrd="0" presId="urn:microsoft.com/office/officeart/2018/2/layout/IconVerticalSolidList"/>
    <dgm:cxn modelId="{7056A721-0A0A-4280-BE65-F6F1C6369979}" type="presParOf" srcId="{18A5E70B-B562-4A62-9586-32C2C456AFD8}" destId="{089860F0-107B-43BB-B768-7983DE52F0AF}" srcOrd="2" destOrd="0" presId="urn:microsoft.com/office/officeart/2018/2/layout/IconVerticalSolidList"/>
    <dgm:cxn modelId="{B0D7D770-2283-467E-8473-3146EE207143}" type="presParOf" srcId="{18A5E70B-B562-4A62-9586-32C2C456AFD8}" destId="{4FD4C2FC-1D28-47A8-A492-3C774507EED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1C08D-E740-4BD5-B9E8-5532B96EA0F1}">
      <dsp:nvSpPr>
        <dsp:cNvPr id="0" name=""/>
        <dsp:cNvSpPr/>
      </dsp:nvSpPr>
      <dsp:spPr>
        <a:xfrm>
          <a:off x="0" y="3443"/>
          <a:ext cx="11004385" cy="733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2B38CB-FC7D-4DEF-A123-C43F2D2671E0}">
      <dsp:nvSpPr>
        <dsp:cNvPr id="0" name=""/>
        <dsp:cNvSpPr/>
      </dsp:nvSpPr>
      <dsp:spPr>
        <a:xfrm>
          <a:off x="221852" y="168457"/>
          <a:ext cx="403367" cy="40336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978FDC-5C0C-414E-912E-70D1814AEBE1}">
      <dsp:nvSpPr>
        <dsp:cNvPr id="0" name=""/>
        <dsp:cNvSpPr/>
      </dsp:nvSpPr>
      <dsp:spPr>
        <a:xfrm>
          <a:off x="847072" y="3443"/>
          <a:ext cx="10157312" cy="733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618" tIns="77618" rIns="77618" bIns="77618" numCol="1" spcCol="1270" anchor="ctr" anchorCtr="0">
          <a:noAutofit/>
        </a:bodyPr>
        <a:lstStyle/>
        <a:p>
          <a:pPr marL="0" lvl="0" indent="0" algn="l" defTabSz="800100">
            <a:lnSpc>
              <a:spcPct val="90000"/>
            </a:lnSpc>
            <a:spcBef>
              <a:spcPct val="0"/>
            </a:spcBef>
            <a:spcAft>
              <a:spcPct val="35000"/>
            </a:spcAft>
            <a:buNone/>
          </a:pPr>
          <a:r>
            <a:rPr lang="en-US" sz="1800" b="0" i="0" kern="1200"/>
            <a:t>Receipt </a:t>
          </a:r>
          <a:r>
            <a:rPr lang="en-US" sz="1800" kern="1200"/>
            <a:t>Signing and order verification – Both sides of the supply chain can sign receipts and verify order details using our smart contracts</a:t>
          </a:r>
        </a:p>
      </dsp:txBody>
      <dsp:txXfrm>
        <a:off x="847072" y="3443"/>
        <a:ext cx="10157312" cy="733396"/>
      </dsp:txXfrm>
    </dsp:sp>
    <dsp:sp modelId="{BE6BD273-5CD8-46F8-A439-D04803E4116C}">
      <dsp:nvSpPr>
        <dsp:cNvPr id="0" name=""/>
        <dsp:cNvSpPr/>
      </dsp:nvSpPr>
      <dsp:spPr>
        <a:xfrm>
          <a:off x="0" y="920188"/>
          <a:ext cx="11004385" cy="733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E337B8-557F-40AA-A4C6-405245B1263C}">
      <dsp:nvSpPr>
        <dsp:cNvPr id="0" name=""/>
        <dsp:cNvSpPr/>
      </dsp:nvSpPr>
      <dsp:spPr>
        <a:xfrm>
          <a:off x="221852" y="1085202"/>
          <a:ext cx="403367" cy="403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1456AB-D4DB-4817-BF1E-7EB0E1BBDA4B}">
      <dsp:nvSpPr>
        <dsp:cNvPr id="0" name=""/>
        <dsp:cNvSpPr/>
      </dsp:nvSpPr>
      <dsp:spPr>
        <a:xfrm>
          <a:off x="847072" y="920188"/>
          <a:ext cx="10157312" cy="733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618" tIns="77618" rIns="77618" bIns="77618" numCol="1" spcCol="1270" anchor="ctr" anchorCtr="0">
          <a:noAutofit/>
        </a:bodyPr>
        <a:lstStyle/>
        <a:p>
          <a:pPr marL="0" lvl="0" indent="0" algn="l" defTabSz="800100">
            <a:lnSpc>
              <a:spcPct val="90000"/>
            </a:lnSpc>
            <a:spcBef>
              <a:spcPct val="0"/>
            </a:spcBef>
            <a:spcAft>
              <a:spcPct val="35000"/>
            </a:spcAft>
            <a:buNone/>
          </a:pPr>
          <a:r>
            <a:rPr lang="en-US" sz="1800" kern="1200" dirty="0"/>
            <a:t>Inventory</a:t>
          </a:r>
          <a:r>
            <a:rPr lang="en-US" sz="1800" b="0" i="0" kern="1200" dirty="0"/>
            <a:t> </a:t>
          </a:r>
          <a:r>
            <a:rPr lang="en-US" sz="1800" kern="1200" dirty="0"/>
            <a:t>Management – Suppliers can put order listings according to their inventory. Furthermore, each order placed updates the inventory list to avoid over-ordering.</a:t>
          </a:r>
        </a:p>
      </dsp:txBody>
      <dsp:txXfrm>
        <a:off x="847072" y="920188"/>
        <a:ext cx="10157312" cy="733396"/>
      </dsp:txXfrm>
    </dsp:sp>
    <dsp:sp modelId="{51A00BA5-6C58-4209-B5CE-C738781C0196}">
      <dsp:nvSpPr>
        <dsp:cNvPr id="0" name=""/>
        <dsp:cNvSpPr/>
      </dsp:nvSpPr>
      <dsp:spPr>
        <a:xfrm>
          <a:off x="0" y="1836933"/>
          <a:ext cx="11004385" cy="733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687E5F-AF35-4411-A52A-93B86C3A64D7}">
      <dsp:nvSpPr>
        <dsp:cNvPr id="0" name=""/>
        <dsp:cNvSpPr/>
      </dsp:nvSpPr>
      <dsp:spPr>
        <a:xfrm>
          <a:off x="221852" y="2001948"/>
          <a:ext cx="403367" cy="4033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54BAB0-6D63-44C2-8DD8-C40C20576505}">
      <dsp:nvSpPr>
        <dsp:cNvPr id="0" name=""/>
        <dsp:cNvSpPr/>
      </dsp:nvSpPr>
      <dsp:spPr>
        <a:xfrm>
          <a:off x="847072" y="1836933"/>
          <a:ext cx="10157312" cy="733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618" tIns="77618" rIns="77618" bIns="77618" numCol="1" spcCol="1270" anchor="ctr" anchorCtr="0">
          <a:noAutofit/>
        </a:bodyPr>
        <a:lstStyle/>
        <a:p>
          <a:pPr marL="0" lvl="0" indent="0" algn="l" defTabSz="800100">
            <a:lnSpc>
              <a:spcPct val="90000"/>
            </a:lnSpc>
            <a:spcBef>
              <a:spcPct val="0"/>
            </a:spcBef>
            <a:spcAft>
              <a:spcPct val="35000"/>
            </a:spcAft>
            <a:buNone/>
          </a:pPr>
          <a:r>
            <a:rPr lang="en-US" sz="1800" kern="1200" dirty="0"/>
            <a:t>Historical</a:t>
          </a:r>
          <a:r>
            <a:rPr lang="en-US" sz="1800" b="0" i="0" kern="1200" dirty="0"/>
            <a:t> Look-up – </a:t>
          </a:r>
          <a:r>
            <a:rPr lang="en-US" sz="1800" kern="1200" dirty="0"/>
            <a:t>All intermediate and final receipts are recorded on the blockchain and hence can be tracked. Also, consumers can track their order status from intermediate receipts.</a:t>
          </a:r>
        </a:p>
      </dsp:txBody>
      <dsp:txXfrm>
        <a:off x="847072" y="1836933"/>
        <a:ext cx="10157312" cy="733396"/>
      </dsp:txXfrm>
    </dsp:sp>
    <dsp:sp modelId="{A246FC82-4D99-4577-8049-300DE3C48312}">
      <dsp:nvSpPr>
        <dsp:cNvPr id="0" name=""/>
        <dsp:cNvSpPr/>
      </dsp:nvSpPr>
      <dsp:spPr>
        <a:xfrm>
          <a:off x="0" y="2753679"/>
          <a:ext cx="11004385" cy="733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D00BB-6074-45AF-AE74-ADB560B4DB6C}">
      <dsp:nvSpPr>
        <dsp:cNvPr id="0" name=""/>
        <dsp:cNvSpPr/>
      </dsp:nvSpPr>
      <dsp:spPr>
        <a:xfrm>
          <a:off x="221852" y="2918693"/>
          <a:ext cx="403367" cy="40336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68BE01-A2CD-49AB-BF7A-7AF4DA517FF5}">
      <dsp:nvSpPr>
        <dsp:cNvPr id="0" name=""/>
        <dsp:cNvSpPr/>
      </dsp:nvSpPr>
      <dsp:spPr>
        <a:xfrm>
          <a:off x="847072" y="2753679"/>
          <a:ext cx="10157312" cy="733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618" tIns="77618" rIns="77618" bIns="77618" numCol="1" spcCol="1270" anchor="ctr" anchorCtr="0">
          <a:noAutofit/>
        </a:bodyPr>
        <a:lstStyle/>
        <a:p>
          <a:pPr marL="0" lvl="0" indent="0" algn="l" defTabSz="800100">
            <a:lnSpc>
              <a:spcPct val="90000"/>
            </a:lnSpc>
            <a:spcBef>
              <a:spcPct val="0"/>
            </a:spcBef>
            <a:spcAft>
              <a:spcPct val="35000"/>
            </a:spcAft>
            <a:buNone/>
          </a:pPr>
          <a:r>
            <a:rPr lang="en-US" sz="1800" kern="1200" dirty="0"/>
            <a:t>Payment Verification – Off-chain payments are verified on-chain by the bank.</a:t>
          </a:r>
        </a:p>
      </dsp:txBody>
      <dsp:txXfrm>
        <a:off x="847072" y="2753679"/>
        <a:ext cx="10157312" cy="733396"/>
      </dsp:txXfrm>
    </dsp:sp>
    <dsp:sp modelId="{154E1332-E039-445D-90AF-DF1D266CBF8A}">
      <dsp:nvSpPr>
        <dsp:cNvPr id="0" name=""/>
        <dsp:cNvSpPr/>
      </dsp:nvSpPr>
      <dsp:spPr>
        <a:xfrm>
          <a:off x="0" y="3670424"/>
          <a:ext cx="11004385" cy="733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989599-22F7-4B54-9169-A86FF5BA1C87}">
      <dsp:nvSpPr>
        <dsp:cNvPr id="0" name=""/>
        <dsp:cNvSpPr/>
      </dsp:nvSpPr>
      <dsp:spPr>
        <a:xfrm>
          <a:off x="221852" y="3835438"/>
          <a:ext cx="403367" cy="4033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D4C2FC-1D28-47A8-A492-3C774507EED9}">
      <dsp:nvSpPr>
        <dsp:cNvPr id="0" name=""/>
        <dsp:cNvSpPr/>
      </dsp:nvSpPr>
      <dsp:spPr>
        <a:xfrm>
          <a:off x="847072" y="3670424"/>
          <a:ext cx="10157312" cy="733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618" tIns="77618" rIns="77618" bIns="77618" numCol="1" spcCol="1270" anchor="ctr" anchorCtr="0">
          <a:noAutofit/>
        </a:bodyPr>
        <a:lstStyle/>
        <a:p>
          <a:pPr marL="0" lvl="0" indent="0" algn="l" defTabSz="800100">
            <a:lnSpc>
              <a:spcPct val="90000"/>
            </a:lnSpc>
            <a:spcBef>
              <a:spcPct val="0"/>
            </a:spcBef>
            <a:spcAft>
              <a:spcPct val="35000"/>
            </a:spcAft>
            <a:buNone/>
          </a:pPr>
          <a:r>
            <a:rPr lang="en-US" sz="1800" b="0" i="0" kern="1200" dirty="0"/>
            <a:t>Off-chain heavy processing – To allow orders to be processed faster all routing </a:t>
          </a:r>
          <a:r>
            <a:rPr lang="en-US" sz="1800" kern="1200" dirty="0"/>
            <a:t>from supplier to consumer is kept off-chain.</a:t>
          </a:r>
        </a:p>
      </dsp:txBody>
      <dsp:txXfrm>
        <a:off x="847072" y="3670424"/>
        <a:ext cx="10157312" cy="7333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8E1BC-8383-4C9F-8FA4-36EE3A4941B7}" type="datetimeFigureOut">
              <a:t>7/25/2023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97544-78D6-41A2-894E-302BA45040F0}" type="slidenum">
              <a:t>‹#›</a:t>
            </a:fld>
            <a:endParaRPr lang="en-US"/>
          </a:p>
        </p:txBody>
      </p:sp>
    </p:spTree>
    <p:extLst>
      <p:ext uri="{BB962C8B-B14F-4D97-AF65-F5344CB8AC3E}">
        <p14:creationId xmlns:p14="http://schemas.microsoft.com/office/powerpoint/2010/main" val="289979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900"/>
              </a:spcBef>
            </a:pPr>
            <a:r>
              <a:rPr lang="en-US" b="1" dirty="0"/>
              <a:t>Domain – Food supply chain</a:t>
            </a:r>
            <a:endParaRPr lang="en-US" dirty="0"/>
          </a:p>
          <a:p>
            <a:pPr rtl="0">
              <a:spcBef>
                <a:spcPts val="0"/>
              </a:spcBef>
              <a:spcAft>
                <a:spcPts val="0"/>
              </a:spcAft>
            </a:pPr>
            <a:r>
              <a:rPr lang="en-US" sz="1800" b="0" i="0" u="none" strike="noStrike" dirty="0">
                <a:solidFill>
                  <a:srgbClr val="000000"/>
                </a:solidFill>
                <a:effectLst/>
                <a:latin typeface="Arial" panose="020B0604020202020204" pitchFamily="34" charset="0"/>
              </a:rPr>
              <a:t>Agricultural supply chains have become increasingly complex and </a:t>
            </a:r>
            <a:r>
              <a:rPr lang="en-US" sz="1800" b="0" i="0" u="none" strike="noStrike" dirty="0" err="1">
                <a:solidFill>
                  <a:srgbClr val="000000"/>
                </a:solidFill>
                <a:effectLst/>
                <a:latin typeface="Arial" panose="020B0604020202020204" pitchFamily="34" charset="0"/>
              </a:rPr>
              <a:t>globalised</a:t>
            </a:r>
            <a:r>
              <a:rPr lang="en-US" sz="1800" b="0" i="0" u="none" strike="noStrike" dirty="0">
                <a:solidFill>
                  <a:srgbClr val="000000"/>
                </a:solidFill>
                <a:effectLst/>
                <a:latin typeface="Arial" panose="020B0604020202020204" pitchFamily="34" charset="0"/>
              </a:rPr>
              <a:t>, and have suffered a lot during COVID and as a result of geopolitical conflicts in the past couple years. Being an essential part of the global economy, it’s important to ensure their reliability and integrity.</a:t>
            </a:r>
            <a:endParaRPr lang="en-US" dirty="0">
              <a:effectLst/>
            </a:endParaRPr>
          </a:p>
          <a:p>
            <a:pPr rtl="0">
              <a:spcBef>
                <a:spcPts val="0"/>
              </a:spcBef>
              <a:spcAft>
                <a:spcPts val="0"/>
              </a:spcAft>
            </a:pPr>
            <a:br>
              <a:rPr lang="en-US" dirty="0"/>
            </a:br>
            <a:r>
              <a:rPr lang="en-US" sz="1800" b="0" i="0" u="none" strike="noStrike" dirty="0">
                <a:solidFill>
                  <a:srgbClr val="000000"/>
                </a:solidFill>
                <a:effectLst/>
                <a:latin typeface="Arial" panose="020B0604020202020204" pitchFamily="34" charset="0"/>
              </a:rPr>
              <a:t>International transactions of large amounts of money or goods require immutability, transparency, and trustworthiness in the keeping of receipts and other records. Non-blockchain software solutions for record-keeping and information sharing fail to adequately address these business requirements, and may be overly specific to a particular language or legal jurisdiction. Furthermore, the automation of payments may help to protect suppliers from counterparty risk.</a:t>
            </a:r>
            <a:endParaRPr lang="en-US" dirty="0">
              <a:effectLst/>
            </a:endParaRPr>
          </a:p>
          <a:p>
            <a:pPr rtl="0">
              <a:spcBef>
                <a:spcPts val="0"/>
              </a:spcBef>
              <a:spcAft>
                <a:spcPts val="0"/>
              </a:spcAft>
            </a:pPr>
            <a:br>
              <a:rPr lang="en-US" dirty="0"/>
            </a:br>
            <a:r>
              <a:rPr lang="en-US" sz="1800" b="0" i="0" u="none" strike="noStrike" dirty="0">
                <a:solidFill>
                  <a:srgbClr val="000000"/>
                </a:solidFill>
                <a:effectLst/>
                <a:latin typeface="Arial" panose="020B0604020202020204" pitchFamily="34" charset="0"/>
              </a:rPr>
              <a:t>Finally, a blockchain with smart contract capabilities could also help to automate business processes associated with supply chain management through integration with ordinary off-chain software, e.g. an Enterprise Resource Planning (ERP) system.</a:t>
            </a:r>
            <a:endParaRPr lang="en-US" dirty="0">
              <a:effectLst/>
            </a:endParaRPr>
          </a:p>
          <a:p>
            <a:pPr>
              <a:spcBef>
                <a:spcPts val="900"/>
              </a:spcBef>
            </a:pPr>
            <a:br>
              <a:rPr lang="en-US" dirty="0">
                <a:cs typeface="Calibri"/>
              </a:rPr>
            </a:br>
            <a:r>
              <a:rPr lang="en-US" b="1" dirty="0"/>
              <a:t>Challenges Faced</a:t>
            </a:r>
            <a:endParaRPr lang="en-US" dirty="0"/>
          </a:p>
          <a:p>
            <a:pPr marL="171450" indent="-171450">
              <a:spcBef>
                <a:spcPts val="900"/>
              </a:spcBef>
              <a:buFont typeface="Arial,Sans-Serif"/>
              <a:buChar char="•"/>
            </a:pPr>
            <a:r>
              <a:rPr lang="en-US" dirty="0"/>
              <a:t>Data Security &amp; Integrity: Blockchain ensures tamper-resistant and transparent records, preventing data alteration or disputes.</a:t>
            </a:r>
          </a:p>
          <a:p>
            <a:pPr marL="171450" indent="-171450">
              <a:spcBef>
                <a:spcPts val="900"/>
              </a:spcBef>
              <a:buFont typeface="Arial,Sans-Serif"/>
              <a:buChar char="•"/>
            </a:pPr>
            <a:r>
              <a:rPr lang="en-US" dirty="0"/>
              <a:t>Speed in Transaction: Blockchain technology speeds up transactions in the chosen domain, reducing processing time from days to seconds.</a:t>
            </a:r>
          </a:p>
          <a:p>
            <a:pPr marL="171450" indent="-171450">
              <a:spcBef>
                <a:spcPts val="900"/>
              </a:spcBef>
              <a:buFont typeface="Arial,Sans-Serif"/>
              <a:buChar char="•"/>
            </a:pPr>
            <a:r>
              <a:rPr lang="en-US" dirty="0"/>
              <a:t>Data Loss: Decentralization in blockchain minimizes the risk of data loss by distributing it across multiple nodes.</a:t>
            </a:r>
          </a:p>
          <a:p>
            <a:pPr marL="171450" indent="-171450">
              <a:spcBef>
                <a:spcPts val="900"/>
              </a:spcBef>
              <a:buFont typeface="Arial,Sans-Serif"/>
              <a:buChar char="•"/>
            </a:pPr>
            <a:r>
              <a:rPr lang="en-US" dirty="0"/>
              <a:t>Certification and Compliance: Blockchain simplifies certification processes, allowing authorities to record and validate certifications, enhancing trust and transparency.</a:t>
            </a:r>
          </a:p>
          <a:p>
            <a:pPr>
              <a:spcBef>
                <a:spcPts val="1000"/>
              </a:spcBef>
            </a:pPr>
            <a:endParaRPr lang="en-AU" dirty="0"/>
          </a:p>
          <a:p>
            <a:endParaRPr lang="en-US" dirty="0">
              <a:cs typeface="Calibri"/>
            </a:endParaRPr>
          </a:p>
        </p:txBody>
      </p:sp>
      <p:sp>
        <p:nvSpPr>
          <p:cNvPr id="4" name="Slide Number Placeholder 3"/>
          <p:cNvSpPr>
            <a:spLocks noGrp="1"/>
          </p:cNvSpPr>
          <p:nvPr>
            <p:ph type="sldNum" sz="quarter" idx="5"/>
          </p:nvPr>
        </p:nvSpPr>
        <p:spPr/>
        <p:txBody>
          <a:bodyPr/>
          <a:lstStyle/>
          <a:p>
            <a:fld id="{22797544-78D6-41A2-894E-302BA45040F0}" type="slidenum">
              <a:t>2</a:t>
            </a:fld>
            <a:endParaRPr lang="en-US"/>
          </a:p>
        </p:txBody>
      </p:sp>
    </p:spTree>
    <p:extLst>
      <p:ext uri="{BB962C8B-B14F-4D97-AF65-F5344CB8AC3E}">
        <p14:creationId xmlns:p14="http://schemas.microsoft.com/office/powerpoint/2010/main" val="3353362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a:t>Functional</a:t>
            </a:r>
            <a:endParaRPr lang="en-US" dirty="0"/>
          </a:p>
          <a:p>
            <a:pPr marL="285750" indent="-285750">
              <a:lnSpc>
                <a:spcPct val="110000"/>
              </a:lnSpc>
              <a:buFont typeface="Arial,Sans-Serif"/>
              <a:buChar char="•"/>
            </a:pPr>
            <a:r>
              <a:rPr lang="en-US" dirty="0"/>
              <a:t>Receipt Signing: Users should be able to publish receipts signed by both parties certifying a delivery of goods or money at a specific time</a:t>
            </a:r>
            <a:endParaRPr lang="en-US" dirty="0">
              <a:cs typeface="Calibri"/>
            </a:endParaRPr>
          </a:p>
          <a:p>
            <a:pPr marL="285750" indent="-285750">
              <a:lnSpc>
                <a:spcPct val="110000"/>
              </a:lnSpc>
              <a:buFont typeface="Arial,Sans-Serif"/>
              <a:buChar char="•"/>
            </a:pPr>
            <a:r>
              <a:rPr lang="en-US" dirty="0"/>
              <a:t>Inventory Management: Users should be able to manage and update their inventory levels, as well as adding listings for new products</a:t>
            </a:r>
            <a:endParaRPr lang="en-US" dirty="0">
              <a:cs typeface="Calibri"/>
            </a:endParaRPr>
          </a:p>
          <a:p>
            <a:pPr marL="285750" indent="-285750">
              <a:lnSpc>
                <a:spcPct val="110000"/>
              </a:lnSpc>
              <a:buFont typeface="Arial,Sans-Serif"/>
              <a:buChar char="•"/>
            </a:pPr>
            <a:r>
              <a:rPr lang="en-US" dirty="0"/>
              <a:t>Historical Look-up: See previous transactions, receipts, etc. and verify their authenticity</a:t>
            </a:r>
            <a:endParaRPr lang="en-US" dirty="0">
              <a:cs typeface="Calibri"/>
            </a:endParaRPr>
          </a:p>
          <a:p>
            <a:pPr>
              <a:lnSpc>
                <a:spcPct val="110000"/>
              </a:lnSpc>
            </a:pPr>
            <a:br>
              <a:rPr lang="en-US" dirty="0">
                <a:cs typeface="+mn-lt"/>
              </a:rPr>
            </a:br>
            <a:r>
              <a:rPr lang="en-US" b="1" dirty="0"/>
              <a:t>Non-functional</a:t>
            </a:r>
            <a:endParaRPr lang="en-US" dirty="0"/>
          </a:p>
          <a:p>
            <a:pPr marL="171450" indent="-171450">
              <a:lnSpc>
                <a:spcPct val="110000"/>
              </a:lnSpc>
              <a:buFont typeface="Arial,Sans-Serif"/>
              <a:buChar char="•"/>
            </a:pPr>
            <a:r>
              <a:rPr lang="en-US" dirty="0"/>
              <a:t>Interoperability: The supply chain system should have the ability to integrate and interact with other widely used systems or components within the supply chain ecosystem (e.g., ERP, shipment tracking systems, banking), and adhere to agreed-upon industry standards for record-keeping.</a:t>
            </a:r>
            <a:endParaRPr lang="en-US" dirty="0">
              <a:cs typeface="Calibri"/>
            </a:endParaRPr>
          </a:p>
          <a:p>
            <a:pPr marL="171450" indent="-171450">
              <a:lnSpc>
                <a:spcPct val="110000"/>
              </a:lnSpc>
              <a:buFont typeface="Arial,Sans-Serif"/>
              <a:buChar char="•"/>
            </a:pPr>
            <a:r>
              <a:rPr lang="en-US" dirty="0"/>
              <a:t>Compliance: The system should adhere to relevant legal/regulatory requirements, e.g., data privacy, labeling, certification standards, record-keeping.</a:t>
            </a:r>
            <a:endParaRPr lang="en-US" dirty="0">
              <a:cs typeface="Calibri"/>
            </a:endParaRPr>
          </a:p>
          <a:p>
            <a:pPr marL="171450" indent="-171450">
              <a:lnSpc>
                <a:spcPct val="110000"/>
              </a:lnSpc>
              <a:buFont typeface="Arial,Sans-Serif"/>
              <a:buChar char="•"/>
            </a:pPr>
            <a:r>
              <a:rPr lang="en-US" dirty="0"/>
              <a:t>Performance and Scalability: The system should be able to maintain acceptably low transaction latency and cost (e.g., gas cost), even for records involving many different counterparties (e.g., from different stops in the journey of a shipment).</a:t>
            </a:r>
            <a:endParaRPr lang="en-US" dirty="0">
              <a:cs typeface="Calibri"/>
            </a:endParaRPr>
          </a:p>
          <a:p>
            <a:endParaRPr lang="en-US" dirty="0">
              <a:cs typeface="+mn-lt"/>
            </a:endParaRPr>
          </a:p>
        </p:txBody>
      </p:sp>
      <p:sp>
        <p:nvSpPr>
          <p:cNvPr id="4" name="Slide Number Placeholder 3"/>
          <p:cNvSpPr>
            <a:spLocks noGrp="1"/>
          </p:cNvSpPr>
          <p:nvPr>
            <p:ph type="sldNum" sz="quarter" idx="5"/>
          </p:nvPr>
        </p:nvSpPr>
        <p:spPr/>
        <p:txBody>
          <a:bodyPr/>
          <a:lstStyle/>
          <a:p>
            <a:fld id="{22797544-78D6-41A2-894E-302BA45040F0}" type="slidenum">
              <a:t>4</a:t>
            </a:fld>
            <a:endParaRPr lang="en-US"/>
          </a:p>
        </p:txBody>
      </p:sp>
    </p:spTree>
    <p:extLst>
      <p:ext uri="{BB962C8B-B14F-4D97-AF65-F5344CB8AC3E}">
        <p14:creationId xmlns:p14="http://schemas.microsoft.com/office/powerpoint/2010/main" val="2352839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Is there a need for multi-party interactions?</a:t>
            </a:r>
            <a:endParaRPr lang="en-US"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Manufacturer, Shipping, Client</a:t>
            </a:r>
          </a:p>
          <a:p>
            <a:pPr rtl="0">
              <a:spcBef>
                <a:spcPts val="0"/>
              </a:spcBef>
              <a:spcAft>
                <a:spcPts val="0"/>
              </a:spcAft>
            </a:pPr>
            <a:r>
              <a:rPr lang="en-US" sz="1800" b="0" i="0" u="none" strike="noStrike" dirty="0">
                <a:solidFill>
                  <a:srgbClr val="000000"/>
                </a:solidFill>
                <a:effectLst/>
                <a:latin typeface="Arial" panose="020B0604020202020204" pitchFamily="34" charset="0"/>
              </a:rPr>
              <a:t>• Are operations </a:t>
            </a:r>
            <a:r>
              <a:rPr lang="en-US" sz="1800" b="0" i="0" u="none" strike="noStrike" dirty="0" err="1">
                <a:solidFill>
                  <a:srgbClr val="000000"/>
                </a:solidFill>
                <a:effectLst/>
                <a:latin typeface="Arial" panose="020B0604020202020204" pitchFamily="34" charset="0"/>
              </a:rPr>
              <a:t>centralised</a:t>
            </a:r>
            <a:r>
              <a:rPr lang="en-US" sz="1800" b="0" i="0" u="none" strike="noStrike" dirty="0">
                <a:solidFill>
                  <a:srgbClr val="000000"/>
                </a:solidFill>
                <a:effectLst/>
                <a:latin typeface="Arial" panose="020B0604020202020204" pitchFamily="34" charset="0"/>
              </a:rPr>
              <a:t>?</a:t>
            </a:r>
            <a:endParaRPr lang="en-US"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No</a:t>
            </a:r>
          </a:p>
          <a:p>
            <a:pPr rtl="0">
              <a:spcBef>
                <a:spcPts val="0"/>
              </a:spcBef>
              <a:spcAft>
                <a:spcPts val="0"/>
              </a:spcAft>
            </a:pPr>
            <a:r>
              <a:rPr lang="en-US" sz="1800" b="0" i="0" u="none" strike="noStrike" dirty="0">
                <a:solidFill>
                  <a:srgbClr val="000000"/>
                </a:solidFill>
                <a:effectLst/>
                <a:latin typeface="Arial" panose="020B0604020202020204" pitchFamily="34" charset="0"/>
              </a:rPr>
              <a:t>• Is data immutability required?</a:t>
            </a:r>
            <a:endParaRPr lang="en-US"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Yes</a:t>
            </a:r>
          </a:p>
          <a:p>
            <a:pPr rtl="0">
              <a:spcBef>
                <a:spcPts val="0"/>
              </a:spcBef>
              <a:spcAft>
                <a:spcPts val="0"/>
              </a:spcAft>
            </a:pPr>
            <a:r>
              <a:rPr lang="en-US" sz="1800" b="0" i="0" u="none" strike="noStrike" dirty="0">
                <a:solidFill>
                  <a:srgbClr val="000000"/>
                </a:solidFill>
                <a:effectLst/>
                <a:latin typeface="Arial" panose="020B0604020202020204" pitchFamily="34" charset="0"/>
              </a:rPr>
              <a:t>• Is data transparency required for effective/fair operations in the domain?</a:t>
            </a:r>
            <a:endParaRPr lang="en-US"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Yes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Future/promise transactions - agreement for delivery with specific terms</a:t>
            </a:r>
          </a:p>
          <a:p>
            <a:pPr rtl="0">
              <a:spcBef>
                <a:spcPts val="0"/>
              </a:spcBef>
              <a:spcAft>
                <a:spcPts val="0"/>
              </a:spcAft>
            </a:pPr>
            <a:r>
              <a:rPr lang="en-US" sz="1800" b="0" i="0" u="none" strike="noStrike" dirty="0">
                <a:solidFill>
                  <a:srgbClr val="000000"/>
                </a:solidFill>
                <a:effectLst/>
                <a:latin typeface="Arial" panose="020B0604020202020204" pitchFamily="34" charset="0"/>
              </a:rPr>
              <a:t>• Are there any private data, Personally Identifiable Information (PII), or is confidentiality</a:t>
            </a:r>
            <a:endParaRPr lang="en-US"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required commercially?</a:t>
            </a:r>
            <a:endParaRPr lang="en-US"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Yes, but probably solvable</a:t>
            </a:r>
          </a:p>
          <a:p>
            <a:pPr rtl="0">
              <a:spcBef>
                <a:spcPts val="0"/>
              </a:spcBef>
              <a:spcAft>
                <a:spcPts val="0"/>
              </a:spcAft>
            </a:pPr>
            <a:r>
              <a:rPr lang="en-US" sz="1800" b="0" i="0" u="none" strike="noStrike" dirty="0">
                <a:solidFill>
                  <a:srgbClr val="000000"/>
                </a:solidFill>
                <a:effectLst/>
                <a:latin typeface="Arial" panose="020B0604020202020204" pitchFamily="34" charset="0"/>
              </a:rPr>
              <a:t>• Is high performance and scalability required?</a:t>
            </a:r>
            <a:endParaRPr lang="en-US"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≤200,000 users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Not super critical, maybe 10-15min wait is acceptable at peak usage times</a:t>
            </a:r>
          </a:p>
          <a:p>
            <a:endParaRPr lang="en-AU" dirty="0"/>
          </a:p>
        </p:txBody>
      </p:sp>
      <p:sp>
        <p:nvSpPr>
          <p:cNvPr id="4" name="Slide Number Placeholder 3"/>
          <p:cNvSpPr>
            <a:spLocks noGrp="1"/>
          </p:cNvSpPr>
          <p:nvPr>
            <p:ph type="sldNum" sz="quarter" idx="5"/>
          </p:nvPr>
        </p:nvSpPr>
        <p:spPr/>
        <p:txBody>
          <a:bodyPr/>
          <a:lstStyle/>
          <a:p>
            <a:fld id="{22797544-78D6-41A2-894E-302BA45040F0}" type="slidenum">
              <a:rPr lang="en-AU" smtClean="0"/>
              <a:t>8</a:t>
            </a:fld>
            <a:endParaRPr lang="en-AU"/>
          </a:p>
        </p:txBody>
      </p:sp>
    </p:spTree>
    <p:extLst>
      <p:ext uri="{BB962C8B-B14F-4D97-AF65-F5344CB8AC3E}">
        <p14:creationId xmlns:p14="http://schemas.microsoft.com/office/powerpoint/2010/main" val="3928788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797544-78D6-41A2-894E-302BA45040F0}" type="slidenum">
              <a:rPr lang="en-AU" smtClean="0"/>
              <a:t>9</a:t>
            </a:fld>
            <a:endParaRPr lang="en-AU"/>
          </a:p>
        </p:txBody>
      </p:sp>
    </p:spTree>
    <p:extLst>
      <p:ext uri="{BB962C8B-B14F-4D97-AF65-F5344CB8AC3E}">
        <p14:creationId xmlns:p14="http://schemas.microsoft.com/office/powerpoint/2010/main" val="1776112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7/25/2023</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6200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7/25/2023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16086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7/25/2023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8870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7/25/2023</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8680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7/25/2023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13897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7/25/2023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01335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7/25/2023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866492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7/25/2023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4117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7/25/2023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85649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7/25/2023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0080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7/25/2023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040487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7/25/2023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01557291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7" name="Picture 3">
            <a:extLst>
              <a:ext uri="{FF2B5EF4-FFF2-40B4-BE49-F238E27FC236}">
                <a16:creationId xmlns:a16="http://schemas.microsoft.com/office/drawing/2014/main" id="{54A4E265-9253-C69E-3DD9-C7AC11729F2C}"/>
              </a:ext>
            </a:extLst>
          </p:cNvPr>
          <p:cNvPicPr>
            <a:picLocks noChangeAspect="1"/>
          </p:cNvPicPr>
          <p:nvPr/>
        </p:nvPicPr>
        <p:blipFill rotWithShape="1">
          <a:blip r:embed="rId2"/>
          <a:srcRect t="7841" b="7843"/>
          <a:stretch/>
        </p:blipFill>
        <p:spPr>
          <a:xfrm>
            <a:off x="20" y="10"/>
            <a:ext cx="12185156" cy="6857990"/>
          </a:xfrm>
          <a:prstGeom prst="rect">
            <a:avLst/>
          </a:prstGeom>
        </p:spPr>
      </p:pic>
      <p:sp>
        <p:nvSpPr>
          <p:cNvPr id="37" name="Rectangle 36">
            <a:extLst>
              <a:ext uri="{FF2B5EF4-FFF2-40B4-BE49-F238E27FC236}">
                <a16:creationId xmlns:a16="http://schemas.microsoft.com/office/drawing/2014/main" id="{948AEA76-67F2-4344-A189-9BFFE0076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722D3-DDBD-DE1B-D55C-70B9E50AB489}"/>
              </a:ext>
            </a:extLst>
          </p:cNvPr>
          <p:cNvSpPr>
            <a:spLocks noGrp="1"/>
          </p:cNvSpPr>
          <p:nvPr>
            <p:ph type="ctrTitle"/>
          </p:nvPr>
        </p:nvSpPr>
        <p:spPr>
          <a:xfrm>
            <a:off x="530352" y="799521"/>
            <a:ext cx="5565648" cy="2179601"/>
          </a:xfrm>
        </p:spPr>
        <p:txBody>
          <a:bodyPr>
            <a:normAutofit/>
          </a:bodyPr>
          <a:lstStyle/>
          <a:p>
            <a:r>
              <a:rPr lang="en-US" sz="4400">
                <a:solidFill>
                  <a:srgbClr val="FFFFFF"/>
                </a:solidFill>
              </a:rPr>
              <a:t>Blockchain-Based Application Design and Development</a:t>
            </a:r>
            <a:endParaRPr lang="en-AU" sz="4400">
              <a:solidFill>
                <a:srgbClr val="FFFFFF"/>
              </a:solidFill>
            </a:endParaRPr>
          </a:p>
        </p:txBody>
      </p:sp>
      <p:sp>
        <p:nvSpPr>
          <p:cNvPr id="3" name="Subtitle 2">
            <a:extLst>
              <a:ext uri="{FF2B5EF4-FFF2-40B4-BE49-F238E27FC236}">
                <a16:creationId xmlns:a16="http://schemas.microsoft.com/office/drawing/2014/main" id="{ED62004E-75BC-BAAD-D09B-BD0D4979AA0E}"/>
              </a:ext>
            </a:extLst>
          </p:cNvPr>
          <p:cNvSpPr>
            <a:spLocks noGrp="1"/>
          </p:cNvSpPr>
          <p:nvPr>
            <p:ph type="subTitle" idx="1"/>
          </p:nvPr>
        </p:nvSpPr>
        <p:spPr>
          <a:xfrm>
            <a:off x="530352" y="3624760"/>
            <a:ext cx="5565648" cy="1633040"/>
          </a:xfrm>
        </p:spPr>
        <p:txBody>
          <a:bodyPr vert="horz" lIns="91440" tIns="45720" rIns="91440" bIns="45720" rtlCol="0" anchor="t">
            <a:noAutofit/>
          </a:bodyPr>
          <a:lstStyle/>
          <a:p>
            <a:pPr rtl="0">
              <a:spcBef>
                <a:spcPts val="0"/>
              </a:spcBef>
              <a:spcAft>
                <a:spcPts val="0"/>
              </a:spcAft>
            </a:pPr>
            <a:r>
              <a:rPr lang="en-AU" sz="2400" b="0" i="0" u="none" strike="noStrike">
                <a:solidFill>
                  <a:srgbClr val="FFFFFF"/>
                </a:solidFill>
                <a:effectLst/>
                <a:latin typeface="Arial"/>
                <a:cs typeface="Arial"/>
              </a:rPr>
              <a:t>Dharmesh Chaudhary (z5379826)</a:t>
            </a:r>
            <a:endParaRPr lang="en-AU" sz="2400">
              <a:solidFill>
                <a:srgbClr val="FFFFFF"/>
              </a:solidFill>
              <a:effectLst/>
              <a:latin typeface="Arial"/>
              <a:cs typeface="Arial"/>
            </a:endParaRPr>
          </a:p>
          <a:p>
            <a:pPr rtl="0">
              <a:spcBef>
                <a:spcPts val="0"/>
              </a:spcBef>
              <a:spcAft>
                <a:spcPts val="0"/>
              </a:spcAft>
            </a:pPr>
            <a:r>
              <a:rPr lang="en-AU" sz="2400" b="0" i="0" u="none" strike="noStrike">
                <a:solidFill>
                  <a:srgbClr val="FFFFFF"/>
                </a:solidFill>
                <a:effectLst/>
                <a:latin typeface="Arial"/>
                <a:cs typeface="Arial"/>
              </a:rPr>
              <a:t>Amos Li Sheng Tan (z5440950)</a:t>
            </a:r>
            <a:endParaRPr lang="en-AU" sz="2400">
              <a:solidFill>
                <a:srgbClr val="FFFFFF"/>
              </a:solidFill>
              <a:effectLst/>
              <a:latin typeface="Arial"/>
              <a:cs typeface="Arial"/>
            </a:endParaRPr>
          </a:p>
          <a:p>
            <a:pPr rtl="0">
              <a:spcBef>
                <a:spcPts val="0"/>
              </a:spcBef>
              <a:spcAft>
                <a:spcPts val="0"/>
              </a:spcAft>
            </a:pPr>
            <a:r>
              <a:rPr lang="en-AU" sz="2400" b="0" i="0" u="none" strike="noStrike">
                <a:solidFill>
                  <a:srgbClr val="FFFFFF"/>
                </a:solidFill>
                <a:effectLst/>
                <a:latin typeface="Arial"/>
                <a:cs typeface="Arial"/>
              </a:rPr>
              <a:t>Oden Petersen (z5220271)</a:t>
            </a:r>
            <a:endParaRPr lang="en-AU" sz="2400">
              <a:solidFill>
                <a:srgbClr val="FFFFFF"/>
              </a:solidFill>
              <a:effectLst/>
              <a:latin typeface="Arial"/>
              <a:cs typeface="Arial"/>
            </a:endParaRPr>
          </a:p>
          <a:p>
            <a:pPr rtl="0">
              <a:spcBef>
                <a:spcPts val="0"/>
              </a:spcBef>
              <a:spcAft>
                <a:spcPts val="0"/>
              </a:spcAft>
            </a:pPr>
            <a:r>
              <a:rPr lang="en-AU" sz="2400" b="0" i="0" u="none" strike="noStrike" err="1">
                <a:solidFill>
                  <a:srgbClr val="FFFFFF"/>
                </a:solidFill>
                <a:effectLst/>
                <a:latin typeface="Arial"/>
                <a:cs typeface="Arial"/>
              </a:rPr>
              <a:t>Praseem</a:t>
            </a:r>
            <a:r>
              <a:rPr lang="en-AU" sz="2400" b="0" i="0" u="none" strike="noStrike">
                <a:solidFill>
                  <a:srgbClr val="FFFFFF"/>
                </a:solidFill>
                <a:effectLst/>
                <a:latin typeface="Arial"/>
                <a:cs typeface="Arial"/>
              </a:rPr>
              <a:t> Singh Beniwal (z5268220)</a:t>
            </a:r>
            <a:endParaRPr lang="en-AU" sz="2400">
              <a:solidFill>
                <a:srgbClr val="FFFFFF"/>
              </a:solidFill>
              <a:effectLst/>
              <a:latin typeface="Arial"/>
              <a:cs typeface="Arial"/>
            </a:endParaRPr>
          </a:p>
          <a:p>
            <a:endParaRPr lang="en-AU" sz="2400">
              <a:solidFill>
                <a:srgbClr val="FFFFFF"/>
              </a:solidFill>
            </a:endParaRPr>
          </a:p>
        </p:txBody>
      </p:sp>
      <p:grpSp>
        <p:nvGrpSpPr>
          <p:cNvPr id="39"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40"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1"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2"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773122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4"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5"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6"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1" name="Rectangle 30">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3E6194DE-4183-7519-AE57-9F247466FEFE}"/>
              </a:ext>
            </a:extLst>
          </p:cNvPr>
          <p:cNvSpPr>
            <a:spLocks noGrp="1"/>
          </p:cNvSpPr>
          <p:nvPr>
            <p:ph type="title"/>
          </p:nvPr>
        </p:nvSpPr>
        <p:spPr>
          <a:xfrm>
            <a:off x="530352" y="589788"/>
            <a:ext cx="4884481" cy="2510921"/>
          </a:xfrm>
        </p:spPr>
        <p:txBody>
          <a:bodyPr vert="horz" lIns="91440" tIns="45720" rIns="91440" bIns="45720" rtlCol="0" anchor="b">
            <a:normAutofit/>
          </a:bodyPr>
          <a:lstStyle/>
          <a:p>
            <a:r>
              <a:rPr lang="en-US" sz="4000"/>
              <a:t>Thank You</a:t>
            </a:r>
          </a:p>
        </p:txBody>
      </p:sp>
      <p:sp>
        <p:nvSpPr>
          <p:cNvPr id="3" name="Content Placeholder 2">
            <a:extLst>
              <a:ext uri="{FF2B5EF4-FFF2-40B4-BE49-F238E27FC236}">
                <a16:creationId xmlns:a16="http://schemas.microsoft.com/office/drawing/2014/main" id="{C6F5F1C7-9D5F-763B-8771-70325074D876}"/>
              </a:ext>
            </a:extLst>
          </p:cNvPr>
          <p:cNvSpPr>
            <a:spLocks noGrp="1"/>
          </p:cNvSpPr>
          <p:nvPr>
            <p:ph idx="1"/>
          </p:nvPr>
        </p:nvSpPr>
        <p:spPr>
          <a:xfrm>
            <a:off x="530352" y="3509963"/>
            <a:ext cx="4884481" cy="2058352"/>
          </a:xfrm>
        </p:spPr>
        <p:txBody>
          <a:bodyPr vert="horz" lIns="91440" tIns="45720" rIns="91440" bIns="45720" rtlCol="0">
            <a:normAutofit/>
          </a:bodyPr>
          <a:lstStyle/>
          <a:p>
            <a:r>
              <a:rPr lang="en-US" sz="3600" dirty="0"/>
              <a:t>Any Questions?</a:t>
            </a:r>
          </a:p>
        </p:txBody>
      </p:sp>
      <p:grpSp>
        <p:nvGrpSpPr>
          <p:cNvPr id="33"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4"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5"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6"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1" name="Freeform: Shape 40">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Help">
            <a:extLst>
              <a:ext uri="{FF2B5EF4-FFF2-40B4-BE49-F238E27FC236}">
                <a16:creationId xmlns:a16="http://schemas.microsoft.com/office/drawing/2014/main" id="{B08FCD18-76B4-EC51-36CB-16BEDCFE0D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64204" y="589788"/>
            <a:ext cx="5678424" cy="5678424"/>
          </a:xfrm>
          <a:prstGeom prst="rect">
            <a:avLst/>
          </a:prstGeom>
        </p:spPr>
      </p:pic>
      <p:sp>
        <p:nvSpPr>
          <p:cNvPr id="43" name="Freeform: Shape 42">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5" name="Group 44">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6" name="Freeform: Shape 45">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2408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2"/>
          </a:fgClr>
          <a:bgClr>
            <a:schemeClr val="bg1"/>
          </a:bgClr>
        </a:patt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0D325D-6E22-9AE7-0E49-3569BBC3F95F}"/>
              </a:ext>
            </a:extLst>
          </p:cNvPr>
          <p:cNvSpPr>
            <a:spLocks noGrp="1"/>
          </p:cNvSpPr>
          <p:nvPr>
            <p:ph type="title"/>
          </p:nvPr>
        </p:nvSpPr>
        <p:spPr>
          <a:xfrm>
            <a:off x="525717" y="1303558"/>
            <a:ext cx="10077557" cy="809073"/>
          </a:xfrm>
        </p:spPr>
        <p:txBody>
          <a:bodyPr>
            <a:normAutofit/>
          </a:bodyPr>
          <a:lstStyle/>
          <a:p>
            <a:r>
              <a:rPr lang="en-US" dirty="0"/>
              <a:t>Domain and Challenges</a:t>
            </a:r>
            <a:endParaRPr lang="en-AU" dirty="0"/>
          </a:p>
        </p:txBody>
      </p:sp>
      <p:grpSp>
        <p:nvGrpSpPr>
          <p:cNvPr id="14"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15"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1"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2" name="Freeform: Shape 21">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4" name="Group 23">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5" name="Freeform: Shape 24">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3B11DABD-CE03-5904-B175-58D578EB6327}"/>
              </a:ext>
            </a:extLst>
          </p:cNvPr>
          <p:cNvSpPr>
            <a:spLocks noGrp="1"/>
          </p:cNvSpPr>
          <p:nvPr>
            <p:ph idx="1"/>
          </p:nvPr>
        </p:nvSpPr>
        <p:spPr>
          <a:xfrm>
            <a:off x="525463" y="2691385"/>
            <a:ext cx="4659619" cy="3210369"/>
          </a:xfrm>
        </p:spPr>
        <p:txBody>
          <a:bodyPr vert="horz" lIns="91440" tIns="45720" rIns="91440" bIns="45720" rtlCol="0" anchor="t">
            <a:normAutofit fontScale="77500" lnSpcReduction="20000"/>
          </a:bodyPr>
          <a:lstStyle/>
          <a:p>
            <a:pPr defTabSz="822960">
              <a:lnSpc>
                <a:spcPct val="100000"/>
              </a:lnSpc>
              <a:spcBef>
                <a:spcPts val="900"/>
              </a:spcBef>
            </a:pPr>
            <a:r>
              <a:rPr lang="en-US" sz="2800" b="1" kern="1200" dirty="0">
                <a:solidFill>
                  <a:schemeClr val="tx1">
                    <a:lumMod val="65000"/>
                    <a:lumOff val="35000"/>
                  </a:schemeClr>
                </a:solidFill>
                <a:latin typeface="+mn-lt"/>
                <a:ea typeface="+mn-ea"/>
                <a:cs typeface="+mn-cs"/>
              </a:rPr>
              <a:t>Domain</a:t>
            </a:r>
            <a:r>
              <a:rPr lang="en-US" sz="2800" b="1" dirty="0">
                <a:solidFill>
                  <a:schemeClr val="tx1">
                    <a:lumMod val="65000"/>
                    <a:lumOff val="35000"/>
                  </a:schemeClr>
                </a:solidFill>
              </a:rPr>
              <a:t>  - </a:t>
            </a:r>
            <a:r>
              <a:rPr lang="en-US" sz="2800" kern="1200" dirty="0">
                <a:solidFill>
                  <a:schemeClr val="tx1">
                    <a:lumMod val="65000"/>
                    <a:lumOff val="35000"/>
                  </a:schemeClr>
                </a:solidFill>
                <a:latin typeface="+mn-lt"/>
                <a:ea typeface="+mn-ea"/>
                <a:cs typeface="+mn-cs"/>
              </a:rPr>
              <a:t>Food supply chain</a:t>
            </a:r>
          </a:p>
          <a:p>
            <a:pPr marL="285750" indent="-285750">
              <a:spcBef>
                <a:spcPts val="900"/>
              </a:spcBef>
              <a:buFont typeface="Arial,Sans-Serif"/>
              <a:buChar char="•"/>
            </a:pPr>
            <a:r>
              <a:rPr lang="en-US" sz="1600" dirty="0"/>
              <a:t>Food supply chains are complex and globalized, requiring reliable solutions.</a:t>
            </a:r>
          </a:p>
          <a:p>
            <a:pPr marL="285750" indent="-285750">
              <a:spcBef>
                <a:spcPts val="900"/>
              </a:spcBef>
              <a:buFont typeface="Arial,Sans-Serif"/>
              <a:buChar char="•"/>
            </a:pPr>
            <a:r>
              <a:rPr lang="en-US" sz="1600" dirty="0"/>
              <a:t>COVID-19 and geopolitical conflicts have highlighted the need for secure and trustworthy supply chains.</a:t>
            </a:r>
          </a:p>
          <a:p>
            <a:pPr marL="285750" indent="-285750">
              <a:spcBef>
                <a:spcPts val="900"/>
              </a:spcBef>
              <a:buFont typeface="Arial,Sans-Serif"/>
              <a:buChar char="•"/>
            </a:pPr>
            <a:r>
              <a:rPr lang="en-US" sz="1600" dirty="0"/>
              <a:t>Traditional software solutions lack transparency and may be limited to specific languages or jurisdictions.</a:t>
            </a:r>
          </a:p>
          <a:p>
            <a:pPr marL="285750" indent="-285750">
              <a:spcBef>
                <a:spcPts val="900"/>
              </a:spcBef>
              <a:buFont typeface="Arial,Sans-Serif"/>
              <a:buChar char="•"/>
            </a:pPr>
            <a:r>
              <a:rPr lang="en-US" sz="1600" dirty="0"/>
              <a:t>Blockchain technology offers immutability, transparency, and trust in recording transactions.</a:t>
            </a:r>
            <a:endParaRPr lang="en-US" sz="1600" dirty="0">
              <a:cs typeface="Calibri"/>
            </a:endParaRPr>
          </a:p>
          <a:p>
            <a:pPr marL="285750" indent="-285750">
              <a:spcBef>
                <a:spcPts val="900"/>
              </a:spcBef>
              <a:buFont typeface="Arial,Sans-Serif"/>
              <a:buChar char="•"/>
            </a:pPr>
            <a:r>
              <a:rPr lang="en-US" sz="1600" dirty="0"/>
              <a:t>Automation of payments reduces counterparty risk for suppliers.</a:t>
            </a:r>
          </a:p>
          <a:p>
            <a:pPr marL="285750" indent="-285750">
              <a:spcBef>
                <a:spcPts val="900"/>
              </a:spcBef>
              <a:buFont typeface="Arial,Sans-Serif"/>
              <a:buChar char="•"/>
            </a:pPr>
            <a:r>
              <a:rPr lang="en-US" sz="1600" dirty="0"/>
              <a:t>Integration with existing software systems allows for efficient supply chain management.</a:t>
            </a:r>
          </a:p>
          <a:p>
            <a:pPr defTabSz="822960">
              <a:lnSpc>
                <a:spcPct val="100000"/>
              </a:lnSpc>
              <a:spcBef>
                <a:spcPts val="900"/>
              </a:spcBef>
            </a:pPr>
            <a:endParaRPr lang="en-US" sz="2800" kern="1200" dirty="0">
              <a:solidFill>
                <a:schemeClr val="tx1">
                  <a:lumMod val="65000"/>
                  <a:lumOff val="35000"/>
                </a:schemeClr>
              </a:solidFill>
              <a:latin typeface="+mn-lt"/>
              <a:ea typeface="+mn-ea"/>
              <a:cs typeface="+mn-cs"/>
            </a:endParaRPr>
          </a:p>
          <a:p>
            <a:pPr defTabSz="822960">
              <a:lnSpc>
                <a:spcPct val="100000"/>
              </a:lnSpc>
              <a:spcBef>
                <a:spcPts val="900"/>
              </a:spcBef>
            </a:pPr>
            <a:endParaRPr lang="en-US" sz="2800" dirty="0">
              <a:solidFill>
                <a:schemeClr val="tx1">
                  <a:lumMod val="65000"/>
                  <a:lumOff val="35000"/>
                </a:schemeClr>
              </a:solidFill>
            </a:endParaRPr>
          </a:p>
        </p:txBody>
      </p:sp>
      <p:sp>
        <p:nvSpPr>
          <p:cNvPr id="4" name="Content Placeholder 2">
            <a:extLst>
              <a:ext uri="{FF2B5EF4-FFF2-40B4-BE49-F238E27FC236}">
                <a16:creationId xmlns:a16="http://schemas.microsoft.com/office/drawing/2014/main" id="{822D3F3A-7DE7-1E91-6152-B060FCC042EB}"/>
              </a:ext>
            </a:extLst>
          </p:cNvPr>
          <p:cNvSpPr txBox="1">
            <a:spLocks/>
          </p:cNvSpPr>
          <p:nvPr/>
        </p:nvSpPr>
        <p:spPr>
          <a:xfrm>
            <a:off x="5943294" y="2691384"/>
            <a:ext cx="5277845" cy="3210369"/>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822960">
              <a:lnSpc>
                <a:spcPct val="100000"/>
              </a:lnSpc>
              <a:spcBef>
                <a:spcPts val="900"/>
              </a:spcBef>
            </a:pPr>
            <a:r>
              <a:rPr lang="en-US" sz="2800" b="1" kern="1200" dirty="0">
                <a:solidFill>
                  <a:schemeClr val="tx1">
                    <a:lumMod val="65000"/>
                    <a:lumOff val="35000"/>
                  </a:schemeClr>
                </a:solidFill>
                <a:latin typeface="+mn-lt"/>
                <a:ea typeface="+mn-ea"/>
                <a:cs typeface="+mn-cs"/>
              </a:rPr>
              <a:t>Challenges Faced</a:t>
            </a:r>
          </a:p>
          <a:p>
            <a:pPr marL="171450" indent="-171450">
              <a:spcBef>
                <a:spcPts val="900"/>
              </a:spcBef>
              <a:buFont typeface="Arial,Sans-Serif"/>
              <a:buChar char="•"/>
            </a:pPr>
            <a:r>
              <a:rPr lang="en-US" sz="1600" dirty="0"/>
              <a:t>Data Security &amp; Integrity: Blockchain ensures tamper-resistant and transparent records, preventing data alteration or disputes.</a:t>
            </a:r>
          </a:p>
          <a:p>
            <a:pPr marL="171450" indent="-171450">
              <a:spcBef>
                <a:spcPts val="900"/>
              </a:spcBef>
              <a:buFont typeface="Arial,Sans-Serif"/>
              <a:buChar char="•"/>
            </a:pPr>
            <a:r>
              <a:rPr lang="en-US" sz="1600" dirty="0"/>
              <a:t>Speed in Transaction: Blockchain technology speeds up transactions in the chosen domain, reducing processing time from days to seconds.</a:t>
            </a:r>
          </a:p>
          <a:p>
            <a:pPr marL="171450" indent="-171450">
              <a:spcBef>
                <a:spcPts val="900"/>
              </a:spcBef>
              <a:buFont typeface="Arial,Sans-Serif"/>
              <a:buChar char="•"/>
            </a:pPr>
            <a:r>
              <a:rPr lang="en-US" sz="1600" dirty="0"/>
              <a:t>Data Loss: Decentralization in blockchain minimizes the risk of data loss by distributing it across multiple nodes.</a:t>
            </a:r>
          </a:p>
          <a:p>
            <a:pPr marL="171450" indent="-171450">
              <a:spcBef>
                <a:spcPts val="900"/>
              </a:spcBef>
              <a:buFont typeface="Arial,Sans-Serif"/>
              <a:buChar char="•"/>
            </a:pPr>
            <a:r>
              <a:rPr lang="en-US" sz="1600" dirty="0"/>
              <a:t>Certification and Compliance: Blockchain simplifies certification processes, allowing authorities to record and validate certifications, enhancing trust and transparency.</a:t>
            </a:r>
          </a:p>
          <a:p>
            <a:pPr defTabSz="822960">
              <a:lnSpc>
                <a:spcPct val="100000"/>
              </a:lnSpc>
              <a:spcBef>
                <a:spcPts val="900"/>
              </a:spcBef>
            </a:pPr>
            <a:endParaRPr lang="en-US" sz="2800" b="1" kern="1200" dirty="0">
              <a:solidFill>
                <a:schemeClr val="tx1">
                  <a:lumMod val="65000"/>
                  <a:lumOff val="35000"/>
                </a:schemeClr>
              </a:solidFill>
              <a:latin typeface="+mn-lt"/>
            </a:endParaRPr>
          </a:p>
        </p:txBody>
      </p:sp>
    </p:spTree>
    <p:extLst>
      <p:ext uri="{BB962C8B-B14F-4D97-AF65-F5344CB8AC3E}">
        <p14:creationId xmlns:p14="http://schemas.microsoft.com/office/powerpoint/2010/main" val="44185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C342-DBFF-C9A5-F5FC-463FA9B669CD}"/>
              </a:ext>
            </a:extLst>
          </p:cNvPr>
          <p:cNvSpPr>
            <a:spLocks noGrp="1"/>
          </p:cNvSpPr>
          <p:nvPr>
            <p:ph type="title"/>
          </p:nvPr>
        </p:nvSpPr>
        <p:spPr/>
        <p:txBody>
          <a:bodyPr/>
          <a:lstStyle/>
          <a:p>
            <a:r>
              <a:rPr lang="en-US" dirty="0"/>
              <a:t>Feedback Improvement</a:t>
            </a:r>
            <a:endParaRPr lang="en-AU" dirty="0"/>
          </a:p>
        </p:txBody>
      </p:sp>
      <p:sp>
        <p:nvSpPr>
          <p:cNvPr id="3" name="Content Placeholder 2">
            <a:extLst>
              <a:ext uri="{FF2B5EF4-FFF2-40B4-BE49-F238E27FC236}">
                <a16:creationId xmlns:a16="http://schemas.microsoft.com/office/drawing/2014/main" id="{5063F819-6A79-B6EF-BE68-DBF854CE1CA2}"/>
              </a:ext>
            </a:extLst>
          </p:cNvPr>
          <p:cNvSpPr>
            <a:spLocks noGrp="1"/>
          </p:cNvSpPr>
          <p:nvPr>
            <p:ph idx="1"/>
          </p:nvPr>
        </p:nvSpPr>
        <p:spPr/>
        <p:txBody>
          <a:bodyPr/>
          <a:lstStyle/>
          <a:p>
            <a:pPr marL="342900" indent="-342900">
              <a:buFont typeface="Arial" panose="020B0604020202020204" pitchFamily="34" charset="0"/>
              <a:buChar char="•"/>
            </a:pPr>
            <a:r>
              <a:rPr lang="en-US" dirty="0"/>
              <a:t>More explained Functional and Non-Functional requirements</a:t>
            </a:r>
          </a:p>
          <a:p>
            <a:pPr marL="342900" indent="-342900">
              <a:buFont typeface="Arial" panose="020B0604020202020204" pitchFamily="34" charset="0"/>
              <a:buChar char="•"/>
            </a:pPr>
            <a:r>
              <a:rPr lang="en-US" dirty="0"/>
              <a:t>No use of an API due to a lack of single authority in a public blockchain</a:t>
            </a:r>
          </a:p>
          <a:p>
            <a:pPr marL="342900" indent="-342900">
              <a:buFont typeface="Arial" panose="020B0604020202020204" pitchFamily="34" charset="0"/>
              <a:buChar char="•"/>
            </a:pPr>
            <a:r>
              <a:rPr lang="en-US" dirty="0"/>
              <a:t>Reduced emphasis on identity verification to have a clearer scope.</a:t>
            </a:r>
          </a:p>
          <a:p>
            <a:pPr marL="342900" indent="-342900">
              <a:buFont typeface="Arial" panose="020B0604020202020204" pitchFamily="34" charset="0"/>
              <a:buChar char="•"/>
            </a:pPr>
            <a:r>
              <a:rPr lang="en-US" dirty="0"/>
              <a:t>Using Ethereum with Python3.</a:t>
            </a:r>
          </a:p>
        </p:txBody>
      </p:sp>
    </p:spTree>
    <p:extLst>
      <p:ext uri="{BB962C8B-B14F-4D97-AF65-F5344CB8AC3E}">
        <p14:creationId xmlns:p14="http://schemas.microsoft.com/office/powerpoint/2010/main" val="279492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8507478-2A52-1B9D-63BE-79D07E954306}"/>
              </a:ext>
            </a:extLst>
          </p:cNvPr>
          <p:cNvSpPr>
            <a:spLocks noGrp="1"/>
          </p:cNvSpPr>
          <p:nvPr>
            <p:ph type="title"/>
          </p:nvPr>
        </p:nvSpPr>
        <p:spPr>
          <a:xfrm>
            <a:off x="525717" y="696952"/>
            <a:ext cx="10077196" cy="821794"/>
          </a:xfrm>
        </p:spPr>
        <p:txBody>
          <a:bodyPr>
            <a:normAutofit/>
          </a:bodyPr>
          <a:lstStyle/>
          <a:p>
            <a:r>
              <a:rPr lang="en-US" dirty="0"/>
              <a:t>Functional Requirements</a:t>
            </a:r>
            <a:endParaRPr lang="en-AU" dirty="0"/>
          </a:p>
        </p:txBody>
      </p:sp>
      <p:grpSp>
        <p:nvGrpSpPr>
          <p:cNvPr id="12" name="Graphic 78">
            <a:extLst>
              <a:ext uri="{FF2B5EF4-FFF2-40B4-BE49-F238E27FC236}">
                <a16:creationId xmlns:a16="http://schemas.microsoft.com/office/drawing/2014/main" id="{BC3D4A83-1EFA-4B2C-B330-849E35895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1708814"/>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3508E11F-ACA4-405C-A9FA-2577500EA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82B1CDA4-B2EA-4968-8276-0552D6D744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F4337472-CDEB-4AFE-BBB9-5A11CA470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6CD67A6D-EAE7-4891-ACC9-4AC0CCF44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F1769489-D4BC-4B3B-9E23-87FCFDAB4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13E13021-8923-4A4D-84FA-DA886E292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0" name="Freeform: Shape 19">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4683" y="5165905"/>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Content Placeholder 2">
            <a:extLst>
              <a:ext uri="{FF2B5EF4-FFF2-40B4-BE49-F238E27FC236}">
                <a16:creationId xmlns:a16="http://schemas.microsoft.com/office/drawing/2014/main" id="{8E290411-2558-0D7B-F188-3F33920BA4EF}"/>
              </a:ext>
            </a:extLst>
          </p:cNvPr>
          <p:cNvGraphicFramePr>
            <a:graphicFrameLocks noGrp="1"/>
          </p:cNvGraphicFramePr>
          <p:nvPr>
            <p:ph idx="1"/>
            <p:extLst>
              <p:ext uri="{D42A27DB-BD31-4B8C-83A1-F6EECF244321}">
                <p14:modId xmlns:p14="http://schemas.microsoft.com/office/powerpoint/2010/main" val="3995049978"/>
              </p:ext>
            </p:extLst>
          </p:nvPr>
        </p:nvGraphicFramePr>
        <p:xfrm>
          <a:off x="525462" y="1804163"/>
          <a:ext cx="11004385" cy="4407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390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75" name="Rectangle 1074">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F135A06-4142-4B05-BD75-F4641605E5B1}"/>
              </a:ext>
            </a:extLst>
          </p:cNvPr>
          <p:cNvSpPr>
            <a:spLocks noGrp="1"/>
          </p:cNvSpPr>
          <p:nvPr>
            <p:ph type="title"/>
          </p:nvPr>
        </p:nvSpPr>
        <p:spPr>
          <a:xfrm>
            <a:off x="525717" y="787068"/>
            <a:ext cx="4663649" cy="1455091"/>
          </a:xfrm>
        </p:spPr>
        <p:txBody>
          <a:bodyPr vert="horz" lIns="91440" tIns="45720" rIns="91440" bIns="45720" rtlCol="0" anchor="b">
            <a:normAutofit/>
          </a:bodyPr>
          <a:lstStyle/>
          <a:p>
            <a:r>
              <a:rPr lang="en-US" dirty="0"/>
              <a:t>Architecture</a:t>
            </a:r>
          </a:p>
        </p:txBody>
      </p:sp>
      <p:sp>
        <p:nvSpPr>
          <p:cNvPr id="1077" name="Freeform: Shape 1076">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79"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080"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81"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82"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83"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84"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85"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 name="TextBox 3">
            <a:extLst>
              <a:ext uri="{FF2B5EF4-FFF2-40B4-BE49-F238E27FC236}">
                <a16:creationId xmlns:a16="http://schemas.microsoft.com/office/drawing/2014/main" id="{74E64AAE-CE59-F961-393A-A8A947E59FE9}"/>
              </a:ext>
            </a:extLst>
          </p:cNvPr>
          <p:cNvSpPr txBox="1"/>
          <p:nvPr/>
        </p:nvSpPr>
        <p:spPr>
          <a:xfrm>
            <a:off x="525717" y="2796427"/>
            <a:ext cx="4663649" cy="3274503"/>
          </a:xfrm>
          <a:prstGeom prst="rect">
            <a:avLst/>
          </a:prstGeom>
        </p:spPr>
        <p:txBody>
          <a:bodyPr vert="horz" lIns="91440" tIns="45720" rIns="91440" bIns="45720" rtlCol="0">
            <a:normAutofit/>
          </a:bodyPr>
          <a:lstStyle/>
          <a:p>
            <a:pPr marL="285750" indent="-285750">
              <a:lnSpc>
                <a:spcPct val="110000"/>
              </a:lnSpc>
              <a:spcAft>
                <a:spcPts val="600"/>
              </a:spcAft>
              <a:buFont typeface="Arial" panose="020B0604020202020204" pitchFamily="34" charset="0"/>
              <a:buChar char="•"/>
            </a:pPr>
            <a:r>
              <a:rPr lang="en-US" sz="2000" b="0" i="0" u="none" strike="noStrike">
                <a:effectLst/>
              </a:rPr>
              <a:t>Public</a:t>
            </a:r>
            <a:endParaRPr lang="en-US" sz="2000"/>
          </a:p>
          <a:p>
            <a:pPr marL="285750" indent="-285750">
              <a:lnSpc>
                <a:spcPct val="110000"/>
              </a:lnSpc>
              <a:spcAft>
                <a:spcPts val="600"/>
              </a:spcAft>
              <a:buFont typeface="Arial" panose="020B0604020202020204" pitchFamily="34" charset="0"/>
              <a:buChar char="•"/>
            </a:pPr>
            <a:r>
              <a:rPr lang="en-US" sz="2000" b="0" i="0" u="none" strike="noStrike">
                <a:effectLst/>
              </a:rPr>
              <a:t>Permissionless</a:t>
            </a:r>
          </a:p>
          <a:p>
            <a:pPr marL="285750" indent="-285750">
              <a:lnSpc>
                <a:spcPct val="110000"/>
              </a:lnSpc>
              <a:spcAft>
                <a:spcPts val="600"/>
              </a:spcAft>
              <a:buFont typeface="Arial" panose="020B0604020202020204" pitchFamily="34" charset="0"/>
              <a:buChar char="•"/>
            </a:pPr>
            <a:r>
              <a:rPr lang="en-US" sz="2000" b="0" i="0" u="none" strike="noStrike">
                <a:effectLst/>
              </a:rPr>
              <a:t>Oracle(s) based</a:t>
            </a:r>
            <a:endParaRPr lang="en-US" sz="2000"/>
          </a:p>
        </p:txBody>
      </p:sp>
      <p:pic>
        <p:nvPicPr>
          <p:cNvPr id="6" name="Content Placeholder 5" descr="A diagram of a blockchain network&#10;&#10;Description automatically generated">
            <a:extLst>
              <a:ext uri="{FF2B5EF4-FFF2-40B4-BE49-F238E27FC236}">
                <a16:creationId xmlns:a16="http://schemas.microsoft.com/office/drawing/2014/main" id="{BD009FA5-FA74-4A13-5808-5E15B2E46B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3780" y="801050"/>
            <a:ext cx="5660211" cy="5164941"/>
          </a:xfrm>
          <a:prstGeom prst="rect">
            <a:avLst/>
          </a:prstGeom>
        </p:spPr>
      </p:pic>
      <p:sp>
        <p:nvSpPr>
          <p:cNvPr id="1087" name="Freeform: Shape 1086">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89" name="Group 1088">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90" name="Freeform: Shape 1089">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91" name="Freeform: Shape 1090">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92" name="Freeform: Shape 1091">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93"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94"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95"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96" name="Freeform: Shape 1095">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8328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2A3E-C8B6-ACBC-6078-7F4FD88540AB}"/>
              </a:ext>
            </a:extLst>
          </p:cNvPr>
          <p:cNvSpPr>
            <a:spLocks noGrp="1"/>
          </p:cNvSpPr>
          <p:nvPr>
            <p:ph type="title"/>
          </p:nvPr>
        </p:nvSpPr>
        <p:spPr/>
        <p:txBody>
          <a:bodyPr/>
          <a:lstStyle/>
          <a:p>
            <a:r>
              <a:rPr lang="en-US" dirty="0"/>
              <a:t>Implementation</a:t>
            </a:r>
            <a:endParaRPr lang="en-AU" dirty="0"/>
          </a:p>
        </p:txBody>
      </p:sp>
      <p:sp>
        <p:nvSpPr>
          <p:cNvPr id="4" name="Content Placeholder 2">
            <a:extLst>
              <a:ext uri="{FF2B5EF4-FFF2-40B4-BE49-F238E27FC236}">
                <a16:creationId xmlns:a16="http://schemas.microsoft.com/office/drawing/2014/main" id="{9F2FE21D-86B4-9E50-5805-481F22E74612}"/>
              </a:ext>
            </a:extLst>
          </p:cNvPr>
          <p:cNvSpPr>
            <a:spLocks noGrp="1"/>
          </p:cNvSpPr>
          <p:nvPr>
            <p:ph idx="1"/>
          </p:nvPr>
        </p:nvSpPr>
        <p:spPr>
          <a:xfrm>
            <a:off x="525463" y="2691385"/>
            <a:ext cx="3874167" cy="3210369"/>
          </a:xfrm>
        </p:spPr>
        <p:txBody>
          <a:bodyPr vert="horz" lIns="91440" tIns="45720" rIns="91440" bIns="45720" rtlCol="0" anchor="t">
            <a:normAutofit fontScale="47500" lnSpcReduction="20000"/>
          </a:bodyPr>
          <a:lstStyle/>
          <a:p>
            <a:pPr defTabSz="822960">
              <a:lnSpc>
                <a:spcPct val="100000"/>
              </a:lnSpc>
              <a:spcBef>
                <a:spcPts val="900"/>
              </a:spcBef>
            </a:pPr>
            <a:r>
              <a:rPr lang="en-US" sz="2800" b="1" kern="1200" dirty="0">
                <a:solidFill>
                  <a:schemeClr val="tx1">
                    <a:lumMod val="65000"/>
                    <a:lumOff val="35000"/>
                  </a:schemeClr>
                </a:solidFill>
                <a:latin typeface="+mn-lt"/>
                <a:ea typeface="+mn-ea"/>
                <a:cs typeface="+mn-cs"/>
              </a:rPr>
              <a:t>Smart Contract 1 – Order</a:t>
            </a:r>
            <a:endParaRPr lang="en-US" sz="2800" kern="1200" dirty="0">
              <a:solidFill>
                <a:schemeClr val="tx1">
                  <a:lumMod val="65000"/>
                  <a:lumOff val="35000"/>
                </a:schemeClr>
              </a:solidFill>
              <a:latin typeface="+mn-lt"/>
              <a:ea typeface="+mn-ea"/>
              <a:cs typeface="+mn-cs"/>
            </a:endParaRPr>
          </a:p>
          <a:p>
            <a:pPr marL="457200" indent="-457200" defTabSz="822960">
              <a:lnSpc>
                <a:spcPct val="100000"/>
              </a:lnSpc>
              <a:spcBef>
                <a:spcPts val="900"/>
              </a:spcBef>
              <a:buFont typeface="Arial" panose="020B0604020202020204" pitchFamily="34" charset="0"/>
              <a:buChar char="•"/>
            </a:pPr>
            <a:r>
              <a:rPr lang="en-US" sz="2800" dirty="0">
                <a:solidFill>
                  <a:schemeClr val="tx1">
                    <a:lumMod val="65000"/>
                    <a:lumOff val="35000"/>
                  </a:schemeClr>
                </a:solidFill>
              </a:rPr>
              <a:t>Product</a:t>
            </a:r>
          </a:p>
          <a:p>
            <a:pPr marL="457200" indent="-457200" defTabSz="822960">
              <a:lnSpc>
                <a:spcPct val="100000"/>
              </a:lnSpc>
              <a:spcBef>
                <a:spcPts val="900"/>
              </a:spcBef>
              <a:buFont typeface="Arial" panose="020B0604020202020204" pitchFamily="34" charset="0"/>
              <a:buChar char="•"/>
            </a:pPr>
            <a:r>
              <a:rPr lang="en-US" sz="2800" kern="1200" dirty="0">
                <a:solidFill>
                  <a:schemeClr val="tx1">
                    <a:lumMod val="65000"/>
                    <a:lumOff val="35000"/>
                  </a:schemeClr>
                </a:solidFill>
                <a:latin typeface="+mn-lt"/>
                <a:ea typeface="+mn-ea"/>
                <a:cs typeface="+mn-cs"/>
              </a:rPr>
              <a:t>Owner (consumer)</a:t>
            </a:r>
          </a:p>
          <a:p>
            <a:pPr marL="457200" indent="-457200" defTabSz="822960">
              <a:lnSpc>
                <a:spcPct val="100000"/>
              </a:lnSpc>
              <a:spcBef>
                <a:spcPts val="900"/>
              </a:spcBef>
              <a:buFont typeface="Arial" panose="020B0604020202020204" pitchFamily="34" charset="0"/>
              <a:buChar char="•"/>
            </a:pPr>
            <a:r>
              <a:rPr lang="en-US" sz="2800" dirty="0">
                <a:solidFill>
                  <a:schemeClr val="tx1">
                    <a:lumMod val="65000"/>
                    <a:lumOff val="35000"/>
                  </a:schemeClr>
                </a:solidFill>
              </a:rPr>
              <a:t>Seller</a:t>
            </a:r>
          </a:p>
          <a:p>
            <a:pPr marL="457200" indent="-457200" defTabSz="822960">
              <a:lnSpc>
                <a:spcPct val="100000"/>
              </a:lnSpc>
              <a:spcBef>
                <a:spcPts val="900"/>
              </a:spcBef>
              <a:buFont typeface="Arial" panose="020B0604020202020204" pitchFamily="34" charset="0"/>
              <a:buChar char="•"/>
            </a:pPr>
            <a:r>
              <a:rPr lang="en-US" sz="2800" kern="1200" dirty="0">
                <a:solidFill>
                  <a:schemeClr val="tx1">
                    <a:lumMod val="65000"/>
                    <a:lumOff val="35000"/>
                  </a:schemeClr>
                </a:solidFill>
                <a:latin typeface="+mn-lt"/>
                <a:ea typeface="+mn-ea"/>
                <a:cs typeface="+mn-cs"/>
              </a:rPr>
              <a:t>Shipper</a:t>
            </a:r>
          </a:p>
          <a:p>
            <a:pPr marL="457200" indent="-457200" defTabSz="822960">
              <a:lnSpc>
                <a:spcPct val="100000"/>
              </a:lnSpc>
              <a:spcBef>
                <a:spcPts val="900"/>
              </a:spcBef>
              <a:buFont typeface="Arial" panose="020B0604020202020204" pitchFamily="34" charset="0"/>
              <a:buChar char="•"/>
            </a:pPr>
            <a:r>
              <a:rPr lang="en-US" sz="2800" kern="1200" dirty="0" err="1">
                <a:solidFill>
                  <a:schemeClr val="tx1">
                    <a:lumMod val="65000"/>
                    <a:lumOff val="35000"/>
                  </a:schemeClr>
                </a:solidFill>
                <a:latin typeface="+mn-lt"/>
                <a:ea typeface="+mn-ea"/>
                <a:cs typeface="+mn-cs"/>
              </a:rPr>
              <a:t>verifiedBySeller</a:t>
            </a:r>
            <a:endParaRPr lang="en-US" sz="2800" kern="1200" dirty="0">
              <a:solidFill>
                <a:schemeClr val="tx1">
                  <a:lumMod val="65000"/>
                  <a:lumOff val="35000"/>
                </a:schemeClr>
              </a:solidFill>
              <a:latin typeface="+mn-lt"/>
              <a:ea typeface="+mn-ea"/>
              <a:cs typeface="+mn-cs"/>
            </a:endParaRPr>
          </a:p>
          <a:p>
            <a:pPr marL="457200" indent="-457200" defTabSz="822960">
              <a:lnSpc>
                <a:spcPct val="100000"/>
              </a:lnSpc>
              <a:spcBef>
                <a:spcPts val="900"/>
              </a:spcBef>
              <a:buFont typeface="Arial" panose="020B0604020202020204" pitchFamily="34" charset="0"/>
              <a:buChar char="•"/>
            </a:pPr>
            <a:r>
              <a:rPr lang="en-US" sz="2800" dirty="0" err="1">
                <a:solidFill>
                  <a:schemeClr val="tx1">
                    <a:lumMod val="65000"/>
                    <a:lumOff val="35000"/>
                  </a:schemeClr>
                </a:solidFill>
              </a:rPr>
              <a:t>verifiedByShipper</a:t>
            </a:r>
            <a:endParaRPr lang="en-US" sz="2800" dirty="0">
              <a:solidFill>
                <a:schemeClr val="tx1">
                  <a:lumMod val="65000"/>
                  <a:lumOff val="35000"/>
                </a:schemeClr>
              </a:solidFill>
            </a:endParaRPr>
          </a:p>
          <a:p>
            <a:pPr marL="457200" indent="-457200" defTabSz="822960">
              <a:lnSpc>
                <a:spcPct val="100000"/>
              </a:lnSpc>
              <a:spcBef>
                <a:spcPts val="900"/>
              </a:spcBef>
              <a:buFont typeface="Arial" panose="020B0604020202020204" pitchFamily="34" charset="0"/>
              <a:buChar char="•"/>
            </a:pPr>
            <a:r>
              <a:rPr lang="en-US" sz="2800" kern="1200" dirty="0">
                <a:solidFill>
                  <a:schemeClr val="tx1">
                    <a:lumMod val="65000"/>
                    <a:lumOff val="35000"/>
                  </a:schemeClr>
                </a:solidFill>
                <a:latin typeface="+mn-lt"/>
                <a:ea typeface="+mn-ea"/>
                <a:cs typeface="+mn-cs"/>
              </a:rPr>
              <a:t>Current Delivery Point</a:t>
            </a:r>
          </a:p>
          <a:p>
            <a:pPr marL="457200" indent="-457200" defTabSz="822960">
              <a:lnSpc>
                <a:spcPct val="100000"/>
              </a:lnSpc>
              <a:spcBef>
                <a:spcPts val="900"/>
              </a:spcBef>
              <a:buFont typeface="Arial" panose="020B0604020202020204" pitchFamily="34" charset="0"/>
              <a:buChar char="•"/>
            </a:pPr>
            <a:r>
              <a:rPr lang="en-US" sz="2800" dirty="0">
                <a:solidFill>
                  <a:schemeClr val="tx1">
                    <a:lumMod val="65000"/>
                    <a:lumOff val="35000"/>
                  </a:schemeClr>
                </a:solidFill>
              </a:rPr>
              <a:t>Last Updated Time</a:t>
            </a:r>
          </a:p>
          <a:p>
            <a:pPr marL="457200" indent="-457200" defTabSz="822960">
              <a:lnSpc>
                <a:spcPct val="100000"/>
              </a:lnSpc>
              <a:spcBef>
                <a:spcPts val="900"/>
              </a:spcBef>
              <a:buFont typeface="Arial" panose="020B0604020202020204" pitchFamily="34" charset="0"/>
              <a:buChar char="•"/>
            </a:pPr>
            <a:r>
              <a:rPr lang="en-US" sz="2800" kern="1200" dirty="0">
                <a:solidFill>
                  <a:schemeClr val="tx1">
                    <a:lumMod val="65000"/>
                    <a:lumOff val="35000"/>
                  </a:schemeClr>
                </a:solidFill>
                <a:latin typeface="+mn-lt"/>
                <a:ea typeface="+mn-ea"/>
                <a:cs typeface="+mn-cs"/>
              </a:rPr>
              <a:t>Deliver Points (addresses and point names)</a:t>
            </a:r>
          </a:p>
          <a:p>
            <a:pPr marL="457200" indent="-457200" defTabSz="822960">
              <a:lnSpc>
                <a:spcPct val="100000"/>
              </a:lnSpc>
              <a:spcBef>
                <a:spcPts val="900"/>
              </a:spcBef>
              <a:buFont typeface="Arial" panose="020B0604020202020204" pitchFamily="34" charset="0"/>
              <a:buChar char="•"/>
            </a:pPr>
            <a:r>
              <a:rPr lang="en-US" sz="2800" kern="1200" dirty="0">
                <a:solidFill>
                  <a:schemeClr val="tx1">
                    <a:lumMod val="65000"/>
                    <a:lumOff val="35000"/>
                  </a:schemeClr>
                </a:solidFill>
                <a:latin typeface="+mn-lt"/>
                <a:ea typeface="+mn-ea"/>
                <a:cs typeface="+mn-cs"/>
              </a:rPr>
              <a:t>Delivery Due Times</a:t>
            </a:r>
          </a:p>
          <a:p>
            <a:pPr marL="457200" indent="-457200" defTabSz="822960">
              <a:lnSpc>
                <a:spcPct val="100000"/>
              </a:lnSpc>
              <a:spcBef>
                <a:spcPts val="900"/>
              </a:spcBef>
              <a:buFont typeface="Arial" panose="020B0604020202020204" pitchFamily="34" charset="0"/>
              <a:buChar char="•"/>
            </a:pPr>
            <a:endParaRPr lang="en-US" sz="2800" kern="1200" dirty="0">
              <a:solidFill>
                <a:schemeClr val="tx1">
                  <a:lumMod val="65000"/>
                  <a:lumOff val="35000"/>
                </a:schemeClr>
              </a:solidFill>
              <a:latin typeface="+mn-lt"/>
              <a:ea typeface="+mn-ea"/>
              <a:cs typeface="+mn-cs"/>
            </a:endParaRPr>
          </a:p>
          <a:p>
            <a:pPr defTabSz="822960">
              <a:lnSpc>
                <a:spcPct val="100000"/>
              </a:lnSpc>
              <a:spcBef>
                <a:spcPts val="900"/>
              </a:spcBef>
            </a:pPr>
            <a:endParaRPr lang="en-US" sz="2800" dirty="0">
              <a:solidFill>
                <a:schemeClr val="tx1">
                  <a:lumMod val="65000"/>
                  <a:lumOff val="35000"/>
                </a:schemeClr>
              </a:solidFill>
            </a:endParaRPr>
          </a:p>
        </p:txBody>
      </p:sp>
      <p:sp>
        <p:nvSpPr>
          <p:cNvPr id="5" name="Content Placeholder 2">
            <a:extLst>
              <a:ext uri="{FF2B5EF4-FFF2-40B4-BE49-F238E27FC236}">
                <a16:creationId xmlns:a16="http://schemas.microsoft.com/office/drawing/2014/main" id="{99FA19F7-EF84-F6A8-DE11-900B6F5D8948}"/>
              </a:ext>
            </a:extLst>
          </p:cNvPr>
          <p:cNvSpPr txBox="1">
            <a:spLocks/>
          </p:cNvSpPr>
          <p:nvPr/>
        </p:nvSpPr>
        <p:spPr>
          <a:xfrm>
            <a:off x="4399630" y="2691384"/>
            <a:ext cx="3751312" cy="3210369"/>
          </a:xfrm>
          <a:prstGeom prst="rect">
            <a:avLst/>
          </a:prstGeom>
        </p:spPr>
        <p:txBody>
          <a:bodyPr vert="horz" lIns="91440" tIns="45720" rIns="91440" bIns="45720" rtlCol="0" anchor="t">
            <a:normAutofit fontScale="6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822960">
              <a:lnSpc>
                <a:spcPct val="100000"/>
              </a:lnSpc>
              <a:spcBef>
                <a:spcPts val="900"/>
              </a:spcBef>
            </a:pPr>
            <a:r>
              <a:rPr lang="en-US" sz="2800" b="1" kern="1200" dirty="0">
                <a:solidFill>
                  <a:schemeClr val="tx1">
                    <a:lumMod val="65000"/>
                    <a:lumOff val="35000"/>
                  </a:schemeClr>
                </a:solidFill>
                <a:latin typeface="+mn-lt"/>
                <a:ea typeface="+mn-ea"/>
                <a:cs typeface="+mn-cs"/>
              </a:rPr>
              <a:t>Smart Contract 2 – Product</a:t>
            </a:r>
          </a:p>
          <a:p>
            <a:pPr marL="457200" indent="-457200" defTabSz="822960">
              <a:lnSpc>
                <a:spcPct val="100000"/>
              </a:lnSpc>
              <a:spcBef>
                <a:spcPts val="900"/>
              </a:spcBef>
              <a:buFont typeface="Arial" panose="020B0604020202020204" pitchFamily="34" charset="0"/>
              <a:buChar char="•"/>
            </a:pPr>
            <a:r>
              <a:rPr lang="en-US" sz="2800" kern="1200" dirty="0">
                <a:solidFill>
                  <a:schemeClr val="tx1">
                    <a:lumMod val="65000"/>
                    <a:lumOff val="35000"/>
                  </a:schemeClr>
                </a:solidFill>
                <a:latin typeface="+mn-lt"/>
              </a:rPr>
              <a:t>Store Keeping unit (stock management)</a:t>
            </a:r>
          </a:p>
          <a:p>
            <a:pPr marL="457200" indent="-457200" defTabSz="822960">
              <a:lnSpc>
                <a:spcPct val="100000"/>
              </a:lnSpc>
              <a:spcBef>
                <a:spcPts val="900"/>
              </a:spcBef>
              <a:buFont typeface="Arial" panose="020B0604020202020204" pitchFamily="34" charset="0"/>
              <a:buChar char="•"/>
            </a:pPr>
            <a:r>
              <a:rPr lang="en-US" sz="2800" dirty="0">
                <a:solidFill>
                  <a:schemeClr val="tx1">
                    <a:lumMod val="65000"/>
                    <a:lumOff val="35000"/>
                  </a:schemeClr>
                </a:solidFill>
              </a:rPr>
              <a:t>Seller</a:t>
            </a:r>
          </a:p>
          <a:p>
            <a:pPr marL="457200" indent="-457200" defTabSz="822960">
              <a:lnSpc>
                <a:spcPct val="100000"/>
              </a:lnSpc>
              <a:spcBef>
                <a:spcPts val="900"/>
              </a:spcBef>
              <a:buFont typeface="Arial" panose="020B0604020202020204" pitchFamily="34" charset="0"/>
              <a:buChar char="•"/>
            </a:pPr>
            <a:r>
              <a:rPr lang="en-US" sz="2800" dirty="0">
                <a:solidFill>
                  <a:schemeClr val="tx1">
                    <a:lumMod val="65000"/>
                    <a:lumOff val="35000"/>
                  </a:schemeClr>
                </a:solidFill>
              </a:rPr>
              <a:t>Product Name</a:t>
            </a:r>
          </a:p>
          <a:p>
            <a:pPr marL="457200" indent="-457200" defTabSz="822960">
              <a:lnSpc>
                <a:spcPct val="100000"/>
              </a:lnSpc>
              <a:spcBef>
                <a:spcPts val="900"/>
              </a:spcBef>
              <a:buFont typeface="Arial" panose="020B0604020202020204" pitchFamily="34" charset="0"/>
              <a:buChar char="•"/>
            </a:pPr>
            <a:r>
              <a:rPr lang="en-US" sz="2800" kern="1200" dirty="0">
                <a:solidFill>
                  <a:schemeClr val="tx1">
                    <a:lumMod val="65000"/>
                    <a:lumOff val="35000"/>
                  </a:schemeClr>
                </a:solidFill>
                <a:latin typeface="+mn-lt"/>
              </a:rPr>
              <a:t>Price / per unit</a:t>
            </a:r>
          </a:p>
          <a:p>
            <a:pPr marL="457200" indent="-457200" defTabSz="822960">
              <a:lnSpc>
                <a:spcPct val="100000"/>
              </a:lnSpc>
              <a:spcBef>
                <a:spcPts val="900"/>
              </a:spcBef>
              <a:buFont typeface="Arial" panose="020B0604020202020204" pitchFamily="34" charset="0"/>
              <a:buChar char="•"/>
            </a:pPr>
            <a:r>
              <a:rPr lang="en-US" sz="2800" dirty="0">
                <a:solidFill>
                  <a:schemeClr val="tx1">
                    <a:lumMod val="65000"/>
                    <a:lumOff val="35000"/>
                  </a:schemeClr>
                </a:solidFill>
              </a:rPr>
              <a:t>Price Decimals (for accurate pricing)</a:t>
            </a:r>
          </a:p>
          <a:p>
            <a:pPr marL="457200" indent="-457200" defTabSz="822960">
              <a:lnSpc>
                <a:spcPct val="100000"/>
              </a:lnSpc>
              <a:spcBef>
                <a:spcPts val="900"/>
              </a:spcBef>
              <a:buFont typeface="Arial" panose="020B0604020202020204" pitchFamily="34" charset="0"/>
              <a:buChar char="•"/>
            </a:pPr>
            <a:r>
              <a:rPr lang="en-US" sz="2800" kern="1200" dirty="0">
                <a:solidFill>
                  <a:schemeClr val="tx1">
                    <a:lumMod val="65000"/>
                    <a:lumOff val="35000"/>
                  </a:schemeClr>
                </a:solidFill>
                <a:latin typeface="+mn-lt"/>
              </a:rPr>
              <a:t>Quantity Available</a:t>
            </a:r>
          </a:p>
          <a:p>
            <a:pPr marL="457200" indent="-457200" defTabSz="822960">
              <a:lnSpc>
                <a:spcPct val="100000"/>
              </a:lnSpc>
              <a:spcBef>
                <a:spcPts val="900"/>
              </a:spcBef>
              <a:buFont typeface="Arial" panose="020B0604020202020204" pitchFamily="34" charset="0"/>
              <a:buChar char="•"/>
            </a:pPr>
            <a:r>
              <a:rPr lang="en-US" sz="2800" dirty="0">
                <a:solidFill>
                  <a:schemeClr val="tx1">
                    <a:lumMod val="65000"/>
                    <a:lumOff val="35000"/>
                  </a:schemeClr>
                </a:solidFill>
              </a:rPr>
              <a:t>Product Description</a:t>
            </a:r>
            <a:endParaRPr lang="en-US" sz="2800" kern="1200" dirty="0">
              <a:solidFill>
                <a:schemeClr val="tx1">
                  <a:lumMod val="65000"/>
                  <a:lumOff val="35000"/>
                </a:schemeClr>
              </a:solidFill>
              <a:latin typeface="+mn-lt"/>
            </a:endParaRPr>
          </a:p>
        </p:txBody>
      </p:sp>
      <p:sp>
        <p:nvSpPr>
          <p:cNvPr id="8" name="Content Placeholder 2">
            <a:extLst>
              <a:ext uri="{FF2B5EF4-FFF2-40B4-BE49-F238E27FC236}">
                <a16:creationId xmlns:a16="http://schemas.microsoft.com/office/drawing/2014/main" id="{FC9508D7-0A4E-E366-9739-576C0A1D01D4}"/>
              </a:ext>
            </a:extLst>
          </p:cNvPr>
          <p:cNvSpPr txBox="1">
            <a:spLocks/>
          </p:cNvSpPr>
          <p:nvPr/>
        </p:nvSpPr>
        <p:spPr>
          <a:xfrm>
            <a:off x="8273797" y="2691384"/>
            <a:ext cx="3751312" cy="3210369"/>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822960">
              <a:lnSpc>
                <a:spcPct val="100000"/>
              </a:lnSpc>
              <a:spcBef>
                <a:spcPts val="900"/>
              </a:spcBef>
            </a:pPr>
            <a:r>
              <a:rPr lang="en-US" sz="2800" b="1" kern="1200" dirty="0">
                <a:solidFill>
                  <a:schemeClr val="tx1">
                    <a:lumMod val="65000"/>
                    <a:lumOff val="35000"/>
                  </a:schemeClr>
                </a:solidFill>
                <a:latin typeface="+mn-lt"/>
                <a:ea typeface="+mn-ea"/>
                <a:cs typeface="+mn-cs"/>
              </a:rPr>
              <a:t>Oracle – Off-Chain</a:t>
            </a:r>
          </a:p>
          <a:p>
            <a:pPr marL="457200" indent="-457200" defTabSz="822960">
              <a:lnSpc>
                <a:spcPct val="100000"/>
              </a:lnSpc>
              <a:spcBef>
                <a:spcPts val="900"/>
              </a:spcBef>
              <a:buFont typeface="Arial" panose="020B0604020202020204" pitchFamily="34" charset="0"/>
              <a:buChar char="•"/>
            </a:pPr>
            <a:r>
              <a:rPr lang="en-US" sz="2800" dirty="0">
                <a:solidFill>
                  <a:schemeClr val="tx1">
                    <a:lumMod val="65000"/>
                    <a:lumOff val="35000"/>
                  </a:schemeClr>
                </a:solidFill>
              </a:rPr>
              <a:t>Payment status of the order</a:t>
            </a:r>
          </a:p>
          <a:p>
            <a:pPr marL="457200" indent="-457200" defTabSz="822960">
              <a:lnSpc>
                <a:spcPct val="100000"/>
              </a:lnSpc>
              <a:spcBef>
                <a:spcPts val="900"/>
              </a:spcBef>
              <a:buFont typeface="Arial" panose="020B0604020202020204" pitchFamily="34" charset="0"/>
              <a:buChar char="•"/>
            </a:pPr>
            <a:r>
              <a:rPr lang="en-US" sz="2800" dirty="0">
                <a:solidFill>
                  <a:schemeClr val="tx1">
                    <a:lumMod val="65000"/>
                    <a:lumOff val="35000"/>
                  </a:schemeClr>
                </a:solidFill>
              </a:rPr>
              <a:t>Seller to consumer routing through intermediaries</a:t>
            </a:r>
            <a:endParaRPr lang="en-US" sz="2800" kern="1200" dirty="0">
              <a:solidFill>
                <a:schemeClr val="tx1">
                  <a:lumMod val="65000"/>
                  <a:lumOff val="35000"/>
                </a:schemeClr>
              </a:solidFill>
              <a:latin typeface="+mn-lt"/>
              <a:ea typeface="+mn-ea"/>
              <a:cs typeface="+mn-cs"/>
            </a:endParaRPr>
          </a:p>
        </p:txBody>
      </p:sp>
    </p:spTree>
    <p:extLst>
      <p:ext uri="{BB962C8B-B14F-4D97-AF65-F5344CB8AC3E}">
        <p14:creationId xmlns:p14="http://schemas.microsoft.com/office/powerpoint/2010/main" val="1450712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4"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5"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6"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1" name="Rectangle 30">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6041659-75B9-1AD3-9C67-4129D0093771}"/>
              </a:ext>
            </a:extLst>
          </p:cNvPr>
          <p:cNvSpPr>
            <a:spLocks noGrp="1"/>
          </p:cNvSpPr>
          <p:nvPr>
            <p:ph type="title"/>
          </p:nvPr>
        </p:nvSpPr>
        <p:spPr>
          <a:xfrm>
            <a:off x="530352" y="1122363"/>
            <a:ext cx="4841669" cy="1978346"/>
          </a:xfrm>
        </p:spPr>
        <p:txBody>
          <a:bodyPr vert="horz" lIns="91440" tIns="45720" rIns="91440" bIns="45720" rtlCol="0" anchor="b">
            <a:normAutofit/>
          </a:bodyPr>
          <a:lstStyle/>
          <a:p>
            <a:r>
              <a:rPr lang="en-US" sz="4000" dirty="0"/>
              <a:t>Product Demo and Code Walkthrough</a:t>
            </a:r>
          </a:p>
        </p:txBody>
      </p:sp>
      <p:sp>
        <p:nvSpPr>
          <p:cNvPr id="33" name="Freeform: Shape 32">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5"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36"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7"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8"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1"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7" name="Graphic 6" descr="Monitor">
            <a:extLst>
              <a:ext uri="{FF2B5EF4-FFF2-40B4-BE49-F238E27FC236}">
                <a16:creationId xmlns:a16="http://schemas.microsoft.com/office/drawing/2014/main" id="{F7413B71-7B20-D4F8-D0DE-D500575E17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74872" y="555615"/>
            <a:ext cx="5677184" cy="5677184"/>
          </a:xfrm>
          <a:prstGeom prst="rect">
            <a:avLst/>
          </a:prstGeom>
        </p:spPr>
      </p:pic>
      <p:sp>
        <p:nvSpPr>
          <p:cNvPr id="43" name="Freeform: Shape 42">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5" name="Group 44">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46" name="Freeform: Shape 45">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8" name="Freeform: Shape 47">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9"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48906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07422-2273-E389-5253-80EC0AB1BA24}"/>
              </a:ext>
            </a:extLst>
          </p:cNvPr>
          <p:cNvSpPr>
            <a:spLocks noGrp="1"/>
          </p:cNvSpPr>
          <p:nvPr>
            <p:ph type="title"/>
          </p:nvPr>
        </p:nvSpPr>
        <p:spPr/>
        <p:txBody>
          <a:bodyPr/>
          <a:lstStyle/>
          <a:p>
            <a:r>
              <a:rPr lang="en-US" dirty="0"/>
              <a:t>Blockchain Suitability</a:t>
            </a:r>
            <a:endParaRPr lang="en-AU" dirty="0"/>
          </a:p>
        </p:txBody>
      </p:sp>
      <p:pic>
        <p:nvPicPr>
          <p:cNvPr id="4" name="Picture 4" descr="Diagram&#10;&#10;Description automatically generated">
            <a:extLst>
              <a:ext uri="{FF2B5EF4-FFF2-40B4-BE49-F238E27FC236}">
                <a16:creationId xmlns:a16="http://schemas.microsoft.com/office/drawing/2014/main" id="{618A0A30-773E-0CE8-75BA-23783CC4E5B0}"/>
              </a:ext>
            </a:extLst>
          </p:cNvPr>
          <p:cNvPicPr>
            <a:picLocks noChangeAspect="1"/>
          </p:cNvPicPr>
          <p:nvPr/>
        </p:nvPicPr>
        <p:blipFill>
          <a:blip r:embed="rId3"/>
          <a:stretch>
            <a:fillRect/>
          </a:stretch>
        </p:blipFill>
        <p:spPr>
          <a:xfrm>
            <a:off x="5564495" y="179902"/>
            <a:ext cx="6409156" cy="3146895"/>
          </a:xfrm>
          <a:prstGeom prst="rect">
            <a:avLst/>
          </a:prstGeom>
        </p:spPr>
      </p:pic>
      <p:graphicFrame>
        <p:nvGraphicFramePr>
          <p:cNvPr id="7" name="Table 7">
            <a:extLst>
              <a:ext uri="{FF2B5EF4-FFF2-40B4-BE49-F238E27FC236}">
                <a16:creationId xmlns:a16="http://schemas.microsoft.com/office/drawing/2014/main" id="{94A9B9D2-825F-5C1D-BE94-52C422311929}"/>
              </a:ext>
            </a:extLst>
          </p:cNvPr>
          <p:cNvGraphicFramePr>
            <a:graphicFrameLocks noGrp="1"/>
          </p:cNvGraphicFramePr>
          <p:nvPr>
            <p:extLst>
              <p:ext uri="{D42A27DB-BD31-4B8C-83A1-F6EECF244321}">
                <p14:modId xmlns:p14="http://schemas.microsoft.com/office/powerpoint/2010/main" val="3260864012"/>
              </p:ext>
            </p:extLst>
          </p:nvPr>
        </p:nvGraphicFramePr>
        <p:xfrm>
          <a:off x="2032000" y="3531204"/>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36074921"/>
                    </a:ext>
                  </a:extLst>
                </a:gridCol>
                <a:gridCol w="4064000">
                  <a:extLst>
                    <a:ext uri="{9D8B030D-6E8A-4147-A177-3AD203B41FA5}">
                      <a16:colId xmlns:a16="http://schemas.microsoft.com/office/drawing/2014/main" val="1858482124"/>
                    </a:ext>
                  </a:extLst>
                </a:gridCol>
              </a:tblGrid>
              <a:tr h="370840">
                <a:tc>
                  <a:txBody>
                    <a:bodyPr/>
                    <a:lstStyle/>
                    <a:p>
                      <a:r>
                        <a:rPr lang="en-US" dirty="0"/>
                        <a:t>Questions</a:t>
                      </a:r>
                      <a:endParaRPr lang="en-AU" dirty="0"/>
                    </a:p>
                  </a:txBody>
                  <a:tcPr/>
                </a:tc>
                <a:tc>
                  <a:txBody>
                    <a:bodyPr/>
                    <a:lstStyle/>
                    <a:p>
                      <a:r>
                        <a:rPr lang="en-US" dirty="0"/>
                        <a:t>Answers</a:t>
                      </a:r>
                      <a:endParaRPr lang="en-AU" dirty="0"/>
                    </a:p>
                  </a:txBody>
                  <a:tcPr/>
                </a:tc>
                <a:extLst>
                  <a:ext uri="{0D108BD9-81ED-4DB2-BD59-A6C34878D82A}">
                    <a16:rowId xmlns:a16="http://schemas.microsoft.com/office/drawing/2014/main" val="2349885548"/>
                  </a:ext>
                </a:extLst>
              </a:tr>
              <a:tr h="370840">
                <a:tc>
                  <a:txBody>
                    <a:bodyPr/>
                    <a:lstStyle/>
                    <a:p>
                      <a:r>
                        <a:rPr lang="en-US" dirty="0"/>
                        <a:t>Multi-party Interactions</a:t>
                      </a:r>
                      <a:endParaRPr lang="en-AU" dirty="0"/>
                    </a:p>
                  </a:txBody>
                  <a:tcPr/>
                </a:tc>
                <a:tc>
                  <a:txBody>
                    <a:bodyPr/>
                    <a:lstStyle/>
                    <a:p>
                      <a:r>
                        <a:rPr lang="en-US" dirty="0"/>
                        <a:t>Yes (Manufacturer, Shipping, Client)</a:t>
                      </a:r>
                      <a:endParaRPr lang="en-AU" dirty="0"/>
                    </a:p>
                  </a:txBody>
                  <a:tcPr/>
                </a:tc>
                <a:extLst>
                  <a:ext uri="{0D108BD9-81ED-4DB2-BD59-A6C34878D82A}">
                    <a16:rowId xmlns:a16="http://schemas.microsoft.com/office/drawing/2014/main" val="3372441440"/>
                  </a:ext>
                </a:extLst>
              </a:tr>
              <a:tr h="370840">
                <a:tc>
                  <a:txBody>
                    <a:bodyPr/>
                    <a:lstStyle/>
                    <a:p>
                      <a:r>
                        <a:rPr lang="en-US" dirty="0"/>
                        <a:t>Centralized operations</a:t>
                      </a:r>
                      <a:endParaRPr lang="en-AU" dirty="0"/>
                    </a:p>
                  </a:txBody>
                  <a:tcPr/>
                </a:tc>
                <a:tc>
                  <a:txBody>
                    <a:bodyPr/>
                    <a:lstStyle/>
                    <a:p>
                      <a:r>
                        <a:rPr lang="en-US" dirty="0"/>
                        <a:t>No</a:t>
                      </a:r>
                      <a:endParaRPr lang="en-AU" dirty="0"/>
                    </a:p>
                  </a:txBody>
                  <a:tcPr/>
                </a:tc>
                <a:extLst>
                  <a:ext uri="{0D108BD9-81ED-4DB2-BD59-A6C34878D82A}">
                    <a16:rowId xmlns:a16="http://schemas.microsoft.com/office/drawing/2014/main" val="1129472861"/>
                  </a:ext>
                </a:extLst>
              </a:tr>
              <a:tr h="370840">
                <a:tc>
                  <a:txBody>
                    <a:bodyPr/>
                    <a:lstStyle/>
                    <a:p>
                      <a:r>
                        <a:rPr lang="en-US" dirty="0"/>
                        <a:t>Data Immutability</a:t>
                      </a:r>
                      <a:endParaRPr lang="en-AU" dirty="0"/>
                    </a:p>
                  </a:txBody>
                  <a:tcPr/>
                </a:tc>
                <a:tc>
                  <a:txBody>
                    <a:bodyPr/>
                    <a:lstStyle/>
                    <a:p>
                      <a:r>
                        <a:rPr lang="en-US" dirty="0"/>
                        <a:t>Yes</a:t>
                      </a:r>
                      <a:endParaRPr lang="en-AU" dirty="0"/>
                    </a:p>
                  </a:txBody>
                  <a:tcPr/>
                </a:tc>
                <a:extLst>
                  <a:ext uri="{0D108BD9-81ED-4DB2-BD59-A6C34878D82A}">
                    <a16:rowId xmlns:a16="http://schemas.microsoft.com/office/drawing/2014/main" val="291906514"/>
                  </a:ext>
                </a:extLst>
              </a:tr>
              <a:tr h="370840">
                <a:tc>
                  <a:txBody>
                    <a:bodyPr/>
                    <a:lstStyle/>
                    <a:p>
                      <a:r>
                        <a:rPr lang="en-US" dirty="0"/>
                        <a:t>Data Transparency</a:t>
                      </a:r>
                      <a:endParaRPr lang="en-AU" dirty="0"/>
                    </a:p>
                  </a:txBody>
                  <a:tcPr/>
                </a:tc>
                <a:tc>
                  <a:txBody>
                    <a:bodyPr/>
                    <a:lstStyle/>
                    <a:p>
                      <a:r>
                        <a:rPr lang="en-US" dirty="0"/>
                        <a:t>Yes</a:t>
                      </a:r>
                      <a:endParaRPr lang="en-AU" dirty="0"/>
                    </a:p>
                  </a:txBody>
                  <a:tcPr/>
                </a:tc>
                <a:extLst>
                  <a:ext uri="{0D108BD9-81ED-4DB2-BD59-A6C34878D82A}">
                    <a16:rowId xmlns:a16="http://schemas.microsoft.com/office/drawing/2014/main" val="589729721"/>
                  </a:ext>
                </a:extLst>
              </a:tr>
              <a:tr h="370840">
                <a:tc>
                  <a:txBody>
                    <a:bodyPr/>
                    <a:lstStyle/>
                    <a:p>
                      <a:r>
                        <a:rPr lang="en-US" dirty="0"/>
                        <a:t>Confidentiality</a:t>
                      </a:r>
                      <a:endParaRPr lang="en-AU" dirty="0"/>
                    </a:p>
                  </a:txBody>
                  <a:tcPr/>
                </a:tc>
                <a:tc>
                  <a:txBody>
                    <a:bodyPr/>
                    <a:lstStyle/>
                    <a:p>
                      <a:r>
                        <a:rPr lang="en-US" dirty="0"/>
                        <a:t>Yes</a:t>
                      </a:r>
                      <a:endParaRPr lang="en-AU" dirty="0"/>
                    </a:p>
                  </a:txBody>
                  <a:tcPr/>
                </a:tc>
                <a:extLst>
                  <a:ext uri="{0D108BD9-81ED-4DB2-BD59-A6C34878D82A}">
                    <a16:rowId xmlns:a16="http://schemas.microsoft.com/office/drawing/2014/main" val="2986693997"/>
                  </a:ext>
                </a:extLst>
              </a:tr>
              <a:tr h="370840">
                <a:tc>
                  <a:txBody>
                    <a:bodyPr/>
                    <a:lstStyle/>
                    <a:p>
                      <a:r>
                        <a:rPr lang="en-US" dirty="0"/>
                        <a:t>Performance</a:t>
                      </a:r>
                      <a:endParaRPr lang="en-AU" dirty="0"/>
                    </a:p>
                  </a:txBody>
                  <a:tcPr/>
                </a:tc>
                <a:tc>
                  <a:txBody>
                    <a:bodyPr/>
                    <a:lstStyle/>
                    <a:p>
                      <a:r>
                        <a:rPr lang="en-US" dirty="0"/>
                        <a:t>Maybe (average wait of 10-15 min)</a:t>
                      </a:r>
                      <a:endParaRPr lang="en-AU" dirty="0"/>
                    </a:p>
                  </a:txBody>
                  <a:tcPr/>
                </a:tc>
                <a:extLst>
                  <a:ext uri="{0D108BD9-81ED-4DB2-BD59-A6C34878D82A}">
                    <a16:rowId xmlns:a16="http://schemas.microsoft.com/office/drawing/2014/main" val="3713588187"/>
                  </a:ext>
                </a:extLst>
              </a:tr>
              <a:tr h="370840">
                <a:tc>
                  <a:txBody>
                    <a:bodyPr/>
                    <a:lstStyle/>
                    <a:p>
                      <a:r>
                        <a:rPr lang="en-US" dirty="0"/>
                        <a:t>Scalability</a:t>
                      </a:r>
                      <a:endParaRPr lang="en-AU" dirty="0"/>
                    </a:p>
                  </a:txBody>
                  <a:tcPr/>
                </a:tc>
                <a:tc>
                  <a:txBody>
                    <a:bodyPr/>
                    <a:lstStyle/>
                    <a:p>
                      <a:r>
                        <a:rPr lang="en-US" dirty="0"/>
                        <a:t>Yes (&lt;= 200,000 users)</a:t>
                      </a:r>
                      <a:endParaRPr lang="en-AU" dirty="0"/>
                    </a:p>
                  </a:txBody>
                  <a:tcPr/>
                </a:tc>
                <a:extLst>
                  <a:ext uri="{0D108BD9-81ED-4DB2-BD59-A6C34878D82A}">
                    <a16:rowId xmlns:a16="http://schemas.microsoft.com/office/drawing/2014/main" val="2509503705"/>
                  </a:ext>
                </a:extLst>
              </a:tr>
            </a:tbl>
          </a:graphicData>
        </a:graphic>
      </p:graphicFrame>
    </p:spTree>
    <p:extLst>
      <p:ext uri="{BB962C8B-B14F-4D97-AF65-F5344CB8AC3E}">
        <p14:creationId xmlns:p14="http://schemas.microsoft.com/office/powerpoint/2010/main" val="226602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F6E6D-EC0D-1D62-3728-205D75B18F3F}"/>
              </a:ext>
            </a:extLst>
          </p:cNvPr>
          <p:cNvSpPr>
            <a:spLocks noGrp="1"/>
          </p:cNvSpPr>
          <p:nvPr>
            <p:ph type="title"/>
          </p:nvPr>
        </p:nvSpPr>
        <p:spPr>
          <a:xfrm>
            <a:off x="505838" y="506895"/>
            <a:ext cx="10077557" cy="591944"/>
          </a:xfrm>
        </p:spPr>
        <p:txBody>
          <a:bodyPr>
            <a:normAutofit fontScale="90000"/>
          </a:bodyPr>
          <a:lstStyle/>
          <a:p>
            <a:r>
              <a:rPr lang="en-US" dirty="0"/>
              <a:t>Development Plan</a:t>
            </a:r>
            <a:endParaRPr lang="en-AU" dirty="0"/>
          </a:p>
        </p:txBody>
      </p:sp>
      <p:graphicFrame>
        <p:nvGraphicFramePr>
          <p:cNvPr id="4" name="Table 4">
            <a:extLst>
              <a:ext uri="{FF2B5EF4-FFF2-40B4-BE49-F238E27FC236}">
                <a16:creationId xmlns:a16="http://schemas.microsoft.com/office/drawing/2014/main" id="{F578C70D-C377-63D5-0AB7-5B17AA188715}"/>
              </a:ext>
            </a:extLst>
          </p:cNvPr>
          <p:cNvGraphicFramePr>
            <a:graphicFrameLocks noGrp="1"/>
          </p:cNvGraphicFramePr>
          <p:nvPr>
            <p:extLst>
              <p:ext uri="{D42A27DB-BD31-4B8C-83A1-F6EECF244321}">
                <p14:modId xmlns:p14="http://schemas.microsoft.com/office/powerpoint/2010/main" val="1614646497"/>
              </p:ext>
            </p:extLst>
          </p:nvPr>
        </p:nvGraphicFramePr>
        <p:xfrm>
          <a:off x="430695" y="1178781"/>
          <a:ext cx="11330610" cy="5212080"/>
        </p:xfrm>
        <a:graphic>
          <a:graphicData uri="http://schemas.openxmlformats.org/drawingml/2006/table">
            <a:tbl>
              <a:tblPr firstRow="1" bandRow="1">
                <a:tableStyleId>{5C22544A-7EE6-4342-B048-85BDC9FD1C3A}</a:tableStyleId>
              </a:tblPr>
              <a:tblGrid>
                <a:gridCol w="5665305">
                  <a:extLst>
                    <a:ext uri="{9D8B030D-6E8A-4147-A177-3AD203B41FA5}">
                      <a16:colId xmlns:a16="http://schemas.microsoft.com/office/drawing/2014/main" val="266546984"/>
                    </a:ext>
                  </a:extLst>
                </a:gridCol>
                <a:gridCol w="5665305">
                  <a:extLst>
                    <a:ext uri="{9D8B030D-6E8A-4147-A177-3AD203B41FA5}">
                      <a16:colId xmlns:a16="http://schemas.microsoft.com/office/drawing/2014/main" val="1772901480"/>
                    </a:ext>
                  </a:extLst>
                </a:gridCol>
              </a:tblGrid>
              <a:tr h="236742">
                <a:tc>
                  <a:txBody>
                    <a:bodyPr/>
                    <a:lstStyle/>
                    <a:p>
                      <a:r>
                        <a:rPr lang="en-US" dirty="0"/>
                        <a:t>Week</a:t>
                      </a:r>
                      <a:endParaRPr lang="en-AU" dirty="0"/>
                    </a:p>
                  </a:txBody>
                  <a:tcPr/>
                </a:tc>
                <a:tc>
                  <a:txBody>
                    <a:bodyPr/>
                    <a:lstStyle/>
                    <a:p>
                      <a:r>
                        <a:rPr lang="en-US" dirty="0"/>
                        <a:t>Plan</a:t>
                      </a:r>
                      <a:endParaRPr lang="en-AU" dirty="0"/>
                    </a:p>
                  </a:txBody>
                  <a:tcPr/>
                </a:tc>
                <a:extLst>
                  <a:ext uri="{0D108BD9-81ED-4DB2-BD59-A6C34878D82A}">
                    <a16:rowId xmlns:a16="http://schemas.microsoft.com/office/drawing/2014/main" val="2368772198"/>
                  </a:ext>
                </a:extLst>
              </a:tr>
              <a:tr h="591855">
                <a:tc>
                  <a:txBody>
                    <a:bodyPr/>
                    <a:lstStyle/>
                    <a:p>
                      <a:r>
                        <a:rPr lang="en-US" dirty="0"/>
                        <a:t>Week 6</a:t>
                      </a:r>
                      <a:endParaRPr lang="en-AU" dirty="0"/>
                    </a:p>
                  </a:txBody>
                  <a:tcPr/>
                </a:tc>
                <a:tc>
                  <a:txBody>
                    <a:bodyPr/>
                    <a:lstStyle/>
                    <a:p>
                      <a:pPr marL="285750" indent="-285750">
                        <a:buFont typeface="Arial" panose="020B0604020202020204" pitchFamily="34" charset="0"/>
                        <a:buChar char="•"/>
                      </a:pPr>
                      <a:r>
                        <a:rPr lang="en-US" dirty="0"/>
                        <a:t>Conduct research on Oracle.</a:t>
                      </a:r>
                    </a:p>
                    <a:p>
                      <a:pPr marL="285750" indent="-285750">
                        <a:buFont typeface="Arial" panose="020B0604020202020204" pitchFamily="34" charset="0"/>
                        <a:buChar char="•"/>
                      </a:pPr>
                      <a:r>
                        <a:rPr lang="en-US" dirty="0"/>
                        <a:t>Define the scope of the problem and clear project objectives.</a:t>
                      </a:r>
                    </a:p>
                  </a:txBody>
                  <a:tcPr/>
                </a:tc>
                <a:extLst>
                  <a:ext uri="{0D108BD9-81ED-4DB2-BD59-A6C34878D82A}">
                    <a16:rowId xmlns:a16="http://schemas.microsoft.com/office/drawing/2014/main" val="737552278"/>
                  </a:ext>
                </a:extLst>
              </a:tr>
              <a:tr h="591855">
                <a:tc>
                  <a:txBody>
                    <a:bodyPr/>
                    <a:lstStyle/>
                    <a:p>
                      <a:r>
                        <a:rPr lang="en-US" dirty="0"/>
                        <a:t>Week 7</a:t>
                      </a:r>
                      <a:endParaRPr lang="en-AU" dirty="0"/>
                    </a:p>
                  </a:txBody>
                  <a:tcPr/>
                </a:tc>
                <a:tc>
                  <a:txBody>
                    <a:bodyPr/>
                    <a:lstStyle/>
                    <a:p>
                      <a:pPr marL="285750" indent="-285750">
                        <a:buFont typeface="Arial" panose="020B0604020202020204" pitchFamily="34" charset="0"/>
                        <a:buChar char="•"/>
                      </a:pPr>
                      <a:r>
                        <a:rPr lang="en-US" dirty="0"/>
                        <a:t>Review research findings as a group. Create a detailed project plan and assign tasks.</a:t>
                      </a:r>
                    </a:p>
                    <a:p>
                      <a:pPr marL="285750" indent="-285750">
                        <a:buFont typeface="Arial" panose="020B0604020202020204" pitchFamily="34" charset="0"/>
                        <a:buChar char="•"/>
                      </a:pPr>
                      <a:r>
                        <a:rPr lang="en-US" dirty="0"/>
                        <a:t>Begin implementing the skeleton of the system.</a:t>
                      </a:r>
                    </a:p>
                  </a:txBody>
                  <a:tcPr/>
                </a:tc>
                <a:extLst>
                  <a:ext uri="{0D108BD9-81ED-4DB2-BD59-A6C34878D82A}">
                    <a16:rowId xmlns:a16="http://schemas.microsoft.com/office/drawing/2014/main" val="965849155"/>
                  </a:ext>
                </a:extLst>
              </a:tr>
              <a:tr h="769411">
                <a:tc>
                  <a:txBody>
                    <a:bodyPr/>
                    <a:lstStyle/>
                    <a:p>
                      <a:r>
                        <a:rPr lang="en-US" dirty="0"/>
                        <a:t>Week 8</a:t>
                      </a:r>
                      <a:endParaRPr lang="en-AU" dirty="0"/>
                    </a:p>
                  </a:txBody>
                  <a:tcPr/>
                </a:tc>
                <a:tc>
                  <a:txBody>
                    <a:bodyPr/>
                    <a:lstStyle/>
                    <a:p>
                      <a:pPr marL="285750" indent="-285750">
                        <a:buFont typeface="Arial" panose="020B0604020202020204" pitchFamily="34" charset="0"/>
                        <a:buChar char="•"/>
                      </a:pPr>
                      <a:r>
                        <a:rPr lang="en-US" dirty="0"/>
                        <a:t>Develop individual modules or functions.</a:t>
                      </a:r>
                    </a:p>
                    <a:p>
                      <a:pPr marL="285750" indent="-285750">
                        <a:buFont typeface="Arial" panose="020B0604020202020204" pitchFamily="34" charset="0"/>
                        <a:buChar char="•"/>
                      </a:pPr>
                      <a:r>
                        <a:rPr lang="en-US" dirty="0"/>
                        <a:t>Establish a testing framework with initial test stubs.</a:t>
                      </a:r>
                    </a:p>
                    <a:p>
                      <a:pPr marL="285750" indent="-285750">
                        <a:buFont typeface="Arial" panose="020B0604020202020204" pitchFamily="34" charset="0"/>
                        <a:buChar char="•"/>
                      </a:pPr>
                      <a:r>
                        <a:rPr lang="en-US" dirty="0"/>
                        <a:t>Aim to set up the Oracle database and connect it to the system.</a:t>
                      </a:r>
                    </a:p>
                  </a:txBody>
                  <a:tcPr/>
                </a:tc>
                <a:extLst>
                  <a:ext uri="{0D108BD9-81ED-4DB2-BD59-A6C34878D82A}">
                    <a16:rowId xmlns:a16="http://schemas.microsoft.com/office/drawing/2014/main" val="3844972435"/>
                  </a:ext>
                </a:extLst>
              </a:tr>
              <a:tr h="591855">
                <a:tc>
                  <a:txBody>
                    <a:bodyPr/>
                    <a:lstStyle/>
                    <a:p>
                      <a:r>
                        <a:rPr lang="en-US" dirty="0"/>
                        <a:t>Week 9</a:t>
                      </a:r>
                      <a:endParaRPr lang="en-AU" dirty="0"/>
                    </a:p>
                  </a:txBody>
                  <a:tcPr/>
                </a:tc>
                <a:tc>
                  <a:txBody>
                    <a:bodyPr/>
                    <a:lstStyle/>
                    <a:p>
                      <a:pPr marL="285750" indent="-285750">
                        <a:buFont typeface="Arial" panose="020B0604020202020204" pitchFamily="34" charset="0"/>
                        <a:buChar char="•"/>
                      </a:pPr>
                      <a:r>
                        <a:rPr lang="en-US" dirty="0"/>
                        <a:t>Follow test-driven development principles. Prepare for the project demonstration.</a:t>
                      </a:r>
                    </a:p>
                  </a:txBody>
                  <a:tcPr/>
                </a:tc>
                <a:extLst>
                  <a:ext uri="{0D108BD9-81ED-4DB2-BD59-A6C34878D82A}">
                    <a16:rowId xmlns:a16="http://schemas.microsoft.com/office/drawing/2014/main" val="39648979"/>
                  </a:ext>
                </a:extLst>
              </a:tr>
              <a:tr h="591855">
                <a:tc>
                  <a:txBody>
                    <a:bodyPr/>
                    <a:lstStyle/>
                    <a:p>
                      <a:r>
                        <a:rPr lang="en-US" dirty="0"/>
                        <a:t>Week 10</a:t>
                      </a:r>
                      <a:endParaRPr lang="en-AU" dirty="0"/>
                    </a:p>
                  </a:txBody>
                  <a:tcPr/>
                </a:tc>
                <a:tc>
                  <a:txBody>
                    <a:bodyPr/>
                    <a:lstStyle/>
                    <a:p>
                      <a:pPr marL="285750" indent="-285750">
                        <a:buFont typeface="Arial" panose="020B0604020202020204" pitchFamily="34" charset="0"/>
                        <a:buChar char="•"/>
                      </a:pPr>
                      <a:r>
                        <a:rPr lang="en-US" dirty="0"/>
                        <a:t>Reflect on the project and gather feedback.</a:t>
                      </a:r>
                    </a:p>
                    <a:p>
                      <a:pPr marL="285750" indent="-285750">
                        <a:buFont typeface="Arial" panose="020B0604020202020204" pitchFamily="34" charset="0"/>
                        <a:buChar char="•"/>
                      </a:pPr>
                      <a:r>
                        <a:rPr lang="en-US" dirty="0"/>
                        <a:t>Make final changes and refinements. </a:t>
                      </a:r>
                    </a:p>
                    <a:p>
                      <a:pPr marL="285750" indent="-285750">
                        <a:buFont typeface="Arial" panose="020B0604020202020204" pitchFamily="34" charset="0"/>
                        <a:buChar char="•"/>
                      </a:pPr>
                      <a:r>
                        <a:rPr lang="en-US" dirty="0"/>
                        <a:t>Practice the project presentation.</a:t>
                      </a:r>
                    </a:p>
                  </a:txBody>
                  <a:tcPr/>
                </a:tc>
                <a:extLst>
                  <a:ext uri="{0D108BD9-81ED-4DB2-BD59-A6C34878D82A}">
                    <a16:rowId xmlns:a16="http://schemas.microsoft.com/office/drawing/2014/main" val="2229720255"/>
                  </a:ext>
                </a:extLst>
              </a:tr>
            </a:tbl>
          </a:graphicData>
        </a:graphic>
      </p:graphicFrame>
    </p:spTree>
    <p:extLst>
      <p:ext uri="{BB962C8B-B14F-4D97-AF65-F5344CB8AC3E}">
        <p14:creationId xmlns:p14="http://schemas.microsoft.com/office/powerpoint/2010/main" val="2779876949"/>
      </p:ext>
    </p:extLst>
  </p:cSld>
  <p:clrMapOvr>
    <a:masterClrMapping/>
  </p:clrMapOvr>
</p:sld>
</file>

<file path=ppt/theme/theme1.xml><?xml version="1.0" encoding="utf-8"?>
<a:theme xmlns:a="http://schemas.openxmlformats.org/drawingml/2006/main" name="Roca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ad9760e-391d-4dae-9bee-58124594f21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3326B61D75694AA14801D7B5BCE6AA" ma:contentTypeVersion="14" ma:contentTypeDescription="Create a new document." ma:contentTypeScope="" ma:versionID="c159751486b8407f8935a1238a35ecd0">
  <xsd:schema xmlns:xsd="http://www.w3.org/2001/XMLSchema" xmlns:xs="http://www.w3.org/2001/XMLSchema" xmlns:p="http://schemas.microsoft.com/office/2006/metadata/properties" xmlns:ns3="1ad9760e-391d-4dae-9bee-58124594f21e" xmlns:ns4="246e1afa-8a51-446e-80a7-77f4a3acdbfb" targetNamespace="http://schemas.microsoft.com/office/2006/metadata/properties" ma:root="true" ma:fieldsID="c711f7c85bb36b3bc3b567913990edaa" ns3:_="" ns4:_="">
    <xsd:import namespace="1ad9760e-391d-4dae-9bee-58124594f21e"/>
    <xsd:import namespace="246e1afa-8a51-446e-80a7-77f4a3acdbf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d9760e-391d-4dae-9bee-58124594f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46e1afa-8a51-446e-80a7-77f4a3acdbf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F9EA02-A189-40AA-8424-D375763E4A7B}">
  <ds:schemaRefs>
    <ds:schemaRef ds:uri="http://schemas.microsoft.com/office/2006/metadata/properties"/>
    <ds:schemaRef ds:uri="246e1afa-8a51-446e-80a7-77f4a3acdbfb"/>
    <ds:schemaRef ds:uri="http://purl.org/dc/terms/"/>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1ad9760e-391d-4dae-9bee-58124594f21e"/>
    <ds:schemaRef ds:uri="http://www.w3.org/XML/1998/namespace"/>
    <ds:schemaRef ds:uri="http://purl.org/dc/dcmitype/"/>
  </ds:schemaRefs>
</ds:datastoreItem>
</file>

<file path=customXml/itemProps2.xml><?xml version="1.0" encoding="utf-8"?>
<ds:datastoreItem xmlns:ds="http://schemas.openxmlformats.org/officeDocument/2006/customXml" ds:itemID="{1A700E30-D56A-4098-9F50-7637C2221539}">
  <ds:schemaRefs>
    <ds:schemaRef ds:uri="http://schemas.microsoft.com/sharepoint/v3/contenttype/forms"/>
  </ds:schemaRefs>
</ds:datastoreItem>
</file>

<file path=customXml/itemProps3.xml><?xml version="1.0" encoding="utf-8"?>
<ds:datastoreItem xmlns:ds="http://schemas.openxmlformats.org/officeDocument/2006/customXml" ds:itemID="{01B23E69-4414-4FEC-B1C7-607A49BE38A8}">
  <ds:schemaRefs>
    <ds:schemaRef ds:uri="1ad9760e-391d-4dae-9bee-58124594f21e"/>
    <ds:schemaRef ds:uri="246e1afa-8a51-446e-80a7-77f4a3acdbf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488</TotalTime>
  <Words>1137</Words>
  <Application>Microsoft Office PowerPoint</Application>
  <PresentationFormat>Widescreen</PresentationFormat>
  <Paragraphs>131</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Arial,Sans-Serif</vt:lpstr>
      <vt:lpstr>Avenir Next LT Pro</vt:lpstr>
      <vt:lpstr>Avenir Next LT Pro Light</vt:lpstr>
      <vt:lpstr>Calibri</vt:lpstr>
      <vt:lpstr>Georgia Pro Semibold</vt:lpstr>
      <vt:lpstr>RocaVTI</vt:lpstr>
      <vt:lpstr>Blockchain-Based Application Design and Development</vt:lpstr>
      <vt:lpstr>Domain and Challenges</vt:lpstr>
      <vt:lpstr>Feedback Improvement</vt:lpstr>
      <vt:lpstr>Functional Requirements</vt:lpstr>
      <vt:lpstr>Architecture</vt:lpstr>
      <vt:lpstr>Implementation</vt:lpstr>
      <vt:lpstr>Product Demo and Code Walkthrough</vt:lpstr>
      <vt:lpstr>Blockchain Suitability</vt:lpstr>
      <vt:lpstr>Development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Blockchain-Based Application Design and Development</dc:title>
  <dc:creator>Praseem Singh Beniwal</dc:creator>
  <cp:lastModifiedBy>Praseem Singh</cp:lastModifiedBy>
  <cp:revision>8</cp:revision>
  <dcterms:created xsi:type="dcterms:W3CDTF">2023-06-25T05:40:54Z</dcterms:created>
  <dcterms:modified xsi:type="dcterms:W3CDTF">2023-07-25T01:53:01Z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0x010100F33326B61D75694AA14801D7B5BCE6AA</vt:lpwstr>
  </property>
</Properties>
</file>