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54" autoAdjust="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outlineViewPr>
    <p:cViewPr>
      <p:scale>
        <a:sx n="33" d="100"/>
        <a:sy n="33" d="100"/>
      </p:scale>
      <p:origin x="0" y="-33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415B6-9ABD-48BF-B5DE-7C9A9A986608}" type="datetimeFigureOut">
              <a:rPr lang="nl-NL" smtClean="0"/>
              <a:t>14-9-2021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6346D-1C17-43F5-8CB3-B3B1115731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372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FB65-39CC-4982-A256-75C2EF4071D1}" type="datetime1">
              <a:rPr lang="en-US" smtClean="0"/>
              <a:t>9/14/2021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Common Errors in Technical Writing 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BE6A-5639-467B-9957-09F85669556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149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1EBC-8713-4A51-84E1-5AE6B54B9381}" type="datetime1">
              <a:rPr lang="en-US" smtClean="0"/>
              <a:t>9/14/2021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Common Errors in Technical Writing 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BE6A-5639-467B-9957-09F85669556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395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0F4E-05E8-4EAD-AAAA-1E3BB104B9CA}" type="datetime1">
              <a:rPr lang="en-US" smtClean="0"/>
              <a:t>9/14/2021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Common Errors in Technical Writing 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BE6A-5639-467B-9957-09F85669556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3548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B940-1BFF-41B0-81D5-850BA75B601F}" type="datetime1">
              <a:rPr lang="en-US" smtClean="0"/>
              <a:t>9/14/2021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Common Errors in Technical Writing 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BE6A-5639-467B-9957-09F85669556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6366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EB51-3E20-410A-8FA3-78C3451A1768}" type="datetime1">
              <a:rPr lang="en-US" smtClean="0"/>
              <a:t>9/14/2021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Common Errors in Technical Writing 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BE6A-5639-467B-9957-09F85669556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8885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823C-9086-4A76-A868-985015CCFCC3}" type="datetime1">
              <a:rPr lang="en-US" smtClean="0"/>
              <a:t>9/14/2021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Common Errors in Technical Writing 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BE6A-5639-467B-9957-09F85669556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9796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68FC-5D72-40F9-A836-7D070626F80F}" type="datetime1">
              <a:rPr lang="en-US" smtClean="0"/>
              <a:t>9/14/2021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Common Errors in Technical Writing 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BE6A-5639-467B-9957-09F85669556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2347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AADB-8F2B-4263-9D11-AA0B8A514852}" type="datetime1">
              <a:rPr lang="en-US" smtClean="0"/>
              <a:t>9/14/2021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Common Errors in Technical Writing 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BE6A-5639-467B-9957-09F85669556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5314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22AA-186B-4749-BA53-90F8F87221D6}" type="datetime1">
              <a:rPr lang="en-US" smtClean="0"/>
              <a:t>9/14/2021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Common Errors in Technical Writing 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BE6A-5639-467B-9957-09F85669556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25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400"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7C998-5455-4840-BB14-F6C8AF5A98AF}" type="datetime1">
              <a:rPr lang="en-US" smtClean="0"/>
              <a:t>9/14/2021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Common Errors in Technical Writing</a:t>
            </a:r>
          </a:p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664BE6A-5639-467B-9957-09F85669556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320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A2DF-D0C9-4AA4-840A-B2B6EE06E63F}" type="datetime1">
              <a:rPr lang="en-US" smtClean="0"/>
              <a:t>9/14/2021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Common Errors in Technical Writing 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BE6A-5639-467B-9957-09F85669556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561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84EB-6CE6-4265-A32D-429310808F2F}" type="datetime1">
              <a:rPr lang="en-US" smtClean="0"/>
              <a:t>9/14/2021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Common Errors in Technical Writing 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BE6A-5639-467B-9957-09F85669556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573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0F89-4461-4712-A6E3-3FCC27DF0BE4}" type="datetime1">
              <a:rPr lang="en-US" smtClean="0"/>
              <a:t>9/14/2021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Common Errors in Technical Writing 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BE6A-5639-467B-9957-09F85669556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611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0051-5CF5-487A-8B75-0AE119C5611A}" type="datetime1">
              <a:rPr lang="en-US" smtClean="0"/>
              <a:t>9/14/2021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Common Errors in Technical Writing 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BE6A-5639-467B-9957-09F85669556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528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488E-C8E6-4129-B5D6-F985B864CFC5}" type="datetime1">
              <a:rPr lang="en-US" smtClean="0"/>
              <a:t>9/14/2021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Common Errors in Technical Writing 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BE6A-5639-467B-9957-09F85669556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778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4621-FDE8-4317-9BCB-7B19250075D0}" type="datetime1">
              <a:rPr lang="en-US" smtClean="0"/>
              <a:t>9/14/2021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Common Errors in Technical Writing 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BE6A-5639-467B-9957-09F85669556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011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4860-8375-421C-8638-447AE2DBF8CC}" type="datetime1">
              <a:rPr lang="en-US" smtClean="0"/>
              <a:t>9/14/2021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Common Errors in Technical Writing 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4BE6A-5639-467B-9957-09F85669556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969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127D9E-BD5E-4FAB-82E0-CBABA729037F}" type="datetime1">
              <a:rPr lang="en-US" smtClean="0"/>
              <a:t>9/14/2021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Common Errors in Technical Writing 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64BE6A-5639-467B-9957-09F85669556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ED3F873-8EA6-4A21-8BE3-16CFC1F208E8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484310" y="1562099"/>
            <a:ext cx="1306488" cy="82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1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Wingdings" panose="05000000000000000000" pitchFamily="2" charset="2"/>
        <a:buChar char="q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7A74EA-F1AB-4533-A0FB-FF08D27E7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088" y="1744579"/>
            <a:ext cx="1746360" cy="11069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4A6D4C-9970-477C-90FB-6B0D783748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/>
              <a:t>Common Errors in</a:t>
            </a:r>
            <a:br>
              <a:rPr lang="en-US" sz="6000" b="1" dirty="0"/>
            </a:br>
            <a:r>
              <a:rPr lang="en-US" sz="6000" b="1" dirty="0"/>
              <a:t>Technical Writing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F6213-CC5D-423D-A2A9-74E3073F66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>
              <a:defRPr/>
            </a:pPr>
            <a:r>
              <a:rPr lang="en-US" dirty="0"/>
              <a:t>Olena </a:t>
            </a:r>
            <a:r>
              <a:rPr lang="en-US" dirty="0" err="1"/>
              <a:t>Derzhko</a:t>
            </a:r>
            <a:endParaRPr lang="en-US" dirty="0"/>
          </a:p>
          <a:p>
            <a:pPr algn="r" eaLnBrk="1" hangingPunct="1">
              <a:defRPr/>
            </a:pPr>
            <a:r>
              <a:rPr lang="en-US" dirty="0"/>
              <a:t>April 4</a:t>
            </a:r>
            <a:r>
              <a:rPr lang="en-US" baseline="30000" dirty="0"/>
              <a:t>th</a:t>
            </a:r>
            <a:r>
              <a:rPr lang="en-US" dirty="0"/>
              <a:t>, 2013</a:t>
            </a:r>
          </a:p>
          <a:p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535B-1C82-4A6F-88E7-0E598CC9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Common Errors in Technical Writing 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09C46-C7AC-40BA-94F0-19586F2A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7BDC-BFB6-4237-8DD4-85265867C3C0}" type="datetime1">
              <a:rPr lang="en-US" smtClean="0"/>
              <a:t>9/14/2021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6486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E598-7BFF-4A5F-BC43-D6789586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Grammar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5971F-1634-45B9-9CD2-AE3896A15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sz="2800" b="1" dirty="0"/>
              <a:t>Conditional Mood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dirty="0"/>
              <a:t>‘When the user presses the ENTER key, a warning message </a:t>
            </a:r>
            <a:r>
              <a:rPr lang="en-US" dirty="0">
                <a:solidFill>
                  <a:srgbClr val="FF0000"/>
                </a:solidFill>
              </a:rPr>
              <a:t>should appear</a:t>
            </a:r>
            <a:r>
              <a:rPr lang="en-US" dirty="0"/>
              <a:t> on the screen.’</a:t>
            </a:r>
            <a:endParaRPr lang="uk-UA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dirty="0"/>
              <a:t>‘When you press the ENTER key, a warning message </a:t>
            </a:r>
            <a:r>
              <a:rPr lang="en-US" dirty="0">
                <a:solidFill>
                  <a:srgbClr val="00B050"/>
                </a:solidFill>
              </a:rPr>
              <a:t>appears</a:t>
            </a:r>
            <a:r>
              <a:rPr lang="en-US" dirty="0"/>
              <a:t>.’</a:t>
            </a:r>
            <a:endParaRPr lang="uk-UA" dirty="0"/>
          </a:p>
          <a:p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B3197-4AE9-4B0F-AC56-E4D58BE8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7C998-5455-4840-BB14-F6C8AF5A98AF}" type="datetime1">
              <a:rPr lang="en-US" smtClean="0"/>
              <a:t>9/14/2021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03ACB-857F-4F0C-B598-53235DDB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Common Errors in Technical Writing</a:t>
            </a:r>
          </a:p>
          <a:p>
            <a:endParaRPr lang="nl-NL" dirty="0"/>
          </a:p>
        </p:txBody>
      </p:sp>
      <p:pic>
        <p:nvPicPr>
          <p:cNvPr id="6" name="Picture 12" descr="http://fine-i.com/wp-content/uploads/2012/11/avoid.jpg">
            <a:extLst>
              <a:ext uri="{FF2B5EF4-FFF2-40B4-BE49-F238E27FC236}">
                <a16:creationId xmlns:a16="http://schemas.microsoft.com/office/drawing/2014/main" id="{9DE3E783-F525-406F-86DB-0ADACA8FC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129" y="1854199"/>
            <a:ext cx="1395413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77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D179-4BE4-4CB5-B265-7046AFF8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Look and Feel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598CF-9379-4185-9F22-C05825C32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758" y="2322095"/>
            <a:ext cx="6642265" cy="3469105"/>
          </a:xfrm>
        </p:spPr>
        <p:txBody>
          <a:bodyPr/>
          <a:lstStyle/>
          <a:p>
            <a:pPr marL="0" indent="0" algn="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b="1" dirty="0"/>
              <a:t>Poor Spelling</a:t>
            </a:r>
            <a:br>
              <a:rPr lang="en-US" dirty="0"/>
            </a:b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There is no excuse for releasing a document that contains spelling errors.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Do a spell-check!</a:t>
            </a:r>
            <a:endParaRPr lang="uk-UA" dirty="0"/>
          </a:p>
          <a:p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A9934-21BD-429F-AD62-A82FF290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7C998-5455-4840-BB14-F6C8AF5A98AF}" type="datetime1">
              <a:rPr lang="en-US" smtClean="0"/>
              <a:t>9/14/2021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5AFEC-DA80-4EC0-9BFD-0E4FB0D7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Common Errors in Technical Writing</a:t>
            </a:r>
          </a:p>
          <a:p>
            <a:endParaRPr lang="nl-NL" dirty="0"/>
          </a:p>
        </p:txBody>
      </p:sp>
      <p:pic>
        <p:nvPicPr>
          <p:cNvPr id="6" name="Picture 2" descr="http://www.sparxsystems.com/uml_tool_guide/images/spell_checking.png">
            <a:extLst>
              <a:ext uri="{FF2B5EF4-FFF2-40B4-BE49-F238E27FC236}">
                <a16:creationId xmlns:a16="http://schemas.microsoft.com/office/drawing/2014/main" id="{2B69494B-860C-413F-AA22-02571B197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715" y="3429000"/>
            <a:ext cx="273685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644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92B4E-2FBB-4EEE-ADD4-F8B327BF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Ambiguity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96B0-501E-40C7-BB1D-A46C1DB80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89747"/>
            <a:ext cx="10018713" cy="3601453"/>
          </a:xfrm>
        </p:spPr>
        <p:txBody>
          <a:bodyPr>
            <a:normAutofit/>
          </a:bodyPr>
          <a:lstStyle/>
          <a:p>
            <a:pPr marL="0" indent="0" algn="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b="1" dirty="0"/>
              <a:t>Unclear Antecedent ("This")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i="1" dirty="0"/>
              <a:t>Example</a:t>
            </a:r>
          </a:p>
          <a:p>
            <a:pPr>
              <a:spcAft>
                <a:spcPts val="0"/>
              </a:spcAft>
              <a:defRPr/>
            </a:pPr>
            <a:r>
              <a:rPr lang="en-US" u="sng" dirty="0">
                <a:solidFill>
                  <a:srgbClr val="FF0000"/>
                </a:solidFill>
              </a:rPr>
              <a:t>Incorrect: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Put on the wrist strap that is attached to the equipment shelf.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prevents static from damaging the circuit board.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>
                <a:solidFill>
                  <a:srgbClr val="00B050"/>
                </a:solidFill>
              </a:rPr>
              <a:t>Correct: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Put on the wrist strap that is attached to the equipment shelf. </a:t>
            </a:r>
            <a:r>
              <a:rPr lang="en-US" dirty="0">
                <a:solidFill>
                  <a:srgbClr val="00B050"/>
                </a:solidFill>
              </a:rPr>
              <a:t>The wrist strap </a:t>
            </a:r>
            <a:r>
              <a:rPr lang="en-US" dirty="0"/>
              <a:t>prevents static from damaging the circuit board.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uk-UA" dirty="0"/>
          </a:p>
          <a:p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7DD3C-6109-43E9-9A5A-DE2C2445C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7C998-5455-4840-BB14-F6C8AF5A98AF}" type="datetime1">
              <a:rPr lang="en-US" smtClean="0"/>
              <a:t>9/14/2021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78546-39D9-4BD0-8F32-2D645859F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Common Errors in Technical Writing</a:t>
            </a:r>
          </a:p>
          <a:p>
            <a:endParaRPr lang="nl-NL" dirty="0"/>
          </a:p>
        </p:txBody>
      </p:sp>
      <p:pic>
        <p:nvPicPr>
          <p:cNvPr id="6" name="Picture 12" descr="http://fine-i.com/wp-content/uploads/2012/11/avoid.jpg">
            <a:extLst>
              <a:ext uri="{FF2B5EF4-FFF2-40B4-BE49-F238E27FC236}">
                <a16:creationId xmlns:a16="http://schemas.microsoft.com/office/drawing/2014/main" id="{1DC98617-1B63-4F3F-BDD6-F42A82645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392" y="653716"/>
            <a:ext cx="1395413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4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3154-190A-4E90-8F1D-6646538F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Further Trainings 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437A0-DC0C-467C-B854-16E1B927D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dirty="0"/>
              <a:t>Technical Writing Prototyping </a:t>
            </a:r>
          </a:p>
          <a:p>
            <a:pPr>
              <a:spcAft>
                <a:spcPts val="0"/>
              </a:spcAft>
              <a:defRPr/>
            </a:pPr>
            <a:endParaRPr lang="uk-UA" u="sng" dirty="0">
              <a:solidFill>
                <a:srgbClr val="00B050"/>
              </a:solidFill>
            </a:endParaRPr>
          </a:p>
          <a:p>
            <a:pPr>
              <a:spcAft>
                <a:spcPts val="0"/>
              </a:spcAft>
              <a:defRPr/>
            </a:pPr>
            <a:r>
              <a:rPr lang="en-US" dirty="0"/>
              <a:t>Technical Writing Reviewing and Revising</a:t>
            </a:r>
          </a:p>
          <a:p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3B45C-FF16-4078-8A03-3A1D95AF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7C998-5455-4840-BB14-F6C8AF5A98AF}" type="datetime1">
              <a:rPr lang="en-US" smtClean="0"/>
              <a:t>9/14/2021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036EA-18A8-4088-9757-884BFC5C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Common Errors in Technical Writing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8069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D73A-7F1E-4FB3-85B7-7CFB0DB9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>
                <a:latin typeface="Arial (Headings)"/>
              </a:rPr>
              <a:t>Questions?</a:t>
            </a:r>
            <a:endParaRPr lang="nl-NL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68419-9C79-4597-B778-E5A9C0919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7C998-5455-4840-BB14-F6C8AF5A98AF}" type="datetime1">
              <a:rPr lang="en-US" smtClean="0"/>
              <a:t>9/14/2021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6F0AC-C332-4D72-A570-C8324DDA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Common Errors in Technical Writing</a:t>
            </a:r>
          </a:p>
          <a:p>
            <a:endParaRPr lang="nl-NL" dirty="0"/>
          </a:p>
        </p:txBody>
      </p:sp>
      <p:pic>
        <p:nvPicPr>
          <p:cNvPr id="6" name="Picture 2" descr="http://villanovahrdcorner.squarespace.com/storage/Odd%20Interview%20Questions.jpg?__SQUARESPACE_CACHEVERSION=1327123001124">
            <a:extLst>
              <a:ext uri="{FF2B5EF4-FFF2-40B4-BE49-F238E27FC236}">
                <a16:creationId xmlns:a16="http://schemas.microsoft.com/office/drawing/2014/main" id="{888F29BE-1DF3-476B-9DAF-E7C5D92E5B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01504" y="2310063"/>
            <a:ext cx="4916228" cy="3262062"/>
          </a:xfrm>
        </p:spPr>
      </p:pic>
    </p:spTree>
    <p:extLst>
      <p:ext uri="{BB962C8B-B14F-4D97-AF65-F5344CB8AC3E}">
        <p14:creationId xmlns:p14="http://schemas.microsoft.com/office/powerpoint/2010/main" val="42781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2008-A5DD-411A-A26F-C6B65252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99146"/>
          </a:xfrm>
        </p:spPr>
        <p:txBody>
          <a:bodyPr/>
          <a:lstStyle/>
          <a:p>
            <a:pPr algn="r"/>
            <a:r>
              <a:rPr lang="en-US" altLang="nl-NL" dirty="0"/>
              <a:t>Workshop! Yay!</a:t>
            </a:r>
            <a:endParaRPr lang="nl-NL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F0C06A5-58FB-4A4B-955E-5B5AFB7583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655" y="1884946"/>
            <a:ext cx="5665369" cy="3799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240FF-D030-499D-A35B-09E5672A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6280484"/>
            <a:ext cx="7089079" cy="348916"/>
          </a:xfrm>
        </p:spPr>
        <p:txBody>
          <a:bodyPr/>
          <a:lstStyle/>
          <a:p>
            <a:r>
              <a:rPr lang="en-US" dirty="0"/>
              <a:t>Common Errors in Technical Writing</a:t>
            </a:r>
          </a:p>
          <a:p>
            <a:endParaRPr lang="nl-NL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723F827-8988-4248-AEAA-FA30D58B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4C99-29AE-46FA-823E-9A8EFA993D12}" type="datetime1">
              <a:rPr lang="en-US" smtClean="0"/>
              <a:t>9/14/2021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500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25A6-68CB-4B5B-86F5-64B53C356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nl-NL" dirty="0"/>
              <a:t>Why Workshop?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F1242-B90E-4F9E-9CE3-C1487D2DA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95" y="2225842"/>
            <a:ext cx="8495128" cy="3838073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nl-NL" i="1" dirty="0"/>
              <a:t>	</a:t>
            </a:r>
            <a:r>
              <a:rPr lang="en-US" altLang="nl-NL" sz="2600" i="1" dirty="0"/>
              <a:t>A workshop is a </a:t>
            </a:r>
            <a:r>
              <a:rPr lang="en-US" altLang="nl-NL" sz="2600" b="1" i="1" dirty="0"/>
              <a:t>single, short educational program</a:t>
            </a:r>
            <a:r>
              <a:rPr lang="en-US" altLang="nl-NL" sz="2600" i="1" dirty="0"/>
              <a:t> designed to </a:t>
            </a:r>
            <a:r>
              <a:rPr lang="en-US" altLang="nl-NL" sz="2600" b="1" i="1" dirty="0"/>
              <a:t>teach or introduce</a:t>
            </a:r>
            <a:r>
              <a:rPr lang="en-US" altLang="nl-NL" sz="2600" i="1" dirty="0"/>
              <a:t> to participants </a:t>
            </a:r>
            <a:r>
              <a:rPr lang="en-US" altLang="nl-NL" sz="2600" b="1" i="1" dirty="0"/>
              <a:t>practical skills, techniques, or ideas</a:t>
            </a:r>
            <a:r>
              <a:rPr lang="en-US" altLang="nl-NL" sz="2600" i="1" dirty="0"/>
              <a:t> which they can then use in their work or their daily lives.</a:t>
            </a:r>
            <a:endParaRPr lang="uk-UA" altLang="nl-NL" sz="2600" i="1" dirty="0"/>
          </a:p>
          <a:p>
            <a:pPr lvl="4">
              <a:lnSpc>
                <a:spcPct val="110000"/>
              </a:lnSpc>
            </a:pPr>
            <a:r>
              <a:rPr lang="en-US" altLang="nl-NL" sz="2600" i="1" dirty="0"/>
              <a:t>Participatory</a:t>
            </a:r>
          </a:p>
          <a:p>
            <a:pPr lvl="4">
              <a:lnSpc>
                <a:spcPct val="110000"/>
              </a:lnSpc>
            </a:pPr>
            <a:r>
              <a:rPr lang="en-US" altLang="nl-NL" sz="2600" i="1" dirty="0"/>
              <a:t>Informal</a:t>
            </a:r>
          </a:p>
          <a:p>
            <a:pPr lvl="4">
              <a:lnSpc>
                <a:spcPct val="110000"/>
              </a:lnSpc>
            </a:pPr>
            <a:r>
              <a:rPr lang="en-US" altLang="nl-NL" sz="2600" i="1" dirty="0"/>
              <a:t>Time-limited</a:t>
            </a:r>
          </a:p>
          <a:p>
            <a:pPr lvl="4">
              <a:lnSpc>
                <a:spcPct val="110000"/>
              </a:lnSpc>
            </a:pPr>
            <a:r>
              <a:rPr lang="en-US" altLang="nl-NL" sz="2600" i="1" dirty="0"/>
              <a:t>Self-contained</a:t>
            </a:r>
          </a:p>
          <a:p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A4847-2A91-4385-A13C-029698E5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Common Errors in Technical Writing</a:t>
            </a:r>
          </a:p>
          <a:p>
            <a:endParaRPr lang="nl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1C4E1-6241-426D-811E-EDF94D57F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6020-8A9E-44EE-B3D1-8A6FA1B43234}" type="datetime1">
              <a:rPr lang="en-US" smtClean="0"/>
              <a:t>9/14/2021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677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10F3-7993-4971-B462-733B57890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The Value of a Mistake 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E2374-348F-41F6-9D6F-EDFAF5DF7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lnSpc>
                <a:spcPct val="70000"/>
              </a:lnSpc>
              <a:buClr>
                <a:schemeClr val="accent2">
                  <a:lumMod val="60000"/>
                  <a:lumOff val="40000"/>
                </a:schemeClr>
              </a:buClr>
              <a:buSzPct val="75000"/>
              <a:buFont typeface="Arial" panose="020B0604020202020204" pitchFamily="34" charset="0"/>
              <a:buNone/>
              <a:defRPr/>
            </a:pPr>
            <a:r>
              <a:rPr lang="en-US" sz="2400" i="1" dirty="0"/>
              <a:t>‘Experience is the name everyone gives </a:t>
            </a:r>
          </a:p>
          <a:p>
            <a:pPr algn="ctr" eaLnBrk="1" hangingPunct="1">
              <a:lnSpc>
                <a:spcPct val="70000"/>
              </a:lnSpc>
              <a:buClr>
                <a:schemeClr val="accent2">
                  <a:lumMod val="60000"/>
                  <a:lumOff val="40000"/>
                </a:schemeClr>
              </a:buClr>
              <a:buSzPct val="75000"/>
              <a:buFont typeface="Arial" panose="020B0604020202020204" pitchFamily="34" charset="0"/>
              <a:buNone/>
              <a:defRPr/>
            </a:pPr>
            <a:r>
              <a:rPr lang="en-US" sz="2400" i="1" dirty="0"/>
              <a:t>	to their mistakes.’</a:t>
            </a:r>
          </a:p>
          <a:p>
            <a:pPr eaLnBrk="1" hangingPunct="1">
              <a:lnSpc>
                <a:spcPct val="70000"/>
              </a:lnSpc>
              <a:buClr>
                <a:schemeClr val="accent2">
                  <a:lumMod val="60000"/>
                  <a:lumOff val="40000"/>
                </a:schemeClr>
              </a:buClr>
              <a:buSzPct val="75000"/>
              <a:buFont typeface="Arial" panose="020B0604020202020204" pitchFamily="34" charset="0"/>
              <a:buNone/>
              <a:defRPr/>
            </a:pPr>
            <a:endParaRPr lang="en-US" sz="2400" dirty="0"/>
          </a:p>
          <a:p>
            <a:pPr eaLnBrk="1" hangingPunct="1">
              <a:lnSpc>
                <a:spcPct val="70000"/>
              </a:lnSpc>
              <a:buClr>
                <a:schemeClr val="accent2">
                  <a:lumMod val="60000"/>
                  <a:lumOff val="40000"/>
                </a:schemeClr>
              </a:buClr>
              <a:buSzPct val="75000"/>
              <a:buFont typeface="Arial" panose="020B0604020202020204" pitchFamily="34" charset="0"/>
              <a:buNone/>
              <a:defRPr/>
            </a:pPr>
            <a:r>
              <a:rPr lang="en-US" sz="2400" dirty="0"/>
              <a:t>							</a:t>
            </a:r>
            <a:r>
              <a:rPr lang="en-US" sz="2400" dirty="0">
                <a:solidFill>
                  <a:srgbClr val="C00000"/>
                </a:solidFill>
              </a:rPr>
              <a:t>Oscar Wilde</a:t>
            </a:r>
            <a:endParaRPr lang="uk-UA" sz="2400" dirty="0">
              <a:solidFill>
                <a:srgbClr val="C00000"/>
              </a:solidFill>
            </a:endParaRPr>
          </a:p>
          <a:p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5423F-3A45-490A-BDF7-98936E47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7C998-5455-4840-BB14-F6C8AF5A98AF}" type="datetime1">
              <a:rPr lang="en-US" smtClean="0"/>
              <a:t>9/14/2021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01961-F5D1-480F-9FB5-6A3996A8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Common Errors in Technical Writing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920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68C91-A2B5-49AE-8A0F-53F0E3F0A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Improving </a:t>
            </a:r>
            <a:br>
              <a:rPr lang="en-US" sz="4000" dirty="0"/>
            </a:br>
            <a:r>
              <a:rPr lang="en-US" sz="4000" dirty="0"/>
              <a:t>Current Techniques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05121-D871-4988-BCD8-1B6762A14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4147" y="2141621"/>
            <a:ext cx="7218949" cy="3621505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nl-NL" sz="2600" dirty="0"/>
              <a:t>Focus on: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nl-NL" sz="2600" dirty="0"/>
              <a:t>Vocabulary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nl-NL" sz="2600" dirty="0"/>
              <a:t>Grammar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nl-NL" sz="2600" dirty="0"/>
              <a:t>Look and Feel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nl-NL" sz="2600" dirty="0"/>
              <a:t>Clarity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C4317-5982-4E17-ABDB-C04483B5F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7C998-5455-4840-BB14-F6C8AF5A98AF}" type="datetime1">
              <a:rPr lang="en-US" smtClean="0"/>
              <a:t>9/14/2021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110AC-6838-44D1-A34C-D6C37EEA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Common Errors in Technical Writing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913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699A9-468D-4485-BD9E-E0C0DDA7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Vocabulary</a:t>
            </a:r>
            <a:br>
              <a:rPr lang="en-US" b="1" dirty="0"/>
            </a:b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4CEFB-616D-4056-8CD3-B971FD0FF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32547"/>
            <a:ext cx="10018713" cy="4058653"/>
          </a:xfrm>
        </p:spPr>
        <p:txBody>
          <a:bodyPr/>
          <a:lstStyle/>
          <a:p>
            <a:pPr marL="0" indent="0" algn="r">
              <a:buFont typeface="Arial" panose="020B0604020202020204" pitchFamily="34" charset="0"/>
              <a:buNone/>
              <a:defRPr/>
            </a:pPr>
            <a:r>
              <a:rPr lang="en-US" sz="2800" b="1" dirty="0"/>
              <a:t>Parroting the </a:t>
            </a:r>
            <a:br>
              <a:rPr lang="en-US" sz="2800" b="1" dirty="0"/>
            </a:br>
            <a:r>
              <a:rPr lang="en-US" sz="2800" b="1" dirty="0"/>
              <a:t>Subject-Matter Expert (SME)</a:t>
            </a:r>
            <a:endParaRPr lang="en-US" sz="2800" dirty="0"/>
          </a:p>
          <a:p>
            <a:pPr marL="0" indent="0" algn="ctr">
              <a:buFont typeface="Arial" panose="020B0604020202020204" pitchFamily="34" charset="0"/>
              <a:buNone/>
              <a:defRPr/>
            </a:pPr>
            <a:endParaRPr lang="en-US" sz="2800" dirty="0"/>
          </a:p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US" dirty="0"/>
              <a:t>The server </a:t>
            </a:r>
            <a:r>
              <a:rPr lang="en-US" dirty="0">
                <a:solidFill>
                  <a:srgbClr val="FF0000"/>
                </a:solidFill>
              </a:rPr>
              <a:t>abended</a:t>
            </a:r>
            <a:r>
              <a:rPr lang="en-US" dirty="0"/>
              <a:t> during a client backup.</a:t>
            </a:r>
          </a:p>
          <a:p>
            <a:pPr marL="0" indent="0" algn="ctr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To parse </a:t>
            </a:r>
            <a:r>
              <a:rPr lang="en-US" dirty="0"/>
              <a:t>a variable.</a:t>
            </a:r>
          </a:p>
          <a:p>
            <a:endParaRPr lang="nl-NL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662E0-D9A5-4278-8637-D21A8A012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7C998-5455-4840-BB14-F6C8AF5A98AF}" type="datetime1">
              <a:rPr lang="en-US" smtClean="0"/>
              <a:t>9/14/2021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821E0-877F-4B84-AED7-4D20586A5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Common Errors in Technical Writing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3839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3F6E2-F3AD-4592-9D9D-4AB3FAB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Vocabulary</a:t>
            </a:r>
            <a:br>
              <a:rPr lang="en-US" b="1" dirty="0"/>
            </a:br>
            <a:endParaRPr lang="nl-NL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187D4-0830-4DCA-B711-95F98A7F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7C998-5455-4840-BB14-F6C8AF5A98AF}" type="datetime1">
              <a:rPr lang="en-US" smtClean="0"/>
              <a:t>9/14/2021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95111-01BD-4B92-B1B7-66234CE5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Common Errors in Technical Writing</a:t>
            </a:r>
          </a:p>
          <a:p>
            <a:endParaRPr lang="nl-NL" dirty="0"/>
          </a:p>
        </p:txBody>
      </p:sp>
      <p:pic>
        <p:nvPicPr>
          <p:cNvPr id="6" name="Picture 8" descr="https://encrypted-tbn2.gstatic.com/images?q=tbn:ANd9GcTArSL6nP-OTfCLFvw3bakiJaWFDR353laH_bWYBzKOYSDAX_gD5A">
            <a:extLst>
              <a:ext uri="{FF2B5EF4-FFF2-40B4-BE49-F238E27FC236}">
                <a16:creationId xmlns:a16="http://schemas.microsoft.com/office/drawing/2014/main" id="{04F50E68-6BC3-4DDC-8F6B-6669BE5524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1" y="2445500"/>
            <a:ext cx="2786900" cy="278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0BC929-9188-4C6D-93C4-A8D5B7CC5EF2}"/>
              </a:ext>
            </a:extLst>
          </p:cNvPr>
          <p:cNvSpPr txBox="1"/>
          <p:nvPr/>
        </p:nvSpPr>
        <p:spPr>
          <a:xfrm>
            <a:off x="5065295" y="2153652"/>
            <a:ext cx="6112042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sz="2800" b="1" dirty="0"/>
              <a:t>Parroting the </a:t>
            </a:r>
          </a:p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sz="2800" b="1" dirty="0"/>
              <a:t>Subject-Matter Expert (SME)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sz="24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400" dirty="0"/>
              <a:t>A common mistake among both SMEs and writers is to assume that the user understands the vocabulary meaningful only to them.</a:t>
            </a:r>
          </a:p>
          <a:p>
            <a:pPr eaLnBrk="1" hangingPunct="1">
              <a:defRPr/>
            </a:pPr>
            <a:endParaRPr lang="uk-UA" dirty="0"/>
          </a:p>
        </p:txBody>
      </p:sp>
      <p:pic>
        <p:nvPicPr>
          <p:cNvPr id="9" name="Picture 12" descr="http://fine-i.com/wp-content/uploads/2012/11/avoid.jpg">
            <a:extLst>
              <a:ext uri="{FF2B5EF4-FFF2-40B4-BE49-F238E27FC236}">
                <a16:creationId xmlns:a16="http://schemas.microsoft.com/office/drawing/2014/main" id="{1CF975F5-7A28-4E3C-856F-F0EC50005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245" y="1971803"/>
            <a:ext cx="1395413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28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A830-60BE-47BC-9AD8-2A30F49C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Vocabulary</a:t>
            </a:r>
            <a:endParaRPr lang="nl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CE46B-1C98-418C-851C-495366CAA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2279" y="2374900"/>
            <a:ext cx="8655663" cy="3690937"/>
          </a:xfrm>
        </p:spPr>
        <p:txBody>
          <a:bodyPr>
            <a:normAutofit fontScale="92500" lnSpcReduction="10000"/>
          </a:bodyPr>
          <a:lstStyle/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nl-NL" sz="3300" b="1" dirty="0"/>
              <a:t>Jargon</a:t>
            </a:r>
          </a:p>
          <a:p>
            <a:pPr eaLnBrk="1" hangingPunct="1"/>
            <a:r>
              <a:rPr lang="en-US" altLang="nl-NL" sz="2600" u="sng" dirty="0">
                <a:solidFill>
                  <a:srgbClr val="FF0000"/>
                </a:solidFill>
              </a:rPr>
              <a:t>Incorrect:</a:t>
            </a:r>
            <a:r>
              <a:rPr lang="en-US" altLang="nl-NL" sz="2600" dirty="0">
                <a:solidFill>
                  <a:srgbClr val="FF0000"/>
                </a:solidFill>
              </a:rPr>
              <a:t> </a:t>
            </a:r>
            <a:r>
              <a:rPr lang="en-US" altLang="nl-NL" sz="2600" dirty="0"/>
              <a:t>Abort the procedure.</a:t>
            </a:r>
          </a:p>
          <a:p>
            <a:pPr eaLnBrk="1" hangingPunct="1"/>
            <a:r>
              <a:rPr lang="en-US" altLang="nl-NL" sz="2600" u="sng" dirty="0">
                <a:solidFill>
                  <a:srgbClr val="92D050"/>
                </a:solidFill>
              </a:rPr>
              <a:t>Correct:</a:t>
            </a:r>
            <a:r>
              <a:rPr lang="en-US" altLang="nl-NL" sz="2600" dirty="0">
                <a:solidFill>
                  <a:srgbClr val="92D050"/>
                </a:solidFill>
              </a:rPr>
              <a:t> </a:t>
            </a:r>
            <a:r>
              <a:rPr lang="en-US" altLang="nl-NL" sz="2600" dirty="0"/>
              <a:t>Close the procedure.</a:t>
            </a:r>
            <a:endParaRPr lang="uk-UA" altLang="nl-NL" sz="2600" dirty="0"/>
          </a:p>
          <a:p>
            <a:pPr eaLnBrk="1" hangingPunct="1"/>
            <a:r>
              <a:rPr lang="en-US" altLang="nl-NL" sz="2600" u="sng" dirty="0">
                <a:solidFill>
                  <a:srgbClr val="FF0000"/>
                </a:solidFill>
              </a:rPr>
              <a:t>Incorrect:</a:t>
            </a:r>
            <a:r>
              <a:rPr lang="en-US" altLang="nl-NL" sz="2600" dirty="0">
                <a:solidFill>
                  <a:srgbClr val="FF0000"/>
                </a:solidFill>
              </a:rPr>
              <a:t> </a:t>
            </a:r>
            <a:r>
              <a:rPr lang="en-US" altLang="nl-NL" sz="2600" dirty="0"/>
              <a:t>Energize the VCR.</a:t>
            </a:r>
          </a:p>
          <a:p>
            <a:pPr eaLnBrk="1" hangingPunct="1"/>
            <a:r>
              <a:rPr lang="en-US" altLang="nl-NL" sz="2600" u="sng" dirty="0">
                <a:solidFill>
                  <a:srgbClr val="92D050"/>
                </a:solidFill>
              </a:rPr>
              <a:t>Correct:</a:t>
            </a:r>
            <a:r>
              <a:rPr lang="en-US" altLang="nl-NL" sz="2600" dirty="0">
                <a:solidFill>
                  <a:srgbClr val="92D050"/>
                </a:solidFill>
              </a:rPr>
              <a:t> </a:t>
            </a:r>
            <a:r>
              <a:rPr lang="en-US" altLang="nl-NL" sz="2600" dirty="0"/>
              <a:t>Press the Power button on the VCR.</a:t>
            </a:r>
            <a:endParaRPr lang="uk-UA" altLang="nl-NL" sz="2600" dirty="0"/>
          </a:p>
          <a:p>
            <a:pPr eaLnBrk="1" hangingPunct="1"/>
            <a:r>
              <a:rPr lang="en-US" altLang="nl-NL" sz="2600" u="sng" dirty="0">
                <a:solidFill>
                  <a:srgbClr val="FF0000"/>
                </a:solidFill>
              </a:rPr>
              <a:t>Incorrect:</a:t>
            </a:r>
            <a:r>
              <a:rPr lang="en-US" altLang="nl-NL" sz="2600" dirty="0">
                <a:solidFill>
                  <a:srgbClr val="FF0000"/>
                </a:solidFill>
              </a:rPr>
              <a:t> </a:t>
            </a:r>
            <a:r>
              <a:rPr lang="en-US" altLang="nl-NL" sz="2600" dirty="0"/>
              <a:t>Kill the connection.</a:t>
            </a:r>
          </a:p>
          <a:p>
            <a:pPr eaLnBrk="1" hangingPunct="1"/>
            <a:r>
              <a:rPr lang="en-US" altLang="nl-NL" sz="2600" u="sng" dirty="0">
                <a:solidFill>
                  <a:srgbClr val="92D050"/>
                </a:solidFill>
              </a:rPr>
              <a:t>Correct:</a:t>
            </a:r>
            <a:r>
              <a:rPr lang="en-US" altLang="nl-NL" sz="2600" dirty="0">
                <a:solidFill>
                  <a:srgbClr val="92D050"/>
                </a:solidFill>
              </a:rPr>
              <a:t> </a:t>
            </a:r>
            <a:r>
              <a:rPr lang="en-US" altLang="nl-NL" sz="2600" dirty="0"/>
              <a:t>Close the connection.</a:t>
            </a:r>
            <a:endParaRPr lang="uk-UA" altLang="nl-NL" sz="2600" dirty="0"/>
          </a:p>
          <a:p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5D576-E7DB-48A5-B680-30B05E06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7C998-5455-4840-BB14-F6C8AF5A98AF}" type="datetime1">
              <a:rPr lang="en-US" smtClean="0"/>
              <a:t>9/14/2021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912C9-9A9F-488E-92D2-36C56A287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Common Errors in Technical Writing</a:t>
            </a:r>
          </a:p>
          <a:p>
            <a:endParaRPr lang="nl-NL" dirty="0"/>
          </a:p>
        </p:txBody>
      </p:sp>
      <p:pic>
        <p:nvPicPr>
          <p:cNvPr id="6" name="Picture 12" descr="http://fine-i.com/wp-content/uploads/2012/11/avoid.jpg">
            <a:extLst>
              <a:ext uri="{FF2B5EF4-FFF2-40B4-BE49-F238E27FC236}">
                <a16:creationId xmlns:a16="http://schemas.microsoft.com/office/drawing/2014/main" id="{FBB5843E-2A45-4F76-A729-5215A4668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855" y="2032000"/>
            <a:ext cx="1395413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47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6A3B-E700-4EF8-BE5E-999BFCCDB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Grammar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E30E3-D714-4EC4-8D33-B8F573F23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063" y="2212475"/>
            <a:ext cx="9083842" cy="3578726"/>
          </a:xfrm>
        </p:spPr>
        <p:txBody>
          <a:bodyPr/>
          <a:lstStyle/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nl-NL" sz="2800" b="1" dirty="0"/>
              <a:t>Future Tense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nl-NL" sz="28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nl-NL" dirty="0"/>
              <a:t>"When you press </a:t>
            </a:r>
            <a:r>
              <a:rPr lang="en-US" altLang="nl-NL" b="1" dirty="0"/>
              <a:t>Enter</a:t>
            </a:r>
            <a:r>
              <a:rPr lang="en-US" altLang="nl-NL" dirty="0"/>
              <a:t>, a warning message </a:t>
            </a:r>
            <a:r>
              <a:rPr lang="en-US" altLang="nl-NL" dirty="0">
                <a:solidFill>
                  <a:srgbClr val="FF0000"/>
                </a:solidFill>
              </a:rPr>
              <a:t>will appear</a:t>
            </a:r>
            <a:r>
              <a:rPr lang="en-US" altLang="nl-NL" dirty="0"/>
              <a:t>."</a:t>
            </a:r>
            <a:endParaRPr lang="uk-UA" altLang="nl-NL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nl-NL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nl-NL" dirty="0"/>
              <a:t>"When you press </a:t>
            </a:r>
            <a:r>
              <a:rPr lang="en-US" altLang="nl-NL" b="1" dirty="0"/>
              <a:t>Enter</a:t>
            </a:r>
            <a:r>
              <a:rPr lang="en-US" altLang="nl-NL" dirty="0"/>
              <a:t>, a warning message </a:t>
            </a:r>
            <a:r>
              <a:rPr lang="en-US" altLang="nl-NL" dirty="0">
                <a:solidFill>
                  <a:srgbClr val="00B050"/>
                </a:solidFill>
              </a:rPr>
              <a:t>appears</a:t>
            </a:r>
            <a:r>
              <a:rPr lang="en-US" altLang="nl-NL" dirty="0"/>
              <a:t>."</a:t>
            </a:r>
            <a:endParaRPr lang="uk-UA" altLang="nl-NL" dirty="0"/>
          </a:p>
          <a:p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F5EFB-0AB3-4B51-9CC4-8654A355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7C998-5455-4840-BB14-F6C8AF5A98AF}" type="datetime1">
              <a:rPr lang="en-US" smtClean="0"/>
              <a:t>9/14/2021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501FE-8C97-44C2-8D56-157268F4B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Common Errors in Technical Writing</a:t>
            </a:r>
          </a:p>
          <a:p>
            <a:endParaRPr lang="nl-NL" dirty="0"/>
          </a:p>
        </p:txBody>
      </p:sp>
      <p:pic>
        <p:nvPicPr>
          <p:cNvPr id="6" name="Picture 12" descr="http://fine-i.com/wp-content/uploads/2012/11/avoid.jpg">
            <a:extLst>
              <a:ext uri="{FF2B5EF4-FFF2-40B4-BE49-F238E27FC236}">
                <a16:creationId xmlns:a16="http://schemas.microsoft.com/office/drawing/2014/main" id="{CCE597A3-33A8-4C5E-8030-216C35B14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276" y="2212474"/>
            <a:ext cx="1395413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749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431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(Headings)</vt:lpstr>
      <vt:lpstr>Calibri</vt:lpstr>
      <vt:lpstr>Corbel</vt:lpstr>
      <vt:lpstr>Wingdings</vt:lpstr>
      <vt:lpstr>Parallax</vt:lpstr>
      <vt:lpstr>Common Errors in Technical Writing</vt:lpstr>
      <vt:lpstr>Workshop! Yay!</vt:lpstr>
      <vt:lpstr>Why Workshop?</vt:lpstr>
      <vt:lpstr>The Value of a Mistake </vt:lpstr>
      <vt:lpstr>Improving  Current Techniques</vt:lpstr>
      <vt:lpstr>Vocabulary </vt:lpstr>
      <vt:lpstr>Vocabulary </vt:lpstr>
      <vt:lpstr>Vocabulary</vt:lpstr>
      <vt:lpstr>Grammar</vt:lpstr>
      <vt:lpstr>Grammar</vt:lpstr>
      <vt:lpstr>Look and Feel</vt:lpstr>
      <vt:lpstr>Ambiguity</vt:lpstr>
      <vt:lpstr>Further Trainings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Errors in Technical Writing</dc:title>
  <dc:creator>Wiebe Locher</dc:creator>
  <cp:lastModifiedBy>Wiebe Locher</cp:lastModifiedBy>
  <cp:revision>4</cp:revision>
  <dcterms:created xsi:type="dcterms:W3CDTF">2021-09-13T12:33:00Z</dcterms:created>
  <dcterms:modified xsi:type="dcterms:W3CDTF">2021-09-14T10:45:11Z</dcterms:modified>
</cp:coreProperties>
</file>