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8" r:id="rId2"/>
    <p:sldId id="266" r:id="rId3"/>
    <p:sldId id="264" r:id="rId4"/>
    <p:sldId id="265" r:id="rId5"/>
    <p:sldId id="267" r:id="rId6"/>
    <p:sldId id="268" r:id="rId7"/>
    <p:sldId id="269"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62" d="100"/>
          <a:sy n="62" d="100"/>
        </p:scale>
        <p:origin x="828" y="72"/>
      </p:cViewPr>
      <p:guideLst/>
    </p:cSldViewPr>
  </p:slideViewPr>
  <p:outlineViewPr>
    <p:cViewPr>
      <p:scale>
        <a:sx n="33" d="100"/>
        <a:sy n="33" d="100"/>
      </p:scale>
      <p:origin x="0" y="-10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EEFD1E-4775-4E2C-8D66-3F36BFC52E9B}"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A9AE3-AE89-4944-BC71-3222DE313E00}" type="slidenum">
              <a:rPr lang="en-US" smtClean="0"/>
              <a:t>‹#›</a:t>
            </a:fld>
            <a:endParaRPr lang="en-US"/>
          </a:p>
        </p:txBody>
      </p:sp>
    </p:spTree>
    <p:extLst>
      <p:ext uri="{BB962C8B-B14F-4D97-AF65-F5344CB8AC3E}">
        <p14:creationId xmlns:p14="http://schemas.microsoft.com/office/powerpoint/2010/main" val="261696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EFD1E-4775-4E2C-8D66-3F36BFC52E9B}"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A9AE3-AE89-4944-BC71-3222DE313E00}" type="slidenum">
              <a:rPr lang="en-US" smtClean="0"/>
              <a:t>‹#›</a:t>
            </a:fld>
            <a:endParaRPr lang="en-US"/>
          </a:p>
        </p:txBody>
      </p:sp>
    </p:spTree>
    <p:extLst>
      <p:ext uri="{BB962C8B-B14F-4D97-AF65-F5344CB8AC3E}">
        <p14:creationId xmlns:p14="http://schemas.microsoft.com/office/powerpoint/2010/main" val="76118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EFD1E-4775-4E2C-8D66-3F36BFC52E9B}"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A9AE3-AE89-4944-BC71-3222DE313E00}" type="slidenum">
              <a:rPr lang="en-US" smtClean="0"/>
              <a:t>‹#›</a:t>
            </a:fld>
            <a:endParaRPr lang="en-US"/>
          </a:p>
        </p:txBody>
      </p:sp>
    </p:spTree>
    <p:extLst>
      <p:ext uri="{BB962C8B-B14F-4D97-AF65-F5344CB8AC3E}">
        <p14:creationId xmlns:p14="http://schemas.microsoft.com/office/powerpoint/2010/main" val="121470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EFD1E-4775-4E2C-8D66-3F36BFC52E9B}"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A9AE3-AE89-4944-BC71-3222DE313E00}" type="slidenum">
              <a:rPr lang="en-US" smtClean="0"/>
              <a:t>‹#›</a:t>
            </a:fld>
            <a:endParaRPr lang="en-US"/>
          </a:p>
        </p:txBody>
      </p:sp>
    </p:spTree>
    <p:extLst>
      <p:ext uri="{BB962C8B-B14F-4D97-AF65-F5344CB8AC3E}">
        <p14:creationId xmlns:p14="http://schemas.microsoft.com/office/powerpoint/2010/main" val="312950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EFD1E-4775-4E2C-8D66-3F36BFC52E9B}"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A9AE3-AE89-4944-BC71-3222DE313E00}" type="slidenum">
              <a:rPr lang="en-US" smtClean="0"/>
              <a:t>‹#›</a:t>
            </a:fld>
            <a:endParaRPr lang="en-US"/>
          </a:p>
        </p:txBody>
      </p:sp>
    </p:spTree>
    <p:extLst>
      <p:ext uri="{BB962C8B-B14F-4D97-AF65-F5344CB8AC3E}">
        <p14:creationId xmlns:p14="http://schemas.microsoft.com/office/powerpoint/2010/main" val="237935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EEFD1E-4775-4E2C-8D66-3F36BFC52E9B}"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A9AE3-AE89-4944-BC71-3222DE313E00}" type="slidenum">
              <a:rPr lang="en-US" smtClean="0"/>
              <a:t>‹#›</a:t>
            </a:fld>
            <a:endParaRPr lang="en-US"/>
          </a:p>
        </p:txBody>
      </p:sp>
    </p:spTree>
    <p:extLst>
      <p:ext uri="{BB962C8B-B14F-4D97-AF65-F5344CB8AC3E}">
        <p14:creationId xmlns:p14="http://schemas.microsoft.com/office/powerpoint/2010/main" val="124605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EEFD1E-4775-4E2C-8D66-3F36BFC52E9B}"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6A9AE3-AE89-4944-BC71-3222DE313E00}" type="slidenum">
              <a:rPr lang="en-US" smtClean="0"/>
              <a:t>‹#›</a:t>
            </a:fld>
            <a:endParaRPr lang="en-US"/>
          </a:p>
        </p:txBody>
      </p:sp>
    </p:spTree>
    <p:extLst>
      <p:ext uri="{BB962C8B-B14F-4D97-AF65-F5344CB8AC3E}">
        <p14:creationId xmlns:p14="http://schemas.microsoft.com/office/powerpoint/2010/main" val="1461318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EFD1E-4775-4E2C-8D66-3F36BFC52E9B}"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6A9AE3-AE89-4944-BC71-3222DE313E00}" type="slidenum">
              <a:rPr lang="en-US" smtClean="0"/>
              <a:t>‹#›</a:t>
            </a:fld>
            <a:endParaRPr lang="en-US"/>
          </a:p>
        </p:txBody>
      </p:sp>
    </p:spTree>
    <p:extLst>
      <p:ext uri="{BB962C8B-B14F-4D97-AF65-F5344CB8AC3E}">
        <p14:creationId xmlns:p14="http://schemas.microsoft.com/office/powerpoint/2010/main" val="270430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EFD1E-4775-4E2C-8D66-3F36BFC52E9B}"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6A9AE3-AE89-4944-BC71-3222DE313E00}" type="slidenum">
              <a:rPr lang="en-US" smtClean="0"/>
              <a:t>‹#›</a:t>
            </a:fld>
            <a:endParaRPr lang="en-US"/>
          </a:p>
        </p:txBody>
      </p:sp>
    </p:spTree>
    <p:extLst>
      <p:ext uri="{BB962C8B-B14F-4D97-AF65-F5344CB8AC3E}">
        <p14:creationId xmlns:p14="http://schemas.microsoft.com/office/powerpoint/2010/main" val="2235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EFD1E-4775-4E2C-8D66-3F36BFC52E9B}"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A9AE3-AE89-4944-BC71-3222DE313E00}" type="slidenum">
              <a:rPr lang="en-US" smtClean="0"/>
              <a:t>‹#›</a:t>
            </a:fld>
            <a:endParaRPr lang="en-US"/>
          </a:p>
        </p:txBody>
      </p:sp>
    </p:spTree>
    <p:extLst>
      <p:ext uri="{BB962C8B-B14F-4D97-AF65-F5344CB8AC3E}">
        <p14:creationId xmlns:p14="http://schemas.microsoft.com/office/powerpoint/2010/main" val="324652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EFD1E-4775-4E2C-8D66-3F36BFC52E9B}"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A9AE3-AE89-4944-BC71-3222DE313E00}" type="slidenum">
              <a:rPr lang="en-US" smtClean="0"/>
              <a:t>‹#›</a:t>
            </a:fld>
            <a:endParaRPr lang="en-US"/>
          </a:p>
        </p:txBody>
      </p:sp>
    </p:spTree>
    <p:extLst>
      <p:ext uri="{BB962C8B-B14F-4D97-AF65-F5344CB8AC3E}">
        <p14:creationId xmlns:p14="http://schemas.microsoft.com/office/powerpoint/2010/main" val="42805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EFD1E-4775-4E2C-8D66-3F36BFC52E9B}" type="datetimeFigureOut">
              <a:rPr lang="en-US" smtClean="0"/>
              <a:t>10/24/2023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A9AE3-AE89-4944-BC71-3222DE313E00}" type="slidenum">
              <a:rPr lang="en-US" smtClean="0"/>
              <a:t>‹#›</a:t>
            </a:fld>
            <a:endParaRPr lang="en-US"/>
          </a:p>
        </p:txBody>
      </p:sp>
    </p:spTree>
    <p:extLst>
      <p:ext uri="{BB962C8B-B14F-4D97-AF65-F5344CB8AC3E}">
        <p14:creationId xmlns:p14="http://schemas.microsoft.com/office/powerpoint/2010/main" val="357366830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C94025-3C35-9F79-CEF9-BDFF41305C7B}"/>
              </a:ext>
            </a:extLst>
          </p:cNvPr>
          <p:cNvSpPr>
            <a:spLocks noGrp="1"/>
          </p:cNvSpPr>
          <p:nvPr>
            <p:ph type="title"/>
          </p:nvPr>
        </p:nvSpPr>
        <p:spPr>
          <a:xfrm>
            <a:off x="1047964" y="236305"/>
            <a:ext cx="9822093" cy="1033669"/>
          </a:xfrm>
        </p:spPr>
        <p:txBody>
          <a:bodyPr>
            <a:normAutofit fontScale="90000"/>
          </a:bodyPr>
          <a:lstStyle/>
          <a:p>
            <a:pPr marL="0" marR="0" algn="ctr"/>
            <a:r>
              <a:rPr lang="en-US" sz="3100" b="1" dirty="0">
                <a:solidFill>
                  <a:schemeClr val="bg1"/>
                </a:solidFill>
                <a:effectLst/>
                <a:latin typeface="Times New Roman" panose="02020603050405020304" pitchFamily="18" charset="0"/>
                <a:ea typeface="Times New Roman" panose="02020603050405020304" pitchFamily="18" charset="0"/>
              </a:rPr>
              <a:t>US ACCIDENT DATASET ANALYSIS FROM 2021 TO 2022:</a:t>
            </a:r>
            <a:br>
              <a:rPr lang="en-US" sz="2400" b="1" dirty="0">
                <a:solidFill>
                  <a:schemeClr val="bg1"/>
                </a:solidFill>
                <a:effectLst/>
                <a:latin typeface="Times New Roman" panose="02020603050405020304" pitchFamily="18" charset="0"/>
                <a:ea typeface="Times New Roman" panose="02020603050405020304" pitchFamily="18" charset="0"/>
              </a:rPr>
            </a:br>
            <a:br>
              <a:rPr lang="en-US" sz="2400" b="1" dirty="0">
                <a:solidFill>
                  <a:schemeClr val="bg1"/>
                </a:solidFill>
                <a:effectLst/>
                <a:latin typeface="Times New Roman" panose="02020603050405020304" pitchFamily="18" charset="0"/>
                <a:ea typeface="Times New Roman" panose="02020603050405020304" pitchFamily="18" charset="0"/>
              </a:rPr>
            </a:br>
            <a:r>
              <a:rPr lang="en-US" sz="2400" b="1" dirty="0">
                <a:solidFill>
                  <a:schemeClr val="bg1"/>
                </a:solidFill>
                <a:effectLst/>
                <a:latin typeface="Times New Roman" panose="02020603050405020304" pitchFamily="18" charset="0"/>
                <a:ea typeface="Times New Roman" panose="02020603050405020304" pitchFamily="18" charset="0"/>
              </a:rPr>
              <a:t>ADVANCED EXCEL DASHBOARD</a:t>
            </a:r>
            <a:endParaRPr lang="en-US" sz="4800" dirty="0">
              <a:solidFill>
                <a:schemeClr val="bg1"/>
              </a:solidFill>
            </a:endParaRPr>
          </a:p>
        </p:txBody>
      </p:sp>
      <p:sp>
        <p:nvSpPr>
          <p:cNvPr id="5" name="Content Placeholder 4">
            <a:extLst>
              <a:ext uri="{FF2B5EF4-FFF2-40B4-BE49-F238E27FC236}">
                <a16:creationId xmlns:a16="http://schemas.microsoft.com/office/drawing/2014/main" id="{093A18E8-7CB9-F118-EB36-4AC916C38B6B}"/>
              </a:ext>
            </a:extLst>
          </p:cNvPr>
          <p:cNvSpPr>
            <a:spLocks noGrp="1"/>
          </p:cNvSpPr>
          <p:nvPr>
            <p:ph idx="1"/>
          </p:nvPr>
        </p:nvSpPr>
        <p:spPr>
          <a:xfrm>
            <a:off x="359596" y="1643865"/>
            <a:ext cx="11537877" cy="5013789"/>
          </a:xfrm>
        </p:spPr>
        <p:txBody>
          <a:bodyPr anchor="ctr">
            <a:normAutofit fontScale="92500" lnSpcReduction="10000"/>
          </a:bodyPr>
          <a:lstStyle/>
          <a:p>
            <a:pPr marL="0" marR="0" indent="0" algn="just">
              <a:lnSpc>
                <a:spcPct val="150000"/>
              </a:lnSpc>
              <a:buNone/>
            </a:pPr>
            <a:r>
              <a:rPr lang="en-US" sz="4000" b="1" dirty="0">
                <a:solidFill>
                  <a:srgbClr val="252525"/>
                </a:solidFill>
                <a:effectLst/>
                <a:latin typeface="Times New Roman" panose="02020603050405020304" pitchFamily="18" charset="0"/>
                <a:ea typeface="Times New Roman" panose="02020603050405020304" pitchFamily="18" charset="0"/>
              </a:rPr>
              <a:t>Introduction:</a:t>
            </a:r>
            <a:endParaRPr lang="en-US" sz="4000" dirty="0">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dirty="0"/>
              <a:t>Introducing the US Accident Dashboard, a beacon of clarity in the realm of accident data. This platform unveils the intricate stories behind accidents, showcasing their nature, duration, geographical impact, and consequences across the United States. My mission is to take you on a captivating journey where I transcend mere statistics to uncover patterns, interpret trends, and distill invaluable insights that shape the country. Welcome to a world where data transforms into stories and where knowledge empowers us to build a safer future.</a:t>
            </a:r>
            <a:endParaRPr lang="en-US" sz="4000" dirty="0"/>
          </a:p>
          <a:p>
            <a:pPr marL="0" indent="0">
              <a:buNone/>
            </a:pPr>
            <a:endParaRPr lang="en-US" sz="4000" dirty="0"/>
          </a:p>
        </p:txBody>
      </p:sp>
    </p:spTree>
    <p:extLst>
      <p:ext uri="{BB962C8B-B14F-4D97-AF65-F5344CB8AC3E}">
        <p14:creationId xmlns:p14="http://schemas.microsoft.com/office/powerpoint/2010/main" val="49938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C94025-3C35-9F79-CEF9-BDFF41305C7B}"/>
              </a:ext>
            </a:extLst>
          </p:cNvPr>
          <p:cNvSpPr>
            <a:spLocks noGrp="1"/>
          </p:cNvSpPr>
          <p:nvPr>
            <p:ph type="title"/>
          </p:nvPr>
        </p:nvSpPr>
        <p:spPr>
          <a:xfrm>
            <a:off x="1371599" y="294538"/>
            <a:ext cx="9895951" cy="1033669"/>
          </a:xfrm>
        </p:spPr>
        <p:txBody>
          <a:bodyPr>
            <a:normAutofit fontScale="90000"/>
          </a:bodyPr>
          <a:lstStyle/>
          <a:p>
            <a:r>
              <a:rPr lang="en-US" sz="4000" b="1" dirty="0">
                <a:solidFill>
                  <a:schemeClr val="bg1"/>
                </a:solidFill>
                <a:effectLst/>
                <a:latin typeface="Times New Roman" panose="02020603050405020304" pitchFamily="18" charset="0"/>
                <a:ea typeface="Times New Roman" panose="02020603050405020304" pitchFamily="18" charset="0"/>
              </a:rPr>
              <a:t>Project Overview</a:t>
            </a:r>
            <a:br>
              <a:rPr lang="en-US" sz="4000" dirty="0">
                <a:effectLst/>
                <a:latin typeface="Times New Roman" panose="02020603050405020304" pitchFamily="18" charset="0"/>
                <a:ea typeface="Times New Roman" panose="02020603050405020304" pitchFamily="18" charset="0"/>
              </a:rPr>
            </a:br>
            <a:endParaRPr lang="en-US" sz="4000" dirty="0">
              <a:solidFill>
                <a:srgbClr val="FFFFFF"/>
              </a:solidFill>
            </a:endParaRPr>
          </a:p>
        </p:txBody>
      </p:sp>
      <p:sp>
        <p:nvSpPr>
          <p:cNvPr id="5" name="Content Placeholder 4">
            <a:extLst>
              <a:ext uri="{FF2B5EF4-FFF2-40B4-BE49-F238E27FC236}">
                <a16:creationId xmlns:a16="http://schemas.microsoft.com/office/drawing/2014/main" id="{093A18E8-7CB9-F118-EB36-4AC916C38B6B}"/>
              </a:ext>
            </a:extLst>
          </p:cNvPr>
          <p:cNvSpPr>
            <a:spLocks noGrp="1"/>
          </p:cNvSpPr>
          <p:nvPr>
            <p:ph idx="1"/>
          </p:nvPr>
        </p:nvSpPr>
        <p:spPr>
          <a:xfrm>
            <a:off x="359596" y="1643865"/>
            <a:ext cx="11537877" cy="5013789"/>
          </a:xfrm>
        </p:spPr>
        <p:txBody>
          <a:bodyPr anchor="ctr">
            <a:normAutofit lnSpcReduction="10000"/>
          </a:bodyPr>
          <a:lstStyle/>
          <a:p>
            <a:pPr marL="0" indent="0" algn="just">
              <a:lnSpc>
                <a:spcPct val="150000"/>
              </a:lnSpc>
              <a:buNone/>
            </a:pPr>
            <a:endParaRPr lang="en-US" sz="3200" dirty="0">
              <a:solidFill>
                <a:srgbClr val="252525"/>
              </a:solidFill>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3200" dirty="0">
                <a:solidFill>
                  <a:srgbClr val="252525"/>
                </a:solidFill>
                <a:effectLst/>
                <a:latin typeface="Times New Roman" panose="02020603050405020304" pitchFamily="18" charset="0"/>
                <a:ea typeface="Times New Roman" panose="02020603050405020304" pitchFamily="18" charset="0"/>
              </a:rPr>
              <a:t>The dashboard provides a comprehensive analysis and explores insights related to demographics, the distance at which accidents occur, as well as the duration and severity of accidents. A closer examination of the monthly accident trend revealed interesting patterns. There was a notable rise in accidents both at the beginning and at the end of the year.</a:t>
            </a:r>
            <a:endParaRPr lang="en-US" sz="3200" dirty="0">
              <a:effectLst/>
              <a:latin typeface="Times New Roman" panose="02020603050405020304" pitchFamily="18" charset="0"/>
              <a:ea typeface="Times New Roman" panose="02020603050405020304" pitchFamily="18" charset="0"/>
            </a:endParaRPr>
          </a:p>
          <a:p>
            <a:endParaRPr lang="en-US" sz="3600" dirty="0"/>
          </a:p>
          <a:p>
            <a:pPr marL="0" indent="0">
              <a:buNone/>
            </a:pPr>
            <a:endParaRPr lang="en-US" sz="3600" dirty="0"/>
          </a:p>
        </p:txBody>
      </p:sp>
    </p:spTree>
    <p:extLst>
      <p:ext uri="{BB962C8B-B14F-4D97-AF65-F5344CB8AC3E}">
        <p14:creationId xmlns:p14="http://schemas.microsoft.com/office/powerpoint/2010/main" val="192136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C94025-3C35-9F79-CEF9-BDFF41305C7B}"/>
              </a:ext>
            </a:extLst>
          </p:cNvPr>
          <p:cNvSpPr>
            <a:spLocks noGrp="1"/>
          </p:cNvSpPr>
          <p:nvPr>
            <p:ph type="title"/>
          </p:nvPr>
        </p:nvSpPr>
        <p:spPr>
          <a:xfrm>
            <a:off x="1371599" y="294538"/>
            <a:ext cx="9895951" cy="1033669"/>
          </a:xfrm>
        </p:spPr>
        <p:txBody>
          <a:bodyPr>
            <a:normAutofit fontScale="90000"/>
          </a:bodyPr>
          <a:lstStyle/>
          <a:p>
            <a:pPr algn="ctr"/>
            <a:r>
              <a:rPr lang="en-US" sz="4000" b="1" dirty="0">
                <a:solidFill>
                  <a:schemeClr val="bg1"/>
                </a:solidFill>
                <a:effectLst/>
                <a:latin typeface="Times New Roman" panose="02020603050405020304" pitchFamily="18" charset="0"/>
                <a:ea typeface="Times New Roman" panose="02020603050405020304" pitchFamily="18" charset="0"/>
              </a:rPr>
              <a:t>Project Objectives</a:t>
            </a:r>
            <a:br>
              <a:rPr lang="en-US" sz="1800" dirty="0">
                <a:solidFill>
                  <a:schemeClr val="bg1"/>
                </a:solidFill>
                <a:effectLst/>
                <a:latin typeface="Times New Roman" panose="02020603050405020304" pitchFamily="18" charset="0"/>
                <a:ea typeface="Times New Roman" panose="02020603050405020304" pitchFamily="18" charset="0"/>
              </a:rPr>
            </a:br>
            <a:endParaRPr lang="en-US" sz="4000" dirty="0">
              <a:solidFill>
                <a:schemeClr val="bg1"/>
              </a:solidFill>
            </a:endParaRPr>
          </a:p>
        </p:txBody>
      </p:sp>
      <p:sp>
        <p:nvSpPr>
          <p:cNvPr id="5" name="Content Placeholder 4">
            <a:extLst>
              <a:ext uri="{FF2B5EF4-FFF2-40B4-BE49-F238E27FC236}">
                <a16:creationId xmlns:a16="http://schemas.microsoft.com/office/drawing/2014/main" id="{093A18E8-7CB9-F118-EB36-4AC916C38B6B}"/>
              </a:ext>
            </a:extLst>
          </p:cNvPr>
          <p:cNvSpPr>
            <a:spLocks noGrp="1"/>
          </p:cNvSpPr>
          <p:nvPr>
            <p:ph idx="1"/>
          </p:nvPr>
        </p:nvSpPr>
        <p:spPr>
          <a:xfrm>
            <a:off x="459351" y="1622745"/>
            <a:ext cx="11355930" cy="4378810"/>
          </a:xfrm>
        </p:spPr>
        <p:txBody>
          <a:bodyPr anchor="ctr">
            <a:normAutofit/>
          </a:bodyPr>
          <a:lstStyle/>
          <a:p>
            <a:pPr marL="0" indent="0" algn="just">
              <a:lnSpc>
                <a:spcPct val="150000"/>
              </a:lnSpc>
              <a:buNone/>
            </a:pPr>
            <a:r>
              <a:rPr lang="en-US" sz="3200" dirty="0">
                <a:solidFill>
                  <a:srgbClr val="252525"/>
                </a:solidFill>
                <a:effectLst/>
                <a:latin typeface="Times New Roman" panose="02020603050405020304" pitchFamily="18" charset="0"/>
                <a:ea typeface="Times New Roman" panose="02020603050405020304" pitchFamily="18" charset="0"/>
              </a:rPr>
              <a:t>The main goal of analyzing US accident data is to better understand the patterns, trends, and features of accidents in various states, counties, and cities. This can be done by creating interactive graphs, charts, and maps that graphically convey accident data so that stakeholders can quickly gain actionable insights.</a:t>
            </a:r>
            <a:endParaRPr lang="en-US" sz="3200" dirty="0">
              <a:effectLst/>
              <a:latin typeface="Times New Roman" panose="02020603050405020304" pitchFamily="18" charset="0"/>
              <a:ea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382637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C94025-3C35-9F79-CEF9-BDFF41305C7B}"/>
              </a:ext>
            </a:extLst>
          </p:cNvPr>
          <p:cNvSpPr>
            <a:spLocks noGrp="1"/>
          </p:cNvSpPr>
          <p:nvPr>
            <p:ph type="title"/>
          </p:nvPr>
        </p:nvSpPr>
        <p:spPr>
          <a:xfrm>
            <a:off x="1371599" y="294538"/>
            <a:ext cx="9895951" cy="1033669"/>
          </a:xfrm>
        </p:spPr>
        <p:txBody>
          <a:bodyPr>
            <a:normAutofit fontScale="90000"/>
          </a:bodyPr>
          <a:lstStyle/>
          <a:p>
            <a:pPr algn="ctr"/>
            <a:r>
              <a:rPr lang="en-US" sz="6000" b="1" dirty="0">
                <a:solidFill>
                  <a:schemeClr val="bg1"/>
                </a:solidFill>
                <a:effectLst/>
                <a:latin typeface="Times New Roman" panose="02020603050405020304" pitchFamily="18" charset="0"/>
                <a:ea typeface="Times New Roman" panose="02020603050405020304" pitchFamily="18" charset="0"/>
              </a:rPr>
              <a:t>Data Insights</a:t>
            </a:r>
            <a:br>
              <a:rPr lang="en-US" sz="1800" dirty="0">
                <a:effectLst/>
                <a:latin typeface="Times New Roman" panose="02020603050405020304" pitchFamily="18" charset="0"/>
                <a:ea typeface="Times New Roman" panose="02020603050405020304" pitchFamily="18"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6C73BFE9-3DBF-7223-8810-241AB5B8870F}"/>
              </a:ext>
            </a:extLst>
          </p:cNvPr>
          <p:cNvSpPr>
            <a:spLocks noGrp="1"/>
          </p:cNvSpPr>
          <p:nvPr>
            <p:ph idx="1"/>
          </p:nvPr>
        </p:nvSpPr>
        <p:spPr>
          <a:xfrm>
            <a:off x="459350" y="1746607"/>
            <a:ext cx="11273738" cy="4954338"/>
          </a:xfrm>
        </p:spPr>
        <p:txBody>
          <a:bodyPr>
            <a:normAutofit fontScale="92500" lnSpcReduction="10000"/>
          </a:bodyPr>
          <a:lstStyle/>
          <a:p>
            <a:pPr marL="0" indent="0" algn="just">
              <a:lnSpc>
                <a:spcPct val="150000"/>
              </a:lnSpc>
              <a:buNone/>
            </a:pPr>
            <a:r>
              <a:rPr lang="en-US" sz="3500" dirty="0">
                <a:solidFill>
                  <a:srgbClr val="252525"/>
                </a:solidFill>
                <a:effectLst/>
                <a:latin typeface="Times New Roman" panose="02020603050405020304" pitchFamily="18" charset="0"/>
                <a:ea typeface="Times New Roman" panose="02020603050405020304" pitchFamily="18" charset="0"/>
              </a:rPr>
              <a:t>There were a total of 99,999 accidents nationwide over the period. Based on the analysis, there were more accidents in 2021 than in 2022. The dashboard serves as a valuable tool for understanding the complex factors and trends related to traffic accidents. Stakeholders can use this dashboard to make data-driven decisions that will control road accidents and their impact throughout the United States.</a:t>
            </a:r>
            <a:endParaRPr lang="en-US" sz="35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9257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C94025-3C35-9F79-CEF9-BDFF41305C7B}"/>
              </a:ext>
            </a:extLst>
          </p:cNvPr>
          <p:cNvSpPr>
            <a:spLocks noGrp="1"/>
          </p:cNvSpPr>
          <p:nvPr>
            <p:ph type="title"/>
          </p:nvPr>
        </p:nvSpPr>
        <p:spPr>
          <a:xfrm>
            <a:off x="1371599" y="294538"/>
            <a:ext cx="9895951" cy="1033669"/>
          </a:xfrm>
        </p:spPr>
        <p:txBody>
          <a:bodyPr>
            <a:normAutofit fontScale="90000"/>
          </a:bodyPr>
          <a:lstStyle/>
          <a:p>
            <a:pPr algn="ctr"/>
            <a:r>
              <a:rPr lang="en-US" sz="6000" b="1" dirty="0">
                <a:solidFill>
                  <a:schemeClr val="bg1"/>
                </a:solidFill>
                <a:effectLst/>
                <a:latin typeface="Times New Roman" panose="02020603050405020304" pitchFamily="18" charset="0"/>
                <a:ea typeface="Times New Roman" panose="02020603050405020304" pitchFamily="18" charset="0"/>
              </a:rPr>
              <a:t>Data Insights </a:t>
            </a:r>
            <a:br>
              <a:rPr lang="en-US" sz="1800" dirty="0">
                <a:effectLst/>
                <a:latin typeface="Times New Roman" panose="02020603050405020304" pitchFamily="18" charset="0"/>
                <a:ea typeface="Times New Roman" panose="02020603050405020304" pitchFamily="18"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6C73BFE9-3DBF-7223-8810-241AB5B8870F}"/>
              </a:ext>
            </a:extLst>
          </p:cNvPr>
          <p:cNvSpPr>
            <a:spLocks noGrp="1"/>
          </p:cNvSpPr>
          <p:nvPr>
            <p:ph idx="1"/>
          </p:nvPr>
        </p:nvSpPr>
        <p:spPr>
          <a:xfrm>
            <a:off x="459350" y="1746607"/>
            <a:ext cx="11273738" cy="4954338"/>
          </a:xfrm>
        </p:spPr>
        <p:txBody>
          <a:bodyPr>
            <a:normAutofit fontScale="92500" lnSpcReduction="20000"/>
          </a:bodyPr>
          <a:lstStyle/>
          <a:p>
            <a:pPr marL="0" marR="0" indent="0" algn="just">
              <a:buNone/>
            </a:pPr>
            <a:endParaRPr lang="en-US" sz="1800" dirty="0">
              <a:solidFill>
                <a:srgbClr val="252525"/>
              </a:solidFill>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b="1" dirty="0">
                <a:solidFill>
                  <a:srgbClr val="252525"/>
                </a:solidFill>
                <a:effectLst/>
                <a:latin typeface="Times New Roman" panose="02020603050405020304" pitchFamily="18" charset="0"/>
                <a:ea typeface="Times New Roman" panose="02020603050405020304" pitchFamily="18" charset="0"/>
              </a:rPr>
              <a:t>Monthly Accident Trends:</a:t>
            </a:r>
            <a:r>
              <a:rPr lang="en-US" dirty="0">
                <a:solidFill>
                  <a:srgbClr val="252525"/>
                </a:solidFill>
                <a:effectLst/>
                <a:latin typeface="Times New Roman" panose="02020603050405020304" pitchFamily="18" charset="0"/>
                <a:ea typeface="Times New Roman" panose="02020603050405020304" pitchFamily="18" charset="0"/>
              </a:rPr>
              <a:t> A closer examination of the monthly accident trend revealed intriguing patterns. There was a notable rise in accidents both at the beginning and at the end of the year. These findings suggest potential seasonality or specific events impacting traffic safety during these periods.</a:t>
            </a:r>
            <a:endParaRPr lang="en-US" dirty="0">
              <a:effectLst/>
              <a:latin typeface="Times New Roman" panose="02020603050405020304" pitchFamily="18" charset="0"/>
              <a:ea typeface="Times New Roman" panose="02020603050405020304" pitchFamily="18" charset="0"/>
            </a:endParaRPr>
          </a:p>
          <a:p>
            <a:pPr marL="0" marR="0" indent="0" algn="just">
              <a:lnSpc>
                <a:spcPct val="150000"/>
              </a:lnSpc>
              <a:buNone/>
            </a:pPr>
            <a:endParaRPr lang="en-US" dirty="0">
              <a:solidFill>
                <a:srgbClr val="252525"/>
              </a:solidFill>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b="1" dirty="0">
                <a:solidFill>
                  <a:srgbClr val="252525"/>
                </a:solidFill>
                <a:effectLst/>
                <a:latin typeface="Times New Roman" panose="02020603050405020304" pitchFamily="18" charset="0"/>
                <a:ea typeface="Times New Roman" panose="02020603050405020304" pitchFamily="18" charset="0"/>
              </a:rPr>
              <a:t>Demographic Insights:</a:t>
            </a:r>
            <a:r>
              <a:rPr lang="en-US" dirty="0">
                <a:solidFill>
                  <a:srgbClr val="252525"/>
                </a:solidFill>
                <a:effectLst/>
                <a:latin typeface="Times New Roman" panose="02020603050405020304" pitchFamily="18" charset="0"/>
                <a:ea typeface="Times New Roman" panose="02020603050405020304" pitchFamily="18" charset="0"/>
              </a:rPr>
              <a:t> The US accident dataset unveils a correlation between demographics and accident involvement. Recognizing this demographic pattern prompts targeted interventions.</a:t>
            </a:r>
            <a:endParaRPr lang="en-US"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33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C94025-3C35-9F79-CEF9-BDFF41305C7B}"/>
              </a:ext>
            </a:extLst>
          </p:cNvPr>
          <p:cNvSpPr>
            <a:spLocks noGrp="1"/>
          </p:cNvSpPr>
          <p:nvPr>
            <p:ph type="title"/>
          </p:nvPr>
        </p:nvSpPr>
        <p:spPr>
          <a:xfrm>
            <a:off x="1371599" y="294538"/>
            <a:ext cx="9895951" cy="1033669"/>
          </a:xfrm>
        </p:spPr>
        <p:txBody>
          <a:bodyPr>
            <a:normAutofit fontScale="90000"/>
          </a:bodyPr>
          <a:lstStyle/>
          <a:p>
            <a:pPr algn="ctr"/>
            <a:r>
              <a:rPr lang="en-US" sz="6000" b="1" dirty="0">
                <a:solidFill>
                  <a:schemeClr val="bg1"/>
                </a:solidFill>
                <a:effectLst/>
                <a:latin typeface="Times New Roman" panose="02020603050405020304" pitchFamily="18" charset="0"/>
                <a:ea typeface="Times New Roman" panose="02020603050405020304" pitchFamily="18" charset="0"/>
              </a:rPr>
              <a:t>Data Insights </a:t>
            </a:r>
            <a:br>
              <a:rPr lang="en-US" sz="1800" dirty="0">
                <a:effectLst/>
                <a:latin typeface="Times New Roman" panose="02020603050405020304" pitchFamily="18" charset="0"/>
                <a:ea typeface="Times New Roman" panose="02020603050405020304" pitchFamily="18"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6C73BFE9-3DBF-7223-8810-241AB5B8870F}"/>
              </a:ext>
            </a:extLst>
          </p:cNvPr>
          <p:cNvSpPr>
            <a:spLocks noGrp="1"/>
          </p:cNvSpPr>
          <p:nvPr>
            <p:ph idx="1"/>
          </p:nvPr>
        </p:nvSpPr>
        <p:spPr>
          <a:xfrm>
            <a:off x="459350" y="1597432"/>
            <a:ext cx="11273738" cy="5103513"/>
          </a:xfrm>
        </p:spPr>
        <p:txBody>
          <a:bodyPr>
            <a:normAutofit fontScale="92500" lnSpcReduction="10000"/>
          </a:bodyPr>
          <a:lstStyle/>
          <a:p>
            <a:pPr marL="0" marR="0" indent="0" algn="just">
              <a:lnSpc>
                <a:spcPct val="150000"/>
              </a:lnSpc>
              <a:buNone/>
            </a:pPr>
            <a:r>
              <a:rPr lang="en-US" sz="2400" b="1" dirty="0">
                <a:solidFill>
                  <a:srgbClr val="252525"/>
                </a:solidFill>
                <a:effectLst/>
                <a:latin typeface="Times New Roman" panose="02020603050405020304" pitchFamily="18" charset="0"/>
                <a:ea typeface="Times New Roman" panose="02020603050405020304" pitchFamily="18" charset="0"/>
              </a:rPr>
              <a:t>Distance Insights:</a:t>
            </a:r>
            <a:r>
              <a:rPr lang="en-US" sz="2400" dirty="0">
                <a:solidFill>
                  <a:srgbClr val="252525"/>
                </a:solidFill>
                <a:effectLst/>
                <a:latin typeface="Times New Roman" panose="02020603050405020304" pitchFamily="18" charset="0"/>
                <a:ea typeface="Times New Roman" panose="02020603050405020304" pitchFamily="18" charset="0"/>
              </a:rPr>
              <a:t> Analyzing the distance at which accidents occur provides valuable insights into accident dynamics and can inform roadway safety measures. The dataset reveals that a significant portion of accidents occur in close proximity to the driver's starting point.</a:t>
            </a:r>
            <a:endParaRPr lang="en-US" sz="2400" dirty="0">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sz="2400" b="1" dirty="0">
                <a:solidFill>
                  <a:srgbClr val="252525"/>
                </a:solidFill>
                <a:effectLst/>
                <a:latin typeface="Times New Roman" panose="02020603050405020304" pitchFamily="18" charset="0"/>
                <a:ea typeface="Times New Roman" panose="02020603050405020304" pitchFamily="18" charset="0"/>
              </a:rPr>
              <a:t>Duration Insights:</a:t>
            </a:r>
            <a:r>
              <a:rPr lang="en-US" sz="2400" dirty="0">
                <a:solidFill>
                  <a:srgbClr val="252525"/>
                </a:solidFill>
                <a:effectLst/>
                <a:latin typeface="Times New Roman" panose="02020603050405020304" pitchFamily="18" charset="0"/>
                <a:ea typeface="Times New Roman" panose="02020603050405020304" pitchFamily="18" charset="0"/>
              </a:rPr>
              <a:t> The duration of accidents, referring to the time span between the initial impact and the resolution of the incident, sheds light on response times, emergency services, and accident severity.</a:t>
            </a:r>
            <a:endParaRPr lang="en-US" sz="2400" dirty="0">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sz="2400" b="1" dirty="0">
                <a:solidFill>
                  <a:srgbClr val="252525"/>
                </a:solidFill>
                <a:effectLst/>
                <a:latin typeface="Times New Roman" panose="02020603050405020304" pitchFamily="18" charset="0"/>
                <a:ea typeface="Times New Roman" panose="02020603050405020304" pitchFamily="18" charset="0"/>
              </a:rPr>
              <a:t>Severity Insights:</a:t>
            </a:r>
            <a:r>
              <a:rPr lang="en-US" sz="2400" dirty="0">
                <a:solidFill>
                  <a:srgbClr val="252525"/>
                </a:solidFill>
                <a:effectLst/>
                <a:latin typeface="Times New Roman" panose="02020603050405020304" pitchFamily="18" charset="0"/>
                <a:ea typeface="Times New Roman" panose="02020603050405020304" pitchFamily="18" charset="0"/>
              </a:rPr>
              <a:t> Examining the severity of accidents provides crucial insights into their impact on individuals and communities. The dataset reveals that accidents vary in severity, ranging from minor incidents with no injuries to severe collisions resulting in significant injuries or even fatalities.</a:t>
            </a:r>
            <a:endParaRPr lang="en-US" sz="2400" dirty="0">
              <a:effectLst/>
              <a:latin typeface="Times New Roman" panose="02020603050405020304" pitchFamily="18" charset="0"/>
              <a:ea typeface="Times New Roman" panose="02020603050405020304" pitchFamily="18" charset="0"/>
            </a:endParaRPr>
          </a:p>
          <a:p>
            <a:pPr marL="0" indent="0">
              <a:buNone/>
            </a:pPr>
            <a:endParaRPr lang="en-US" sz="3600" dirty="0"/>
          </a:p>
        </p:txBody>
      </p:sp>
    </p:spTree>
    <p:extLst>
      <p:ext uri="{BB962C8B-B14F-4D97-AF65-F5344CB8AC3E}">
        <p14:creationId xmlns:p14="http://schemas.microsoft.com/office/powerpoint/2010/main" val="368150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C94025-3C35-9F79-CEF9-BDFF41305C7B}"/>
              </a:ext>
            </a:extLst>
          </p:cNvPr>
          <p:cNvSpPr>
            <a:spLocks noGrp="1"/>
          </p:cNvSpPr>
          <p:nvPr>
            <p:ph type="title"/>
          </p:nvPr>
        </p:nvSpPr>
        <p:spPr>
          <a:xfrm>
            <a:off x="1371599" y="294538"/>
            <a:ext cx="9895951" cy="1033669"/>
          </a:xfrm>
        </p:spPr>
        <p:txBody>
          <a:bodyPr>
            <a:normAutofit fontScale="90000"/>
          </a:bodyPr>
          <a:lstStyle/>
          <a:p>
            <a:pPr algn="ctr"/>
            <a:br>
              <a:rPr lang="en-US" sz="6000" b="1" dirty="0">
                <a:solidFill>
                  <a:schemeClr val="bg1"/>
                </a:solidFill>
                <a:effectLst/>
                <a:latin typeface="Times New Roman" panose="02020603050405020304" pitchFamily="18" charset="0"/>
                <a:ea typeface="Times New Roman" panose="02020603050405020304" pitchFamily="18" charset="0"/>
              </a:rPr>
            </a:br>
            <a:r>
              <a:rPr lang="en-US" sz="6000" b="1" dirty="0">
                <a:solidFill>
                  <a:schemeClr val="bg1"/>
                </a:solidFill>
                <a:effectLst/>
                <a:latin typeface="Times New Roman" panose="02020603050405020304" pitchFamily="18" charset="0"/>
                <a:ea typeface="Times New Roman" panose="02020603050405020304" pitchFamily="18" charset="0"/>
              </a:rPr>
              <a:t>Conclusion:</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6C73BFE9-3DBF-7223-8810-241AB5B8870F}"/>
              </a:ext>
            </a:extLst>
          </p:cNvPr>
          <p:cNvSpPr>
            <a:spLocks noGrp="1"/>
          </p:cNvSpPr>
          <p:nvPr>
            <p:ph idx="1"/>
          </p:nvPr>
        </p:nvSpPr>
        <p:spPr>
          <a:xfrm>
            <a:off x="459350" y="1597432"/>
            <a:ext cx="11273738" cy="5103513"/>
          </a:xfrm>
        </p:spPr>
        <p:txBody>
          <a:bodyPr>
            <a:normAutofit fontScale="92500" lnSpcReduction="20000"/>
          </a:bodyPr>
          <a:lstStyle/>
          <a:p>
            <a:pPr marL="0" marR="0" indent="0" algn="just">
              <a:lnSpc>
                <a:spcPct val="150000"/>
              </a:lnSpc>
              <a:buNone/>
            </a:pPr>
            <a:r>
              <a:rPr lang="en-US" dirty="0">
                <a:solidFill>
                  <a:srgbClr val="252525"/>
                </a:solidFill>
                <a:effectLst/>
                <a:latin typeface="Times New Roman" panose="02020603050405020304" pitchFamily="18" charset="0"/>
                <a:ea typeface="Times New Roman" panose="02020603050405020304" pitchFamily="18" charset="0"/>
              </a:rPr>
              <a:t>This project showcased my proficiency in Excel, data manipulation, data visualization, and analytical thinking. It emphasized my ability to transform complex datasets into meaningful information that supports informed decision-making and ultimately contributes to enhancing public safety on the roads.</a:t>
            </a:r>
            <a:endParaRPr lang="en-US" dirty="0">
              <a:effectLst/>
              <a:latin typeface="Times New Roman" panose="02020603050405020304" pitchFamily="18" charset="0"/>
              <a:ea typeface="Times New Roman" panose="02020603050405020304" pitchFamily="18" charset="0"/>
            </a:endParaRPr>
          </a:p>
          <a:p>
            <a:pPr marL="0" marR="0" indent="0" algn="just">
              <a:lnSpc>
                <a:spcPct val="150000"/>
              </a:lnSpc>
              <a:buNone/>
            </a:pPr>
            <a:r>
              <a:rPr lang="en-US" dirty="0">
                <a:solidFill>
                  <a:srgbClr val="252525"/>
                </a:solidFill>
                <a:effectLst/>
                <a:latin typeface="Times New Roman" panose="02020603050405020304" pitchFamily="18" charset="0"/>
                <a:ea typeface="Times New Roman" panose="02020603050405020304" pitchFamily="18" charset="0"/>
              </a:rPr>
              <a:t>The dashboard provides a comprehensive analysis of accidents in the US between 2021 and 2022. The insights on demographics, accident trends, distance, duration, and severity may help in policymaking and road safety initiatives. The goal is to create a safer environment, reduce accident rates, minimize accident duration, and alleviate the severity of accidents when they do occur.</a:t>
            </a:r>
            <a:endParaRPr lang="en-US" dirty="0">
              <a:effectLst/>
              <a:latin typeface="Times New Roman" panose="02020603050405020304" pitchFamily="18" charset="0"/>
              <a:ea typeface="Times New Roman" panose="02020603050405020304" pitchFamily="18" charset="0"/>
            </a:endParaRPr>
          </a:p>
          <a:p>
            <a:pPr marL="0" indent="0">
              <a:buNone/>
            </a:pPr>
            <a:endParaRPr lang="en-US" sz="3600" dirty="0"/>
          </a:p>
        </p:txBody>
      </p:sp>
    </p:spTree>
    <p:extLst>
      <p:ext uri="{BB962C8B-B14F-4D97-AF65-F5344CB8AC3E}">
        <p14:creationId xmlns:p14="http://schemas.microsoft.com/office/powerpoint/2010/main" val="365397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C94025-3C35-9F79-CEF9-BDFF41305C7B}"/>
              </a:ext>
            </a:extLst>
          </p:cNvPr>
          <p:cNvSpPr>
            <a:spLocks noGrp="1"/>
          </p:cNvSpPr>
          <p:nvPr>
            <p:ph type="title"/>
          </p:nvPr>
        </p:nvSpPr>
        <p:spPr>
          <a:xfrm>
            <a:off x="1371599" y="294538"/>
            <a:ext cx="9895951" cy="1033669"/>
          </a:xfrm>
        </p:spPr>
        <p:txBody>
          <a:bodyPr>
            <a:normAutofit fontScale="90000"/>
          </a:bodyPr>
          <a:lstStyle/>
          <a:p>
            <a:pPr algn="ctr"/>
            <a:br>
              <a:rPr lang="en-US" sz="6000" b="1" dirty="0">
                <a:solidFill>
                  <a:schemeClr val="bg1"/>
                </a:solidFill>
                <a:effectLst/>
                <a:latin typeface="Times New Roman" panose="02020603050405020304" pitchFamily="18" charset="0"/>
                <a:ea typeface="Times New Roman" panose="02020603050405020304" pitchFamily="18" charset="0"/>
              </a:rPr>
            </a:br>
            <a:r>
              <a:rPr lang="en-US" sz="6000" b="1" dirty="0">
                <a:solidFill>
                  <a:schemeClr val="bg1"/>
                </a:solidFill>
                <a:effectLst/>
                <a:latin typeface="Times New Roman" panose="02020603050405020304" pitchFamily="18" charset="0"/>
                <a:ea typeface="Times New Roman" panose="02020603050405020304" pitchFamily="18" charset="0"/>
              </a:rPr>
              <a:t>Recommendations:</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6C73BFE9-3DBF-7223-8810-241AB5B8870F}"/>
              </a:ext>
            </a:extLst>
          </p:cNvPr>
          <p:cNvSpPr>
            <a:spLocks noGrp="1"/>
          </p:cNvSpPr>
          <p:nvPr>
            <p:ph idx="1"/>
          </p:nvPr>
        </p:nvSpPr>
        <p:spPr>
          <a:xfrm>
            <a:off x="459350" y="1597432"/>
            <a:ext cx="11273738" cy="5103513"/>
          </a:xfrm>
        </p:spPr>
        <p:txBody>
          <a:bodyPr>
            <a:normAutofit fontScale="92500" lnSpcReduction="10000"/>
          </a:bodyPr>
          <a:lstStyle/>
          <a:p>
            <a:pPr marL="0" indent="0" algn="just">
              <a:lnSpc>
                <a:spcPct val="150000"/>
              </a:lnSpc>
              <a:buNone/>
            </a:pPr>
            <a:r>
              <a:rPr lang="en-US" dirty="0">
                <a:solidFill>
                  <a:srgbClr val="252525"/>
                </a:solidFill>
                <a:effectLst/>
                <a:latin typeface="Calibri" panose="020F0502020204030204" pitchFamily="34" charset="0"/>
                <a:ea typeface="Calibri" panose="020F0502020204030204" pitchFamily="34" charset="0"/>
                <a:cs typeface="Times New Roman" panose="02020603050405020304" pitchFamily="18" charset="0"/>
              </a:rPr>
              <a:t>Another noteworthy aspect of the US accident dataset is the seasonal variability of accidents. As the weather conditions change throughout the year, so do the risks on the road. Harsh winter conditions, such as snowstorms or icy roads, contribute to a higher number of accidents during the colder months. Similarly, heavy rainfall or foggy conditions can increase the likelihood of accidents in other seasons. Recognizing these patterns allows policymakers and transportation authorities to implement appropriate measures, such as improved road maintenance and increased public awareness campaigns, to minimize the impact of adverse weather conditions.</a:t>
            </a:r>
            <a:endParaRPr lang="en-US" sz="4800" dirty="0"/>
          </a:p>
        </p:txBody>
      </p:sp>
    </p:spTree>
    <p:extLst>
      <p:ext uri="{BB962C8B-B14F-4D97-AF65-F5344CB8AC3E}">
        <p14:creationId xmlns:p14="http://schemas.microsoft.com/office/powerpoint/2010/main" val="2966198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96</TotalTime>
  <Words>736</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US ACCIDENT DATASET ANALYSIS FROM 2021 TO 2022:  ADVANCED EXCEL DASHBOARD</vt:lpstr>
      <vt:lpstr>Project Overview </vt:lpstr>
      <vt:lpstr>Project Objectives </vt:lpstr>
      <vt:lpstr>Data Insights </vt:lpstr>
      <vt:lpstr>Data Insights  </vt:lpstr>
      <vt:lpstr>Data Insights  </vt:lpstr>
      <vt:lpstr> Conclusion:  </vt:lpstr>
      <vt:lpstr>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ACCIDENT DATASET ANALYSIS FROM 2021 TO 2022:  ADVANCED EXCEL DASHBOARD</dc:title>
  <dc:creator>Wale Odetara  [GREENVIEW-APAPA]</dc:creator>
  <cp:lastModifiedBy>Wale Odetara  [GREENVIEW-APAPA]</cp:lastModifiedBy>
  <cp:revision>4</cp:revision>
  <dcterms:created xsi:type="dcterms:W3CDTF">2023-10-24T20:01:03Z</dcterms:created>
  <dcterms:modified xsi:type="dcterms:W3CDTF">2023-10-24T21:37:25Z</dcterms:modified>
</cp:coreProperties>
</file>