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72" r:id="rId3"/>
    <p:sldId id="259" r:id="rId4"/>
    <p:sldId id="260" r:id="rId5"/>
    <p:sldId id="266" r:id="rId6"/>
    <p:sldId id="263" r:id="rId7"/>
    <p:sldId id="274" r:id="rId8"/>
    <p:sldId id="273" r:id="rId9"/>
    <p:sldId id="275" r:id="rId10"/>
    <p:sldId id="276" r:id="rId11"/>
    <p:sldId id="278" r:id="rId12"/>
    <p:sldId id="277" r:id="rId13"/>
    <p:sldId id="285" r:id="rId14"/>
    <p:sldId id="280" r:id="rId15"/>
    <p:sldId id="282" r:id="rId16"/>
    <p:sldId id="283" r:id="rId17"/>
    <p:sldId id="284" r:id="rId18"/>
    <p:sldId id="268" r:id="rId19"/>
    <p:sldId id="269" r:id="rId20"/>
    <p:sldId id="270" r:id="rId21"/>
    <p:sldId id="271"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Robo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snapToGrid="0">
      <p:cViewPr>
        <p:scale>
          <a:sx n="100" d="100"/>
          <a:sy n="100" d="100"/>
        </p:scale>
        <p:origin x="-802" y="-23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98AC56-A1F6-4EF4-922B-C8174CBEF473}" type="doc">
      <dgm:prSet loTypeId="urn:microsoft.com/office/officeart/2005/8/layout/cycle5" loCatId="cycle" qsTypeId="urn:microsoft.com/office/officeart/2005/8/quickstyle/simple1" qsCatId="simple" csTypeId="urn:microsoft.com/office/officeart/2005/8/colors/accent5_4" csCatId="accent5" phldr="1"/>
      <dgm:spPr/>
      <dgm:t>
        <a:bodyPr/>
        <a:lstStyle/>
        <a:p>
          <a:endParaRPr lang="en-IN"/>
        </a:p>
      </dgm:t>
    </dgm:pt>
    <dgm:pt modelId="{C3683A5C-1D38-4D63-9E46-9ED59F3F48BC}">
      <dgm:prSet phldrT="[Text]"/>
      <dgm:spPr/>
      <dgm:t>
        <a:bodyPr/>
        <a:lstStyle/>
        <a:p>
          <a:r>
            <a:rPr lang="en-IN" dirty="0" smtClean="0"/>
            <a:t>Dataset collection</a:t>
          </a:r>
          <a:endParaRPr lang="en-IN" dirty="0"/>
        </a:p>
      </dgm:t>
    </dgm:pt>
    <dgm:pt modelId="{6B2703F7-54FA-4956-B1E3-97980F75BEF0}" type="parTrans" cxnId="{F8A43578-B17E-4104-833A-84175B0D7CEE}">
      <dgm:prSet/>
      <dgm:spPr/>
      <dgm:t>
        <a:bodyPr/>
        <a:lstStyle/>
        <a:p>
          <a:endParaRPr lang="en-IN"/>
        </a:p>
      </dgm:t>
    </dgm:pt>
    <dgm:pt modelId="{5169916F-99D8-4B72-849B-B58C20F7D5BA}" type="sibTrans" cxnId="{F8A43578-B17E-4104-833A-84175B0D7CEE}">
      <dgm:prSet/>
      <dgm:spPr/>
      <dgm:t>
        <a:bodyPr/>
        <a:lstStyle/>
        <a:p>
          <a:endParaRPr lang="en-IN"/>
        </a:p>
      </dgm:t>
    </dgm:pt>
    <dgm:pt modelId="{A58039F8-CEE3-4A97-9222-F5248A4D3B1F}">
      <dgm:prSet phldrT="[Text]"/>
      <dgm:spPr/>
      <dgm:t>
        <a:bodyPr/>
        <a:lstStyle/>
        <a:p>
          <a:r>
            <a:rPr lang="en-IN" dirty="0" smtClean="0"/>
            <a:t>Dataset visualization</a:t>
          </a:r>
          <a:endParaRPr lang="en-IN" dirty="0"/>
        </a:p>
      </dgm:t>
    </dgm:pt>
    <dgm:pt modelId="{1F696AF2-20AA-4008-8498-FF1A5EA8949D}" type="parTrans" cxnId="{AE3599A1-C57A-45C4-96F4-CED04EB8EE45}">
      <dgm:prSet/>
      <dgm:spPr/>
      <dgm:t>
        <a:bodyPr/>
        <a:lstStyle/>
        <a:p>
          <a:endParaRPr lang="en-IN"/>
        </a:p>
      </dgm:t>
    </dgm:pt>
    <dgm:pt modelId="{3FD173FB-7238-477C-A7B4-6C446F8DC543}" type="sibTrans" cxnId="{AE3599A1-C57A-45C4-96F4-CED04EB8EE45}">
      <dgm:prSet/>
      <dgm:spPr/>
      <dgm:t>
        <a:bodyPr/>
        <a:lstStyle/>
        <a:p>
          <a:endParaRPr lang="en-IN"/>
        </a:p>
      </dgm:t>
    </dgm:pt>
    <dgm:pt modelId="{651D1BA8-5C01-49CE-9ADE-1969376AF3B1}">
      <dgm:prSet phldrT="[Text]"/>
      <dgm:spPr/>
      <dgm:t>
        <a:bodyPr/>
        <a:lstStyle/>
        <a:p>
          <a:r>
            <a:rPr lang="en-IN" dirty="0" smtClean="0"/>
            <a:t>Splitting dataset into train test split</a:t>
          </a:r>
          <a:endParaRPr lang="en-IN" dirty="0"/>
        </a:p>
      </dgm:t>
    </dgm:pt>
    <dgm:pt modelId="{D4D3516F-A887-47AB-821A-40D5DAC8201E}" type="parTrans" cxnId="{0E0E394C-F8A3-4CB2-B74B-E84A58C13ADE}">
      <dgm:prSet/>
      <dgm:spPr/>
      <dgm:t>
        <a:bodyPr/>
        <a:lstStyle/>
        <a:p>
          <a:endParaRPr lang="en-IN"/>
        </a:p>
      </dgm:t>
    </dgm:pt>
    <dgm:pt modelId="{584995C0-B4A6-4211-A747-2658FCF9D541}" type="sibTrans" cxnId="{0E0E394C-F8A3-4CB2-B74B-E84A58C13ADE}">
      <dgm:prSet/>
      <dgm:spPr/>
      <dgm:t>
        <a:bodyPr/>
        <a:lstStyle/>
        <a:p>
          <a:endParaRPr lang="en-IN"/>
        </a:p>
      </dgm:t>
    </dgm:pt>
    <dgm:pt modelId="{47B47C67-6197-4D70-8E4E-C89741B7D795}">
      <dgm:prSet phldrT="[Text]"/>
      <dgm:spPr/>
      <dgm:t>
        <a:bodyPr/>
        <a:lstStyle/>
        <a:p>
          <a:r>
            <a:rPr lang="en-IN" dirty="0" smtClean="0"/>
            <a:t>Applying machine learning algorithm(Svm)</a:t>
          </a:r>
          <a:endParaRPr lang="en-IN" dirty="0"/>
        </a:p>
      </dgm:t>
    </dgm:pt>
    <dgm:pt modelId="{A14B4161-D2AE-40B3-B42F-BCA8BBE07C4F}" type="parTrans" cxnId="{799AE4B2-1797-4F9C-9690-33421521D7C6}">
      <dgm:prSet/>
      <dgm:spPr/>
      <dgm:t>
        <a:bodyPr/>
        <a:lstStyle/>
        <a:p>
          <a:endParaRPr lang="en-IN"/>
        </a:p>
      </dgm:t>
    </dgm:pt>
    <dgm:pt modelId="{03291C9A-CB9C-401C-9225-F889511674C5}" type="sibTrans" cxnId="{799AE4B2-1797-4F9C-9690-33421521D7C6}">
      <dgm:prSet/>
      <dgm:spPr/>
      <dgm:t>
        <a:bodyPr/>
        <a:lstStyle/>
        <a:p>
          <a:endParaRPr lang="en-IN"/>
        </a:p>
      </dgm:t>
    </dgm:pt>
    <dgm:pt modelId="{C1745564-57B4-479B-AFBE-B7154381EDCE}">
      <dgm:prSet phldrT="[Text]"/>
      <dgm:spPr/>
      <dgm:t>
        <a:bodyPr/>
        <a:lstStyle/>
        <a:p>
          <a:r>
            <a:rPr lang="en-IN" dirty="0" smtClean="0"/>
            <a:t>Testing the accuracy of the model</a:t>
          </a:r>
          <a:endParaRPr lang="en-IN" dirty="0"/>
        </a:p>
      </dgm:t>
    </dgm:pt>
    <dgm:pt modelId="{9DE934C2-FAB1-4C40-87B4-033109F7CC82}" type="parTrans" cxnId="{6F0D979F-E117-4E14-977E-DC0275F9799D}">
      <dgm:prSet/>
      <dgm:spPr/>
      <dgm:t>
        <a:bodyPr/>
        <a:lstStyle/>
        <a:p>
          <a:endParaRPr lang="en-IN"/>
        </a:p>
      </dgm:t>
    </dgm:pt>
    <dgm:pt modelId="{5F8D238B-DEC7-4B2C-AB40-8C39F5EB9C39}" type="sibTrans" cxnId="{6F0D979F-E117-4E14-977E-DC0275F9799D}">
      <dgm:prSet/>
      <dgm:spPr/>
      <dgm:t>
        <a:bodyPr/>
        <a:lstStyle/>
        <a:p>
          <a:endParaRPr lang="en-IN"/>
        </a:p>
      </dgm:t>
    </dgm:pt>
    <dgm:pt modelId="{AE8ACE35-9B74-4C87-AE87-D4D399B8E43B}" type="pres">
      <dgm:prSet presAssocID="{C298AC56-A1F6-4EF4-922B-C8174CBEF473}" presName="cycle" presStyleCnt="0">
        <dgm:presLayoutVars>
          <dgm:dir/>
          <dgm:resizeHandles val="exact"/>
        </dgm:presLayoutVars>
      </dgm:prSet>
      <dgm:spPr/>
      <dgm:t>
        <a:bodyPr/>
        <a:lstStyle/>
        <a:p>
          <a:endParaRPr lang="en-IN"/>
        </a:p>
      </dgm:t>
    </dgm:pt>
    <dgm:pt modelId="{356D1FFB-5AFD-411E-B1D6-AD1A909C62D4}" type="pres">
      <dgm:prSet presAssocID="{C3683A5C-1D38-4D63-9E46-9ED59F3F48BC}" presName="node" presStyleLbl="node1" presStyleIdx="0" presStyleCnt="5" custScaleX="87674" custScaleY="77325">
        <dgm:presLayoutVars>
          <dgm:bulletEnabled val="1"/>
        </dgm:presLayoutVars>
      </dgm:prSet>
      <dgm:spPr/>
      <dgm:t>
        <a:bodyPr/>
        <a:lstStyle/>
        <a:p>
          <a:endParaRPr lang="en-IN"/>
        </a:p>
      </dgm:t>
    </dgm:pt>
    <dgm:pt modelId="{61C2D588-7C8F-4670-B9BC-BF48496831B4}" type="pres">
      <dgm:prSet presAssocID="{C3683A5C-1D38-4D63-9E46-9ED59F3F48BC}" presName="spNode" presStyleCnt="0"/>
      <dgm:spPr/>
    </dgm:pt>
    <dgm:pt modelId="{1541168E-6660-4FCB-88A1-F6E22DFEC19B}" type="pres">
      <dgm:prSet presAssocID="{5169916F-99D8-4B72-849B-B58C20F7D5BA}" presName="sibTrans" presStyleLbl="sibTrans1D1" presStyleIdx="0" presStyleCnt="5"/>
      <dgm:spPr/>
      <dgm:t>
        <a:bodyPr/>
        <a:lstStyle/>
        <a:p>
          <a:endParaRPr lang="en-IN"/>
        </a:p>
      </dgm:t>
    </dgm:pt>
    <dgm:pt modelId="{336F1DAA-10A6-481B-B8D0-77936C468169}" type="pres">
      <dgm:prSet presAssocID="{A58039F8-CEE3-4A97-9222-F5248A4D3B1F}" presName="node" presStyleLbl="node1" presStyleIdx="1" presStyleCnt="5">
        <dgm:presLayoutVars>
          <dgm:bulletEnabled val="1"/>
        </dgm:presLayoutVars>
      </dgm:prSet>
      <dgm:spPr/>
      <dgm:t>
        <a:bodyPr/>
        <a:lstStyle/>
        <a:p>
          <a:endParaRPr lang="en-IN"/>
        </a:p>
      </dgm:t>
    </dgm:pt>
    <dgm:pt modelId="{A3422FC5-F08E-44A7-8CEE-02130AC9BD69}" type="pres">
      <dgm:prSet presAssocID="{A58039F8-CEE3-4A97-9222-F5248A4D3B1F}" presName="spNode" presStyleCnt="0"/>
      <dgm:spPr/>
    </dgm:pt>
    <dgm:pt modelId="{722A1E05-D967-42FE-9A46-A58473C89B11}" type="pres">
      <dgm:prSet presAssocID="{3FD173FB-7238-477C-A7B4-6C446F8DC543}" presName="sibTrans" presStyleLbl="sibTrans1D1" presStyleIdx="1" presStyleCnt="5"/>
      <dgm:spPr/>
      <dgm:t>
        <a:bodyPr/>
        <a:lstStyle/>
        <a:p>
          <a:endParaRPr lang="en-IN"/>
        </a:p>
      </dgm:t>
    </dgm:pt>
    <dgm:pt modelId="{332DDCF5-1288-4DEB-90D1-87A1825B9131}" type="pres">
      <dgm:prSet presAssocID="{651D1BA8-5C01-49CE-9ADE-1969376AF3B1}" presName="node" presStyleLbl="node1" presStyleIdx="2" presStyleCnt="5">
        <dgm:presLayoutVars>
          <dgm:bulletEnabled val="1"/>
        </dgm:presLayoutVars>
      </dgm:prSet>
      <dgm:spPr/>
      <dgm:t>
        <a:bodyPr/>
        <a:lstStyle/>
        <a:p>
          <a:endParaRPr lang="en-IN"/>
        </a:p>
      </dgm:t>
    </dgm:pt>
    <dgm:pt modelId="{F6937FC7-7391-419E-9B74-6A77B1B1CF1B}" type="pres">
      <dgm:prSet presAssocID="{651D1BA8-5C01-49CE-9ADE-1969376AF3B1}" presName="spNode" presStyleCnt="0"/>
      <dgm:spPr/>
    </dgm:pt>
    <dgm:pt modelId="{555855EF-26E9-4E44-AE60-078678E9F824}" type="pres">
      <dgm:prSet presAssocID="{584995C0-B4A6-4211-A747-2658FCF9D541}" presName="sibTrans" presStyleLbl="sibTrans1D1" presStyleIdx="2" presStyleCnt="5"/>
      <dgm:spPr/>
      <dgm:t>
        <a:bodyPr/>
        <a:lstStyle/>
        <a:p>
          <a:endParaRPr lang="en-IN"/>
        </a:p>
      </dgm:t>
    </dgm:pt>
    <dgm:pt modelId="{EC9BA4BA-9428-488F-9304-EC387DAE7D51}" type="pres">
      <dgm:prSet presAssocID="{47B47C67-6197-4D70-8E4E-C89741B7D795}" presName="node" presStyleLbl="node1" presStyleIdx="3" presStyleCnt="5">
        <dgm:presLayoutVars>
          <dgm:bulletEnabled val="1"/>
        </dgm:presLayoutVars>
      </dgm:prSet>
      <dgm:spPr/>
      <dgm:t>
        <a:bodyPr/>
        <a:lstStyle/>
        <a:p>
          <a:endParaRPr lang="en-IN"/>
        </a:p>
      </dgm:t>
    </dgm:pt>
    <dgm:pt modelId="{FB0A2E65-AD59-4117-AA17-15606B8498C5}" type="pres">
      <dgm:prSet presAssocID="{47B47C67-6197-4D70-8E4E-C89741B7D795}" presName="spNode" presStyleCnt="0"/>
      <dgm:spPr/>
    </dgm:pt>
    <dgm:pt modelId="{76D0529E-F35D-4645-8DC6-1E17D6814467}" type="pres">
      <dgm:prSet presAssocID="{03291C9A-CB9C-401C-9225-F889511674C5}" presName="sibTrans" presStyleLbl="sibTrans1D1" presStyleIdx="3" presStyleCnt="5"/>
      <dgm:spPr/>
      <dgm:t>
        <a:bodyPr/>
        <a:lstStyle/>
        <a:p>
          <a:endParaRPr lang="en-IN"/>
        </a:p>
      </dgm:t>
    </dgm:pt>
    <dgm:pt modelId="{381AA2CD-78BA-49BB-8F56-CAAFAFE607AE}" type="pres">
      <dgm:prSet presAssocID="{C1745564-57B4-479B-AFBE-B7154381EDCE}" presName="node" presStyleLbl="node1" presStyleIdx="4" presStyleCnt="5">
        <dgm:presLayoutVars>
          <dgm:bulletEnabled val="1"/>
        </dgm:presLayoutVars>
      </dgm:prSet>
      <dgm:spPr/>
      <dgm:t>
        <a:bodyPr/>
        <a:lstStyle/>
        <a:p>
          <a:endParaRPr lang="en-IN"/>
        </a:p>
      </dgm:t>
    </dgm:pt>
    <dgm:pt modelId="{206249CC-CED5-4375-A763-7E12B8CFC3B9}" type="pres">
      <dgm:prSet presAssocID="{C1745564-57B4-479B-AFBE-B7154381EDCE}" presName="spNode" presStyleCnt="0"/>
      <dgm:spPr/>
    </dgm:pt>
    <dgm:pt modelId="{A3D7838C-1D71-4879-83C7-62630C0CDC43}" type="pres">
      <dgm:prSet presAssocID="{5F8D238B-DEC7-4B2C-AB40-8C39F5EB9C39}" presName="sibTrans" presStyleLbl="sibTrans1D1" presStyleIdx="4" presStyleCnt="5"/>
      <dgm:spPr/>
      <dgm:t>
        <a:bodyPr/>
        <a:lstStyle/>
        <a:p>
          <a:endParaRPr lang="en-IN"/>
        </a:p>
      </dgm:t>
    </dgm:pt>
  </dgm:ptLst>
  <dgm:cxnLst>
    <dgm:cxn modelId="{02D6D467-F9F5-458F-882A-8FF7ACC9A523}" type="presOf" srcId="{5F8D238B-DEC7-4B2C-AB40-8C39F5EB9C39}" destId="{A3D7838C-1D71-4879-83C7-62630C0CDC43}" srcOrd="0" destOrd="0" presId="urn:microsoft.com/office/officeart/2005/8/layout/cycle5"/>
    <dgm:cxn modelId="{AE3599A1-C57A-45C4-96F4-CED04EB8EE45}" srcId="{C298AC56-A1F6-4EF4-922B-C8174CBEF473}" destId="{A58039F8-CEE3-4A97-9222-F5248A4D3B1F}" srcOrd="1" destOrd="0" parTransId="{1F696AF2-20AA-4008-8498-FF1A5EA8949D}" sibTransId="{3FD173FB-7238-477C-A7B4-6C446F8DC543}"/>
    <dgm:cxn modelId="{C003ED48-416E-48AF-8A02-BF2204ED3541}" type="presOf" srcId="{3FD173FB-7238-477C-A7B4-6C446F8DC543}" destId="{722A1E05-D967-42FE-9A46-A58473C89B11}" srcOrd="0" destOrd="0" presId="urn:microsoft.com/office/officeart/2005/8/layout/cycle5"/>
    <dgm:cxn modelId="{6F0D979F-E117-4E14-977E-DC0275F9799D}" srcId="{C298AC56-A1F6-4EF4-922B-C8174CBEF473}" destId="{C1745564-57B4-479B-AFBE-B7154381EDCE}" srcOrd="4" destOrd="0" parTransId="{9DE934C2-FAB1-4C40-87B4-033109F7CC82}" sibTransId="{5F8D238B-DEC7-4B2C-AB40-8C39F5EB9C39}"/>
    <dgm:cxn modelId="{799AE4B2-1797-4F9C-9690-33421521D7C6}" srcId="{C298AC56-A1F6-4EF4-922B-C8174CBEF473}" destId="{47B47C67-6197-4D70-8E4E-C89741B7D795}" srcOrd="3" destOrd="0" parTransId="{A14B4161-D2AE-40B3-B42F-BCA8BBE07C4F}" sibTransId="{03291C9A-CB9C-401C-9225-F889511674C5}"/>
    <dgm:cxn modelId="{4E881910-4059-42B7-B5AD-7D684FCA5639}" type="presOf" srcId="{C3683A5C-1D38-4D63-9E46-9ED59F3F48BC}" destId="{356D1FFB-5AFD-411E-B1D6-AD1A909C62D4}" srcOrd="0" destOrd="0" presId="urn:microsoft.com/office/officeart/2005/8/layout/cycle5"/>
    <dgm:cxn modelId="{E4B746AF-973C-4FC4-A137-A9DD7FA9FCFE}" type="presOf" srcId="{A58039F8-CEE3-4A97-9222-F5248A4D3B1F}" destId="{336F1DAA-10A6-481B-B8D0-77936C468169}" srcOrd="0" destOrd="0" presId="urn:microsoft.com/office/officeart/2005/8/layout/cycle5"/>
    <dgm:cxn modelId="{F8A43578-B17E-4104-833A-84175B0D7CEE}" srcId="{C298AC56-A1F6-4EF4-922B-C8174CBEF473}" destId="{C3683A5C-1D38-4D63-9E46-9ED59F3F48BC}" srcOrd="0" destOrd="0" parTransId="{6B2703F7-54FA-4956-B1E3-97980F75BEF0}" sibTransId="{5169916F-99D8-4B72-849B-B58C20F7D5BA}"/>
    <dgm:cxn modelId="{EDA2225A-7BEE-412A-8703-E78EDA5DCC0B}" type="presOf" srcId="{C298AC56-A1F6-4EF4-922B-C8174CBEF473}" destId="{AE8ACE35-9B74-4C87-AE87-D4D399B8E43B}" srcOrd="0" destOrd="0" presId="urn:microsoft.com/office/officeart/2005/8/layout/cycle5"/>
    <dgm:cxn modelId="{74DE7179-01B9-42E9-9814-522C0BEF07BF}" type="presOf" srcId="{651D1BA8-5C01-49CE-9ADE-1969376AF3B1}" destId="{332DDCF5-1288-4DEB-90D1-87A1825B9131}" srcOrd="0" destOrd="0" presId="urn:microsoft.com/office/officeart/2005/8/layout/cycle5"/>
    <dgm:cxn modelId="{6DC286DB-8595-4967-A5E5-9C2FCAC58678}" type="presOf" srcId="{03291C9A-CB9C-401C-9225-F889511674C5}" destId="{76D0529E-F35D-4645-8DC6-1E17D6814467}" srcOrd="0" destOrd="0" presId="urn:microsoft.com/office/officeart/2005/8/layout/cycle5"/>
    <dgm:cxn modelId="{8F428712-06ED-49CB-BB19-75E1C3C5C83A}" type="presOf" srcId="{584995C0-B4A6-4211-A747-2658FCF9D541}" destId="{555855EF-26E9-4E44-AE60-078678E9F824}" srcOrd="0" destOrd="0" presId="urn:microsoft.com/office/officeart/2005/8/layout/cycle5"/>
    <dgm:cxn modelId="{57D6F5E9-88F7-4FCA-A27E-EDF0AD383D7E}" type="presOf" srcId="{47B47C67-6197-4D70-8E4E-C89741B7D795}" destId="{EC9BA4BA-9428-488F-9304-EC387DAE7D51}" srcOrd="0" destOrd="0" presId="urn:microsoft.com/office/officeart/2005/8/layout/cycle5"/>
    <dgm:cxn modelId="{0E0E394C-F8A3-4CB2-B74B-E84A58C13ADE}" srcId="{C298AC56-A1F6-4EF4-922B-C8174CBEF473}" destId="{651D1BA8-5C01-49CE-9ADE-1969376AF3B1}" srcOrd="2" destOrd="0" parTransId="{D4D3516F-A887-47AB-821A-40D5DAC8201E}" sibTransId="{584995C0-B4A6-4211-A747-2658FCF9D541}"/>
    <dgm:cxn modelId="{AC4128CA-4819-4BAF-8E40-FAA54BC005F5}" type="presOf" srcId="{C1745564-57B4-479B-AFBE-B7154381EDCE}" destId="{381AA2CD-78BA-49BB-8F56-CAAFAFE607AE}" srcOrd="0" destOrd="0" presId="urn:microsoft.com/office/officeart/2005/8/layout/cycle5"/>
    <dgm:cxn modelId="{88BD64BB-1CEF-4913-A7A9-7DF3BA38B54E}" type="presOf" srcId="{5169916F-99D8-4B72-849B-B58C20F7D5BA}" destId="{1541168E-6660-4FCB-88A1-F6E22DFEC19B}" srcOrd="0" destOrd="0" presId="urn:microsoft.com/office/officeart/2005/8/layout/cycle5"/>
    <dgm:cxn modelId="{EC3472FE-80BB-48FC-A4D4-5E60A5792C98}" type="presParOf" srcId="{AE8ACE35-9B74-4C87-AE87-D4D399B8E43B}" destId="{356D1FFB-5AFD-411E-B1D6-AD1A909C62D4}" srcOrd="0" destOrd="0" presId="urn:microsoft.com/office/officeart/2005/8/layout/cycle5"/>
    <dgm:cxn modelId="{B3105CFA-95F1-44ED-A8C6-32A06A484547}" type="presParOf" srcId="{AE8ACE35-9B74-4C87-AE87-D4D399B8E43B}" destId="{61C2D588-7C8F-4670-B9BC-BF48496831B4}" srcOrd="1" destOrd="0" presId="urn:microsoft.com/office/officeart/2005/8/layout/cycle5"/>
    <dgm:cxn modelId="{0E573754-42B4-4CF9-911C-2AE61585922F}" type="presParOf" srcId="{AE8ACE35-9B74-4C87-AE87-D4D399B8E43B}" destId="{1541168E-6660-4FCB-88A1-F6E22DFEC19B}" srcOrd="2" destOrd="0" presId="urn:microsoft.com/office/officeart/2005/8/layout/cycle5"/>
    <dgm:cxn modelId="{25A8DC4E-F4C0-46BE-9012-550CCF09A088}" type="presParOf" srcId="{AE8ACE35-9B74-4C87-AE87-D4D399B8E43B}" destId="{336F1DAA-10A6-481B-B8D0-77936C468169}" srcOrd="3" destOrd="0" presId="urn:microsoft.com/office/officeart/2005/8/layout/cycle5"/>
    <dgm:cxn modelId="{42833D64-22F2-46E0-81ED-A68956E95596}" type="presParOf" srcId="{AE8ACE35-9B74-4C87-AE87-D4D399B8E43B}" destId="{A3422FC5-F08E-44A7-8CEE-02130AC9BD69}" srcOrd="4" destOrd="0" presId="urn:microsoft.com/office/officeart/2005/8/layout/cycle5"/>
    <dgm:cxn modelId="{C2D49B61-772F-46A4-896F-39B9DE138A00}" type="presParOf" srcId="{AE8ACE35-9B74-4C87-AE87-D4D399B8E43B}" destId="{722A1E05-D967-42FE-9A46-A58473C89B11}" srcOrd="5" destOrd="0" presId="urn:microsoft.com/office/officeart/2005/8/layout/cycle5"/>
    <dgm:cxn modelId="{C8A07246-935B-4B60-972F-E7FC210ED9B4}" type="presParOf" srcId="{AE8ACE35-9B74-4C87-AE87-D4D399B8E43B}" destId="{332DDCF5-1288-4DEB-90D1-87A1825B9131}" srcOrd="6" destOrd="0" presId="urn:microsoft.com/office/officeart/2005/8/layout/cycle5"/>
    <dgm:cxn modelId="{AD2304C1-02CF-4A16-93B0-D5974C4E03C1}" type="presParOf" srcId="{AE8ACE35-9B74-4C87-AE87-D4D399B8E43B}" destId="{F6937FC7-7391-419E-9B74-6A77B1B1CF1B}" srcOrd="7" destOrd="0" presId="urn:microsoft.com/office/officeart/2005/8/layout/cycle5"/>
    <dgm:cxn modelId="{EE032B41-CAD3-4457-963E-AE925A82EFD5}" type="presParOf" srcId="{AE8ACE35-9B74-4C87-AE87-D4D399B8E43B}" destId="{555855EF-26E9-4E44-AE60-078678E9F824}" srcOrd="8" destOrd="0" presId="urn:microsoft.com/office/officeart/2005/8/layout/cycle5"/>
    <dgm:cxn modelId="{AF6D34E1-3DD2-44C1-902F-5350414C8AB7}" type="presParOf" srcId="{AE8ACE35-9B74-4C87-AE87-D4D399B8E43B}" destId="{EC9BA4BA-9428-488F-9304-EC387DAE7D51}" srcOrd="9" destOrd="0" presId="urn:microsoft.com/office/officeart/2005/8/layout/cycle5"/>
    <dgm:cxn modelId="{43FE9B75-1CB4-4F19-9B70-16DA6016C405}" type="presParOf" srcId="{AE8ACE35-9B74-4C87-AE87-D4D399B8E43B}" destId="{FB0A2E65-AD59-4117-AA17-15606B8498C5}" srcOrd="10" destOrd="0" presId="urn:microsoft.com/office/officeart/2005/8/layout/cycle5"/>
    <dgm:cxn modelId="{AAA41F46-976D-4445-ABB3-5D73FF0234C6}" type="presParOf" srcId="{AE8ACE35-9B74-4C87-AE87-D4D399B8E43B}" destId="{76D0529E-F35D-4645-8DC6-1E17D6814467}" srcOrd="11" destOrd="0" presId="urn:microsoft.com/office/officeart/2005/8/layout/cycle5"/>
    <dgm:cxn modelId="{6E62FEDF-FBC9-4CB1-9DEA-3B237E84553A}" type="presParOf" srcId="{AE8ACE35-9B74-4C87-AE87-D4D399B8E43B}" destId="{381AA2CD-78BA-49BB-8F56-CAAFAFE607AE}" srcOrd="12" destOrd="0" presId="urn:microsoft.com/office/officeart/2005/8/layout/cycle5"/>
    <dgm:cxn modelId="{392C0170-3A81-423A-A785-24FB3919FA60}" type="presParOf" srcId="{AE8ACE35-9B74-4C87-AE87-D4D399B8E43B}" destId="{206249CC-CED5-4375-A763-7E12B8CFC3B9}" srcOrd="13" destOrd="0" presId="urn:microsoft.com/office/officeart/2005/8/layout/cycle5"/>
    <dgm:cxn modelId="{7332622D-7B67-4BBF-B684-BD0F83885B01}" type="presParOf" srcId="{AE8ACE35-9B74-4C87-AE87-D4D399B8E43B}" destId="{A3D7838C-1D71-4879-83C7-62630C0CDC43}"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D1FFB-5AFD-411E-B1D6-AD1A909C62D4}">
      <dsp:nvSpPr>
        <dsp:cNvPr id="0" name=""/>
        <dsp:cNvSpPr/>
      </dsp:nvSpPr>
      <dsp:spPr>
        <a:xfrm>
          <a:off x="2826918" y="44336"/>
          <a:ext cx="1033474" cy="592464"/>
        </a:xfrm>
        <a:prstGeom prst="roundRect">
          <a:avLst/>
        </a:prstGeom>
        <a:solidFill>
          <a:schemeClr val="accent5">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Dataset collection</a:t>
          </a:r>
          <a:endParaRPr lang="en-IN" sz="1100" kern="1200" dirty="0"/>
        </a:p>
      </dsp:txBody>
      <dsp:txXfrm>
        <a:off x="2855840" y="73258"/>
        <a:ext cx="975630" cy="534620"/>
      </dsp:txXfrm>
    </dsp:sp>
    <dsp:sp modelId="{1541168E-6660-4FCB-88A1-F6E22DFEC19B}">
      <dsp:nvSpPr>
        <dsp:cNvPr id="0" name=""/>
        <dsp:cNvSpPr/>
      </dsp:nvSpPr>
      <dsp:spPr>
        <a:xfrm>
          <a:off x="1813975" y="340568"/>
          <a:ext cx="3059360" cy="3059360"/>
        </a:xfrm>
        <a:custGeom>
          <a:avLst/>
          <a:gdLst/>
          <a:ahLst/>
          <a:cxnLst/>
          <a:rect l="0" t="0" r="0" b="0"/>
          <a:pathLst>
            <a:path>
              <a:moveTo>
                <a:pt x="2221064" y="165162"/>
              </a:moveTo>
              <a:arcTo wR="1529680" hR="1529680" stAng="17812245" swAng="1318995"/>
            </a:path>
          </a:pathLst>
        </a:custGeom>
        <a:noFill/>
        <a:ln w="9525" cap="flat" cmpd="sng" algn="ctr">
          <a:solidFill>
            <a:schemeClr val="accent5">
              <a:shade val="90000"/>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36F1DAA-10A6-481B-B8D0-77936C468169}">
      <dsp:nvSpPr>
        <dsp:cNvPr id="0" name=""/>
        <dsp:cNvSpPr/>
      </dsp:nvSpPr>
      <dsp:spPr>
        <a:xfrm>
          <a:off x="4209083" y="1014451"/>
          <a:ext cx="1178769" cy="766200"/>
        </a:xfrm>
        <a:prstGeom prst="roundRect">
          <a:avLst/>
        </a:prstGeom>
        <a:solidFill>
          <a:schemeClr val="accent5">
            <a:shade val="50000"/>
            <a:hueOff val="123301"/>
            <a:satOff val="13804"/>
            <a:lumOff val="149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Dataset visualization</a:t>
          </a:r>
          <a:endParaRPr lang="en-IN" sz="1100" kern="1200" dirty="0"/>
        </a:p>
      </dsp:txBody>
      <dsp:txXfrm>
        <a:off x="4246486" y="1051854"/>
        <a:ext cx="1103963" cy="691394"/>
      </dsp:txXfrm>
    </dsp:sp>
    <dsp:sp modelId="{722A1E05-D967-42FE-9A46-A58473C89B11}">
      <dsp:nvSpPr>
        <dsp:cNvPr id="0" name=""/>
        <dsp:cNvSpPr/>
      </dsp:nvSpPr>
      <dsp:spPr>
        <a:xfrm>
          <a:off x="1813975" y="340568"/>
          <a:ext cx="3059360" cy="3059360"/>
        </a:xfrm>
        <a:custGeom>
          <a:avLst/>
          <a:gdLst/>
          <a:ahLst/>
          <a:cxnLst/>
          <a:rect l="0" t="0" r="0" b="0"/>
          <a:pathLst>
            <a:path>
              <a:moveTo>
                <a:pt x="3055682" y="1635691"/>
              </a:moveTo>
              <a:arcTo wR="1529680" hR="1529680" stAng="21838436" swAng="1359084"/>
            </a:path>
          </a:pathLst>
        </a:custGeom>
        <a:noFill/>
        <a:ln w="9525" cap="flat" cmpd="sng" algn="ctr">
          <a:solidFill>
            <a:schemeClr val="accent5">
              <a:shade val="90000"/>
              <a:hueOff val="129473"/>
              <a:satOff val="1986"/>
              <a:lumOff val="9632"/>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32DDCF5-1288-4DEB-90D1-87A1825B9131}">
      <dsp:nvSpPr>
        <dsp:cNvPr id="0" name=""/>
        <dsp:cNvSpPr/>
      </dsp:nvSpPr>
      <dsp:spPr>
        <a:xfrm>
          <a:off x="3653394" y="2724686"/>
          <a:ext cx="1178769" cy="766200"/>
        </a:xfrm>
        <a:prstGeom prst="roundRect">
          <a:avLst/>
        </a:prstGeom>
        <a:solidFill>
          <a:schemeClr val="accent5">
            <a:shade val="50000"/>
            <a:hueOff val="246602"/>
            <a:satOff val="27608"/>
            <a:lumOff val="299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Splitting dataset into train test split</a:t>
          </a:r>
          <a:endParaRPr lang="en-IN" sz="1100" kern="1200" dirty="0"/>
        </a:p>
      </dsp:txBody>
      <dsp:txXfrm>
        <a:off x="3690797" y="2762089"/>
        <a:ext cx="1103963" cy="691394"/>
      </dsp:txXfrm>
    </dsp:sp>
    <dsp:sp modelId="{555855EF-26E9-4E44-AE60-078678E9F824}">
      <dsp:nvSpPr>
        <dsp:cNvPr id="0" name=""/>
        <dsp:cNvSpPr/>
      </dsp:nvSpPr>
      <dsp:spPr>
        <a:xfrm>
          <a:off x="1813975" y="340568"/>
          <a:ext cx="3059360" cy="3059360"/>
        </a:xfrm>
        <a:custGeom>
          <a:avLst/>
          <a:gdLst/>
          <a:ahLst/>
          <a:cxnLst/>
          <a:rect l="0" t="0" r="0" b="0"/>
          <a:pathLst>
            <a:path>
              <a:moveTo>
                <a:pt x="1717207" y="3047822"/>
              </a:moveTo>
              <a:arcTo wR="1529680" hR="1529680" stAng="4977496" swAng="845008"/>
            </a:path>
          </a:pathLst>
        </a:custGeom>
        <a:noFill/>
        <a:ln w="9525" cap="flat" cmpd="sng" algn="ctr">
          <a:solidFill>
            <a:schemeClr val="accent5">
              <a:shade val="90000"/>
              <a:hueOff val="258946"/>
              <a:satOff val="3973"/>
              <a:lumOff val="19263"/>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C9BA4BA-9428-488F-9304-EC387DAE7D51}">
      <dsp:nvSpPr>
        <dsp:cNvPr id="0" name=""/>
        <dsp:cNvSpPr/>
      </dsp:nvSpPr>
      <dsp:spPr>
        <a:xfrm>
          <a:off x="1855147" y="2724686"/>
          <a:ext cx="1178769" cy="766200"/>
        </a:xfrm>
        <a:prstGeom prst="roundRect">
          <a:avLst/>
        </a:prstGeom>
        <a:solidFill>
          <a:schemeClr val="accent5">
            <a:shade val="50000"/>
            <a:hueOff val="246602"/>
            <a:satOff val="27608"/>
            <a:lumOff val="299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Applying machine learning algorithm(Svm)</a:t>
          </a:r>
          <a:endParaRPr lang="en-IN" sz="1100" kern="1200" dirty="0"/>
        </a:p>
      </dsp:txBody>
      <dsp:txXfrm>
        <a:off x="1892550" y="2762089"/>
        <a:ext cx="1103963" cy="691394"/>
      </dsp:txXfrm>
    </dsp:sp>
    <dsp:sp modelId="{76D0529E-F35D-4645-8DC6-1E17D6814467}">
      <dsp:nvSpPr>
        <dsp:cNvPr id="0" name=""/>
        <dsp:cNvSpPr/>
      </dsp:nvSpPr>
      <dsp:spPr>
        <a:xfrm>
          <a:off x="1813975" y="340568"/>
          <a:ext cx="3059360" cy="3059360"/>
        </a:xfrm>
        <a:custGeom>
          <a:avLst/>
          <a:gdLst/>
          <a:ahLst/>
          <a:cxnLst/>
          <a:rect l="0" t="0" r="0" b="0"/>
          <a:pathLst>
            <a:path>
              <a:moveTo>
                <a:pt x="162213" y="2215213"/>
              </a:moveTo>
              <a:arcTo wR="1529680" hR="1529680" stAng="9202480" swAng="1359084"/>
            </a:path>
          </a:pathLst>
        </a:custGeom>
        <a:noFill/>
        <a:ln w="9525" cap="flat" cmpd="sng" algn="ctr">
          <a:solidFill>
            <a:schemeClr val="accent5">
              <a:shade val="90000"/>
              <a:hueOff val="258946"/>
              <a:satOff val="3973"/>
              <a:lumOff val="19263"/>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81AA2CD-78BA-49BB-8F56-CAAFAFE607AE}">
      <dsp:nvSpPr>
        <dsp:cNvPr id="0" name=""/>
        <dsp:cNvSpPr/>
      </dsp:nvSpPr>
      <dsp:spPr>
        <a:xfrm>
          <a:off x="1299458" y="1014451"/>
          <a:ext cx="1178769" cy="766200"/>
        </a:xfrm>
        <a:prstGeom prst="roundRect">
          <a:avLst/>
        </a:prstGeom>
        <a:solidFill>
          <a:schemeClr val="accent5">
            <a:shade val="50000"/>
            <a:hueOff val="123301"/>
            <a:satOff val="13804"/>
            <a:lumOff val="149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Testing the accuracy of the model</a:t>
          </a:r>
          <a:endParaRPr lang="en-IN" sz="1100" kern="1200" dirty="0"/>
        </a:p>
      </dsp:txBody>
      <dsp:txXfrm>
        <a:off x="1336861" y="1051854"/>
        <a:ext cx="1103963" cy="691394"/>
      </dsp:txXfrm>
    </dsp:sp>
    <dsp:sp modelId="{A3D7838C-1D71-4879-83C7-62630C0CDC43}">
      <dsp:nvSpPr>
        <dsp:cNvPr id="0" name=""/>
        <dsp:cNvSpPr/>
      </dsp:nvSpPr>
      <dsp:spPr>
        <a:xfrm>
          <a:off x="1813975" y="340568"/>
          <a:ext cx="3059360" cy="3059360"/>
        </a:xfrm>
        <a:custGeom>
          <a:avLst/>
          <a:gdLst/>
          <a:ahLst/>
          <a:cxnLst/>
          <a:rect l="0" t="0" r="0" b="0"/>
          <a:pathLst>
            <a:path>
              <a:moveTo>
                <a:pt x="377776" y="523181"/>
              </a:moveTo>
              <a:arcTo wR="1529680" hR="1529680" stAng="13268759" swAng="1318995"/>
            </a:path>
          </a:pathLst>
        </a:custGeom>
        <a:noFill/>
        <a:ln w="9525" cap="flat" cmpd="sng" algn="ctr">
          <a:solidFill>
            <a:schemeClr val="accent5">
              <a:shade val="90000"/>
              <a:hueOff val="129473"/>
              <a:satOff val="1986"/>
              <a:lumOff val="9632"/>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0271646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b26151914c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b26151914c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b26151914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b26151914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90c98f5c9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90c98f5c9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911bad747b_1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911bad747b_1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911bad747b_1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911bad747b_1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91b9274253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91b9274253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subTitle" idx="1"/>
          </p:nvPr>
        </p:nvSpPr>
        <p:spPr>
          <a:xfrm>
            <a:off x="598088" y="2560320"/>
            <a:ext cx="8187772" cy="22707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Submitted by </a:t>
            </a:r>
          </a:p>
          <a:p>
            <a:pPr marL="342900" lvl="0" algn="l" rtl="0">
              <a:spcBef>
                <a:spcPts val="0"/>
              </a:spcBef>
              <a:spcAft>
                <a:spcPts val="0"/>
              </a:spcAft>
              <a:buFont typeface="Arial" panose="020B0604020202020204" pitchFamily="34" charset="0"/>
              <a:buChar char="•"/>
            </a:pPr>
            <a:r>
              <a:rPr lang="en-IN" dirty="0" smtClean="0"/>
              <a:t>AKASH RATHOUR        2000910100013</a:t>
            </a:r>
          </a:p>
          <a:p>
            <a:pPr marL="342900" lvl="0" algn="l" rtl="0">
              <a:spcBef>
                <a:spcPts val="0"/>
              </a:spcBef>
              <a:spcAft>
                <a:spcPts val="0"/>
              </a:spcAft>
              <a:buFont typeface="Arial" panose="020B0604020202020204" pitchFamily="34" charset="0"/>
              <a:buChar char="•"/>
            </a:pPr>
            <a:r>
              <a:rPr lang="en-IN" dirty="0" smtClean="0"/>
              <a:t>CHAITAINAYA SHARMA        2000910100051</a:t>
            </a:r>
          </a:p>
          <a:p>
            <a:pPr marL="342900" lvl="0" algn="l" rtl="0">
              <a:spcBef>
                <a:spcPts val="0"/>
              </a:spcBef>
              <a:spcAft>
                <a:spcPts val="0"/>
              </a:spcAft>
              <a:buFont typeface="Arial" panose="020B0604020202020204" pitchFamily="34" charset="0"/>
              <a:buChar char="•"/>
            </a:pPr>
            <a:r>
              <a:rPr lang="en-IN" dirty="0" smtClean="0"/>
              <a:t>AYUSH KUMAR                      2000910100046</a:t>
            </a:r>
          </a:p>
          <a:p>
            <a:pPr marL="342900" lvl="0" algn="l" rtl="0">
              <a:spcBef>
                <a:spcPts val="0"/>
              </a:spcBef>
              <a:spcAft>
                <a:spcPts val="0"/>
              </a:spcAft>
              <a:buFont typeface="Arial" panose="020B0604020202020204" pitchFamily="34" charset="0"/>
              <a:buChar char="•"/>
            </a:pPr>
            <a:r>
              <a:rPr lang="en-IN" dirty="0" smtClean="0"/>
              <a:t>ATISHAY KULSHRESTHA     2000910100043</a:t>
            </a:r>
            <a:endParaRPr dirty="0"/>
          </a:p>
        </p:txBody>
      </p:sp>
      <p:sp>
        <p:nvSpPr>
          <p:cNvPr id="3" name="Rectangle 2"/>
          <p:cNvSpPr/>
          <p:nvPr/>
        </p:nvSpPr>
        <p:spPr>
          <a:xfrm>
            <a:off x="875943" y="280630"/>
            <a:ext cx="6904454" cy="1200329"/>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36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Diabetes prediction App Using</a:t>
            </a:r>
          </a:p>
          <a:p>
            <a:pPr algn="ctr"/>
            <a:r>
              <a:rPr lang="en-US" sz="36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Machine Learning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760" y="1546860"/>
            <a:ext cx="2628900" cy="1314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 of correlation coefficient among features</a:t>
            </a:r>
            <a:endParaRPr lang="en-IN" dirty="0"/>
          </a:p>
        </p:txBody>
      </p:sp>
      <p:sp>
        <p:nvSpPr>
          <p:cNvPr id="3" name="Text Placeholder 2"/>
          <p:cNvSpPr>
            <a:spLocks noGrp="1"/>
          </p:cNvSpPr>
          <p:nvPr>
            <p:ph type="body" idx="1"/>
          </p:nvPr>
        </p:nvSpPr>
        <p:spPr/>
        <p:txBody>
          <a:bodyPr/>
          <a:lstStyle/>
          <a:p>
            <a:r>
              <a:rPr lang="en-IN" dirty="0" smtClean="0"/>
              <a:t>This comes under data </a:t>
            </a:r>
            <a:r>
              <a:rPr lang="en-IN" dirty="0" err="1" smtClean="0"/>
              <a:t>preprocessing</a:t>
            </a:r>
            <a:r>
              <a:rPr lang="en-IN" dirty="0" smtClean="0"/>
              <a:t> step</a:t>
            </a:r>
          </a:p>
          <a:p>
            <a:r>
              <a:rPr lang="en-IN" dirty="0" smtClean="0"/>
              <a:t>Correlation coefficient tells that relationship between two feature . If two feature have correlation &gt;0.5 we need to  eliminate one  of the variable because  independent variables having high correlation leads to redundancy and it will ultimately leads to poor result of  the model </a:t>
            </a:r>
          </a:p>
          <a:p>
            <a:r>
              <a:rPr lang="en-IN" dirty="0" smtClean="0"/>
              <a:t>We use </a:t>
            </a:r>
            <a:r>
              <a:rPr lang="en-IN" dirty="0" err="1" smtClean="0"/>
              <a:t>corr</a:t>
            </a:r>
            <a:r>
              <a:rPr lang="en-IN" dirty="0" smtClean="0"/>
              <a:t>()  and </a:t>
            </a:r>
            <a:r>
              <a:rPr lang="en-IN" dirty="0" err="1" smtClean="0"/>
              <a:t>variance_inflation_factor</a:t>
            </a:r>
            <a:r>
              <a:rPr lang="en-IN" dirty="0" smtClean="0"/>
              <a:t>() from pandas and </a:t>
            </a:r>
            <a:r>
              <a:rPr lang="en-IN" dirty="0" err="1" smtClean="0"/>
              <a:t>stats_model</a:t>
            </a:r>
            <a:r>
              <a:rPr lang="en-IN" dirty="0" smtClean="0"/>
              <a:t> library to check the correlation among data variables</a:t>
            </a:r>
          </a:p>
          <a:p>
            <a:endParaRPr lang="en-IN" dirty="0" smtClean="0"/>
          </a:p>
        </p:txBody>
      </p:sp>
    </p:spTree>
    <p:extLst>
      <p:ext uri="{BB962C8B-B14F-4D97-AF65-F5344CB8AC3E}">
        <p14:creationId xmlns:p14="http://schemas.microsoft.com/office/powerpoint/2010/main" val="16794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Bar Chart of age of person and blood pressure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 y="1235595"/>
            <a:ext cx="6827191" cy="3388149"/>
          </a:xfrm>
          <a:prstGeom prst="rect">
            <a:avLst/>
          </a:prstGeom>
        </p:spPr>
      </p:pic>
    </p:spTree>
    <p:extLst>
      <p:ext uri="{BB962C8B-B14F-4D97-AF65-F5344CB8AC3E}">
        <p14:creationId xmlns:p14="http://schemas.microsoft.com/office/powerpoint/2010/main" val="2986894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visualization </a:t>
            </a:r>
            <a:endParaRPr lang="en-IN" dirty="0"/>
          </a:p>
        </p:txBody>
      </p:sp>
      <p:sp>
        <p:nvSpPr>
          <p:cNvPr id="3" name="Text Placeholder 2"/>
          <p:cNvSpPr>
            <a:spLocks noGrp="1"/>
          </p:cNvSpPr>
          <p:nvPr>
            <p:ph type="body" idx="1"/>
          </p:nvPr>
        </p:nvSpPr>
        <p:spPr/>
        <p:txBody>
          <a:bodyPr/>
          <a:lstStyle/>
          <a:p>
            <a:r>
              <a:rPr lang="en-US" dirty="0"/>
              <a:t>Data visualization provides a good, organized pictorial representation of the data which makes it easier to understand, observe, analyze</a:t>
            </a:r>
            <a:endParaRPr lang="en-IN" dirty="0" smtClean="0"/>
          </a:p>
          <a:p>
            <a:endParaRPr lang="en-IN" dirty="0"/>
          </a:p>
          <a:p>
            <a:r>
              <a:rPr lang="en-IN" dirty="0" smtClean="0"/>
              <a:t>Data visualization of  independent feature is necessary step because this is helpful to visualize the relationship between </a:t>
            </a:r>
            <a:r>
              <a:rPr lang="en-IN" dirty="0" err="1" smtClean="0"/>
              <a:t>datapoints</a:t>
            </a:r>
            <a:r>
              <a:rPr lang="en-IN" dirty="0" smtClean="0"/>
              <a:t> and to find the growth rate of one variable with respect to another</a:t>
            </a:r>
          </a:p>
          <a:p>
            <a:r>
              <a:rPr lang="en-IN" dirty="0" smtClean="0"/>
              <a:t>Python provide </a:t>
            </a:r>
            <a:r>
              <a:rPr lang="en-IN" dirty="0" err="1" smtClean="0"/>
              <a:t>matplotlib</a:t>
            </a:r>
            <a:r>
              <a:rPr lang="en-IN" dirty="0" smtClean="0"/>
              <a:t> and </a:t>
            </a:r>
            <a:r>
              <a:rPr lang="en-IN" dirty="0" err="1" smtClean="0"/>
              <a:t>seaborn</a:t>
            </a:r>
            <a:r>
              <a:rPr lang="en-IN" dirty="0" smtClean="0"/>
              <a:t> library for data visualization</a:t>
            </a:r>
            <a:endParaRPr lang="en-IN" dirty="0"/>
          </a:p>
        </p:txBody>
      </p:sp>
    </p:spTree>
    <p:extLst>
      <p:ext uri="{BB962C8B-B14F-4D97-AF65-F5344CB8AC3E}">
        <p14:creationId xmlns:p14="http://schemas.microsoft.com/office/powerpoint/2010/main" val="3635843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Scatter plot of insulin level and glucose level</a:t>
            </a:r>
            <a:br>
              <a:rPr lang="en-IN" dirty="0" smtClean="0"/>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1546860"/>
            <a:ext cx="7577913" cy="2583748"/>
          </a:xfrm>
          <a:prstGeom prst="rect">
            <a:avLst/>
          </a:prstGeom>
        </p:spPr>
      </p:pic>
    </p:spTree>
    <p:extLst>
      <p:ext uri="{BB962C8B-B14F-4D97-AF65-F5344CB8AC3E}">
        <p14:creationId xmlns:p14="http://schemas.microsoft.com/office/powerpoint/2010/main" val="2599812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Splitting of dataset</a:t>
            </a:r>
          </a:p>
        </p:txBody>
      </p:sp>
      <p:sp>
        <p:nvSpPr>
          <p:cNvPr id="3" name="Text Placeholder 2"/>
          <p:cNvSpPr>
            <a:spLocks noGrp="1"/>
          </p:cNvSpPr>
          <p:nvPr>
            <p:ph type="body" idx="1"/>
          </p:nvPr>
        </p:nvSpPr>
        <p:spPr/>
        <p:txBody>
          <a:bodyPr/>
          <a:lstStyle/>
          <a:p>
            <a:r>
              <a:rPr lang="en-IN" dirty="0" smtClean="0"/>
              <a:t>In this step we split our dataset diabetes.csv into train and test data</a:t>
            </a:r>
          </a:p>
          <a:p>
            <a:r>
              <a:rPr lang="en-IN" dirty="0" smtClean="0"/>
              <a:t>80% of  data  is training data which Is used for training the model </a:t>
            </a:r>
          </a:p>
          <a:p>
            <a:r>
              <a:rPr lang="en-IN" dirty="0" smtClean="0"/>
              <a:t>And the remaining 20% of data is used for testing the  </a:t>
            </a:r>
            <a:r>
              <a:rPr lang="en-IN" dirty="0" err="1" smtClean="0"/>
              <a:t>the</a:t>
            </a:r>
            <a:r>
              <a:rPr lang="en-IN" dirty="0" smtClean="0"/>
              <a:t> accuracy of the model</a:t>
            </a:r>
          </a:p>
          <a:p>
            <a:r>
              <a:rPr lang="en-IN" dirty="0" smtClean="0"/>
              <a:t>We use  </a:t>
            </a:r>
            <a:r>
              <a:rPr lang="en-IN" dirty="0" err="1" smtClean="0"/>
              <a:t>train_test_split</a:t>
            </a:r>
            <a:r>
              <a:rPr lang="en-IN" dirty="0" smtClean="0"/>
              <a:t>() function from the </a:t>
            </a:r>
            <a:r>
              <a:rPr lang="en-IN" dirty="0" err="1" smtClean="0"/>
              <a:t>sklearn</a:t>
            </a:r>
            <a:r>
              <a:rPr lang="en-IN" dirty="0" smtClean="0"/>
              <a:t> library for dividing the dataset </a:t>
            </a:r>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00" y="3006959"/>
            <a:ext cx="4564380" cy="1793641"/>
          </a:xfrm>
          <a:prstGeom prst="rect">
            <a:avLst/>
          </a:prstGeom>
        </p:spPr>
      </p:pic>
    </p:spTree>
    <p:extLst>
      <p:ext uri="{BB962C8B-B14F-4D97-AF65-F5344CB8AC3E}">
        <p14:creationId xmlns:p14="http://schemas.microsoft.com/office/powerpoint/2010/main" val="4187858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Creation </a:t>
            </a:r>
            <a:r>
              <a:rPr lang="en-IN" dirty="0"/>
              <a:t>O</a:t>
            </a:r>
            <a:r>
              <a:rPr lang="en-IN" dirty="0" smtClean="0"/>
              <a:t>f </a:t>
            </a:r>
            <a:r>
              <a:rPr lang="en-IN" dirty="0"/>
              <a:t>M</a:t>
            </a:r>
            <a:r>
              <a:rPr lang="en-IN" dirty="0" smtClean="0"/>
              <a:t>odel </a:t>
            </a:r>
            <a:r>
              <a:rPr lang="en-IN" dirty="0"/>
              <a:t>U</a:t>
            </a:r>
            <a:r>
              <a:rPr lang="en-IN" dirty="0" smtClean="0"/>
              <a:t>sing Training Tata </a:t>
            </a:r>
            <a:endParaRPr lang="en-IN" dirty="0"/>
          </a:p>
        </p:txBody>
      </p:sp>
      <p:sp>
        <p:nvSpPr>
          <p:cNvPr id="3" name="Text Placeholder 2"/>
          <p:cNvSpPr>
            <a:spLocks noGrp="1"/>
          </p:cNvSpPr>
          <p:nvPr>
            <p:ph type="body" idx="1"/>
          </p:nvPr>
        </p:nvSpPr>
        <p:spPr/>
        <p:txBody>
          <a:bodyPr/>
          <a:lstStyle/>
          <a:p>
            <a:r>
              <a:rPr lang="en-IN" dirty="0" smtClean="0"/>
              <a:t>After splitting dataset we need to fit our dataset in SVM algorithm </a:t>
            </a:r>
          </a:p>
          <a:p>
            <a:r>
              <a:rPr lang="en-IN" dirty="0" smtClean="0"/>
              <a:t>For this we need to create an object named as classifier which contains </a:t>
            </a:r>
            <a:r>
              <a:rPr lang="en-IN" dirty="0" err="1" smtClean="0"/>
              <a:t>SVM.svc</a:t>
            </a:r>
            <a:r>
              <a:rPr lang="en-IN" dirty="0" smtClean="0"/>
              <a:t>() object</a:t>
            </a:r>
          </a:p>
          <a:p>
            <a:r>
              <a:rPr lang="en-IN" dirty="0" smtClean="0"/>
              <a:t>After creating the object we need to fit  our  classifier in the training data of the dataset (i.e., </a:t>
            </a:r>
            <a:r>
              <a:rPr lang="en-IN" dirty="0" err="1" smtClean="0"/>
              <a:t>x_train,y_train</a:t>
            </a:r>
            <a:r>
              <a:rPr lang="en-IN" dirty="0" smtClean="0"/>
              <a:t>)</a:t>
            </a:r>
          </a:p>
          <a:p>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2984676"/>
            <a:ext cx="7437120" cy="1618172"/>
          </a:xfrm>
          <a:prstGeom prst="rect">
            <a:avLst/>
          </a:prstGeom>
        </p:spPr>
      </p:pic>
    </p:spTree>
    <p:extLst>
      <p:ext uri="{BB962C8B-B14F-4D97-AF65-F5344CB8AC3E}">
        <p14:creationId xmlns:p14="http://schemas.microsoft.com/office/powerpoint/2010/main" val="3797248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 The Accuracy Of The Model</a:t>
            </a:r>
            <a:endParaRPr lang="en-IN" dirty="0"/>
          </a:p>
        </p:txBody>
      </p:sp>
      <p:sp>
        <p:nvSpPr>
          <p:cNvPr id="3" name="Text Placeholder 2"/>
          <p:cNvSpPr>
            <a:spLocks noGrp="1"/>
          </p:cNvSpPr>
          <p:nvPr>
            <p:ph type="body" idx="1"/>
          </p:nvPr>
        </p:nvSpPr>
        <p:spPr/>
        <p:txBody>
          <a:bodyPr/>
          <a:lstStyle/>
          <a:p>
            <a:r>
              <a:rPr lang="en-IN" dirty="0" smtClean="0"/>
              <a:t>After creating the model we need to test the accuracy of the model , so for this we create another </a:t>
            </a:r>
            <a:r>
              <a:rPr lang="en-IN" dirty="0" err="1" smtClean="0"/>
              <a:t>y_pred</a:t>
            </a:r>
            <a:r>
              <a:rPr lang="en-IN" dirty="0" smtClean="0"/>
              <a:t> which stores all the prediction  make by the model for </a:t>
            </a:r>
            <a:r>
              <a:rPr lang="en-IN" dirty="0" err="1" smtClean="0"/>
              <a:t>x_test</a:t>
            </a:r>
            <a:endParaRPr lang="en-IN" dirty="0" smtClean="0"/>
          </a:p>
          <a:p>
            <a:r>
              <a:rPr lang="en-IN" dirty="0" smtClean="0"/>
              <a:t>As </a:t>
            </a:r>
            <a:r>
              <a:rPr lang="en-IN" dirty="0" err="1" smtClean="0"/>
              <a:t>y_test</a:t>
            </a:r>
            <a:r>
              <a:rPr lang="en-IN" dirty="0" smtClean="0"/>
              <a:t> is the actual data , so we compare </a:t>
            </a:r>
            <a:r>
              <a:rPr lang="en-IN" dirty="0" err="1" smtClean="0"/>
              <a:t>y_pred</a:t>
            </a:r>
            <a:r>
              <a:rPr lang="en-IN" dirty="0" smtClean="0"/>
              <a:t>  with </a:t>
            </a:r>
            <a:r>
              <a:rPr lang="en-IN" dirty="0" err="1" smtClean="0"/>
              <a:t>y_test</a:t>
            </a:r>
            <a:r>
              <a:rPr lang="en-IN" dirty="0" smtClean="0"/>
              <a:t> </a:t>
            </a:r>
          </a:p>
          <a:p>
            <a:r>
              <a:rPr lang="en-IN" dirty="0" err="1" smtClean="0"/>
              <a:t>Sklearn</a:t>
            </a:r>
            <a:r>
              <a:rPr lang="en-IN" dirty="0" smtClean="0"/>
              <a:t> provide r2_score which  takes two parameters </a:t>
            </a:r>
            <a:r>
              <a:rPr lang="en-IN" dirty="0" err="1" smtClean="0"/>
              <a:t>y_pred</a:t>
            </a:r>
            <a:r>
              <a:rPr lang="en-IN" dirty="0" smtClean="0"/>
              <a:t> ,</a:t>
            </a:r>
            <a:r>
              <a:rPr lang="en-IN" dirty="0" err="1" smtClean="0"/>
              <a:t>y_test</a:t>
            </a:r>
            <a:r>
              <a:rPr lang="en-IN" dirty="0" smtClean="0"/>
              <a:t> and return a value between  0 and 1 .</a:t>
            </a:r>
          </a:p>
          <a:p>
            <a:r>
              <a:rPr lang="en-IN" dirty="0" smtClean="0"/>
              <a:t>If value is close to 1 then we can say that our model is best predictor else it is not a good model and we need to train our dataset again</a:t>
            </a:r>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 y="3857002"/>
            <a:ext cx="8359140" cy="1115646"/>
          </a:xfrm>
          <a:prstGeom prst="rect">
            <a:avLst/>
          </a:prstGeom>
        </p:spPr>
      </p:pic>
    </p:spTree>
    <p:extLst>
      <p:ext uri="{BB962C8B-B14F-4D97-AF65-F5344CB8AC3E}">
        <p14:creationId xmlns:p14="http://schemas.microsoft.com/office/powerpoint/2010/main" val="1469064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 creation Using </a:t>
            </a:r>
            <a:r>
              <a:rPr lang="en-IN" dirty="0" err="1"/>
              <a:t>S</a:t>
            </a:r>
            <a:r>
              <a:rPr lang="en-IN" dirty="0" err="1" smtClean="0"/>
              <a:t>treamlit</a:t>
            </a:r>
            <a:r>
              <a:rPr lang="en-IN" dirty="0" smtClean="0"/>
              <a:t> </a:t>
            </a:r>
            <a:endParaRPr lang="en-IN" dirty="0"/>
          </a:p>
        </p:txBody>
      </p:sp>
      <p:sp>
        <p:nvSpPr>
          <p:cNvPr id="3" name="Text Placeholder 2"/>
          <p:cNvSpPr>
            <a:spLocks noGrp="1"/>
          </p:cNvSpPr>
          <p:nvPr>
            <p:ph type="body" idx="1"/>
          </p:nvPr>
        </p:nvSpPr>
        <p:spPr/>
        <p:txBody>
          <a:bodyPr/>
          <a:lstStyle/>
          <a:p>
            <a:r>
              <a:rPr lang="en-US" dirty="0" err="1"/>
              <a:t>Streamlit</a:t>
            </a:r>
            <a:r>
              <a:rPr lang="en-US" dirty="0"/>
              <a:t> is an open source app framework in python language. It helps us create beautiful web-apps for data science and machine learning in a little time. It is compatible with major python libraries such as </a:t>
            </a:r>
            <a:r>
              <a:rPr lang="en-US" dirty="0" err="1" smtClean="0"/>
              <a:t>sklearn</a:t>
            </a:r>
            <a:r>
              <a:rPr lang="en-US" dirty="0" smtClean="0"/>
              <a:t>, </a:t>
            </a:r>
            <a:r>
              <a:rPr lang="en-US" dirty="0" err="1"/>
              <a:t>numpy</a:t>
            </a:r>
            <a:r>
              <a:rPr lang="en-US" dirty="0"/>
              <a:t>, pandas, </a:t>
            </a:r>
            <a:r>
              <a:rPr lang="en-US" dirty="0" err="1"/>
              <a:t>matplotlib</a:t>
            </a:r>
            <a:r>
              <a:rPr lang="en-US" dirty="0"/>
              <a:t>, etc</a:t>
            </a:r>
            <a:r>
              <a:rPr lang="en-US" dirty="0" smtClean="0"/>
              <a:t>.</a:t>
            </a:r>
          </a:p>
          <a:p>
            <a:r>
              <a:rPr lang="en-US" dirty="0" smtClean="0"/>
              <a:t> </a:t>
            </a:r>
            <a:r>
              <a:rPr lang="en-US" dirty="0"/>
              <a:t>It embraces python-scripting. </a:t>
            </a:r>
            <a:endParaRPr lang="en-US" dirty="0" smtClean="0"/>
          </a:p>
          <a:p>
            <a:r>
              <a:rPr lang="en-US" dirty="0" smtClean="0"/>
              <a:t> </a:t>
            </a:r>
            <a:r>
              <a:rPr lang="en-US" dirty="0"/>
              <a:t>Less code is needed to create amazing web-apps. </a:t>
            </a:r>
            <a:endParaRPr lang="en-US" dirty="0" smtClean="0"/>
          </a:p>
          <a:p>
            <a:endParaRPr lang="en-US" dirty="0" smtClean="0"/>
          </a:p>
          <a:p>
            <a:r>
              <a:rPr lang="en-US" dirty="0" smtClean="0"/>
              <a:t>No </a:t>
            </a:r>
            <a:r>
              <a:rPr lang="en-US" dirty="0"/>
              <a:t>callbacks are needed since widgets are treated as </a:t>
            </a:r>
            <a:r>
              <a:rPr lang="en-US" dirty="0" smtClean="0"/>
              <a:t>variables.</a:t>
            </a:r>
            <a:endParaRPr lang="en-US" dirty="0"/>
          </a:p>
          <a:p>
            <a:r>
              <a:rPr lang="en-US" dirty="0" smtClean="0"/>
              <a:t>Data </a:t>
            </a:r>
            <a:r>
              <a:rPr lang="en-US" dirty="0"/>
              <a:t>caching simplifies and speeds up computation pipelines</a:t>
            </a:r>
            <a:endParaRPr lang="en-IN" dirty="0"/>
          </a:p>
        </p:txBody>
      </p:sp>
    </p:spTree>
    <p:extLst>
      <p:ext uri="{BB962C8B-B14F-4D97-AF65-F5344CB8AC3E}">
        <p14:creationId xmlns:p14="http://schemas.microsoft.com/office/powerpoint/2010/main" val="2852588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94" name="Google Shape;194;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Source: kaggle dataset , Internet</a:t>
            </a:r>
            <a:endParaRPr dirty="0"/>
          </a:p>
          <a:p>
            <a:pPr marL="457200" lvl="0" indent="-342900" algn="l" rtl="0">
              <a:spcBef>
                <a:spcPts val="0"/>
              </a:spcBef>
              <a:spcAft>
                <a:spcPts val="0"/>
              </a:spcAft>
              <a:buSzPts val="1800"/>
              <a:buChar char="❖"/>
            </a:pPr>
            <a:r>
              <a:rPr lang="en" dirty="0"/>
              <a:t>Great Learning Platform</a:t>
            </a:r>
            <a:endParaRPr dirty="0"/>
          </a:p>
          <a:p>
            <a:pPr marL="457200" lvl="0" indent="-342900" algn="l" rtl="0">
              <a:spcBef>
                <a:spcPts val="0"/>
              </a:spcBef>
              <a:spcAft>
                <a:spcPts val="0"/>
              </a:spcAft>
              <a:buSzPts val="1800"/>
              <a:buChar char="❖"/>
            </a:pPr>
            <a:r>
              <a:rPr lang="en" dirty="0"/>
              <a:t>Andriv burkov &amp; Toby segaran Ebook </a:t>
            </a:r>
            <a:endParaRPr dirty="0"/>
          </a:p>
          <a:p>
            <a:pPr marL="457200" lvl="0" indent="-342900" algn="l" rtl="0">
              <a:spcBef>
                <a:spcPts val="0"/>
              </a:spcBef>
              <a:spcAft>
                <a:spcPts val="0"/>
              </a:spcAft>
              <a:buSzPts val="1800"/>
              <a:buChar char="❖"/>
            </a:pPr>
            <a:r>
              <a:rPr lang="en" dirty="0"/>
              <a:t>Link for github repository : https://</a:t>
            </a:r>
            <a:r>
              <a:rPr lang="en" dirty="0" smtClean="0"/>
              <a:t>github.com/odetteswaan/diabetes_prediction</a:t>
            </a:r>
            <a:endParaRPr dirty="0"/>
          </a:p>
          <a:p>
            <a:pPr marL="457200" lvl="0" indent="-342900" algn="l" rtl="0">
              <a:spcBef>
                <a:spcPts val="0"/>
              </a:spcBef>
              <a:spcAft>
                <a:spcPts val="0"/>
              </a:spcAft>
              <a:buSzPts val="1800"/>
              <a:buChar char="❖"/>
            </a:pPr>
            <a:r>
              <a:rPr lang="en" dirty="0"/>
              <a:t>Python libraries Documentation: pandas , numpy ,sklearn ,matplotlib.</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600"/>
              <a:t>Conclusion</a:t>
            </a:r>
            <a:endParaRPr sz="4600"/>
          </a:p>
        </p:txBody>
      </p:sp>
      <p:sp>
        <p:nvSpPr>
          <p:cNvPr id="200" name="Google Shape;200;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300" dirty="0">
                <a:solidFill>
                  <a:srgbClr val="000000"/>
                </a:solidFill>
                <a:highlight>
                  <a:srgbClr val="FFFFFF"/>
                </a:highlight>
                <a:latin typeface="Arial"/>
                <a:ea typeface="Arial"/>
                <a:cs typeface="Arial"/>
                <a:sym typeface="Arial"/>
              </a:rPr>
              <a:t>The main aim of this disease prediction system is to predict the disease on the basis of the symptoms. This system takes the symptoms of the user from which he or she suffers as input and generates final output as a prediction of disease. Average prediction accuracy probability of </a:t>
            </a:r>
            <a:r>
              <a:rPr lang="en" sz="2300" dirty="0" smtClean="0">
                <a:solidFill>
                  <a:srgbClr val="000000"/>
                </a:solidFill>
                <a:highlight>
                  <a:srgbClr val="FFFFFF"/>
                </a:highlight>
                <a:latin typeface="Arial"/>
                <a:ea typeface="Arial"/>
                <a:cs typeface="Arial"/>
                <a:sym typeface="Arial"/>
              </a:rPr>
              <a:t>86% </a:t>
            </a:r>
            <a:r>
              <a:rPr lang="en" sz="2300" dirty="0">
                <a:solidFill>
                  <a:srgbClr val="000000"/>
                </a:solidFill>
                <a:highlight>
                  <a:srgbClr val="FFFFFF"/>
                </a:highlight>
                <a:latin typeface="Arial"/>
                <a:ea typeface="Arial"/>
                <a:cs typeface="Arial"/>
                <a:sym typeface="Arial"/>
              </a:rPr>
              <a:t>is obtained. Disease Predictor was successfully implemented using the grails framework. This system gives a user-friendly environment and easy to use. </a:t>
            </a:r>
            <a:endParaRPr sz="2300" dirty="0">
              <a:solidFill>
                <a:srgbClr val="000000"/>
              </a:solidFill>
              <a:highlight>
                <a:srgbClr val="FFFFFF"/>
              </a:highlight>
              <a:latin typeface="Arial"/>
              <a:ea typeface="Arial"/>
              <a:cs typeface="Arial"/>
              <a:sym typeface="Arial"/>
            </a:endParaRPr>
          </a:p>
          <a:p>
            <a:pPr marL="0" lvl="0" indent="0" algn="l" rtl="0">
              <a:lnSpc>
                <a:spcPct val="100000"/>
              </a:lnSpc>
              <a:spcBef>
                <a:spcPts val="1600"/>
              </a:spcBef>
              <a:spcAft>
                <a:spcPts val="1600"/>
              </a:spcAft>
              <a:buNone/>
            </a:pPr>
            <a:endParaRPr sz="2400" dirty="0">
              <a:solidFill>
                <a:srgbClr val="000000"/>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Text Placeholder 2"/>
          <p:cNvSpPr>
            <a:spLocks noGrp="1"/>
          </p:cNvSpPr>
          <p:nvPr>
            <p:ph type="body" idx="1"/>
          </p:nvPr>
        </p:nvSpPr>
        <p:spPr/>
        <p:txBody>
          <a:bodyPr/>
          <a:lstStyle/>
          <a:p>
            <a:r>
              <a:rPr lang="en-IN" dirty="0" smtClean="0"/>
              <a:t>Diabetes mellitus is the most common disease worldwide and keeps increasing everyday due to changing lifestyles, unhealthy food habits and over weight problems</a:t>
            </a:r>
          </a:p>
          <a:p>
            <a:endParaRPr lang="en-IN" dirty="0" smtClean="0"/>
          </a:p>
          <a:p>
            <a:r>
              <a:rPr lang="en-IN" dirty="0" smtClean="0"/>
              <a:t>There were studies handled in predicting diabetes mellitus through physical and chemical test , are available for diagnosing diabetes</a:t>
            </a:r>
          </a:p>
          <a:p>
            <a:endParaRPr lang="en-IN" dirty="0" smtClean="0"/>
          </a:p>
          <a:p>
            <a:r>
              <a:rPr lang="en-IN" dirty="0" smtClean="0"/>
              <a:t>Data science methods have the potential to benefit other scientific fields by shedding new light on common questions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567" y="352551"/>
            <a:ext cx="1010657" cy="1010657"/>
          </a:xfrm>
          <a:prstGeom prst="rect">
            <a:avLst/>
          </a:prstGeom>
        </p:spPr>
      </p:pic>
    </p:spTree>
    <p:extLst>
      <p:ext uri="{BB962C8B-B14F-4D97-AF65-F5344CB8AC3E}">
        <p14:creationId xmlns:p14="http://schemas.microsoft.com/office/powerpoint/2010/main" val="603541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1656110" y="267270"/>
            <a:ext cx="5727670" cy="10128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Images</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178685"/>
            <a:ext cx="7223760" cy="373262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347100" y="193900"/>
            <a:ext cx="8807400" cy="48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400" u="sng">
                <a:solidFill>
                  <a:srgbClr val="F1C232"/>
                </a:solidFill>
              </a:rPr>
              <a:t>THANK YOU</a:t>
            </a:r>
            <a:endParaRPr sz="6400" u="sng">
              <a:solidFill>
                <a:srgbClr val="F1C23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66425" y="1707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600" dirty="0"/>
              <a:t>Objective</a:t>
            </a:r>
            <a:endParaRPr sz="4600" dirty="0"/>
          </a:p>
        </p:txBody>
      </p:sp>
      <p:sp>
        <p:nvSpPr>
          <p:cNvPr id="105" name="Google Shape;105;p16"/>
          <p:cNvSpPr txBox="1">
            <a:spLocks noGrp="1"/>
          </p:cNvSpPr>
          <p:nvPr>
            <p:ph type="body" idx="1"/>
          </p:nvPr>
        </p:nvSpPr>
        <p:spPr>
          <a:xfrm>
            <a:off x="311700" y="1243175"/>
            <a:ext cx="8520600" cy="3339000"/>
          </a:xfrm>
          <a:prstGeom prst="rect">
            <a:avLst/>
          </a:prstGeom>
        </p:spPr>
        <p:txBody>
          <a:bodyPr spcFirstLastPara="1" wrap="square" lIns="91425" tIns="91425" rIns="91425" bIns="91425" anchor="t" anchorCtr="0">
            <a:noAutofit/>
          </a:bodyPr>
          <a:lstStyle/>
          <a:p>
            <a:pPr marL="0" indent="0">
              <a:buNone/>
            </a:pPr>
            <a:endParaRPr lang="en" sz="2700" dirty="0" smtClean="0"/>
          </a:p>
          <a:p>
            <a:pPr marL="342900" lvl="0" algn="l" rtl="0">
              <a:spcBef>
                <a:spcPts val="0"/>
              </a:spcBef>
              <a:spcAft>
                <a:spcPts val="0"/>
              </a:spcAft>
              <a:buFont typeface="Wingdings" panose="05000000000000000000" pitchFamily="2" charset="2"/>
              <a:buChar char="Ø"/>
            </a:pPr>
            <a:endParaRPr sz="2500" dirty="0">
              <a:solidFill>
                <a:srgbClr val="000000"/>
              </a:solidFill>
              <a:highlight>
                <a:srgbClr val="FFFFFF"/>
              </a:highlight>
              <a:latin typeface="Arial"/>
              <a:ea typeface="Arial"/>
              <a:cs typeface="Arial"/>
              <a:sym typeface="Arial"/>
            </a:endParaRPr>
          </a:p>
          <a:p>
            <a:pPr marL="0" lvl="0" indent="0" algn="l" rtl="0">
              <a:spcBef>
                <a:spcPts val="1600"/>
              </a:spcBef>
              <a:spcAft>
                <a:spcPts val="1600"/>
              </a:spcAft>
              <a:buNone/>
            </a:pPr>
            <a:endParaRPr sz="1000" i="1" dirty="0"/>
          </a:p>
        </p:txBody>
      </p:sp>
      <p:graphicFrame>
        <p:nvGraphicFramePr>
          <p:cNvPr id="5" name="Diagram 4"/>
          <p:cNvGraphicFramePr/>
          <p:nvPr>
            <p:extLst>
              <p:ext uri="{D42A27DB-BD31-4B8C-83A1-F6EECF244321}">
                <p14:modId xmlns:p14="http://schemas.microsoft.com/office/powerpoint/2010/main" val="4122470487"/>
              </p:ext>
            </p:extLst>
          </p:nvPr>
        </p:nvGraphicFramePr>
        <p:xfrm>
          <a:off x="932688" y="1018032"/>
          <a:ext cx="6687312" cy="3585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Software and Database</a:t>
            </a:r>
            <a:endParaRPr/>
          </a:p>
        </p:txBody>
      </p:sp>
      <p:grpSp>
        <p:nvGrpSpPr>
          <p:cNvPr id="111" name="Google Shape;111;p17"/>
          <p:cNvGrpSpPr/>
          <p:nvPr/>
        </p:nvGrpSpPr>
        <p:grpSpPr>
          <a:xfrm>
            <a:off x="529400" y="1228700"/>
            <a:ext cx="2632500" cy="3416400"/>
            <a:chOff x="3320450" y="1304875"/>
            <a:chExt cx="2632500" cy="3416400"/>
          </a:xfrm>
        </p:grpSpPr>
        <p:sp>
          <p:nvSpPr>
            <p:cNvPr id="112" name="Google Shape;112;p17"/>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7"/>
          <p:cNvSpPr txBox="1">
            <a:spLocks noGrp="1"/>
          </p:cNvSpPr>
          <p:nvPr>
            <p:ph type="body" idx="4294967295"/>
          </p:nvPr>
        </p:nvSpPr>
        <p:spPr>
          <a:xfrm>
            <a:off x="8259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Software</a:t>
            </a:r>
            <a:endParaRPr>
              <a:solidFill>
                <a:schemeClr val="lt1"/>
              </a:solidFill>
            </a:endParaRPr>
          </a:p>
        </p:txBody>
      </p:sp>
      <p:sp>
        <p:nvSpPr>
          <p:cNvPr id="115" name="Google Shape;115;p17"/>
          <p:cNvSpPr txBox="1">
            <a:spLocks noGrp="1"/>
          </p:cNvSpPr>
          <p:nvPr>
            <p:ph type="body" idx="4294967295"/>
          </p:nvPr>
        </p:nvSpPr>
        <p:spPr>
          <a:xfrm>
            <a:off x="606350" y="1766275"/>
            <a:ext cx="2478600" cy="2871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282828"/>
              </a:buClr>
              <a:buSzPts val="1400"/>
              <a:buFont typeface="Arial"/>
              <a:buChar char="●"/>
            </a:pPr>
            <a:r>
              <a:rPr lang="en" sz="1400" i="1" dirty="0">
                <a:solidFill>
                  <a:srgbClr val="282828"/>
                </a:solidFill>
                <a:highlight>
                  <a:srgbClr val="FFFFFF"/>
                </a:highlight>
                <a:latin typeface="Arial"/>
                <a:ea typeface="Arial"/>
                <a:cs typeface="Arial"/>
                <a:sym typeface="Arial"/>
              </a:rPr>
              <a:t>Python 3</a:t>
            </a:r>
            <a:endParaRPr sz="1400" i="1" dirty="0">
              <a:solidFill>
                <a:srgbClr val="282828"/>
              </a:solidFill>
              <a:highlight>
                <a:srgbClr val="FFFFFF"/>
              </a:highlight>
              <a:latin typeface="Arial"/>
              <a:ea typeface="Arial"/>
              <a:cs typeface="Arial"/>
              <a:sym typeface="Arial"/>
            </a:endParaRPr>
          </a:p>
          <a:p>
            <a:pPr marL="457200" lvl="0" indent="-317500" algn="l" rtl="0">
              <a:spcBef>
                <a:spcPts val="0"/>
              </a:spcBef>
              <a:spcAft>
                <a:spcPts val="0"/>
              </a:spcAft>
              <a:buClr>
                <a:srgbClr val="282828"/>
              </a:buClr>
              <a:buSzPts val="1400"/>
              <a:buFont typeface="Arial"/>
              <a:buChar char="●"/>
            </a:pPr>
            <a:r>
              <a:rPr lang="en" sz="1400" i="1" dirty="0">
                <a:solidFill>
                  <a:srgbClr val="282828"/>
                </a:solidFill>
                <a:highlight>
                  <a:srgbClr val="FFFFFF"/>
                </a:highlight>
                <a:latin typeface="Arial"/>
                <a:ea typeface="Arial"/>
                <a:cs typeface="Arial"/>
                <a:sym typeface="Arial"/>
              </a:rPr>
              <a:t>Pandas</a:t>
            </a:r>
            <a:endParaRPr sz="1400" i="1" dirty="0">
              <a:solidFill>
                <a:srgbClr val="282828"/>
              </a:solidFill>
              <a:highlight>
                <a:srgbClr val="FFFFFF"/>
              </a:highlight>
              <a:latin typeface="Arial"/>
              <a:ea typeface="Arial"/>
              <a:cs typeface="Arial"/>
              <a:sym typeface="Arial"/>
            </a:endParaRPr>
          </a:p>
          <a:p>
            <a:pPr marL="457200" lvl="0" indent="-317500" algn="l" rtl="0">
              <a:spcBef>
                <a:spcPts val="0"/>
              </a:spcBef>
              <a:spcAft>
                <a:spcPts val="0"/>
              </a:spcAft>
              <a:buClr>
                <a:srgbClr val="282828"/>
              </a:buClr>
              <a:buSzPts val="1400"/>
              <a:buFont typeface="Arial"/>
              <a:buChar char="●"/>
            </a:pPr>
            <a:r>
              <a:rPr lang="en" sz="1400" i="1" dirty="0">
                <a:solidFill>
                  <a:srgbClr val="282828"/>
                </a:solidFill>
                <a:highlight>
                  <a:srgbClr val="FFFFFF"/>
                </a:highlight>
                <a:latin typeface="Arial"/>
                <a:ea typeface="Arial"/>
                <a:cs typeface="Arial"/>
                <a:sym typeface="Arial"/>
              </a:rPr>
              <a:t>NumPy</a:t>
            </a:r>
            <a:endParaRPr sz="1400" i="1" dirty="0">
              <a:solidFill>
                <a:srgbClr val="282828"/>
              </a:solidFill>
              <a:highlight>
                <a:srgbClr val="FFFFFF"/>
              </a:highlight>
              <a:latin typeface="Arial"/>
              <a:ea typeface="Arial"/>
              <a:cs typeface="Arial"/>
              <a:sym typeface="Arial"/>
            </a:endParaRPr>
          </a:p>
          <a:p>
            <a:pPr marL="457200" lvl="0" indent="-317500" algn="l" rtl="0">
              <a:spcBef>
                <a:spcPts val="0"/>
              </a:spcBef>
              <a:spcAft>
                <a:spcPts val="0"/>
              </a:spcAft>
              <a:buClr>
                <a:srgbClr val="282828"/>
              </a:buClr>
              <a:buSzPts val="1400"/>
              <a:buFont typeface="Arial"/>
              <a:buChar char="●"/>
            </a:pPr>
            <a:r>
              <a:rPr lang="en" sz="1400" i="1" dirty="0">
                <a:solidFill>
                  <a:srgbClr val="282828"/>
                </a:solidFill>
                <a:highlight>
                  <a:srgbClr val="FFFFFF"/>
                </a:highlight>
                <a:latin typeface="Arial"/>
                <a:ea typeface="Arial"/>
                <a:cs typeface="Arial"/>
                <a:sym typeface="Arial"/>
              </a:rPr>
              <a:t>Seaborn</a:t>
            </a:r>
            <a:endParaRPr sz="1400" i="1" dirty="0">
              <a:solidFill>
                <a:srgbClr val="282828"/>
              </a:solidFill>
              <a:highlight>
                <a:srgbClr val="FFFFFF"/>
              </a:highlight>
              <a:latin typeface="Arial"/>
              <a:ea typeface="Arial"/>
              <a:cs typeface="Arial"/>
              <a:sym typeface="Arial"/>
            </a:endParaRPr>
          </a:p>
          <a:p>
            <a:pPr marL="457200" lvl="0" indent="-317500" algn="l" rtl="0">
              <a:spcBef>
                <a:spcPts val="0"/>
              </a:spcBef>
              <a:spcAft>
                <a:spcPts val="0"/>
              </a:spcAft>
              <a:buClr>
                <a:srgbClr val="282828"/>
              </a:buClr>
              <a:buSzPts val="1400"/>
              <a:buFont typeface="Arial"/>
              <a:buChar char="●"/>
            </a:pPr>
            <a:r>
              <a:rPr lang="en" sz="1400" i="1" dirty="0">
                <a:solidFill>
                  <a:srgbClr val="282828"/>
                </a:solidFill>
                <a:highlight>
                  <a:srgbClr val="FFFFFF"/>
                </a:highlight>
                <a:latin typeface="Arial"/>
                <a:ea typeface="Arial"/>
                <a:cs typeface="Arial"/>
                <a:sym typeface="Arial"/>
              </a:rPr>
              <a:t>Scikit-learn</a:t>
            </a:r>
            <a:endParaRPr sz="1400" i="1" dirty="0">
              <a:solidFill>
                <a:srgbClr val="282828"/>
              </a:solidFill>
              <a:highlight>
                <a:srgbClr val="FFFFFF"/>
              </a:highlight>
              <a:latin typeface="Arial"/>
              <a:ea typeface="Arial"/>
              <a:cs typeface="Arial"/>
              <a:sym typeface="Arial"/>
            </a:endParaRPr>
          </a:p>
          <a:p>
            <a:pPr marL="457200" lvl="0" indent="-317500" algn="l" rtl="0">
              <a:spcBef>
                <a:spcPts val="0"/>
              </a:spcBef>
              <a:spcAft>
                <a:spcPts val="0"/>
              </a:spcAft>
              <a:buClr>
                <a:srgbClr val="282828"/>
              </a:buClr>
              <a:buSzPts val="1400"/>
              <a:buFont typeface="Arial"/>
              <a:buChar char="●"/>
            </a:pPr>
            <a:r>
              <a:rPr lang="en" sz="1400" i="1" dirty="0" smtClean="0">
                <a:solidFill>
                  <a:srgbClr val="282828"/>
                </a:solidFill>
                <a:highlight>
                  <a:srgbClr val="FFFFFF"/>
                </a:highlight>
                <a:latin typeface="Arial"/>
                <a:ea typeface="Arial"/>
                <a:cs typeface="Arial"/>
                <a:sym typeface="Arial"/>
              </a:rPr>
              <a:t>Matplotlib</a:t>
            </a:r>
            <a:endParaRPr lang="en" sz="1400" i="1" dirty="0">
              <a:solidFill>
                <a:srgbClr val="282828"/>
              </a:solidFill>
              <a:highlight>
                <a:srgbClr val="FFFFFF"/>
              </a:highlight>
              <a:latin typeface="Arial"/>
              <a:ea typeface="Arial"/>
              <a:cs typeface="Arial"/>
              <a:sym typeface="Arial"/>
            </a:endParaRPr>
          </a:p>
          <a:p>
            <a:pPr marL="457200" lvl="0" indent="-317500" algn="l" rtl="0">
              <a:spcBef>
                <a:spcPts val="0"/>
              </a:spcBef>
              <a:spcAft>
                <a:spcPts val="0"/>
              </a:spcAft>
              <a:buClr>
                <a:srgbClr val="282828"/>
              </a:buClr>
              <a:buSzPts val="1400"/>
              <a:buFont typeface="Arial"/>
              <a:buChar char="●"/>
            </a:pPr>
            <a:r>
              <a:rPr lang="en" sz="1400" i="1" dirty="0" smtClean="0">
                <a:solidFill>
                  <a:srgbClr val="282828"/>
                </a:solidFill>
                <a:highlight>
                  <a:srgbClr val="FFFFFF"/>
                </a:highlight>
                <a:latin typeface="Arial"/>
                <a:ea typeface="Arial"/>
                <a:cs typeface="Arial"/>
                <a:sym typeface="Arial"/>
              </a:rPr>
              <a:t>SciPy</a:t>
            </a:r>
            <a:endParaRPr sz="1400" i="1" dirty="0">
              <a:solidFill>
                <a:srgbClr val="282828"/>
              </a:solidFill>
              <a:highlight>
                <a:srgbClr val="FFFFFF"/>
              </a:highlight>
              <a:latin typeface="Arial"/>
              <a:ea typeface="Arial"/>
              <a:cs typeface="Arial"/>
              <a:sym typeface="Arial"/>
            </a:endParaRPr>
          </a:p>
          <a:p>
            <a:pPr marL="457200" lvl="0" indent="-317500" algn="l" rtl="0">
              <a:spcBef>
                <a:spcPts val="0"/>
              </a:spcBef>
              <a:spcAft>
                <a:spcPts val="0"/>
              </a:spcAft>
              <a:buClr>
                <a:srgbClr val="282828"/>
              </a:buClr>
              <a:buSzPts val="1400"/>
              <a:buFont typeface="Arial"/>
              <a:buChar char="●"/>
            </a:pPr>
            <a:r>
              <a:rPr lang="en" sz="1400" i="1" dirty="0" smtClean="0">
                <a:solidFill>
                  <a:srgbClr val="282828"/>
                </a:solidFill>
                <a:highlight>
                  <a:srgbClr val="FFFFFF"/>
                </a:highlight>
                <a:latin typeface="Arial"/>
                <a:ea typeface="Arial"/>
                <a:cs typeface="Arial"/>
                <a:sym typeface="Arial"/>
              </a:rPr>
              <a:t>Jupyter</a:t>
            </a:r>
          </a:p>
          <a:p>
            <a:pPr marL="457200" lvl="0" indent="-317500" algn="l" rtl="0">
              <a:spcBef>
                <a:spcPts val="0"/>
              </a:spcBef>
              <a:spcAft>
                <a:spcPts val="0"/>
              </a:spcAft>
              <a:buClr>
                <a:srgbClr val="282828"/>
              </a:buClr>
              <a:buSzPts val="1400"/>
              <a:buFont typeface="Arial"/>
              <a:buChar char="●"/>
            </a:pPr>
            <a:r>
              <a:rPr lang="en-IN" sz="1400" i="1" dirty="0" smtClean="0">
                <a:solidFill>
                  <a:srgbClr val="282828"/>
                </a:solidFill>
                <a:highlight>
                  <a:srgbClr val="FFFFFF"/>
                </a:highlight>
                <a:latin typeface="Arial"/>
                <a:ea typeface="Arial"/>
                <a:cs typeface="Arial"/>
                <a:sym typeface="Arial"/>
              </a:rPr>
              <a:t>S</a:t>
            </a:r>
            <a:r>
              <a:rPr lang="en" sz="1400" i="1" dirty="0" smtClean="0">
                <a:solidFill>
                  <a:srgbClr val="282828"/>
                </a:solidFill>
                <a:highlight>
                  <a:srgbClr val="FFFFFF"/>
                </a:highlight>
                <a:latin typeface="Arial"/>
                <a:ea typeface="Arial"/>
                <a:cs typeface="Arial"/>
                <a:sym typeface="Arial"/>
              </a:rPr>
              <a:t>treamlit </a:t>
            </a:r>
            <a:endParaRPr sz="1400" i="1" dirty="0">
              <a:solidFill>
                <a:srgbClr val="282828"/>
              </a:solidFill>
              <a:highlight>
                <a:srgbClr val="FFFFFF"/>
              </a:highlight>
              <a:latin typeface="Arial"/>
              <a:ea typeface="Arial"/>
              <a:cs typeface="Arial"/>
              <a:sym typeface="Arial"/>
            </a:endParaRPr>
          </a:p>
          <a:p>
            <a:pPr marL="457200" lvl="0" indent="0" algn="l" rtl="0">
              <a:spcBef>
                <a:spcPts val="3300"/>
              </a:spcBef>
              <a:spcAft>
                <a:spcPts val="1600"/>
              </a:spcAft>
              <a:buNone/>
            </a:pPr>
            <a:endParaRPr sz="2300" dirty="0"/>
          </a:p>
        </p:txBody>
      </p:sp>
      <p:grpSp>
        <p:nvGrpSpPr>
          <p:cNvPr id="116" name="Google Shape;116;p17"/>
          <p:cNvGrpSpPr/>
          <p:nvPr/>
        </p:nvGrpSpPr>
        <p:grpSpPr>
          <a:xfrm>
            <a:off x="4167450" y="1228700"/>
            <a:ext cx="2632500" cy="3416400"/>
            <a:chOff x="6212550" y="1304875"/>
            <a:chExt cx="2632500" cy="3416400"/>
          </a:xfrm>
        </p:grpSpPr>
        <p:sp>
          <p:nvSpPr>
            <p:cNvPr id="117" name="Google Shape;117;p17"/>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7"/>
          <p:cNvSpPr txBox="1">
            <a:spLocks noGrp="1"/>
          </p:cNvSpPr>
          <p:nvPr>
            <p:ph type="body" idx="4294967295"/>
          </p:nvPr>
        </p:nvSpPr>
        <p:spPr>
          <a:xfrm>
            <a:off x="4236450" y="1304863"/>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Database</a:t>
            </a:r>
            <a:endParaRPr>
              <a:solidFill>
                <a:schemeClr val="lt1"/>
              </a:solidFill>
            </a:endParaRPr>
          </a:p>
        </p:txBody>
      </p:sp>
      <p:sp>
        <p:nvSpPr>
          <p:cNvPr id="120" name="Google Shape;120;p17"/>
          <p:cNvSpPr txBox="1">
            <a:spLocks noGrp="1"/>
          </p:cNvSpPr>
          <p:nvPr>
            <p:ph type="body" idx="4294967295"/>
          </p:nvPr>
        </p:nvSpPr>
        <p:spPr>
          <a:xfrm>
            <a:off x="4244400" y="1641800"/>
            <a:ext cx="2478600" cy="2794800"/>
          </a:xfrm>
          <a:prstGeom prst="rect">
            <a:avLst/>
          </a:prstGeom>
        </p:spPr>
        <p:txBody>
          <a:bodyPr spcFirstLastPara="1" wrap="square" lIns="91425" tIns="91425" rIns="91425" bIns="91425" anchor="t" anchorCtr="0">
            <a:noAutofit/>
          </a:bodyPr>
          <a:lstStyle/>
          <a:p>
            <a:pPr marL="0" lvl="0" indent="0" algn="l" rtl="0">
              <a:spcBef>
                <a:spcPts val="1700"/>
              </a:spcBef>
              <a:spcAft>
                <a:spcPts val="0"/>
              </a:spcAft>
              <a:buNone/>
            </a:pPr>
            <a:r>
              <a:rPr lang="en-IN" sz="1400" dirty="0" smtClean="0">
                <a:solidFill>
                  <a:srgbClr val="282828"/>
                </a:solidFill>
                <a:highlight>
                  <a:srgbClr val="FFFFFF"/>
                </a:highlight>
                <a:latin typeface="Arial"/>
                <a:ea typeface="Arial"/>
                <a:cs typeface="Arial"/>
                <a:sym typeface="Arial"/>
              </a:rPr>
              <a:t>T</a:t>
            </a:r>
            <a:r>
              <a:rPr lang="en" sz="1400" dirty="0" smtClean="0">
                <a:solidFill>
                  <a:srgbClr val="282828"/>
                </a:solidFill>
                <a:highlight>
                  <a:srgbClr val="FFFFFF"/>
                </a:highlight>
                <a:latin typeface="Arial"/>
                <a:ea typeface="Arial"/>
                <a:cs typeface="Arial"/>
                <a:sym typeface="Arial"/>
              </a:rPr>
              <a:t>he dataset is used in this model is diabetes.csv. </a:t>
            </a:r>
            <a:r>
              <a:rPr lang="en-IN" sz="1400" dirty="0" smtClean="0">
                <a:solidFill>
                  <a:srgbClr val="282828"/>
                </a:solidFill>
                <a:highlight>
                  <a:srgbClr val="FFFFFF"/>
                </a:highlight>
                <a:latin typeface="Arial"/>
                <a:ea typeface="Arial"/>
                <a:cs typeface="Arial"/>
                <a:sym typeface="Arial"/>
              </a:rPr>
              <a:t>B</a:t>
            </a:r>
            <a:r>
              <a:rPr lang="en" sz="1400" dirty="0" smtClean="0">
                <a:solidFill>
                  <a:srgbClr val="282828"/>
                </a:solidFill>
                <a:highlight>
                  <a:srgbClr val="FFFFFF"/>
                </a:highlight>
                <a:latin typeface="Arial"/>
                <a:ea typeface="Arial"/>
                <a:cs typeface="Arial"/>
                <a:sym typeface="Arial"/>
              </a:rPr>
              <a:t>efore creating the model we need to clean the data i.e. removing null values ,dimensional reduction etc and we have to do some data preprocessing such as correlation of independent variables with the target variable</a:t>
            </a:r>
            <a:endParaRPr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a:t>
            </a:r>
            <a:endParaRPr/>
          </a:p>
        </p:txBody>
      </p:sp>
      <p:sp>
        <p:nvSpPr>
          <p:cNvPr id="183" name="Google Shape;183;p23"/>
          <p:cNvSpPr txBox="1">
            <a:spLocks noGrp="1"/>
          </p:cNvSpPr>
          <p:nvPr>
            <p:ph type="body" idx="1"/>
          </p:nvPr>
        </p:nvSpPr>
        <p:spPr>
          <a:xfrm>
            <a:off x="311700" y="1158240"/>
            <a:ext cx="4296876" cy="3401568"/>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200" i="1" dirty="0">
                <a:solidFill>
                  <a:srgbClr val="333333"/>
                </a:solidFill>
                <a:highlight>
                  <a:srgbClr val="FFFFFF"/>
                </a:highlight>
              </a:rPr>
              <a:t>Support Vector Machine or SVM is one of the most popular Supervised Learning algorithms, which is used for Classification as well as Regression problems. However, primarily, it is used for Classification problems in Machine Learning.The goal of the SVM algorithm is to create the best line or decision boundary that can segregate n-dimensional space into classes so that we can easily put the new data point in the correct category in the future. This best decision boundary is called a hyperplane.SVM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endParaRPr sz="1200" i="1" dirty="0"/>
          </a:p>
        </p:txBody>
      </p:sp>
      <p:pic>
        <p:nvPicPr>
          <p:cNvPr id="4" name="Google Shape;188;p24"/>
          <p:cNvPicPr preferRelativeResize="0"/>
          <p:nvPr/>
        </p:nvPicPr>
        <p:blipFill>
          <a:blip r:embed="rId3">
            <a:alphaModFix/>
          </a:blip>
          <a:stretch>
            <a:fillRect/>
          </a:stretch>
        </p:blipFill>
        <p:spPr>
          <a:xfrm>
            <a:off x="5036820" y="777240"/>
            <a:ext cx="3429000" cy="367746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0"/>
          <p:cNvPicPr preferRelativeResize="0"/>
          <p:nvPr/>
        </p:nvPicPr>
        <p:blipFill rotWithShape="1">
          <a:blip r:embed="rId3">
            <a:alphaModFix/>
          </a:blip>
          <a:srcRect l="-4291" t="-14800" r="-15929" b="14800"/>
          <a:stretch/>
        </p:blipFill>
        <p:spPr>
          <a:xfrm>
            <a:off x="206000" y="377175"/>
            <a:ext cx="8572500" cy="3982174"/>
          </a:xfrm>
          <a:prstGeom prst="rect">
            <a:avLst/>
          </a:prstGeom>
          <a:noFill/>
          <a:ln>
            <a:noFill/>
          </a:ln>
        </p:spPr>
      </p:pic>
      <p:sp>
        <p:nvSpPr>
          <p:cNvPr id="137" name="Google Shape;137;p20"/>
          <p:cNvSpPr txBox="1">
            <a:spLocks noGrp="1"/>
          </p:cNvSpPr>
          <p:nvPr>
            <p:ph type="body" idx="1"/>
          </p:nvPr>
        </p:nvSpPr>
        <p:spPr>
          <a:xfrm>
            <a:off x="319500" y="305675"/>
            <a:ext cx="5998800" cy="73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WORKFLOW</a:t>
            </a:r>
            <a:endParaRPr sz="4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81" y="822960"/>
            <a:ext cx="3813565" cy="4251960"/>
          </a:xfrm>
          <a:prstGeom prst="rect">
            <a:avLst/>
          </a:prstGeom>
        </p:spPr>
      </p:pic>
      <p:sp>
        <p:nvSpPr>
          <p:cNvPr id="5" name="Rectangle 4"/>
          <p:cNvSpPr/>
          <p:nvPr/>
        </p:nvSpPr>
        <p:spPr>
          <a:xfrm>
            <a:off x="0" y="-86440"/>
            <a:ext cx="8956299"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Dataset used in this model</a:t>
            </a:r>
            <a:endParaRPr lang="en-U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6" name="Rectangle 5"/>
          <p:cNvSpPr/>
          <p:nvPr/>
        </p:nvSpPr>
        <p:spPr>
          <a:xfrm>
            <a:off x="5356860" y="1173480"/>
            <a:ext cx="3139440" cy="3429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Kb</a:t>
            </a:r>
            <a:r>
              <a:rPr lang="en-IN" dirty="0" err="1" smtClean="0">
                <a:solidFill>
                  <a:schemeClr val="tx1"/>
                </a:solidFill>
              </a:rPr>
              <a:t>dataset</a:t>
            </a:r>
            <a:r>
              <a:rPr lang="en-IN" dirty="0" smtClean="0">
                <a:solidFill>
                  <a:schemeClr val="tx1"/>
                </a:solidFill>
              </a:rPr>
              <a:t> contains 6 feature </a:t>
            </a:r>
          </a:p>
          <a:p>
            <a:pPr marL="342900" indent="-342900" algn="ctr">
              <a:buAutoNum type="arabicPeriod"/>
            </a:pPr>
            <a:r>
              <a:rPr lang="en-IN" dirty="0" smtClean="0">
                <a:solidFill>
                  <a:schemeClr val="tx1"/>
                </a:solidFill>
              </a:rPr>
              <a:t>Pregnancies</a:t>
            </a:r>
          </a:p>
          <a:p>
            <a:pPr marL="342900" indent="-342900" algn="ctr">
              <a:buAutoNum type="arabicPeriod"/>
            </a:pPr>
            <a:r>
              <a:rPr lang="en-IN" dirty="0" smtClean="0">
                <a:solidFill>
                  <a:schemeClr val="tx1"/>
                </a:solidFill>
              </a:rPr>
              <a:t>Glucose level</a:t>
            </a:r>
          </a:p>
          <a:p>
            <a:pPr marL="342900" indent="-342900" algn="ctr">
              <a:buAutoNum type="arabicPeriod"/>
            </a:pPr>
            <a:r>
              <a:rPr lang="en-IN" dirty="0" smtClean="0">
                <a:solidFill>
                  <a:schemeClr val="tx1"/>
                </a:solidFill>
              </a:rPr>
              <a:t>Blood pressure</a:t>
            </a:r>
          </a:p>
          <a:p>
            <a:pPr marL="342900" indent="-342900" algn="ctr">
              <a:buAutoNum type="arabicPeriod"/>
            </a:pPr>
            <a:r>
              <a:rPr lang="en-IN" dirty="0" smtClean="0">
                <a:solidFill>
                  <a:schemeClr val="tx1"/>
                </a:solidFill>
              </a:rPr>
              <a:t>Skin thickness</a:t>
            </a:r>
          </a:p>
          <a:p>
            <a:pPr marL="342900" indent="-342900" algn="ctr">
              <a:buAutoNum type="arabicPeriod"/>
            </a:pPr>
            <a:r>
              <a:rPr lang="en-IN" dirty="0" smtClean="0">
                <a:solidFill>
                  <a:schemeClr val="tx1"/>
                </a:solidFill>
              </a:rPr>
              <a:t>Insulin level</a:t>
            </a:r>
          </a:p>
          <a:p>
            <a:pPr marL="342900" indent="-342900" algn="ctr">
              <a:buAutoNum type="arabicPeriod"/>
            </a:pPr>
            <a:r>
              <a:rPr lang="en-IN" dirty="0" smtClean="0">
                <a:solidFill>
                  <a:schemeClr val="tx1"/>
                </a:solidFill>
              </a:rPr>
              <a:t>BODY mass index</a:t>
            </a:r>
          </a:p>
          <a:p>
            <a:pPr marL="342900" indent="-342900" algn="ctr">
              <a:buAutoNum type="arabicPeriod"/>
            </a:pPr>
            <a:r>
              <a:rPr lang="en-IN" dirty="0" smtClean="0">
                <a:solidFill>
                  <a:schemeClr val="tx1"/>
                </a:solidFill>
              </a:rPr>
              <a:t>Age</a:t>
            </a:r>
          </a:p>
          <a:p>
            <a:pPr algn="ctr"/>
            <a:endParaRPr lang="en-IN" dirty="0">
              <a:solidFill>
                <a:schemeClr val="tx1"/>
              </a:solidFill>
            </a:endParaRPr>
          </a:p>
          <a:p>
            <a:pPr algn="ctr"/>
            <a:r>
              <a:rPr lang="en-IN" dirty="0" smtClean="0">
                <a:solidFill>
                  <a:schemeClr val="tx1"/>
                </a:solidFill>
              </a:rPr>
              <a:t>And a target variable </a:t>
            </a:r>
          </a:p>
          <a:p>
            <a:pPr algn="ctr"/>
            <a:r>
              <a:rPr lang="en-IN" dirty="0" smtClean="0">
                <a:solidFill>
                  <a:schemeClr val="tx1"/>
                </a:solidFill>
              </a:rPr>
              <a:t>1. Outcome </a:t>
            </a:r>
          </a:p>
          <a:p>
            <a:pPr marL="342900" indent="-342900" algn="ctr">
              <a:buAutoNum type="arabicPeriod"/>
            </a:pPr>
            <a:endParaRPr lang="en-IN" dirty="0"/>
          </a:p>
        </p:txBody>
      </p:sp>
    </p:spTree>
    <p:extLst>
      <p:ext uri="{BB962C8B-B14F-4D97-AF65-F5344CB8AC3E}">
        <p14:creationId xmlns:p14="http://schemas.microsoft.com/office/powerpoint/2010/main" val="209405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cleaning  of diabetes.csv</a:t>
            </a:r>
            <a:endParaRPr lang="en-IN" dirty="0"/>
          </a:p>
        </p:txBody>
      </p:sp>
      <p:sp>
        <p:nvSpPr>
          <p:cNvPr id="3" name="Text Placeholder 2"/>
          <p:cNvSpPr>
            <a:spLocks noGrp="1"/>
          </p:cNvSpPr>
          <p:nvPr>
            <p:ph type="body" idx="1"/>
          </p:nvPr>
        </p:nvSpPr>
        <p:spPr/>
        <p:txBody>
          <a:bodyPr/>
          <a:lstStyle/>
          <a:p>
            <a:r>
              <a:rPr lang="en-IN" dirty="0" smtClean="0">
                <a:latin typeface="Calibri" panose="020F0502020204030204" pitchFamily="34" charset="0"/>
                <a:cs typeface="Calibri" panose="020F0502020204030204" pitchFamily="34" charset="0"/>
              </a:rPr>
              <a:t>This step involves cleaning of irrelevant data which contain null values  from the dataset . Removal of null values is necessary as it leads a model with poor accuracy </a:t>
            </a:r>
          </a:p>
          <a:p>
            <a:r>
              <a:rPr lang="en-IN" dirty="0" smtClean="0">
                <a:latin typeface="Calibri" panose="020F0502020204030204" pitchFamily="34" charset="0"/>
                <a:cs typeface="Calibri" panose="020F0502020204030204" pitchFamily="34" charset="0"/>
              </a:rPr>
              <a:t>We use </a:t>
            </a:r>
            <a:r>
              <a:rPr lang="en-IN" dirty="0" err="1" smtClean="0">
                <a:latin typeface="Calibri" panose="020F0502020204030204" pitchFamily="34" charset="0"/>
                <a:cs typeface="Calibri" panose="020F0502020204030204" pitchFamily="34" charset="0"/>
              </a:rPr>
              <a:t>dropna</a:t>
            </a:r>
            <a:r>
              <a:rPr lang="en-IN" dirty="0" smtClean="0">
                <a:latin typeface="Calibri" panose="020F0502020204030204" pitchFamily="34" charset="0"/>
                <a:cs typeface="Calibri" panose="020F0502020204030204" pitchFamily="34" charset="0"/>
              </a:rPr>
              <a:t>() command from pandas it will remove null values from the dataset</a:t>
            </a: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315890"/>
            <a:ext cx="6042660" cy="16170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512" y="3932940"/>
            <a:ext cx="3153215" cy="885949"/>
          </a:xfrm>
          <a:prstGeom prst="rect">
            <a:avLst/>
          </a:prstGeom>
        </p:spPr>
      </p:pic>
    </p:spTree>
    <p:extLst>
      <p:ext uri="{BB962C8B-B14F-4D97-AF65-F5344CB8AC3E}">
        <p14:creationId xmlns:p14="http://schemas.microsoft.com/office/powerpoint/2010/main" val="773132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r>
              <a:rPr lang="en-IN" dirty="0" err="1" smtClean="0"/>
              <a:t>preprocessing</a:t>
            </a:r>
            <a:r>
              <a:rPr lang="en-IN" dirty="0" smtClean="0"/>
              <a:t> </a:t>
            </a:r>
            <a:endParaRPr lang="en-IN" dirty="0"/>
          </a:p>
        </p:txBody>
      </p:sp>
      <p:sp>
        <p:nvSpPr>
          <p:cNvPr id="3" name="Text Placeholder 2"/>
          <p:cNvSpPr>
            <a:spLocks noGrp="1"/>
          </p:cNvSpPr>
          <p:nvPr>
            <p:ph type="body" idx="1"/>
          </p:nvPr>
        </p:nvSpPr>
        <p:spPr/>
        <p:txBody>
          <a:bodyPr/>
          <a:lstStyle/>
          <a:p>
            <a:r>
              <a:rPr lang="en-IN" dirty="0" smtClean="0"/>
              <a:t>In this step we would learn about the relationship among the different features in the dataset such as mean ,variance , quartile range , correlation among features </a:t>
            </a:r>
            <a:r>
              <a:rPr lang="en-IN" dirty="0" err="1" smtClean="0"/>
              <a:t>etc</a:t>
            </a:r>
            <a:r>
              <a:rPr lang="en-IN" dirty="0" smtClean="0"/>
              <a:t> </a:t>
            </a:r>
          </a:p>
          <a:p>
            <a:r>
              <a:rPr lang="en-IN" dirty="0" smtClean="0"/>
              <a:t>We use </a:t>
            </a:r>
            <a:r>
              <a:rPr lang="en-IN" dirty="0" err="1" smtClean="0"/>
              <a:t>df.describe</a:t>
            </a:r>
            <a:r>
              <a:rPr lang="en-IN" dirty="0" smtClean="0"/>
              <a:t>() to know mean, variance of the dataset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 y="2617602"/>
            <a:ext cx="6888480" cy="2106936"/>
          </a:xfrm>
          <a:prstGeom prst="rect">
            <a:avLst/>
          </a:prstGeom>
        </p:spPr>
      </p:pic>
    </p:spTree>
    <p:extLst>
      <p:ext uri="{BB962C8B-B14F-4D97-AF65-F5344CB8AC3E}">
        <p14:creationId xmlns:p14="http://schemas.microsoft.com/office/powerpoint/2010/main" val="1547249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211</TotalTime>
  <Words>977</Words>
  <Application>Microsoft Office PowerPoint</Application>
  <PresentationFormat>On-screen Show (16:9)</PresentationFormat>
  <Paragraphs>96</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Roboto</vt:lpstr>
      <vt:lpstr>Wingdings</vt:lpstr>
      <vt:lpstr>Geometric</vt:lpstr>
      <vt:lpstr>PowerPoint Presentation</vt:lpstr>
      <vt:lpstr>ABSTRACT</vt:lpstr>
      <vt:lpstr>Objective</vt:lpstr>
      <vt:lpstr>Software and Database</vt:lpstr>
      <vt:lpstr>SUPPORT VECTOR MACHINE</vt:lpstr>
      <vt:lpstr>PowerPoint Presentation</vt:lpstr>
      <vt:lpstr>PowerPoint Presentation</vt:lpstr>
      <vt:lpstr>Data cleaning  of diabetes.csv</vt:lpstr>
      <vt:lpstr>Data preprocessing </vt:lpstr>
      <vt:lpstr>Testing of correlation coefficient among features</vt:lpstr>
      <vt:lpstr>Bar Chart of age of person and blood pressure</vt:lpstr>
      <vt:lpstr>Data visualization </vt:lpstr>
      <vt:lpstr>Scatter plot of insulin level and glucose level </vt:lpstr>
      <vt:lpstr>Splitting of dataset</vt:lpstr>
      <vt:lpstr>Creation Of Model Using Training Tata </vt:lpstr>
      <vt:lpstr>Testing The Accuracy Of The Model</vt:lpstr>
      <vt:lpstr>App creation Using Streamlit </vt:lpstr>
      <vt:lpstr>References</vt:lpstr>
      <vt:lpstr>Conclusion</vt:lpstr>
      <vt:lpstr>Project Images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RATHOUR</dc:creator>
  <cp:lastModifiedBy>Dell</cp:lastModifiedBy>
  <cp:revision>21</cp:revision>
  <dcterms:modified xsi:type="dcterms:W3CDTF">2022-12-13T04:49:28Z</dcterms:modified>
</cp:coreProperties>
</file>