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09" r:id="rId3"/>
    <p:sldId id="316" r:id="rId4"/>
    <p:sldId id="317" r:id="rId5"/>
    <p:sldId id="318" r:id="rId6"/>
    <p:sldId id="311" r:id="rId7"/>
    <p:sldId id="312" r:id="rId8"/>
    <p:sldId id="313" r:id="rId9"/>
    <p:sldId id="314" r:id="rId10"/>
    <p:sldId id="329" r:id="rId11"/>
    <p:sldId id="340" r:id="rId12"/>
    <p:sldId id="332" r:id="rId13"/>
    <p:sldId id="338" r:id="rId14"/>
    <p:sldId id="333" r:id="rId15"/>
    <p:sldId id="339" r:id="rId16"/>
    <p:sldId id="324" r:id="rId17"/>
    <p:sldId id="325" r:id="rId18"/>
    <p:sldId id="330" r:id="rId19"/>
    <p:sldId id="328" r:id="rId20"/>
    <p:sldId id="334" r:id="rId21"/>
    <p:sldId id="310" r:id="rId22"/>
    <p:sldId id="331" r:id="rId23"/>
    <p:sldId id="319" r:id="rId24"/>
    <p:sldId id="337" r:id="rId25"/>
    <p:sldId id="320" r:id="rId26"/>
    <p:sldId id="321" r:id="rId27"/>
    <p:sldId id="335" r:id="rId28"/>
    <p:sldId id="322" r:id="rId29"/>
    <p:sldId id="326" r:id="rId30"/>
    <p:sldId id="327" r:id="rId31"/>
    <p:sldId id="336" r:id="rId32"/>
    <p:sldId id="323" r:id="rId33"/>
    <p:sldId id="308" r:id="rId34"/>
  </p:sldIdLst>
  <p:sldSz cx="9144000" cy="6858000" type="screen4x3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92" autoAdjust="0"/>
    <p:restoredTop sz="94660"/>
  </p:normalViewPr>
  <p:slideViewPr>
    <p:cSldViewPr>
      <p:cViewPr varScale="1">
        <p:scale>
          <a:sx n="64" d="100"/>
          <a:sy n="64" d="100"/>
        </p:scale>
        <p:origin x="-1380" y="-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hu-HU"/>
              <a:t>Mintacím szerkesztése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hu-HU"/>
              <a:t>Alcím mintájának szerkesztése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3230E-7423-4A9B-8C83-06DDFE44D740}" type="datetimeFigureOut">
              <a:rPr lang="hu-HU" smtClean="0"/>
              <a:t>2023. 09. 24.</a:t>
            </a:fld>
            <a:endParaRPr lang="hu-HU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881C-E049-4A0E-9104-C482CE7C6110}" type="slidenum">
              <a:rPr lang="hu-HU" smtClean="0"/>
              <a:t>‹#›</a:t>
            </a:fld>
            <a:endParaRPr lang="hu-H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u-HU"/>
              <a:t>Mintacím szerkesztése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hu-HU"/>
              <a:t>Mintaszöveg szerkesztése</a:t>
            </a:r>
          </a:p>
          <a:p>
            <a:pPr lvl="1" eaLnBrk="1" latinLnBrk="0" hangingPunct="1"/>
            <a:r>
              <a:rPr lang="hu-HU"/>
              <a:t>Második szint</a:t>
            </a:r>
          </a:p>
          <a:p>
            <a:pPr lvl="2" eaLnBrk="1" latinLnBrk="0" hangingPunct="1"/>
            <a:r>
              <a:rPr lang="hu-HU"/>
              <a:t>Harmadik szint</a:t>
            </a:r>
          </a:p>
          <a:p>
            <a:pPr lvl="3" eaLnBrk="1" latinLnBrk="0" hangingPunct="1"/>
            <a:r>
              <a:rPr lang="hu-HU"/>
              <a:t>Negyedik szint</a:t>
            </a:r>
          </a:p>
          <a:p>
            <a:pPr lvl="4" eaLnBrk="1" latinLnBrk="0" hangingPunct="1"/>
            <a:r>
              <a:rPr lang="hu-HU"/>
              <a:t>Ötödik szint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3230E-7423-4A9B-8C83-06DDFE44D740}" type="datetimeFigureOut">
              <a:rPr lang="hu-HU" smtClean="0"/>
              <a:t>2023. 09. 24.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881C-E049-4A0E-9104-C482CE7C6110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hu-HU"/>
              <a:t>Mintacím szerkesztése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hu-HU"/>
              <a:t>Mintaszöveg szerkesztése</a:t>
            </a:r>
          </a:p>
          <a:p>
            <a:pPr lvl="1" eaLnBrk="1" latinLnBrk="0" hangingPunct="1"/>
            <a:r>
              <a:rPr lang="hu-HU"/>
              <a:t>Második szint</a:t>
            </a:r>
          </a:p>
          <a:p>
            <a:pPr lvl="2" eaLnBrk="1" latinLnBrk="0" hangingPunct="1"/>
            <a:r>
              <a:rPr lang="hu-HU"/>
              <a:t>Harmadik szint</a:t>
            </a:r>
          </a:p>
          <a:p>
            <a:pPr lvl="3" eaLnBrk="1" latinLnBrk="0" hangingPunct="1"/>
            <a:r>
              <a:rPr lang="hu-HU"/>
              <a:t>Negyedik szint</a:t>
            </a:r>
          </a:p>
          <a:p>
            <a:pPr lvl="4" eaLnBrk="1" latinLnBrk="0" hangingPunct="1"/>
            <a:r>
              <a:rPr lang="hu-HU"/>
              <a:t>Ötödik szint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3230E-7423-4A9B-8C83-06DDFE44D740}" type="datetimeFigureOut">
              <a:rPr lang="hu-HU" smtClean="0"/>
              <a:t>2023. 09. 24.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881C-E049-4A0E-9104-C482CE7C6110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u-HU"/>
              <a:t>Mintacím szerkesztése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hu-HU"/>
              <a:t>Mintaszöveg szerkesztése</a:t>
            </a:r>
          </a:p>
          <a:p>
            <a:pPr lvl="1" eaLnBrk="1" latinLnBrk="0" hangingPunct="1"/>
            <a:r>
              <a:rPr lang="hu-HU"/>
              <a:t>Második szint</a:t>
            </a:r>
          </a:p>
          <a:p>
            <a:pPr lvl="2" eaLnBrk="1" latinLnBrk="0" hangingPunct="1"/>
            <a:r>
              <a:rPr lang="hu-HU"/>
              <a:t>Harmadik szint</a:t>
            </a:r>
          </a:p>
          <a:p>
            <a:pPr lvl="3" eaLnBrk="1" latinLnBrk="0" hangingPunct="1"/>
            <a:r>
              <a:rPr lang="hu-HU"/>
              <a:t>Negyedik szint</a:t>
            </a:r>
          </a:p>
          <a:p>
            <a:pPr lvl="4" eaLnBrk="1" latinLnBrk="0" hangingPunct="1"/>
            <a:r>
              <a:rPr lang="hu-HU"/>
              <a:t>Ötödik szint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3230E-7423-4A9B-8C83-06DDFE44D740}" type="datetimeFigureOut">
              <a:rPr lang="hu-HU" smtClean="0"/>
              <a:t>2023. 09. 24.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881C-E049-4A0E-9104-C482CE7C6110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hu-HU"/>
              <a:t>Mintacím szerkesztése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3230E-7423-4A9B-8C83-06DDFE44D740}" type="datetimeFigureOut">
              <a:rPr lang="hu-HU" smtClean="0"/>
              <a:t>2023. 09. 24.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881C-E049-4A0E-9104-C482CE7C6110}" type="slidenum">
              <a:rPr lang="hu-HU" smtClean="0"/>
              <a:t>‹#›</a:t>
            </a:fld>
            <a:endParaRPr lang="hu-H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hu-HU"/>
              <a:t>Mintacím szerkesztése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hu-HU"/>
              <a:t>Mintaszöveg szerkesztése</a:t>
            </a:r>
          </a:p>
          <a:p>
            <a:pPr lvl="1" eaLnBrk="1" latinLnBrk="0" hangingPunct="1"/>
            <a:r>
              <a:rPr lang="hu-HU"/>
              <a:t>Második szint</a:t>
            </a:r>
          </a:p>
          <a:p>
            <a:pPr lvl="2" eaLnBrk="1" latinLnBrk="0" hangingPunct="1"/>
            <a:r>
              <a:rPr lang="hu-HU"/>
              <a:t>Harmadik szint</a:t>
            </a:r>
          </a:p>
          <a:p>
            <a:pPr lvl="3" eaLnBrk="1" latinLnBrk="0" hangingPunct="1"/>
            <a:r>
              <a:rPr lang="hu-HU"/>
              <a:t>Negyedik szint</a:t>
            </a:r>
          </a:p>
          <a:p>
            <a:pPr lvl="4" eaLnBrk="1" latinLnBrk="0" hangingPunct="1"/>
            <a:r>
              <a:rPr lang="hu-HU"/>
              <a:t>Ötödik szint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hu-HU"/>
              <a:t>Mintaszöveg szerkesztése</a:t>
            </a:r>
          </a:p>
          <a:p>
            <a:pPr lvl="1" eaLnBrk="1" latinLnBrk="0" hangingPunct="1"/>
            <a:r>
              <a:rPr lang="hu-HU"/>
              <a:t>Második szint</a:t>
            </a:r>
          </a:p>
          <a:p>
            <a:pPr lvl="2" eaLnBrk="1" latinLnBrk="0" hangingPunct="1"/>
            <a:r>
              <a:rPr lang="hu-HU"/>
              <a:t>Harmadik szint</a:t>
            </a:r>
          </a:p>
          <a:p>
            <a:pPr lvl="3" eaLnBrk="1" latinLnBrk="0" hangingPunct="1"/>
            <a:r>
              <a:rPr lang="hu-HU"/>
              <a:t>Negyedik szint</a:t>
            </a:r>
          </a:p>
          <a:p>
            <a:pPr lvl="4" eaLnBrk="1" latinLnBrk="0" hangingPunct="1"/>
            <a:r>
              <a:rPr lang="hu-HU"/>
              <a:t>Ötödik szint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3230E-7423-4A9B-8C83-06DDFE44D740}" type="datetimeFigureOut">
              <a:rPr lang="hu-HU" smtClean="0"/>
              <a:t>2023. 09. 24.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881C-E049-4A0E-9104-C482CE7C6110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hu-HU"/>
              <a:t>Mintacím szerkesztése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hu-HU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hu-HU"/>
              <a:t>Mintaszöveg szerkesztése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hu-HU"/>
              <a:t>Mintaszöveg szerkesztése</a:t>
            </a:r>
          </a:p>
          <a:p>
            <a:pPr lvl="1" eaLnBrk="1" latinLnBrk="0" hangingPunct="1"/>
            <a:r>
              <a:rPr lang="hu-HU"/>
              <a:t>Második szint</a:t>
            </a:r>
          </a:p>
          <a:p>
            <a:pPr lvl="2" eaLnBrk="1" latinLnBrk="0" hangingPunct="1"/>
            <a:r>
              <a:rPr lang="hu-HU"/>
              <a:t>Harmadik szint</a:t>
            </a:r>
          </a:p>
          <a:p>
            <a:pPr lvl="3" eaLnBrk="1" latinLnBrk="0" hangingPunct="1"/>
            <a:r>
              <a:rPr lang="hu-HU"/>
              <a:t>Negyedik szint</a:t>
            </a:r>
          </a:p>
          <a:p>
            <a:pPr lvl="4" eaLnBrk="1" latinLnBrk="0" hangingPunct="1"/>
            <a:r>
              <a:rPr lang="hu-HU"/>
              <a:t>Ötödik szint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hu-HU"/>
              <a:t>Mintaszöveg szerkesztése</a:t>
            </a:r>
          </a:p>
          <a:p>
            <a:pPr lvl="1" eaLnBrk="1" latinLnBrk="0" hangingPunct="1"/>
            <a:r>
              <a:rPr lang="hu-HU"/>
              <a:t>Második szint</a:t>
            </a:r>
          </a:p>
          <a:p>
            <a:pPr lvl="2" eaLnBrk="1" latinLnBrk="0" hangingPunct="1"/>
            <a:r>
              <a:rPr lang="hu-HU"/>
              <a:t>Harmadik szint</a:t>
            </a:r>
          </a:p>
          <a:p>
            <a:pPr lvl="3" eaLnBrk="1" latinLnBrk="0" hangingPunct="1"/>
            <a:r>
              <a:rPr lang="hu-HU"/>
              <a:t>Negyedik szint</a:t>
            </a:r>
          </a:p>
          <a:p>
            <a:pPr lvl="4" eaLnBrk="1" latinLnBrk="0" hangingPunct="1"/>
            <a:r>
              <a:rPr lang="hu-HU"/>
              <a:t>Ötödik szint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3230E-7423-4A9B-8C83-06DDFE44D740}" type="datetimeFigureOut">
              <a:rPr lang="hu-HU" smtClean="0"/>
              <a:t>2023. 09. 24.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881C-E049-4A0E-9104-C482CE7C6110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hu-HU"/>
              <a:t>Mintacím szerkesztése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3230E-7423-4A9B-8C83-06DDFE44D740}" type="datetimeFigureOut">
              <a:rPr lang="hu-HU" smtClean="0"/>
              <a:t>2023. 09. 24.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881C-E049-4A0E-9104-C482CE7C6110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3230E-7423-4A9B-8C83-06DDFE44D740}" type="datetimeFigureOut">
              <a:rPr lang="hu-HU" smtClean="0"/>
              <a:t>2023. 09. 24.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881C-E049-4A0E-9104-C482CE7C6110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hu-HU"/>
              <a:t>Mintacím szerkesztése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hu-HU"/>
              <a:t>Mintaszöveg szerkesztése</a:t>
            </a:r>
          </a:p>
          <a:p>
            <a:pPr lvl="1" eaLnBrk="1" latinLnBrk="0" hangingPunct="1"/>
            <a:r>
              <a:rPr lang="hu-HU"/>
              <a:t>Második szint</a:t>
            </a:r>
          </a:p>
          <a:p>
            <a:pPr lvl="2" eaLnBrk="1" latinLnBrk="0" hangingPunct="1"/>
            <a:r>
              <a:rPr lang="hu-HU"/>
              <a:t>Harmadik szint</a:t>
            </a:r>
          </a:p>
          <a:p>
            <a:pPr lvl="3" eaLnBrk="1" latinLnBrk="0" hangingPunct="1"/>
            <a:r>
              <a:rPr lang="hu-HU"/>
              <a:t>Negyedik szint</a:t>
            </a:r>
          </a:p>
          <a:p>
            <a:pPr lvl="4" eaLnBrk="1" latinLnBrk="0" hangingPunct="1"/>
            <a:r>
              <a:rPr lang="hu-HU"/>
              <a:t>Ötödik szint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3230E-7423-4A9B-8C83-06DDFE44D740}" type="datetimeFigureOut">
              <a:rPr lang="hu-HU" smtClean="0"/>
              <a:t>2023. 09. 24.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881C-E049-4A0E-9104-C482CE7C6110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hu-HU"/>
              <a:t>Mintacím szerkesztése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3230E-7423-4A9B-8C83-06DDFE44D740}" type="datetimeFigureOut">
              <a:rPr lang="hu-HU" smtClean="0"/>
              <a:t>2023. 09. 24.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9760881C-E049-4A0E-9104-C482CE7C6110}" type="slidenum">
              <a:rPr lang="hu-HU" smtClean="0"/>
              <a:t>‹#›</a:t>
            </a:fld>
            <a:endParaRPr lang="hu-H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hu-HU"/>
              <a:t>Kép beszúrásához kattintson az ikonra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hu-HU"/>
              <a:t>Mintacím szerkesztése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hu-HU"/>
              <a:t>Mintaszöveg szerkesztése</a:t>
            </a:r>
          </a:p>
          <a:p>
            <a:pPr lvl="1" eaLnBrk="1" latinLnBrk="0" hangingPunct="1"/>
            <a:r>
              <a:rPr kumimoji="0" lang="hu-HU"/>
              <a:t>Második szint</a:t>
            </a:r>
          </a:p>
          <a:p>
            <a:pPr lvl="2" eaLnBrk="1" latinLnBrk="0" hangingPunct="1"/>
            <a:r>
              <a:rPr kumimoji="0" lang="hu-HU"/>
              <a:t>Harmadik szint</a:t>
            </a:r>
          </a:p>
          <a:p>
            <a:pPr lvl="3" eaLnBrk="1" latinLnBrk="0" hangingPunct="1"/>
            <a:r>
              <a:rPr kumimoji="0" lang="hu-HU"/>
              <a:t>Negyedik szint</a:t>
            </a:r>
          </a:p>
          <a:p>
            <a:pPr lvl="4" eaLnBrk="1" latinLnBrk="0" hangingPunct="1"/>
            <a:r>
              <a:rPr kumimoji="0" lang="hu-HU"/>
              <a:t>Ötödik szint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903230E-7423-4A9B-8C83-06DDFE44D740}" type="datetimeFigureOut">
              <a:rPr lang="hu-HU" smtClean="0"/>
              <a:t>2023. 09. 24.</a:t>
            </a:fld>
            <a:endParaRPr lang="hu-HU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760881C-E049-4A0E-9104-C482CE7C6110}" type="slidenum">
              <a:rPr lang="hu-HU" smtClean="0"/>
              <a:t>‹#›</a:t>
            </a:fld>
            <a:endParaRPr lang="hu-HU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07504" y="2276872"/>
            <a:ext cx="9036496" cy="2489448"/>
          </a:xfrm>
        </p:spPr>
        <p:txBody>
          <a:bodyPr>
            <a:noAutofit/>
          </a:bodyPr>
          <a:lstStyle/>
          <a:p>
            <a:pPr algn="ctr"/>
            <a:r>
              <a:rPr lang="hu-HU" sz="7000" dirty="0"/>
              <a:t>A nemzetgazdaság ágazati rendszere</a:t>
            </a:r>
          </a:p>
        </p:txBody>
      </p:sp>
    </p:spTree>
    <p:extLst>
      <p:ext uri="{BB962C8B-B14F-4D97-AF65-F5344CB8AC3E}">
        <p14:creationId xmlns:p14="http://schemas.microsoft.com/office/powerpoint/2010/main" val="18391597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856984" cy="1080120"/>
          </a:xfrm>
        </p:spPr>
        <p:txBody>
          <a:bodyPr>
            <a:normAutofit/>
          </a:bodyPr>
          <a:lstStyle/>
          <a:p>
            <a:pPr algn="ctr"/>
            <a:r>
              <a:rPr lang="hu-HU" sz="3600" b="1" dirty="0"/>
              <a:t>Halmozódás jelensége a GDP értelmezésénél</a:t>
            </a:r>
          </a:p>
        </p:txBody>
      </p:sp>
      <p:pic>
        <p:nvPicPr>
          <p:cNvPr id="163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556792"/>
            <a:ext cx="8208912" cy="4896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976007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856984" cy="1080120"/>
          </a:xfrm>
        </p:spPr>
        <p:txBody>
          <a:bodyPr>
            <a:normAutofit/>
          </a:bodyPr>
          <a:lstStyle/>
          <a:p>
            <a:pPr algn="ctr"/>
            <a:r>
              <a:rPr lang="hu-HU" sz="3600" b="1" dirty="0"/>
              <a:t>Halmozódás jelensége a GDP </a:t>
            </a:r>
            <a:r>
              <a:rPr lang="hu-HU" sz="3600" b="1" dirty="0" smtClean="0"/>
              <a:t>értelmezésénél 2</a:t>
            </a:r>
            <a:endParaRPr lang="hu-HU" sz="3600" b="1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340769"/>
            <a:ext cx="8856984" cy="54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641295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67544" y="836712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hu-HU" dirty="0"/>
              <a:t>A világgazdaság teljesítményének változása – Nemzetközi Valutaalap (IMF)</a:t>
            </a:r>
          </a:p>
        </p:txBody>
      </p:sp>
      <p:pic>
        <p:nvPicPr>
          <p:cNvPr id="1843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935163"/>
            <a:ext cx="8784976" cy="487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031994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07504" y="332656"/>
            <a:ext cx="9036496" cy="792088"/>
          </a:xfrm>
        </p:spPr>
        <p:txBody>
          <a:bodyPr>
            <a:noAutofit/>
          </a:bodyPr>
          <a:lstStyle/>
          <a:p>
            <a:r>
              <a:rPr lang="hu-HU" sz="3600" dirty="0"/>
              <a:t>Magyarország évi GDP értékei millió Ft-ban - KSH</a:t>
            </a:r>
          </a:p>
        </p:txBody>
      </p:sp>
      <p:pic>
        <p:nvPicPr>
          <p:cNvPr id="2457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12776"/>
            <a:ext cx="8424936" cy="5040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124421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0" y="260648"/>
            <a:ext cx="9036496" cy="1143000"/>
          </a:xfrm>
        </p:spPr>
        <p:txBody>
          <a:bodyPr>
            <a:normAutofit/>
          </a:bodyPr>
          <a:lstStyle/>
          <a:p>
            <a:pPr algn="ctr"/>
            <a:r>
              <a:rPr lang="hu-HU" sz="3600" dirty="0"/>
              <a:t>GDP változás 2022-ben az előző évhez képest Magyarországon - KSH</a:t>
            </a:r>
          </a:p>
        </p:txBody>
      </p:sp>
      <p:pic>
        <p:nvPicPr>
          <p:cNvPr id="1945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484785"/>
            <a:ext cx="8856983" cy="5256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753118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0" y="0"/>
            <a:ext cx="9108504" cy="620688"/>
          </a:xfrm>
        </p:spPr>
        <p:txBody>
          <a:bodyPr>
            <a:normAutofit/>
          </a:bodyPr>
          <a:lstStyle/>
          <a:p>
            <a:r>
              <a:rPr lang="hu-HU" sz="2600" dirty="0"/>
              <a:t>Európai országok 2018. évi GDP értéke – millió amerikai dollárban</a:t>
            </a:r>
          </a:p>
        </p:txBody>
      </p:sp>
      <p:pic>
        <p:nvPicPr>
          <p:cNvPr id="2560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5" y="692696"/>
            <a:ext cx="4896544" cy="60486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915514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395536" y="332656"/>
            <a:ext cx="8229600" cy="1143000"/>
          </a:xfrm>
        </p:spPr>
        <p:txBody>
          <a:bodyPr/>
          <a:lstStyle/>
          <a:p>
            <a:pPr algn="ctr"/>
            <a:r>
              <a:rPr lang="hu-HU" dirty="0"/>
              <a:t>Infláció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767808"/>
          </a:xfrm>
        </p:spPr>
        <p:txBody>
          <a:bodyPr/>
          <a:lstStyle/>
          <a:p>
            <a:pPr marL="0" indent="0" algn="just">
              <a:buNone/>
            </a:pPr>
            <a:r>
              <a:rPr lang="hu-HU" sz="3200" dirty="0"/>
              <a:t>Az infláció a </a:t>
            </a:r>
            <a:r>
              <a:rPr lang="hu-HU" sz="3200" b="1" dirty="0"/>
              <a:t>pénz vásárlóértékének folyamatos csökkenését</a:t>
            </a:r>
            <a:r>
              <a:rPr lang="hu-HU" sz="3200" dirty="0"/>
              <a:t>, és ebből következően az árak általános színvonalának, más szóval az </a:t>
            </a:r>
            <a:r>
              <a:rPr lang="hu-HU" sz="3200" b="1" dirty="0"/>
              <a:t>árszínvonalnak a növekedését </a:t>
            </a:r>
            <a:r>
              <a:rPr lang="hu-HU" sz="3200" dirty="0"/>
              <a:t>jelenti.</a:t>
            </a:r>
            <a:endParaRPr lang="hu-HU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4437112"/>
            <a:ext cx="6480720" cy="13681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014553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395536" y="-609"/>
            <a:ext cx="8229600" cy="764704"/>
          </a:xfrm>
        </p:spPr>
        <p:txBody>
          <a:bodyPr>
            <a:normAutofit fontScale="90000"/>
          </a:bodyPr>
          <a:lstStyle/>
          <a:p>
            <a:pPr algn="ctr"/>
            <a:r>
              <a:rPr lang="hu-HU" dirty="0"/>
              <a:t>Infláció fajtái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0" y="692696"/>
            <a:ext cx="9108504" cy="6021288"/>
          </a:xfrm>
        </p:spPr>
        <p:txBody>
          <a:bodyPr>
            <a:noAutofit/>
          </a:bodyPr>
          <a:lstStyle/>
          <a:p>
            <a:r>
              <a:rPr lang="hu-HU" sz="3000" b="1" dirty="0"/>
              <a:t>Kúszó infláció</a:t>
            </a:r>
            <a:r>
              <a:rPr lang="hu-HU" sz="3000" dirty="0"/>
              <a:t>, ami kismértékű árszínvonal emelkedést jelent, az árszínvonal maximum néhány százalékkal emelkedik évente, általában ekkora mértékű infláció előnyös a gazdaság számára.</a:t>
            </a:r>
          </a:p>
          <a:p>
            <a:r>
              <a:rPr lang="hu-HU" sz="3000" b="1" dirty="0"/>
              <a:t>Vágtató infláció</a:t>
            </a:r>
            <a:r>
              <a:rPr lang="hu-HU" sz="3000" dirty="0"/>
              <a:t>, ami már nagyobb mértékű, akár már két számjegyű árszínvonal emelkedés, a pénz gyorsabb elértéktelenedését jelenti, a megtakarítók inkább külföldi valutában vagy értéktárgyakba fektetik a pénzüket, a gazdasági egyensúly fennmarad.</a:t>
            </a:r>
          </a:p>
          <a:p>
            <a:r>
              <a:rPr lang="hu-HU" sz="3000" b="1" dirty="0"/>
              <a:t>Hiperinfláció</a:t>
            </a:r>
            <a:r>
              <a:rPr lang="hu-HU" sz="3000" dirty="0"/>
              <a:t>, amelynél olyan nagy mértékű pénz elértéktelenedés, amely gazdasági zavarokat okoz, szétzilálódik a gazdaság.</a:t>
            </a:r>
          </a:p>
        </p:txBody>
      </p:sp>
    </p:spTree>
    <p:extLst>
      <p:ext uri="{BB962C8B-B14F-4D97-AF65-F5344CB8AC3E}">
        <p14:creationId xmlns:p14="http://schemas.microsoft.com/office/powerpoint/2010/main" val="24668605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395536" y="22109"/>
            <a:ext cx="8229600" cy="670587"/>
          </a:xfrm>
        </p:spPr>
        <p:txBody>
          <a:bodyPr>
            <a:normAutofit fontScale="90000"/>
          </a:bodyPr>
          <a:lstStyle/>
          <a:p>
            <a:pPr algn="ctr"/>
            <a:r>
              <a:rPr lang="hu-HU" dirty="0"/>
              <a:t>Infláció fajtái okok alapján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5496" y="620688"/>
            <a:ext cx="9108504" cy="6336704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ü"/>
            </a:pPr>
            <a:r>
              <a:rPr lang="hu-HU" sz="3000" dirty="0"/>
              <a:t> </a:t>
            </a:r>
            <a:r>
              <a:rPr lang="hu-HU" sz="3000" b="1" dirty="0"/>
              <a:t>Ha változatlan kínálat mellett megnő a kereslet</a:t>
            </a:r>
            <a:r>
              <a:rPr lang="hu-HU" sz="3000" dirty="0"/>
              <a:t>, azaz a vevők többet akarnak fogyasztani a piacról, mint eddig.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hu-HU" sz="3000" dirty="0"/>
              <a:t> </a:t>
            </a:r>
            <a:r>
              <a:rPr lang="hu-HU" sz="3000" b="1" dirty="0"/>
              <a:t>Ha változatlan kereslet mellett lecsökken a kínálat</a:t>
            </a:r>
            <a:r>
              <a:rPr lang="hu-HU" sz="3000" dirty="0"/>
              <a:t>, azaz kevesebb termék, szolgáltatás lesz eladó a piacon.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hu-HU" sz="3000" b="1" dirty="0"/>
              <a:t>Ha megnő</a:t>
            </a:r>
            <a:r>
              <a:rPr lang="hu-HU" sz="3000" dirty="0"/>
              <a:t> </a:t>
            </a:r>
            <a:r>
              <a:rPr lang="hu-HU" sz="3000" b="1" dirty="0"/>
              <a:t>a pénzmennyiség </a:t>
            </a:r>
            <a:r>
              <a:rPr lang="hu-HU" sz="3000" dirty="0"/>
              <a:t>(pl. béremelés, vagy pénzbeli támogatások következtében) a háztartásoknál, akik a végső fogyasztói a piaci termékeknek, szolgáltatásoknak.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hu-HU" sz="3000" b="1" dirty="0"/>
              <a:t>Ha emelkedik valamely termelési tényező, vagy alapanyag, félkész termék ára</a:t>
            </a:r>
            <a:r>
              <a:rPr lang="hu-HU" sz="3000" dirty="0"/>
              <a:t>, ami a termelésben az önköltség növekedésével jár.</a:t>
            </a:r>
          </a:p>
        </p:txBody>
      </p:sp>
    </p:spTree>
    <p:extLst>
      <p:ext uri="{BB962C8B-B14F-4D97-AF65-F5344CB8AC3E}">
        <p14:creationId xmlns:p14="http://schemas.microsoft.com/office/powerpoint/2010/main" val="15628843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29600" cy="1143000"/>
          </a:xfrm>
        </p:spPr>
        <p:txBody>
          <a:bodyPr/>
          <a:lstStyle/>
          <a:p>
            <a:pPr algn="ctr"/>
            <a:r>
              <a:rPr lang="hu-HU" dirty="0"/>
              <a:t>MNB inflációs előrejelzése</a:t>
            </a:r>
          </a:p>
        </p:txBody>
      </p:sp>
      <p:pic>
        <p:nvPicPr>
          <p:cNvPr id="153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56792"/>
            <a:ext cx="8352928" cy="5184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99580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hu-HU" dirty="0"/>
              <a:t>A nemzetgazdaságot alkotó szektorok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589864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hu-HU" sz="3600" dirty="0"/>
              <a:t>HÁZTARTÁSOK SZEKTORA</a:t>
            </a:r>
          </a:p>
          <a:p>
            <a:pPr marL="514350" indent="-514350">
              <a:buFont typeface="+mj-lt"/>
              <a:buAutoNum type="arabicPeriod"/>
            </a:pPr>
            <a:r>
              <a:rPr lang="hu-HU" sz="3600" dirty="0"/>
              <a:t>VÁLLALATI SZEKTOR</a:t>
            </a:r>
          </a:p>
          <a:p>
            <a:pPr marL="514350" indent="-514350">
              <a:buFont typeface="+mj-lt"/>
              <a:buAutoNum type="arabicPeriod"/>
            </a:pPr>
            <a:r>
              <a:rPr lang="hu-HU" sz="3600" dirty="0"/>
              <a:t>ÁLLAMI, ÖNKORMÁNYZATI SZFÉRA</a:t>
            </a:r>
          </a:p>
          <a:p>
            <a:pPr marL="514350" indent="-514350">
              <a:buFont typeface="+mj-lt"/>
              <a:buAutoNum type="arabicPeriod"/>
            </a:pPr>
            <a:r>
              <a:rPr lang="hu-HU" sz="3600" dirty="0"/>
              <a:t>KÜLFÖLD</a:t>
            </a:r>
          </a:p>
        </p:txBody>
      </p:sp>
    </p:spTree>
    <p:extLst>
      <p:ext uri="{BB962C8B-B14F-4D97-AF65-F5344CB8AC3E}">
        <p14:creationId xmlns:p14="http://schemas.microsoft.com/office/powerpoint/2010/main" val="2639756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hu-HU" sz="3600" dirty="0"/>
              <a:t>Fogyasztói árak változása Magyarországon 2022-ben az előző évhez képest</a:t>
            </a:r>
          </a:p>
        </p:txBody>
      </p:sp>
      <p:pic>
        <p:nvPicPr>
          <p:cNvPr id="2048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68760"/>
            <a:ext cx="9036496" cy="53285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43876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43000"/>
          </a:xfrm>
        </p:spPr>
        <p:txBody>
          <a:bodyPr/>
          <a:lstStyle/>
          <a:p>
            <a:pPr algn="ctr"/>
            <a:r>
              <a:rPr lang="hu-HU" dirty="0"/>
              <a:t>Infláció az EU-ban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12776"/>
            <a:ext cx="9144000" cy="5445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28645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hu-HU" dirty="0"/>
              <a:t>Példa a fogyasztói árindex kiszámítására</a:t>
            </a:r>
          </a:p>
        </p:txBody>
      </p:sp>
      <p:pic>
        <p:nvPicPr>
          <p:cNvPr id="1741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12776"/>
            <a:ext cx="9036496" cy="5445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449553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792088"/>
          </a:xfrm>
        </p:spPr>
        <p:txBody>
          <a:bodyPr>
            <a:normAutofit fontScale="90000"/>
          </a:bodyPr>
          <a:lstStyle/>
          <a:p>
            <a:r>
              <a:rPr lang="hu-HU" dirty="0"/>
              <a:t>Munkaerőpiac, munkanélküliség</a:t>
            </a:r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016" y="2492896"/>
            <a:ext cx="8856984" cy="4176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églalap 3"/>
          <p:cNvSpPr/>
          <p:nvPr/>
        </p:nvSpPr>
        <p:spPr>
          <a:xfrm>
            <a:off x="179512" y="980728"/>
            <a:ext cx="896448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hu-HU" sz="2800" b="1" dirty="0"/>
              <a:t>Munkaerőforrás:</a:t>
            </a:r>
            <a:r>
              <a:rPr lang="hu-HU" sz="2800" dirty="0"/>
              <a:t> a munkaképes korú, adott társadalmi-gazdasági munkakövetelményeknek megfelelő szellemi és fizikai képességekkel rendelkező népesség a lakosságon belül</a:t>
            </a:r>
            <a:r>
              <a:rPr lang="hu-HU" sz="2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388378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720080"/>
          </a:xfrm>
        </p:spPr>
        <p:txBody>
          <a:bodyPr>
            <a:normAutofit fontScale="90000"/>
          </a:bodyPr>
          <a:lstStyle/>
          <a:p>
            <a:r>
              <a:rPr lang="hu-HU" dirty="0"/>
              <a:t>Munkaerőpiac, munkanélküliség</a:t>
            </a:r>
          </a:p>
        </p:txBody>
      </p:sp>
      <p:pic>
        <p:nvPicPr>
          <p:cNvPr id="2355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908720"/>
            <a:ext cx="8928992" cy="5832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202558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hu-HU" dirty="0"/>
              <a:t>Munkaerőpiac, munkanélküliség</a:t>
            </a:r>
          </a:p>
        </p:txBody>
      </p:sp>
      <p:pic>
        <p:nvPicPr>
          <p:cNvPr id="12292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556792"/>
            <a:ext cx="8784976" cy="50405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247710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hu-HU" dirty="0"/>
              <a:t>Munkaerőpiac, munkanélküliség</a:t>
            </a:r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556792"/>
            <a:ext cx="8712968" cy="5112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896730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hu-HU" sz="3600" dirty="0"/>
              <a:t>A 15–64 éves foglalkoztatottak száma és változása 2022-ben 2021-hez képest - KSH</a:t>
            </a:r>
          </a:p>
        </p:txBody>
      </p:sp>
      <p:pic>
        <p:nvPicPr>
          <p:cNvPr id="2150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56792"/>
            <a:ext cx="9036496" cy="5301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375286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hu-HU" dirty="0"/>
              <a:t>Munkanélküliség típusai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5112568"/>
          </a:xfrm>
        </p:spPr>
        <p:txBody>
          <a:bodyPr>
            <a:normAutofit fontScale="92500"/>
          </a:bodyPr>
          <a:lstStyle/>
          <a:p>
            <a:pPr marL="0" indent="0" algn="just">
              <a:buNone/>
            </a:pPr>
            <a:r>
              <a:rPr lang="hu-HU" sz="3900" b="1" dirty="0" err="1"/>
              <a:t>Frikcionális</a:t>
            </a:r>
            <a:r>
              <a:rPr lang="hu-HU" sz="3900" dirty="0"/>
              <a:t> munkanélküliség jön létre akkor, ha az álláshelyek betöltésének mobilitási korlátai vannak. Ide sorolhatók például azok a vidéki emberek, akiknek csak a messzebb fekvő városokban tudnának végzettségüknek megfelelő állást találni, ám a beutazások idő- és költségigénye nem teszi lehetővé a munkába állásukat.</a:t>
            </a:r>
          </a:p>
        </p:txBody>
      </p:sp>
    </p:spTree>
    <p:extLst>
      <p:ext uri="{BB962C8B-B14F-4D97-AF65-F5344CB8AC3E}">
        <p14:creationId xmlns:p14="http://schemas.microsoft.com/office/powerpoint/2010/main" val="5796494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hu-HU" dirty="0"/>
              <a:t>Munkanélküliség típusai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07504" y="1340768"/>
            <a:ext cx="8856984" cy="5328592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hu-HU" sz="3900" b="1" dirty="0"/>
              <a:t>Súrlódásos </a:t>
            </a:r>
            <a:r>
              <a:rPr lang="hu-HU" sz="3900" dirty="0"/>
              <a:t>munkanélküliség esetén szintén lenne betölthető álláshelye a munkavállalónak, de különböző okok akadályozzák annak betöltését. Oka lehet például, hogy megvan ugyan a végzettsége, de már elavult, vagy egy pótlólagos feltételnek nem felel meg (pl. hiányzik a szükséges nyelv ismerete), s végül azért is súrlódhat valaki a szakmák között, mert egyszerűen nincs megfelelő információja a betölthető álláshelyekről.</a:t>
            </a:r>
          </a:p>
        </p:txBody>
      </p:sp>
    </p:spTree>
    <p:extLst>
      <p:ext uri="{BB962C8B-B14F-4D97-AF65-F5344CB8AC3E}">
        <p14:creationId xmlns:p14="http://schemas.microsoft.com/office/powerpoint/2010/main" val="3867585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143000"/>
          </a:xfrm>
        </p:spPr>
        <p:txBody>
          <a:bodyPr/>
          <a:lstStyle/>
          <a:p>
            <a:pPr algn="ctr"/>
            <a:r>
              <a:rPr lang="hu-HU" dirty="0"/>
              <a:t>A nemzetgazdaság fogalma</a:t>
            </a:r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340768"/>
            <a:ext cx="8784976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313715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hu-HU" dirty="0"/>
              <a:t>Munkanélküliség típusai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07504" y="1340768"/>
            <a:ext cx="8856984" cy="5328592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hu-HU" sz="3900" dirty="0"/>
              <a:t>A </a:t>
            </a:r>
            <a:r>
              <a:rPr lang="hu-HU" sz="3900" b="1" dirty="0"/>
              <a:t>strukturális</a:t>
            </a:r>
            <a:r>
              <a:rPr lang="hu-HU" sz="3900" dirty="0"/>
              <a:t> munkanélküliség tartós és súlyos problémája lehet egy gazdasági rendszernek. A kiváltó ok ebben az esetben az, hogy a gazdasági szerkezet átalakulása olyan munkaerőigényt támaszt, amelyhez nem illeszkedik a korábbi végzettségi struktúra. A munkavállalók végzettsége tehát nem képes követni a gazdaság igényeit.</a:t>
            </a:r>
          </a:p>
        </p:txBody>
      </p:sp>
    </p:spTree>
    <p:extLst>
      <p:ext uri="{BB962C8B-B14F-4D97-AF65-F5344CB8AC3E}">
        <p14:creationId xmlns:p14="http://schemas.microsoft.com/office/powerpoint/2010/main" val="37908621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hu-HU" sz="3600" dirty="0"/>
              <a:t>Munkanélküliségi ráta, 2022. IV. negyedév, 15-64 éves korosztályban - KSH</a:t>
            </a:r>
          </a:p>
        </p:txBody>
      </p:sp>
      <p:pic>
        <p:nvPicPr>
          <p:cNvPr id="2253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12776"/>
            <a:ext cx="8352928" cy="53285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246455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792088"/>
          </a:xfrm>
        </p:spPr>
        <p:txBody>
          <a:bodyPr>
            <a:normAutofit fontScale="90000"/>
          </a:bodyPr>
          <a:lstStyle/>
          <a:p>
            <a:r>
              <a:rPr lang="hu-HU" dirty="0"/>
              <a:t>Munkaerőpiac, munkanélküliség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5496" y="980728"/>
            <a:ext cx="8651304" cy="554461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hu-HU" sz="3200" dirty="0"/>
              <a:t>Egy gazdaságban az aktívak száma 2000</a:t>
            </a:r>
          </a:p>
          <a:p>
            <a:pPr marL="0" indent="0" algn="just">
              <a:buNone/>
            </a:pPr>
            <a:r>
              <a:rPr lang="hu-HU" sz="3200" dirty="0"/>
              <a:t>ezer fő, ami a munkaképesek 80%-át</a:t>
            </a:r>
          </a:p>
          <a:p>
            <a:pPr marL="0" indent="0" algn="just">
              <a:buNone/>
            </a:pPr>
            <a:r>
              <a:rPr lang="hu-HU" sz="3200" dirty="0"/>
              <a:t>teszi ki. A nem munkaképesek száma 300</a:t>
            </a:r>
          </a:p>
          <a:p>
            <a:pPr marL="0" indent="0" algn="just">
              <a:buNone/>
            </a:pPr>
            <a:r>
              <a:rPr lang="hu-HU" sz="3200" dirty="0"/>
              <a:t>ezer fő, míg a munkanélküliek 150 ezren</a:t>
            </a:r>
          </a:p>
          <a:p>
            <a:pPr marL="0" indent="0" algn="just">
              <a:buNone/>
            </a:pPr>
            <a:r>
              <a:rPr lang="hu-HU" sz="3200" dirty="0"/>
              <a:t>vannak.</a:t>
            </a:r>
          </a:p>
          <a:p>
            <a:pPr marL="0" indent="0" algn="just">
              <a:buNone/>
            </a:pPr>
            <a:r>
              <a:rPr lang="hu-HU" sz="3200" dirty="0"/>
              <a:t>Mekkora a munkanélküliségi ráta?</a:t>
            </a:r>
          </a:p>
          <a:p>
            <a:pPr marL="0" indent="0" algn="just">
              <a:buNone/>
            </a:pPr>
            <a:r>
              <a:rPr lang="hu-HU" sz="3200" dirty="0"/>
              <a:t>Hányan vannak a foglalkoztatottak?</a:t>
            </a:r>
          </a:p>
          <a:p>
            <a:pPr marL="0" indent="0" algn="just">
              <a:buNone/>
            </a:pPr>
            <a:r>
              <a:rPr lang="hu-HU" sz="3200" dirty="0"/>
              <a:t>Hányan vannak a munkaképesek?</a:t>
            </a:r>
          </a:p>
          <a:p>
            <a:pPr marL="0" indent="0" algn="just">
              <a:buNone/>
            </a:pPr>
            <a:r>
              <a:rPr lang="hu-HU" sz="3200" dirty="0"/>
              <a:t>Hány fő lakik az országban?</a:t>
            </a:r>
          </a:p>
          <a:p>
            <a:pPr marL="0" indent="0" algn="just">
              <a:buNone/>
            </a:pPr>
            <a:r>
              <a:rPr lang="hu-HU" sz="3200" dirty="0"/>
              <a:t>Mekkora az aktivitási ráta?</a:t>
            </a:r>
          </a:p>
        </p:txBody>
      </p:sp>
    </p:spTree>
    <p:extLst>
      <p:ext uri="{BB962C8B-B14F-4D97-AF65-F5344CB8AC3E}">
        <p14:creationId xmlns:p14="http://schemas.microsoft.com/office/powerpoint/2010/main" val="329867494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395536" y="2420888"/>
            <a:ext cx="8305800" cy="1143000"/>
          </a:xfrm>
        </p:spPr>
        <p:txBody>
          <a:bodyPr/>
          <a:lstStyle/>
          <a:p>
            <a:pPr algn="ctr"/>
            <a:r>
              <a:rPr lang="hu-HU" dirty="0"/>
              <a:t>Köszönöm a figyelmet!</a:t>
            </a:r>
          </a:p>
        </p:txBody>
      </p:sp>
    </p:spTree>
    <p:extLst>
      <p:ext uri="{BB962C8B-B14F-4D97-AF65-F5344CB8AC3E}">
        <p14:creationId xmlns:p14="http://schemas.microsoft.com/office/powerpoint/2010/main" val="275497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854968"/>
          </a:xfrm>
        </p:spPr>
        <p:txBody>
          <a:bodyPr/>
          <a:lstStyle/>
          <a:p>
            <a:pPr algn="ctr"/>
            <a:r>
              <a:rPr lang="hu-HU" dirty="0"/>
              <a:t>A nemzetgazdaság fogalma</a:t>
            </a:r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053547"/>
            <a:ext cx="8568952" cy="20874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068960"/>
            <a:ext cx="8712968" cy="3655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275373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854968"/>
          </a:xfrm>
        </p:spPr>
        <p:txBody>
          <a:bodyPr/>
          <a:lstStyle/>
          <a:p>
            <a:pPr algn="ctr"/>
            <a:r>
              <a:rPr lang="hu-HU" dirty="0"/>
              <a:t>A nemzetgazdaság fogalma</a:t>
            </a:r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052736"/>
            <a:ext cx="8640960" cy="56166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62191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885556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856984" cy="108012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b="1" dirty="0" err="1"/>
              <a:t>Nemzeti</a:t>
            </a:r>
            <a:r>
              <a:rPr lang="en-US" sz="3600" b="1" dirty="0"/>
              <a:t> </a:t>
            </a:r>
            <a:r>
              <a:rPr lang="en-US" sz="3600" b="1" dirty="0" err="1"/>
              <a:t>számlarendszer</a:t>
            </a:r>
            <a:r>
              <a:rPr lang="en-US" sz="3600" b="1" dirty="0"/>
              <a:t>- System of National Accounts (SNA</a:t>
            </a:r>
            <a:r>
              <a:rPr lang="hu-HU" sz="3600" b="1" dirty="0"/>
              <a:t>)</a:t>
            </a: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68760"/>
            <a:ext cx="9144000" cy="55892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445370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856984" cy="108012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b="1" dirty="0" err="1"/>
              <a:t>Nemzeti</a:t>
            </a:r>
            <a:r>
              <a:rPr lang="en-US" sz="3600" b="1" dirty="0"/>
              <a:t> </a:t>
            </a:r>
            <a:r>
              <a:rPr lang="en-US" sz="3600" b="1" dirty="0" err="1"/>
              <a:t>számlarendszer</a:t>
            </a:r>
            <a:r>
              <a:rPr lang="en-US" sz="3600" b="1" dirty="0"/>
              <a:t>- System of National Accounts (SNA</a:t>
            </a:r>
            <a:r>
              <a:rPr lang="hu-HU" sz="3600" b="1" dirty="0"/>
              <a:t>)</a:t>
            </a: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96752"/>
            <a:ext cx="9144000" cy="36724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4941168"/>
            <a:ext cx="8928992" cy="1728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332117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856984" cy="108012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b="1" dirty="0" err="1"/>
              <a:t>Nemzeti</a:t>
            </a:r>
            <a:r>
              <a:rPr lang="en-US" sz="3600" b="1" dirty="0"/>
              <a:t> </a:t>
            </a:r>
            <a:r>
              <a:rPr lang="en-US" sz="3600" b="1" dirty="0" err="1"/>
              <a:t>számlarendszer</a:t>
            </a:r>
            <a:r>
              <a:rPr lang="en-US" sz="3600" b="1" dirty="0"/>
              <a:t>- System of National Accounts (SNA</a:t>
            </a:r>
            <a:r>
              <a:rPr lang="hu-HU" sz="3600" b="1" dirty="0"/>
              <a:t>)</a:t>
            </a:r>
          </a:p>
        </p:txBody>
      </p:sp>
      <p:pic>
        <p:nvPicPr>
          <p:cNvPr id="512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68760"/>
            <a:ext cx="8784975" cy="54726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42871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Áramlás">
  <a:themeElements>
    <a:clrScheme name="Áramlás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Áramlás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Áramlás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803</TotalTime>
  <Words>614</Words>
  <Application>Microsoft Office PowerPoint</Application>
  <PresentationFormat>Diavetítés a képernyőre (4:3 oldalarány)</PresentationFormat>
  <Paragraphs>58</Paragraphs>
  <Slides>33</Slides>
  <Notes>0</Notes>
  <HiddenSlides>0</HiddenSlides>
  <MMClips>0</MMClips>
  <ScaleCrop>false</ScaleCrop>
  <HeadingPairs>
    <vt:vector size="4" baseType="variant">
      <vt:variant>
        <vt:lpstr>Téma</vt:lpstr>
      </vt:variant>
      <vt:variant>
        <vt:i4>1</vt:i4>
      </vt:variant>
      <vt:variant>
        <vt:lpstr>Diacímek</vt:lpstr>
      </vt:variant>
      <vt:variant>
        <vt:i4>33</vt:i4>
      </vt:variant>
    </vt:vector>
  </HeadingPairs>
  <TitlesOfParts>
    <vt:vector size="34" baseType="lpstr">
      <vt:lpstr>Áramlás</vt:lpstr>
      <vt:lpstr>A nemzetgazdaság ágazati rendszere</vt:lpstr>
      <vt:lpstr>A nemzetgazdaságot alkotó szektorok</vt:lpstr>
      <vt:lpstr>A nemzetgazdaság fogalma</vt:lpstr>
      <vt:lpstr>A nemzetgazdaság fogalma</vt:lpstr>
      <vt:lpstr>A nemzetgazdaság fogalma</vt:lpstr>
      <vt:lpstr>PowerPoint bemutató</vt:lpstr>
      <vt:lpstr>Nemzeti számlarendszer- System of National Accounts (SNA)</vt:lpstr>
      <vt:lpstr>Nemzeti számlarendszer- System of National Accounts (SNA)</vt:lpstr>
      <vt:lpstr>Nemzeti számlarendszer- System of National Accounts (SNA)</vt:lpstr>
      <vt:lpstr>Halmozódás jelensége a GDP értelmezésénél</vt:lpstr>
      <vt:lpstr>Halmozódás jelensége a GDP értelmezésénél 2</vt:lpstr>
      <vt:lpstr>A világgazdaság teljesítményének változása – Nemzetközi Valutaalap (IMF)</vt:lpstr>
      <vt:lpstr>Magyarország évi GDP értékei millió Ft-ban - KSH</vt:lpstr>
      <vt:lpstr>GDP változás 2022-ben az előző évhez képest Magyarországon - KSH</vt:lpstr>
      <vt:lpstr>Európai országok 2018. évi GDP értéke – millió amerikai dollárban</vt:lpstr>
      <vt:lpstr>Infláció</vt:lpstr>
      <vt:lpstr>Infláció fajtái</vt:lpstr>
      <vt:lpstr>Infláció fajtái okok alapján</vt:lpstr>
      <vt:lpstr>MNB inflációs előrejelzése</vt:lpstr>
      <vt:lpstr>Fogyasztói árak változása Magyarországon 2022-ben az előző évhez képest</vt:lpstr>
      <vt:lpstr>Infláció az EU-ban</vt:lpstr>
      <vt:lpstr>Példa a fogyasztói árindex kiszámítására</vt:lpstr>
      <vt:lpstr>Munkaerőpiac, munkanélküliség</vt:lpstr>
      <vt:lpstr>Munkaerőpiac, munkanélküliség</vt:lpstr>
      <vt:lpstr>Munkaerőpiac, munkanélküliség</vt:lpstr>
      <vt:lpstr>Munkaerőpiac, munkanélküliség</vt:lpstr>
      <vt:lpstr>A 15–64 éves foglalkoztatottak száma és változása 2022-ben 2021-hez képest - KSH</vt:lpstr>
      <vt:lpstr>Munkanélküliség típusai</vt:lpstr>
      <vt:lpstr>Munkanélküliség típusai</vt:lpstr>
      <vt:lpstr>Munkanélküliség típusai</vt:lpstr>
      <vt:lpstr>Munkanélküliségi ráta, 2022. IV. negyedév, 15-64 éves korosztályban - KSH</vt:lpstr>
      <vt:lpstr>Munkaerőpiac, munkanélküliség</vt:lpstr>
      <vt:lpstr>Köszönöm a figyelmet!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Gazdasági alapfogalmak</dc:title>
  <dc:creator>user</dc:creator>
  <cp:lastModifiedBy>user</cp:lastModifiedBy>
  <cp:revision>155</cp:revision>
  <dcterms:created xsi:type="dcterms:W3CDTF">2023-09-08T20:24:08Z</dcterms:created>
  <dcterms:modified xsi:type="dcterms:W3CDTF">2023-09-23T22:28:01Z</dcterms:modified>
</cp:coreProperties>
</file>