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48" r:id="rId27"/>
    <p:sldId id="346" r:id="rId28"/>
    <p:sldId id="347" r:id="rId29"/>
    <p:sldId id="351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9" r:id="rId42"/>
    <p:sldId id="344" r:id="rId43"/>
    <p:sldId id="345" r:id="rId44"/>
    <p:sldId id="350" r:id="rId45"/>
    <p:sldId id="308" r:id="rId4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4660"/>
  </p:normalViewPr>
  <p:slideViewPr>
    <p:cSldViewPr>
      <p:cViewPr varScale="1">
        <p:scale>
          <a:sx n="85" d="100"/>
          <a:sy n="85" d="100"/>
        </p:scale>
        <p:origin x="16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03230E-7423-4A9B-8C83-06DDFE44D740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51648" cy="3857600"/>
          </a:xfrm>
        </p:spPr>
        <p:txBody>
          <a:bodyPr>
            <a:noAutofit/>
          </a:bodyPr>
          <a:lstStyle/>
          <a:p>
            <a:pPr algn="ctr"/>
            <a:r>
              <a:rPr lang="hu-HU" sz="8000" dirty="0">
                <a:effectLst/>
              </a:rPr>
              <a:t>Az állam gazdasági szerepe, feladatai </a:t>
            </a:r>
            <a:endParaRPr lang="hu-HU" sz="8000" dirty="0"/>
          </a:p>
        </p:txBody>
      </p:sp>
    </p:spTree>
    <p:extLst>
      <p:ext uri="{BB962C8B-B14F-4D97-AF65-F5344CB8AC3E}">
        <p14:creationId xmlns:p14="http://schemas.microsoft.com/office/powerpoint/2010/main" val="18391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/>
              <a:t>Az állam, mint gazdasági szereplő: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348880"/>
            <a:ext cx="8191500" cy="424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51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36903" cy="460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71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5698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77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4096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92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698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71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8497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07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78497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87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29600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19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Központi költségvetés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06489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99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Központi költségvetés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56984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6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DAD38-E4FD-40CB-9670-88FF19A8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hu-HU" dirty="0"/>
              <a:t>XIX. század végén az államnak „éjjeliőr” szerepe volt,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2" y="1916832"/>
            <a:ext cx="868045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214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Központi költségvetés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8092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13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Központi költségvetés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1296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65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Központi költségvetés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49694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68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Központi költségvetés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/>
              <a:t>Mire fordítódnak a központi költségvetési kiadások?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800" dirty="0"/>
              <a:t>Állami intézmények, minisztériumok, országgyűlés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800" dirty="0"/>
              <a:t>Rendvédelem, honvédelem, katasztrófavédelem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800" dirty="0"/>
              <a:t>Oktatás, Egészségügy, Nyugdíjrendszer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800" dirty="0"/>
              <a:t>Szociális támogatások, Családtámogatások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800" dirty="0"/>
              <a:t>Közlekedés, Környezetvédelem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800" dirty="0"/>
              <a:t>Önkormányzatok támogatása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800" dirty="0"/>
              <a:t>Adósság törlesztése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800" dirty="0"/>
              <a:t>Fogyasztói árkiegészítés (rezsitámogatás)</a:t>
            </a:r>
          </a:p>
          <a:p>
            <a:pPr>
              <a:buFont typeface="Wingdings" panose="05000000000000000000" pitchFamily="2" charset="2"/>
              <a:buChar char="ü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50886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Államháztartási, költségvetési jogszabályi környezet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>
            <a:noAutofit/>
          </a:bodyPr>
          <a:lstStyle/>
          <a:p>
            <a:pPr algn="just"/>
            <a:r>
              <a:rPr lang="hu-HU" sz="3200" i="1" dirty="0"/>
              <a:t>2022. évi XXV. törvény Magyarország 2023. évi központi költségvetéséről</a:t>
            </a:r>
          </a:p>
          <a:p>
            <a:pPr algn="just"/>
            <a:r>
              <a:rPr lang="hu-HU" sz="3200" i="1" dirty="0"/>
              <a:t>2011. évi CXCV. törvény az államháztartásról</a:t>
            </a:r>
          </a:p>
          <a:p>
            <a:pPr algn="just"/>
            <a:r>
              <a:rPr lang="hu-HU" sz="3200" i="1" dirty="0"/>
              <a:t>368/2011. (XII. 31.) Korm. rendelet az államháztartásról szóló törvény végrehajtásáról</a:t>
            </a:r>
          </a:p>
          <a:p>
            <a:pPr algn="just"/>
            <a:r>
              <a:rPr lang="hu-HU" sz="3200" i="1" dirty="0"/>
              <a:t>2011. évi CLXXXIX. törvény Magyarország helyi önkormányzatairól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53022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Magyarország központi költségvetése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Az Országgyűlés az államháztartás központi alrendszerének 2023. évi</a:t>
            </a:r>
          </a:p>
          <a:p>
            <a:pPr marL="0" indent="0" algn="just">
              <a:buNone/>
            </a:pPr>
            <a:r>
              <a:rPr lang="hu-HU" sz="3200" dirty="0"/>
              <a:t>a) kiadási főösszegét 39 776 144,4 millió forintban,</a:t>
            </a:r>
          </a:p>
          <a:p>
            <a:pPr marL="0" indent="0" algn="just">
              <a:buNone/>
            </a:pPr>
            <a:r>
              <a:rPr lang="hu-HU" sz="3200" dirty="0"/>
              <a:t>b) bevételi főösszegét 36 375 909,6 millió forintban,</a:t>
            </a:r>
          </a:p>
          <a:p>
            <a:pPr marL="0" indent="0" algn="just">
              <a:buNone/>
            </a:pPr>
            <a:r>
              <a:rPr lang="hu-HU" sz="3200" dirty="0"/>
              <a:t>c) hiányát 3 400 234,8 millió forintban</a:t>
            </a:r>
          </a:p>
          <a:p>
            <a:pPr marL="0" indent="0" algn="just">
              <a:buNone/>
            </a:pPr>
            <a:r>
              <a:rPr lang="hu-HU" sz="3200" dirty="0"/>
              <a:t>állapítja meg.</a:t>
            </a:r>
          </a:p>
        </p:txBody>
      </p:sp>
    </p:spTree>
    <p:extLst>
      <p:ext uri="{BB962C8B-B14F-4D97-AF65-F5344CB8AC3E}">
        <p14:creationId xmlns:p14="http://schemas.microsoft.com/office/powerpoint/2010/main" val="1125109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Magyarország központi költségvetése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91276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708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Magyarország központi költségvetése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640960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747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Magyarország központi költségvetése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8497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455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18C2691E-84A7-4F3D-854F-3B57CD18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DAD38-E4FD-40CB-9670-88FF19A8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3600" dirty="0"/>
              <a:t>A XX. század elejétől növekedni kezdett az állam gazdasági szerepvállalása.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/>
              <a:t>Társadalmi feszültségek tompítása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/>
              <a:t>Nyomor enyhítése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/>
              <a:t>Termelés folyamatosságának biztosítása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/>
              <a:t>Infrastruktúra építése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/>
              <a:t>Gazdaság fejlesztése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0310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Önkormányzati költségvetés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Milyen kötelező feladatokra költ egy önkormányzat?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 Településüzemeltetés (közutak, temetők, stb.)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Egészségügyi alapellátás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Óvodai, </a:t>
            </a:r>
            <a:r>
              <a:rPr lang="hu-HU" sz="3200" dirty="0" err="1"/>
              <a:t>bölcsödei</a:t>
            </a:r>
            <a:r>
              <a:rPr lang="hu-HU" sz="3200" dirty="0"/>
              <a:t> ellátás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Gyermekjóléti szolgáltatások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Kultúra (közművelődés, könyvtár, stb.)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Lakás- és helyiséggazdálkodás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hu-HU" sz="3200" dirty="0"/>
          </a:p>
          <a:p>
            <a:pPr algn="just">
              <a:buFont typeface="Wingdings" panose="05000000000000000000" pitchFamily="2" charset="2"/>
              <a:buChar char="v"/>
            </a:pPr>
            <a:endParaRPr lang="hu-HU" sz="3200" dirty="0"/>
          </a:p>
          <a:p>
            <a:pPr algn="just">
              <a:buFont typeface="Wingdings" panose="05000000000000000000" pitchFamily="2" charset="2"/>
              <a:buChar char="v"/>
            </a:pPr>
            <a:endParaRPr lang="hu-HU" sz="3200" dirty="0"/>
          </a:p>
          <a:p>
            <a:pPr algn="just">
              <a:buFont typeface="Wingdings" panose="05000000000000000000" pitchFamily="2" charset="2"/>
              <a:buChar char="v"/>
            </a:pP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263466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Önkormányzati költségvetés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Milyen kötelező feladatokra költ egy önkormányzat?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 Hajléktalan-ellátás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Helyi természetvédelem, vízgazdálkodás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Polgári védelem, katasztrófavédelem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Közfoglalkoztatás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Sport, ifjúsági ügyek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Nemzetiségi ügyek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 err="1"/>
              <a:t>Távhő-</a:t>
            </a:r>
            <a:r>
              <a:rPr lang="hu-HU" sz="3200" dirty="0"/>
              <a:t> és víziközmű-szolgáltatás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Helyi tömegközlekedés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hu-HU" sz="3200" dirty="0"/>
          </a:p>
          <a:p>
            <a:pPr algn="just">
              <a:buFont typeface="Wingdings" panose="05000000000000000000" pitchFamily="2" charset="2"/>
              <a:buChar char="v"/>
            </a:pPr>
            <a:endParaRPr lang="hu-HU" sz="3200" dirty="0"/>
          </a:p>
          <a:p>
            <a:pPr algn="just">
              <a:buFont typeface="Wingdings" panose="05000000000000000000" pitchFamily="2" charset="2"/>
              <a:buChar char="v"/>
            </a:pP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24457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Önkormányzati költségvetés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Miből gazdálkodik egy önkormányzat?</a:t>
            </a:r>
          </a:p>
          <a:p>
            <a:pPr marL="0" indent="0" algn="just">
              <a:buNone/>
            </a:pPr>
            <a:endParaRPr lang="hu-HU" sz="3200" dirty="0"/>
          </a:p>
          <a:p>
            <a:pPr algn="just">
              <a:buFont typeface="Wingdings" panose="05000000000000000000" pitchFamily="2" charset="2"/>
              <a:buChar char="v"/>
            </a:pPr>
            <a:endParaRPr lang="hu-HU" sz="3200" dirty="0"/>
          </a:p>
          <a:p>
            <a:pPr algn="just">
              <a:buFont typeface="Wingdings" panose="05000000000000000000" pitchFamily="2" charset="2"/>
              <a:buChar char="v"/>
            </a:pPr>
            <a:endParaRPr lang="hu-HU" sz="3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56895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927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Önkormányzati költségvetés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Az önkormányzati saját bevétel: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a helyi adók;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saját tevékenységből, vállalkozásból és az önkormányzati vagyon hasznosításából származó bevétel, nyereség, osztalék, kamat és bérleti díj;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átvett pénzeszközök;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200" dirty="0"/>
              <a:t>törvény alapján az önkormányzatot megillető illeték, bírság, díj;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15563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/>
          <a:lstStyle/>
          <a:p>
            <a:pPr algn="ctr"/>
            <a:r>
              <a:rPr lang="hu-HU" dirty="0"/>
              <a:t>Adózási alapfogalmak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96448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775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/>
          <a:lstStyle/>
          <a:p>
            <a:pPr algn="ctr"/>
            <a:r>
              <a:rPr lang="hu-HU" dirty="0"/>
              <a:t>Adózási alapfogalmak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832"/>
            <a:ext cx="822960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737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/>
          <a:lstStyle/>
          <a:p>
            <a:pPr algn="ctr"/>
            <a:r>
              <a:rPr lang="hu-HU" dirty="0"/>
              <a:t>Adó funkciói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/>
          <a:lstStyle/>
          <a:p>
            <a:pPr algn="just"/>
            <a:r>
              <a:rPr lang="hu-HU" sz="3200" dirty="0"/>
              <a:t>A közfeladatok közkiadásai pénzügyi fedezetének biztosítása</a:t>
            </a:r>
          </a:p>
          <a:p>
            <a:pPr algn="just"/>
            <a:r>
              <a:rPr lang="hu-HU" sz="3200" dirty="0"/>
              <a:t>Jövedelmek újraelosztása a gazdasági szereplők (háztartások, vállalatok) között</a:t>
            </a:r>
          </a:p>
          <a:p>
            <a:pPr algn="just"/>
            <a:r>
              <a:rPr lang="hu-HU" sz="3200" dirty="0"/>
              <a:t>Létminimum alatt élők támogatása</a:t>
            </a:r>
          </a:p>
          <a:p>
            <a:pPr algn="just"/>
            <a:r>
              <a:rPr lang="hu-HU" sz="3200" dirty="0"/>
              <a:t>Fogyasztás befolyásolása</a:t>
            </a:r>
          </a:p>
          <a:p>
            <a:pPr algn="just"/>
            <a:r>
              <a:rPr lang="hu-HU" sz="3200" dirty="0"/>
              <a:t>Politikai szerep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9472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/>
          <a:lstStyle/>
          <a:p>
            <a:pPr algn="ctr"/>
            <a:r>
              <a:rPr lang="hu-HU" dirty="0"/>
              <a:t>Adók csoportosítása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5400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3000" dirty="0"/>
              <a:t>Attól függően, hogy </a:t>
            </a:r>
            <a:r>
              <a:rPr lang="hu-HU" sz="3000" b="1" u="sng" dirty="0"/>
              <a:t>mihez kapcsolódik: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3000" b="1" dirty="0"/>
              <a:t>Közvetlen adók</a:t>
            </a:r>
            <a:r>
              <a:rPr lang="hu-HU" sz="3000" dirty="0"/>
              <a:t>: gazdasági tevékenységhez, pénzügyi eredményhez, jövedelemhez kapcsolódik.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hu-HU" sz="2800" dirty="0"/>
              <a:t>Személyi jövedelemadók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hu-HU" sz="2800" dirty="0"/>
              <a:t>Vállalati jövedelemadók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hu-HU" sz="2800" dirty="0"/>
              <a:t>Vagyonadók</a:t>
            </a:r>
          </a:p>
          <a:p>
            <a:pPr marL="541782" indent="-514350" algn="just">
              <a:buFont typeface="+mj-lt"/>
              <a:buAutoNum type="arabicPeriod"/>
            </a:pPr>
            <a:r>
              <a:rPr lang="hu-HU" sz="3000" b="1" dirty="0"/>
              <a:t>Közvetett adók</a:t>
            </a:r>
            <a:r>
              <a:rPr lang="hu-HU" sz="3000" dirty="0"/>
              <a:t>: az adó alanyát terheli.</a:t>
            </a:r>
          </a:p>
          <a:p>
            <a:pPr marL="907542" lvl="1" indent="-514350" algn="just">
              <a:buFont typeface="Arial" panose="020B0604020202020204" pitchFamily="34" charset="0"/>
              <a:buChar char="•"/>
            </a:pPr>
            <a:r>
              <a:rPr lang="hu-HU" sz="2800" dirty="0"/>
              <a:t>Forgalmi adók</a:t>
            </a:r>
          </a:p>
          <a:p>
            <a:pPr marL="907542" lvl="1" indent="-514350" algn="just">
              <a:buFont typeface="Arial" panose="020B0604020202020204" pitchFamily="34" charset="0"/>
              <a:buChar char="•"/>
            </a:pPr>
            <a:r>
              <a:rPr lang="hu-HU" sz="2800" dirty="0"/>
              <a:t>Fogyasztási adók</a:t>
            </a:r>
          </a:p>
          <a:p>
            <a:pPr marL="907542" lvl="1" indent="-514350" algn="just">
              <a:buFont typeface="Arial" panose="020B0604020202020204" pitchFamily="34" charset="0"/>
              <a:buChar char="•"/>
            </a:pPr>
            <a:r>
              <a:rPr lang="hu-HU" sz="2800" dirty="0"/>
              <a:t>Értéknövekedési adók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8699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/>
          <a:lstStyle/>
          <a:p>
            <a:pPr algn="ctr"/>
            <a:r>
              <a:rPr lang="hu-HU" dirty="0"/>
              <a:t>Adók csoportosítása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2800" dirty="0"/>
              <a:t>Az </a:t>
            </a:r>
            <a:r>
              <a:rPr lang="hu-HU" sz="2800" b="1" u="sng" dirty="0"/>
              <a:t>adó alanya </a:t>
            </a:r>
            <a:r>
              <a:rPr lang="hu-HU" sz="2800" dirty="0"/>
              <a:t>lehet: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dirty="0"/>
              <a:t>Természetes személy, aki </a:t>
            </a:r>
            <a:r>
              <a:rPr lang="hu-HU" sz="2800" b="1" dirty="0"/>
              <a:t>lakossági adót </a:t>
            </a:r>
            <a:r>
              <a:rPr lang="hu-HU" sz="2800" dirty="0"/>
              <a:t>fizet. (pl. </a:t>
            </a:r>
            <a:r>
              <a:rPr lang="hu-HU" sz="2800" dirty="0" err="1"/>
              <a:t>SZJA-t</a:t>
            </a:r>
            <a:r>
              <a:rPr lang="hu-HU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dirty="0"/>
              <a:t>Jogi személy, ami </a:t>
            </a:r>
            <a:r>
              <a:rPr lang="hu-HU" sz="2800" b="1" dirty="0"/>
              <a:t>vállalati adót </a:t>
            </a:r>
            <a:r>
              <a:rPr lang="hu-HU" sz="2800" dirty="0"/>
              <a:t>fizet (pl. nyereségadó)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sz="2800" dirty="0"/>
          </a:p>
          <a:p>
            <a:pPr marL="0" indent="0">
              <a:buNone/>
            </a:pPr>
            <a:r>
              <a:rPr lang="hu-HU" sz="2800" dirty="0"/>
              <a:t>Az </a:t>
            </a:r>
            <a:r>
              <a:rPr lang="hu-HU" sz="2800" b="1" u="sng" dirty="0"/>
              <a:t>adóztatás jogosultsága szerint </a:t>
            </a:r>
            <a:r>
              <a:rPr lang="hu-HU" sz="2800" dirty="0"/>
              <a:t>megkülönböztethető: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b="1" dirty="0"/>
              <a:t>Központi adók,</a:t>
            </a:r>
            <a:r>
              <a:rPr lang="hu-HU" sz="2800" dirty="0"/>
              <a:t> aminek megállapítása az állami közigazgatási szervek feladata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b="1" dirty="0"/>
              <a:t>Helyi adók, </a:t>
            </a:r>
            <a:r>
              <a:rPr lang="hu-HU" sz="2800" dirty="0"/>
              <a:t>amiket az önkormányzatok állapítanak meg.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hu-HU" sz="2800" b="1" u="sng" dirty="0"/>
              <a:t>Jövedelem mértékével összefüggésben </a:t>
            </a:r>
            <a:r>
              <a:rPr lang="hu-HU" sz="2800" dirty="0"/>
              <a:t>beszélünk:</a:t>
            </a:r>
          </a:p>
          <a:p>
            <a:pPr marL="0" indent="0">
              <a:buNone/>
            </a:pPr>
            <a:r>
              <a:rPr lang="hu-HU" sz="2800" dirty="0"/>
              <a:t>Jövedelemtől független, </a:t>
            </a:r>
            <a:r>
              <a:rPr lang="hu-HU" sz="2800" b="1" dirty="0"/>
              <a:t>fix összegű adókról </a:t>
            </a:r>
            <a:r>
              <a:rPr lang="hu-HU" sz="2800" dirty="0"/>
              <a:t>(pl. vagyonadó)</a:t>
            </a:r>
          </a:p>
          <a:p>
            <a:pPr marL="0" indent="0">
              <a:buNone/>
            </a:pPr>
            <a:r>
              <a:rPr lang="hu-HU" sz="2800" b="1" dirty="0"/>
              <a:t>Jövedelem mértékével arányos adókról </a:t>
            </a:r>
            <a:r>
              <a:rPr lang="hu-HU" sz="2800" dirty="0"/>
              <a:t>(pl. SZJA, TAO)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0521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/>
          <a:lstStyle/>
          <a:p>
            <a:pPr algn="ctr"/>
            <a:r>
              <a:rPr lang="hu-HU" dirty="0"/>
              <a:t>Adók csoportosítása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77686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88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DAD38-E4FD-40CB-9670-88FF19A8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412776"/>
            <a:ext cx="90043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79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/>
          <a:lstStyle/>
          <a:p>
            <a:pPr algn="ctr"/>
            <a:r>
              <a:rPr lang="hu-HU" dirty="0"/>
              <a:t>A „jó” adórendszer ismérvei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3000" b="1" dirty="0"/>
              <a:t>Igazságos </a:t>
            </a:r>
            <a:r>
              <a:rPr lang="hu-HU" sz="3000" dirty="0"/>
              <a:t>(méltányos, közteherviselő képességgel arányos)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000" b="1" dirty="0"/>
              <a:t>Hatékony</a:t>
            </a:r>
            <a:r>
              <a:rPr lang="hu-HU" sz="3000" dirty="0"/>
              <a:t> (minimálisan befolyásolja negatívan a gazdasági növekedést)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000" b="1" dirty="0"/>
              <a:t>Semleges </a:t>
            </a:r>
            <a:r>
              <a:rPr lang="hu-HU" sz="3000" dirty="0"/>
              <a:t>(nem okoz zavart a piacgazdaság működésében és a piaci szereplők pozíciójában)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000" b="1" dirty="0"/>
              <a:t>Egyszerű</a:t>
            </a:r>
            <a:r>
              <a:rPr lang="hu-HU" sz="3000" dirty="0"/>
              <a:t> (jól átlátható és áttekinthető)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000" b="1" dirty="0"/>
              <a:t>Konzisztens</a:t>
            </a:r>
            <a:r>
              <a:rPr lang="hu-HU" sz="3000" dirty="0"/>
              <a:t> (következetes, a nemzetközi partnerek adórendszerével összeegyeztethető)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000" b="1" dirty="0"/>
              <a:t>Stabil</a:t>
            </a:r>
            <a:r>
              <a:rPr lang="hu-HU" sz="3000" dirty="0"/>
              <a:t> (Kiszámítható, ritkán változik)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0363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Legfőbb adóbevételek (millió Ft)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3"/>
            <a:ext cx="8923585" cy="374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99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/>
          <a:lstStyle/>
          <a:p>
            <a:pPr algn="ctr"/>
            <a:r>
              <a:rPr lang="hu-HU" dirty="0"/>
              <a:t>Személyi jövedelemadó (SZJA)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hu-HU" sz="3000" dirty="0"/>
              <a:t>Jogszabályi háttér: </a:t>
            </a:r>
            <a:r>
              <a:rPr lang="hu-HU" sz="3000" i="1" dirty="0"/>
              <a:t>1995. évi CXVII. Törvény a személyi jövedelemadóról</a:t>
            </a:r>
          </a:p>
          <a:p>
            <a:pPr marL="0" indent="0" algn="just">
              <a:buNone/>
            </a:pPr>
            <a:r>
              <a:rPr lang="hu-HU" sz="3000" dirty="0"/>
              <a:t>Az </a:t>
            </a:r>
            <a:r>
              <a:rPr lang="hu-HU" sz="3000" b="1" dirty="0"/>
              <a:t>SZJA alanyai a magánszemélyek, tárgya pedig a megszerzett jövedelem</a:t>
            </a:r>
            <a:r>
              <a:rPr lang="hu-HU" sz="3000" dirty="0"/>
              <a:t>, származzon az akár önálló (pl. egyéni vállalkozói), vagy nem önálló (pl. munkavállalói) tevékenységből, esetleg vagyon, tőke hasznosításából (pl. lakáskiadás).</a:t>
            </a:r>
          </a:p>
          <a:p>
            <a:pPr marL="0" indent="0" algn="just">
              <a:buNone/>
            </a:pPr>
            <a:r>
              <a:rPr lang="hu-HU" sz="3000" b="1" dirty="0"/>
              <a:t>A megfizetendő adó mértékét bizonyos kedvezmények mérsékelhetik. </a:t>
            </a:r>
            <a:r>
              <a:rPr lang="hu-HU" sz="3000" dirty="0"/>
              <a:t>Ezek közül az egyik legfontosabb </a:t>
            </a:r>
            <a:r>
              <a:rPr lang="hu-HU" sz="3000" b="1" dirty="0"/>
              <a:t>a családi adókedvezmény.</a:t>
            </a:r>
            <a:endParaRPr lang="hu-HU" sz="3000" dirty="0"/>
          </a:p>
          <a:p>
            <a:pPr marL="0" indent="0" algn="just">
              <a:buNone/>
            </a:pPr>
            <a:r>
              <a:rPr lang="hu-HU" sz="3000" b="1" dirty="0"/>
              <a:t>Mértéke jelenleg: 15%, alapja a megszerzett bruttó jövedelem.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3449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/>
          <a:lstStyle/>
          <a:p>
            <a:pPr algn="ctr"/>
            <a:r>
              <a:rPr lang="hu-HU" dirty="0"/>
              <a:t>Általános forgalmi adó (ÁFA)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Jogszabályi háttér: </a:t>
            </a:r>
            <a:r>
              <a:rPr lang="hu-HU" i="1" dirty="0"/>
              <a:t>2007. évi CXXVII. törvény</a:t>
            </a:r>
          </a:p>
          <a:p>
            <a:pPr marL="0" indent="0">
              <a:buNone/>
            </a:pPr>
            <a:r>
              <a:rPr lang="hu-HU" i="1" dirty="0"/>
              <a:t>az általános forgalmi adóról</a:t>
            </a:r>
          </a:p>
          <a:p>
            <a:pPr marL="0" indent="0" algn="just">
              <a:buNone/>
            </a:pPr>
            <a:r>
              <a:rPr lang="hu-HU" b="1" dirty="0"/>
              <a:t>Fogyasztási típusú adó, amelyet áru és szolgáltatás vásárlásakor az eladónak fizetünk meg, amelyet ő az államnak befizet.</a:t>
            </a:r>
            <a:endParaRPr lang="hu-HU" dirty="0"/>
          </a:p>
          <a:p>
            <a:pPr algn="just"/>
            <a:r>
              <a:rPr lang="hu-HU" b="1" dirty="0"/>
              <a:t>Többfázisú adó </a:t>
            </a:r>
            <a:r>
              <a:rPr lang="hu-HU" dirty="0"/>
              <a:t>(gabona + áfa, liszt + áfa, kenyér + áfa)</a:t>
            </a:r>
          </a:p>
          <a:p>
            <a:pPr algn="just"/>
            <a:r>
              <a:rPr lang="hu-HU" b="1" dirty="0"/>
              <a:t>Hozzáadott érték típusú, </a:t>
            </a:r>
            <a:r>
              <a:rPr lang="hu-HU" dirty="0"/>
              <a:t>azaz az áru termelésében, szolgáltatás előállításában, értékesítésében részt vevő minden szereplő csak az általa hozzáadott érték után fizeti meg az adót.</a:t>
            </a:r>
          </a:p>
          <a:p>
            <a:pPr algn="just"/>
            <a:r>
              <a:rPr lang="hu-HU" b="1" dirty="0"/>
              <a:t>A végső fogyasztót terheli.</a:t>
            </a:r>
          </a:p>
          <a:p>
            <a:pPr algn="just"/>
            <a:r>
              <a:rPr lang="hu-HU" dirty="0"/>
              <a:t>Nagysága az </a:t>
            </a:r>
            <a:r>
              <a:rPr lang="hu-HU" b="1" dirty="0"/>
              <a:t>áru nettó értékének százalékában </a:t>
            </a:r>
            <a:r>
              <a:rPr lang="hu-HU" dirty="0"/>
              <a:t>meghatározott. Kulcsai:</a:t>
            </a:r>
            <a:r>
              <a:rPr lang="hu-HU" b="1" dirty="0"/>
              <a:t> Általánosan 27%, </a:t>
            </a:r>
            <a:r>
              <a:rPr lang="hu-HU" dirty="0"/>
              <a:t>de van </a:t>
            </a:r>
            <a:r>
              <a:rPr lang="hu-HU" b="1" dirty="0"/>
              <a:t>18%-os, 5%-os </a:t>
            </a:r>
            <a:r>
              <a:rPr lang="hu-HU" dirty="0"/>
              <a:t>és</a:t>
            </a:r>
            <a:r>
              <a:rPr lang="hu-HU" b="1" dirty="0"/>
              <a:t> „0”%-os (ÁFA mentes) </a:t>
            </a:r>
            <a:r>
              <a:rPr lang="hu-HU" dirty="0"/>
              <a:t>kategória is</a:t>
            </a:r>
            <a:r>
              <a:rPr lang="hu-HU" b="1" dirty="0"/>
              <a:t>.</a:t>
            </a:r>
          </a:p>
          <a:p>
            <a:endParaRPr lang="hu-HU" b="1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726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/>
          <a:lstStyle/>
          <a:p>
            <a:pPr algn="ctr"/>
            <a:r>
              <a:rPr lang="hu-HU" dirty="0"/>
              <a:t>Általános forgalmi adó (ÁFA)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u="sng" dirty="0"/>
              <a:t>5%-os kulcs alá </a:t>
            </a:r>
            <a:r>
              <a:rPr lang="hu-HU" dirty="0"/>
              <a:t>tartozó termékek, szolgáltatások:</a:t>
            </a:r>
          </a:p>
          <a:p>
            <a:pPr marL="0" indent="0">
              <a:buNone/>
            </a:pPr>
            <a:r>
              <a:rPr lang="hu-HU" b="1" dirty="0"/>
              <a:t>Gyógyszer, egészségügyi oxigén, könyv, sertés, marha, juh, hal, tojás,</a:t>
            </a:r>
          </a:p>
          <a:p>
            <a:pPr marL="0" indent="0">
              <a:buNone/>
            </a:pPr>
            <a:r>
              <a:rPr lang="hu-HU" b="1" dirty="0"/>
              <a:t>Távhőszolgáltatás, </a:t>
            </a:r>
            <a:r>
              <a:rPr lang="hu-HU" b="1" dirty="0" err="1"/>
              <a:t>előadóművészet</a:t>
            </a:r>
            <a:r>
              <a:rPr lang="hu-HU" b="1" dirty="0"/>
              <a:t>, szállás, internet</a:t>
            </a:r>
          </a:p>
          <a:p>
            <a:pPr marL="0" indent="0">
              <a:buNone/>
            </a:pPr>
            <a:r>
              <a:rPr lang="hu-HU" u="sng"/>
              <a:t>18%-</a:t>
            </a:r>
            <a:r>
              <a:rPr lang="hu-HU" u="sng" dirty="0"/>
              <a:t>os kulcs alá </a:t>
            </a:r>
            <a:r>
              <a:rPr lang="hu-HU" dirty="0"/>
              <a:t>tartozó termékek, szolgáltatások:</a:t>
            </a:r>
          </a:p>
          <a:p>
            <a:pPr marL="0" indent="0">
              <a:buNone/>
            </a:pPr>
            <a:r>
              <a:rPr lang="hu-HU" b="1" dirty="0"/>
              <a:t>Tej, tejtermékek, gabonából és lisztből készült termékek</a:t>
            </a:r>
          </a:p>
          <a:p>
            <a:pPr marL="0" indent="0">
              <a:buNone/>
            </a:pPr>
            <a:r>
              <a:rPr lang="hu-HU" u="sng" dirty="0"/>
              <a:t>Mentes</a:t>
            </a:r>
            <a:r>
              <a:rPr lang="hu-HU" b="1" dirty="0"/>
              <a:t> </a:t>
            </a:r>
            <a:r>
              <a:rPr lang="hu-HU" dirty="0"/>
              <a:t>az adó alól:</a:t>
            </a:r>
          </a:p>
          <a:p>
            <a:pPr marL="0" indent="0">
              <a:buNone/>
            </a:pPr>
            <a:r>
              <a:rPr lang="hu-HU" b="1" dirty="0"/>
              <a:t>Egészségügyi szolgáltatások, postai szolgáltatás, tanítás, szociális szolgáltatás, gyermekfelügyeleti szolgáltatások, sport szolgáltatás, népművészeti szolgáltatás, közszolgálati rádió és tv szolgáltatás</a:t>
            </a:r>
            <a:endParaRPr lang="hu-HU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6666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305800" cy="11430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549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DAD38-E4FD-40CB-9670-88FF19A8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200" dirty="0"/>
              <a:t>Javak, ahol az állami szerepvállalás felmerült:</a:t>
            </a:r>
          </a:p>
          <a:p>
            <a:pPr marL="0" indent="0" algn="just">
              <a:buNone/>
            </a:pPr>
            <a:endParaRPr lang="hu-HU" sz="3200" dirty="0"/>
          </a:p>
          <a:p>
            <a:pPr algn="just"/>
            <a:r>
              <a:rPr lang="hu-HU" sz="3200" dirty="0"/>
              <a:t>Honvédelem, rendvédelem, tűzoltóság</a:t>
            </a:r>
          </a:p>
          <a:p>
            <a:pPr algn="just"/>
            <a:r>
              <a:rPr lang="hu-HU" sz="3200" dirty="0"/>
              <a:t>TV, telefon, víz-, áram-, gázszolgáltatás, tömegközlekedés, stadionok, könyvtárak, színházak</a:t>
            </a:r>
          </a:p>
          <a:p>
            <a:pPr algn="just"/>
            <a:r>
              <a:rPr lang="hu-HU" sz="3200" dirty="0"/>
              <a:t>Egészségügyi ellátás, oktatás, szemétszállítás, parkolás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021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6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903649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64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849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91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B48C2-070A-4EE7-9AFE-7C21B32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7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Az állam feladatai, az állami szerepvállalás változása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896448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190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1335</TotalTime>
  <Words>1013</Words>
  <Application>Microsoft Office PowerPoint</Application>
  <PresentationFormat>Diavetítés a képernyőre (4:3 oldalarány)</PresentationFormat>
  <Paragraphs>153</Paragraphs>
  <Slides>45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Constantia</vt:lpstr>
      <vt:lpstr>Wingdings</vt:lpstr>
      <vt:lpstr>Wingdings 2</vt:lpstr>
      <vt:lpstr>Áramlás</vt:lpstr>
      <vt:lpstr>Az állam gazdasági szerepe, feladatai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Az állam feladatai, az állami szerepvállalás változása </vt:lpstr>
      <vt:lpstr>Központi költségvetés</vt:lpstr>
      <vt:lpstr>Központi költségvetés</vt:lpstr>
      <vt:lpstr>Központi költségvetés</vt:lpstr>
      <vt:lpstr>Központi költségvetés</vt:lpstr>
      <vt:lpstr>Központi költségvetés</vt:lpstr>
      <vt:lpstr>Központi költségvetés</vt:lpstr>
      <vt:lpstr>Államháztartási, költségvetési jogszabályi környezet</vt:lpstr>
      <vt:lpstr>Magyarország központi költségvetése</vt:lpstr>
      <vt:lpstr>Magyarország központi költségvetése</vt:lpstr>
      <vt:lpstr>Magyarország központi költségvetése</vt:lpstr>
      <vt:lpstr>Magyarország központi költségvetése</vt:lpstr>
      <vt:lpstr>PowerPoint-bemutató</vt:lpstr>
      <vt:lpstr>Önkormányzati költségvetés</vt:lpstr>
      <vt:lpstr>Önkormányzati költségvetés</vt:lpstr>
      <vt:lpstr>Önkormányzati költségvetés</vt:lpstr>
      <vt:lpstr>Önkormányzati költségvetés</vt:lpstr>
      <vt:lpstr>Adózási alapfogalmak</vt:lpstr>
      <vt:lpstr>Adózási alapfogalmak</vt:lpstr>
      <vt:lpstr>Adó funkciói</vt:lpstr>
      <vt:lpstr>Adók csoportosítása</vt:lpstr>
      <vt:lpstr>Adók csoportosítása</vt:lpstr>
      <vt:lpstr>Adók csoportosítása</vt:lpstr>
      <vt:lpstr>A „jó” adórendszer ismérvei</vt:lpstr>
      <vt:lpstr>Legfőbb adóbevételek (millió Ft)</vt:lpstr>
      <vt:lpstr>Személyi jövedelemadó (SZJA)</vt:lpstr>
      <vt:lpstr>Általános forgalmi adó (ÁFA)</vt:lpstr>
      <vt:lpstr>Általános forgalmi adó (ÁFA)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Gazdasági alapfogalmak</dc:title>
  <dc:creator>user</dc:creator>
  <cp:lastModifiedBy>Bodnár Krisztina</cp:lastModifiedBy>
  <cp:revision>229</cp:revision>
  <dcterms:created xsi:type="dcterms:W3CDTF">2023-09-08T20:24:08Z</dcterms:created>
  <dcterms:modified xsi:type="dcterms:W3CDTF">2023-09-20T12:53:31Z</dcterms:modified>
</cp:coreProperties>
</file>