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3" r:id="rId25"/>
    <p:sldId id="334" r:id="rId26"/>
    <p:sldId id="335" r:id="rId27"/>
    <p:sldId id="332" r:id="rId28"/>
    <p:sldId id="308" r:id="rId2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60"/>
  </p:normalViewPr>
  <p:slideViewPr>
    <p:cSldViewPr>
      <p:cViewPr varScale="1">
        <p:scale>
          <a:sx n="85" d="100"/>
          <a:sy n="85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2023.09.19.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489448"/>
          </a:xfrm>
        </p:spPr>
        <p:txBody>
          <a:bodyPr>
            <a:noAutofit/>
          </a:bodyPr>
          <a:lstStyle/>
          <a:p>
            <a:pPr algn="ctr"/>
            <a:r>
              <a:rPr lang="hu-HU" sz="9600" dirty="0"/>
              <a:t>Fogyasztói magatartás</a:t>
            </a:r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52482"/>
            <a:ext cx="8784976" cy="53168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jogszabály leszögezi, hogy „Csak biztonságos termék forgalmazható.” A termék akkor biztonságos, ha a fogyasztó életét, egészségét, testi épségét nem, vagy csak a legkisebb mértékben veszélyezteti. Vannak termékek, amelyek használata veszélyeket hordoz, ezért ezek biztonsági szabályait jogszabály, vagy kötelező szabvány határozza meg, amely egyben a forgalmazás feltétele is. Ha a termék ezeknek megfelel, akkor a terméket biztonságosnak </a:t>
            </a:r>
          </a:p>
          <a:p>
            <a:pPr marL="0" indent="0" algn="just">
              <a:buNone/>
            </a:pPr>
            <a:r>
              <a:rPr lang="hu-HU" sz="3200" dirty="0"/>
              <a:t>kell tekinteni.</a:t>
            </a:r>
          </a:p>
        </p:txBody>
      </p:sp>
    </p:spTree>
    <p:extLst>
      <p:ext uri="{BB962C8B-B14F-4D97-AF65-F5344CB8AC3E}">
        <p14:creationId xmlns:p14="http://schemas.microsoft.com/office/powerpoint/2010/main" val="186477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5263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termék biztonságosságáról a gyártó köteles gondoskodni, de a forgalmazó sem forgalmazhat olyan terméket, amelyről tudja vagy a rendelkezésére álló tájékoztatás vagy szakmai ismeret alapján tudnia kellene, hogy nem biztonságos. Sőt, olyan termékek esetében, amelyek biztonságosságát a forgalmazó tevékenysége befolyásolja (gondoljon az </a:t>
            </a:r>
          </a:p>
          <a:p>
            <a:pPr marL="0" indent="0" algn="just">
              <a:buNone/>
            </a:pPr>
            <a:r>
              <a:rPr lang="hu-HU" sz="3200" dirty="0"/>
              <a:t>élelmiszerekre), a fogyasztóvédelmi törvény a forgalmazót is gyártónak tekinti.</a:t>
            </a:r>
          </a:p>
        </p:txBody>
      </p:sp>
    </p:spTree>
    <p:extLst>
      <p:ext uri="{BB962C8B-B14F-4D97-AF65-F5344CB8AC3E}">
        <p14:creationId xmlns:p14="http://schemas.microsoft.com/office/powerpoint/2010/main" val="127036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fogyasztói reklamációkkal a kereskedő köteles foglalkozni, és a jogszabályok előírásai </a:t>
            </a:r>
          </a:p>
          <a:p>
            <a:pPr marL="0" indent="0" algn="just">
              <a:buNone/>
            </a:pPr>
            <a:r>
              <a:rPr lang="hu-HU" sz="2800" dirty="0"/>
              <a:t>szerint eljárni.</a:t>
            </a:r>
          </a:p>
          <a:p>
            <a:pPr marL="0" indent="0" algn="just">
              <a:buNone/>
            </a:pPr>
            <a:r>
              <a:rPr lang="hu-HU" sz="2800" dirty="0"/>
              <a:t>A forgalmazó a hibás teljesítésért felelősséggel </a:t>
            </a:r>
          </a:p>
          <a:p>
            <a:pPr marL="0" indent="0" algn="just">
              <a:buNone/>
            </a:pPr>
            <a:r>
              <a:rPr lang="hu-HU" sz="2800" dirty="0"/>
              <a:t>Tartozik, a </a:t>
            </a:r>
            <a:r>
              <a:rPr lang="hu-HU" sz="2800" b="1" dirty="0"/>
              <a:t>szavatosság</a:t>
            </a:r>
            <a:r>
              <a:rPr lang="hu-HU" sz="2800" dirty="0"/>
              <a:t> lényege, hogy a kereskedő szavatolja, eladáskor hibátlan terméket adott el, azaz nincs olyan rejtett hibája, amely később meghibásodást okozna.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Javítás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Csere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Árengedmény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Vételár visszatérítése</a:t>
            </a:r>
          </a:p>
        </p:txBody>
      </p:sp>
    </p:spTree>
    <p:extLst>
      <p:ext uri="{BB962C8B-B14F-4D97-AF65-F5344CB8AC3E}">
        <p14:creationId xmlns:p14="http://schemas.microsoft.com/office/powerpoint/2010/main" val="426721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36712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</a:t>
            </a:r>
            <a:r>
              <a:rPr lang="hu-HU" sz="3200" b="1" dirty="0"/>
              <a:t>jótállás</a:t>
            </a:r>
            <a:r>
              <a:rPr lang="hu-HU" sz="3200" dirty="0"/>
              <a:t> (garancia) lényege, hogy a gyártó illetve a forgalmazó garantálja, hogy az adott termék (tartós fogyasztási cikk) a jótállás ideje alatt működőképes lesz. A jótállási idő alatt meghibásodott termék díjmentes javítására jogosult a vásárló, feltéve, hogy a terméket </a:t>
            </a:r>
            <a:r>
              <a:rPr lang="hu-HU" sz="3200" dirty="0" err="1"/>
              <a:t>rendeltetésszerűen</a:t>
            </a:r>
            <a:r>
              <a:rPr lang="hu-HU" sz="3200" dirty="0"/>
              <a:t> használta. </a:t>
            </a:r>
          </a:p>
          <a:p>
            <a:pPr marL="0" indent="0" algn="just">
              <a:buNone/>
            </a:pPr>
            <a:r>
              <a:rPr lang="hu-HU" sz="3200" dirty="0"/>
              <a:t>A forgalmazó köteles a fogyasztónak a fogyasztási cikkel együtt - külön kérés nélkül - jótállási jegyet adni. </a:t>
            </a:r>
          </a:p>
        </p:txBody>
      </p:sp>
    </p:spTree>
    <p:extLst>
      <p:ext uri="{BB962C8B-B14F-4D97-AF65-F5344CB8AC3E}">
        <p14:creationId xmlns:p14="http://schemas.microsoft.com/office/powerpoint/2010/main" val="15717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36712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Jogorvoslati lehetőségek vitás reklamáció esetén:</a:t>
            </a:r>
          </a:p>
          <a:p>
            <a:pPr marL="0" indent="0" algn="just">
              <a:buNone/>
            </a:pPr>
            <a:endParaRPr lang="hu-HU" sz="3600" dirty="0"/>
          </a:p>
          <a:p>
            <a:pPr marL="514350" indent="-514350" algn="just">
              <a:buFont typeface="+mj-lt"/>
              <a:buAutoNum type="arabicPeriod"/>
            </a:pPr>
            <a:r>
              <a:rPr lang="hu-HU" sz="3600" dirty="0"/>
              <a:t>Nemzeti Fogyasztóvédelmi Hatóság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3600" dirty="0"/>
              <a:t>Békéltető Testületek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3600" dirty="0"/>
              <a:t>Polgári peres bíróságok</a:t>
            </a:r>
          </a:p>
        </p:txBody>
      </p:sp>
    </p:spTree>
    <p:extLst>
      <p:ext uri="{BB962C8B-B14F-4D97-AF65-F5344CB8AC3E}">
        <p14:creationId xmlns:p14="http://schemas.microsoft.com/office/powerpoint/2010/main" val="339487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36712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tájékoztatás célja, hogy a fogyasztó pontos ismereteket kapjon az igényeinek és </a:t>
            </a:r>
          </a:p>
          <a:p>
            <a:pPr marL="0" indent="0" algn="just">
              <a:buNone/>
            </a:pPr>
            <a:r>
              <a:rPr lang="hu-HU" sz="3600" dirty="0"/>
              <a:t>lehetőségeinek legjobban megfelelő (azaz legoptimálisabb) áru kiválasztásához, annak használatához, fenntartásához. </a:t>
            </a:r>
          </a:p>
        </p:txBody>
      </p:sp>
    </p:spTree>
    <p:extLst>
      <p:ext uri="{BB962C8B-B14F-4D97-AF65-F5344CB8AC3E}">
        <p14:creationId xmlns:p14="http://schemas.microsoft.com/office/powerpoint/2010/main" val="247786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36712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9368"/>
            <a:ext cx="8784976" cy="54999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tájékoztatás információt nyújt a termék: </a:t>
            </a:r>
          </a:p>
          <a:p>
            <a:pPr marL="0" indent="0" algn="just">
              <a:buNone/>
            </a:pPr>
            <a:r>
              <a:rPr lang="hu-HU" sz="2800" dirty="0"/>
              <a:t>- alapvető tulajdonságairól, jellegzetességeiről, </a:t>
            </a:r>
          </a:p>
          <a:p>
            <a:pPr marL="0" indent="0" algn="just">
              <a:buNone/>
            </a:pPr>
            <a:r>
              <a:rPr lang="hu-HU" sz="2800" dirty="0"/>
              <a:t>- gyártójáról, forgalmazójáról, </a:t>
            </a:r>
          </a:p>
          <a:p>
            <a:pPr marL="0" indent="0" algn="just">
              <a:buNone/>
            </a:pPr>
            <a:r>
              <a:rPr lang="hu-HU" sz="2800" dirty="0"/>
              <a:t>- mennyiségéről, </a:t>
            </a:r>
          </a:p>
          <a:p>
            <a:pPr marL="0" indent="0" algn="just">
              <a:buNone/>
            </a:pPr>
            <a:r>
              <a:rPr lang="hu-HU" sz="2800" dirty="0"/>
              <a:t>- minőségéről, </a:t>
            </a:r>
          </a:p>
          <a:p>
            <a:pPr marL="0" indent="0" algn="just">
              <a:buNone/>
            </a:pPr>
            <a:r>
              <a:rPr lang="hu-HU" sz="2800" dirty="0"/>
              <a:t>- áráról, </a:t>
            </a:r>
          </a:p>
          <a:p>
            <a:pPr marL="0" indent="0" algn="just">
              <a:buNone/>
            </a:pPr>
            <a:r>
              <a:rPr lang="hu-HU" sz="2800" dirty="0"/>
              <a:t>- használatára és kezelésére vonatkozó utasításokról, </a:t>
            </a:r>
          </a:p>
          <a:p>
            <a:pPr marL="0" indent="0" algn="just">
              <a:buNone/>
            </a:pPr>
            <a:r>
              <a:rPr lang="hu-HU" sz="2800" dirty="0"/>
              <a:t>- a használattal járó veszélyekről, továbbá </a:t>
            </a:r>
          </a:p>
          <a:p>
            <a:pPr marL="0" indent="0" algn="just">
              <a:buNone/>
            </a:pPr>
            <a:r>
              <a:rPr lang="hu-HU" sz="2800" dirty="0"/>
              <a:t>- a vásárló (fogyasztó) jogai érvényesítéséhez szükséges információkról, (ha az áru hibája miatt vagyoni vagy nem vagyoni kárt szenvedett)</a:t>
            </a:r>
          </a:p>
        </p:txBody>
      </p:sp>
    </p:spTree>
    <p:extLst>
      <p:ext uri="{BB962C8B-B14F-4D97-AF65-F5344CB8AC3E}">
        <p14:creationId xmlns:p14="http://schemas.microsoft.com/office/powerpoint/2010/main" val="257812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65618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/>
              <a:t>Fogyasztóvédelmi szervezetek, fogyasztóvédelmi rendelkezések, fogyasztói jogok gyakorlása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46085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fogyasztói jogok érvényesülését állami szervek és civil (társadalmi) szervezetek segítik elő.</a:t>
            </a:r>
          </a:p>
          <a:p>
            <a:pPr marL="0" indent="0" algn="just">
              <a:buNone/>
            </a:pPr>
            <a:r>
              <a:rPr lang="hu-HU" sz="3200" dirty="0"/>
              <a:t>A fogyasztóvédelmi jogszabályok végrehajtásáért a </a:t>
            </a:r>
            <a:r>
              <a:rPr lang="hu-HU" sz="3200" b="1" dirty="0"/>
              <a:t>Nemzeti Fogyasztóvédelmi Hatóság </a:t>
            </a:r>
            <a:r>
              <a:rPr lang="hu-HU" sz="3200" dirty="0"/>
              <a:t>felelős, de a magas szintű fogyasztóvédelem elérése az állami hatóságok mellett szükség van tudatos fogyasztói magatartásra és erős civil érdekérvényesítésre, aminek az állam az EU-t követve egyre nagyobb teret ad.</a:t>
            </a:r>
          </a:p>
        </p:txBody>
      </p:sp>
    </p:spTree>
    <p:extLst>
      <p:ext uri="{BB962C8B-B14F-4D97-AF65-F5344CB8AC3E}">
        <p14:creationId xmlns:p14="http://schemas.microsoft.com/office/powerpoint/2010/main" val="151340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656184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/>
              <a:t>Fogyasztóvédelmi szervezetek, fogyasztóvédelmi rendelkezések, fogyasztói jogok gyakorlása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6085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hu-HU" sz="3000" dirty="0"/>
              <a:t>Dél-alföldi Regionális Fogyasztóvédelmi Egyesület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000" dirty="0"/>
              <a:t>Fogyasztói és Betegjogi Érdekvédelmi Szövetség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000" dirty="0"/>
              <a:t>Fogyasztóvédelmi Egyesületek Országos Szövetsége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000" dirty="0"/>
              <a:t>Fogyasztóvédők Magyarországi Egyesülete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000" dirty="0"/>
              <a:t>Közép-Magyarországi Fogyasztóvédelmi Egyesület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000" dirty="0"/>
              <a:t>Nimbusz Fogyasztóvédelmi Egyesület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3000" dirty="0"/>
              <a:t>FOK Fogyasztóvédők és Környezetvédők Egyesülete</a:t>
            </a:r>
          </a:p>
        </p:txBody>
      </p:sp>
    </p:spTree>
    <p:extLst>
      <p:ext uri="{BB962C8B-B14F-4D97-AF65-F5344CB8AC3E}">
        <p14:creationId xmlns:p14="http://schemas.microsoft.com/office/powerpoint/2010/main" val="16362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656184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/>
              <a:t>Fogyasztóvédelmi szervezetek, fogyasztóvédelmi rendelkezések, fogyasztói jogok gyakorlása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6085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000" dirty="0"/>
              <a:t>EU-s tagországként feltétlenül meg kell említeni az </a:t>
            </a:r>
            <a:r>
              <a:rPr lang="hu-HU" sz="3000" b="1" dirty="0"/>
              <a:t>Európai Fogyasztói Központot </a:t>
            </a:r>
            <a:r>
              <a:rPr lang="hu-HU" sz="3000" dirty="0"/>
              <a:t>is. A közösségi alapelvek közé tartozik az áruk, a személyek szabad mozgásának elve.</a:t>
            </a:r>
          </a:p>
          <a:p>
            <a:pPr marL="0" indent="0" algn="just">
              <a:buNone/>
            </a:pPr>
            <a:r>
              <a:rPr lang="hu-HU" sz="3000" dirty="0"/>
              <a:t>Csatlakozásunk óta jelentősen könnyebbé vált az unión belüli utazás, vásárlás, és lehetősége van a magyar állampolgároknak, hogy az uniós országokban vásároljanak. A külföldi vásárlással kapcsolatosan felmerülő fogyasztói panaszokat nevezzük </a:t>
            </a:r>
            <a:r>
              <a:rPr lang="hu-HU" sz="3000" b="1" dirty="0"/>
              <a:t>határon átnyúló fogyasztói panaszoknak.</a:t>
            </a:r>
          </a:p>
        </p:txBody>
      </p:sp>
    </p:spTree>
    <p:extLst>
      <p:ext uri="{BB962C8B-B14F-4D97-AF65-F5344CB8AC3E}">
        <p14:creationId xmlns:p14="http://schemas.microsoft.com/office/powerpoint/2010/main" val="282798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EE61F-4B96-4FEC-A951-9BE8EC71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Engel ötlépcsős modellje a vásárlási döntés folyamatára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07A3EA-57FC-4DC1-9AD3-9B4DA28C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/>
              <a:t>1. Problémafelismerés</a:t>
            </a:r>
          </a:p>
          <a:p>
            <a:pPr marL="0" indent="0">
              <a:buNone/>
            </a:pPr>
            <a:r>
              <a:rPr lang="hu-HU" sz="4000" dirty="0"/>
              <a:t>2. Információgyűjtés</a:t>
            </a:r>
          </a:p>
          <a:p>
            <a:pPr marL="0" indent="0">
              <a:buNone/>
            </a:pPr>
            <a:r>
              <a:rPr lang="hu-HU" sz="4000" dirty="0"/>
              <a:t>3. Alternatívák értékelése</a:t>
            </a:r>
          </a:p>
          <a:p>
            <a:pPr marL="0" indent="0">
              <a:buNone/>
            </a:pPr>
            <a:r>
              <a:rPr lang="hu-HU" sz="4000" dirty="0"/>
              <a:t>4. Vásárlási döntés (vagy a döntés elutasítása)</a:t>
            </a:r>
          </a:p>
          <a:p>
            <a:pPr marL="0" indent="0">
              <a:buNone/>
            </a:pPr>
            <a:r>
              <a:rPr lang="hu-HU" sz="4000" dirty="0"/>
              <a:t>5. Vásárlás utáni magatartás</a:t>
            </a:r>
          </a:p>
        </p:txBody>
      </p:sp>
    </p:spTree>
    <p:extLst>
      <p:ext uri="{BB962C8B-B14F-4D97-AF65-F5344CB8AC3E}">
        <p14:creationId xmlns:p14="http://schemas.microsoft.com/office/powerpoint/2010/main" val="13345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656184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/>
              <a:t>Fenntartható fogyasztás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Fenntartható fogyasztásnak nevezzük a szolgáltatások és a hozzájuk kapcsolódó termékek oly módon történő felhasználását, amely megfelel az alapvető szükségleteknek, jobb életminőséget eredményez, de közben minimálisra csökkenti a természeti források és a mérgező anyagok használatát, valamint a hulladék- és szennyező anyagok kibocsátását.</a:t>
            </a:r>
          </a:p>
        </p:txBody>
      </p:sp>
    </p:spTree>
    <p:extLst>
      <p:ext uri="{BB962C8B-B14F-4D97-AF65-F5344CB8AC3E}">
        <p14:creationId xmlns:p14="http://schemas.microsoft.com/office/powerpoint/2010/main" val="202505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656184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/>
              <a:t>Fenntartható fogyasztás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fenntartható fogyasztás célja, hogy biztosítsuk a társadalom – beleértve a jövő generációkat is – jólétét, miközben a természet által megszabott keretek között tartjuk az erőforrások felhasználását és a szennyezés kibocsátását. </a:t>
            </a:r>
          </a:p>
        </p:txBody>
      </p:sp>
    </p:spTree>
    <p:extLst>
      <p:ext uri="{BB962C8B-B14F-4D97-AF65-F5344CB8AC3E}">
        <p14:creationId xmlns:p14="http://schemas.microsoft.com/office/powerpoint/2010/main" val="4039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656184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/>
              <a:t>Fenntartható fejlődés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 fenntartható fejlődés célja az emberi társadalom fenntartása. Ebben az állandó feladatban a környezet feltételként jelenik meg, ami azt jelenti, hogy addig a mértékig használhatjuk természetes környezetünk erőforrásait, amíg nem sértjük annak eltartó-képességét.</a:t>
            </a:r>
          </a:p>
        </p:txBody>
      </p:sp>
    </p:spTree>
    <p:extLst>
      <p:ext uri="{BB962C8B-B14F-4D97-AF65-F5344CB8AC3E}">
        <p14:creationId xmlns:p14="http://schemas.microsoft.com/office/powerpoint/2010/main" val="201712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7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9FBD4C8-AFA1-4EA5-A8C2-39A681D3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03649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68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E099144E-D00D-479E-A74F-064B39E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04387"/>
            <a:ext cx="9036496" cy="45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49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E8118522-52CD-48A6-BA0E-4235D07B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2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68152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/>
              <a:t>Fenntartható fejlődés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600" dirty="0"/>
              <a:t>Az ENSZ Fenntartható Fogyasztás és Termelés 10 éves keretprogramja</a:t>
            </a:r>
          </a:p>
          <a:p>
            <a:pPr marL="0" indent="0" algn="just">
              <a:buNone/>
            </a:pPr>
            <a:r>
              <a:rPr lang="hu-HU" sz="3600" dirty="0"/>
              <a:t>6 tematikus alprogramra:</a:t>
            </a:r>
          </a:p>
          <a:p>
            <a:pPr marL="0" indent="0" algn="just">
              <a:buNone/>
            </a:pPr>
            <a:r>
              <a:rPr lang="hu-HU" sz="3600" dirty="0"/>
              <a:t>•	fenntartható közbeszerzés;</a:t>
            </a:r>
          </a:p>
          <a:p>
            <a:pPr marL="0" indent="0" algn="just">
              <a:buNone/>
            </a:pPr>
            <a:r>
              <a:rPr lang="hu-HU" sz="3600" dirty="0"/>
              <a:t>•	a fogyasztók tájékoztatása;</a:t>
            </a:r>
          </a:p>
          <a:p>
            <a:pPr marL="0" indent="0" algn="just">
              <a:buNone/>
            </a:pPr>
            <a:r>
              <a:rPr lang="hu-HU" sz="3600" dirty="0"/>
              <a:t>•	fenntartható turizmus;</a:t>
            </a:r>
          </a:p>
          <a:p>
            <a:pPr marL="0" indent="0" algn="just">
              <a:buNone/>
            </a:pPr>
            <a:r>
              <a:rPr lang="hu-HU" sz="3600" dirty="0"/>
              <a:t>•	fenntartható életmód és oktatás/nevelés;</a:t>
            </a:r>
          </a:p>
          <a:p>
            <a:pPr marL="0" indent="0" algn="just">
              <a:buNone/>
            </a:pPr>
            <a:r>
              <a:rPr lang="hu-HU" sz="3600" dirty="0"/>
              <a:t>•	fenntartható épületek és építkezés;</a:t>
            </a:r>
          </a:p>
          <a:p>
            <a:pPr marL="0" indent="0" algn="just">
              <a:buNone/>
            </a:pPr>
            <a:r>
              <a:rPr lang="hu-HU" sz="3600" dirty="0"/>
              <a:t>•	fenntartható élelmiszer-rendszerek.</a:t>
            </a:r>
          </a:p>
          <a:p>
            <a:pPr marL="0" indent="0" algn="just">
              <a:buNone/>
            </a:pPr>
            <a:endParaRPr lang="hu-HU" sz="3600" dirty="0"/>
          </a:p>
          <a:p>
            <a:pPr marL="0" indent="0" algn="just">
              <a:buNone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5799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505F60-8F87-4551-B805-C884FDEA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Fogyasztó definíciója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606946-3A5E-4B9B-A889-660F0AEF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400" dirty="0"/>
              <a:t> Az önálló foglalkozásán és gazdasági tevékenységén kívül eső célok érdekében eljáró természetes személy, aki árut vesz, rendel, kap, használ, igénybe vesz vagy az áruval kapcsolatos kereskedelmi kommunikáció, ajánlat címzettje. </a:t>
            </a:r>
          </a:p>
        </p:txBody>
      </p:sp>
    </p:spTree>
    <p:extLst>
      <p:ext uri="{BB962C8B-B14F-4D97-AF65-F5344CB8AC3E}">
        <p14:creationId xmlns:p14="http://schemas.microsoft.com/office/powerpoint/2010/main" val="351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458EEF-10EB-42D9-A300-29BA189E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hu-HU" b="1" dirty="0"/>
              <a:t>Fogyasztóvédelem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C83B5-D1F1-4207-B6C9-07B4AD50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31640"/>
            <a:ext cx="8784976" cy="47502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fogyasztó </a:t>
            </a:r>
          </a:p>
          <a:p>
            <a:pPr marL="0" indent="0" algn="just">
              <a:buNone/>
            </a:pPr>
            <a:r>
              <a:rPr lang="hu-HU" sz="2800" dirty="0"/>
              <a:t>- biztonságának és egészségének védelme, </a:t>
            </a:r>
          </a:p>
          <a:p>
            <a:pPr marL="0" indent="0" algn="just">
              <a:buNone/>
            </a:pPr>
            <a:r>
              <a:rPr lang="hu-HU" sz="2800" dirty="0"/>
              <a:t>- a gazdasági, anyagi érdekeinek védelme, </a:t>
            </a:r>
          </a:p>
          <a:p>
            <a:pPr marL="0" indent="0" algn="just">
              <a:buNone/>
            </a:pPr>
            <a:r>
              <a:rPr lang="hu-HU" sz="2800" dirty="0"/>
              <a:t>- az eladó gazdasági- és információfölényéből eredő hátrányok elleni védelme, azaz </a:t>
            </a:r>
          </a:p>
          <a:p>
            <a:pPr marL="0" indent="0" algn="just">
              <a:buNone/>
            </a:pPr>
            <a:r>
              <a:rPr lang="hu-HU" sz="2800" dirty="0"/>
              <a:t>- annak biztosítása, hogy a fogyasztó a számára optimális döntésekre kapjon </a:t>
            </a:r>
          </a:p>
          <a:p>
            <a:pPr marL="0" indent="0" algn="just">
              <a:buNone/>
            </a:pPr>
            <a:r>
              <a:rPr lang="hu-HU" sz="2800" dirty="0"/>
              <a:t>lehetőséget, valamint </a:t>
            </a:r>
          </a:p>
          <a:p>
            <a:pPr marL="0" indent="0" algn="just">
              <a:buNone/>
            </a:pPr>
            <a:r>
              <a:rPr lang="hu-HU" sz="2800" dirty="0"/>
              <a:t>- a gyártóval, szolgáltatóval, illetve a forgalmazóval szembeni érdekérvényesítésének </a:t>
            </a:r>
          </a:p>
          <a:p>
            <a:pPr marL="0" indent="0" algn="just">
              <a:buNone/>
            </a:pPr>
            <a:r>
              <a:rPr lang="hu-HU" sz="2800" dirty="0"/>
              <a:t>biztosítása.</a:t>
            </a:r>
          </a:p>
        </p:txBody>
      </p:sp>
    </p:spTree>
    <p:extLst>
      <p:ext uri="{BB962C8B-B14F-4D97-AF65-F5344CB8AC3E}">
        <p14:creationId xmlns:p14="http://schemas.microsoft.com/office/powerpoint/2010/main" val="22752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C4FCF-C3B0-41CB-B045-ED8E2EF5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A fogyasztóvédelem jogi környezete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510E66-995C-4BCE-AEA8-3AE408A1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47088"/>
            <a:ext cx="8640960" cy="4678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i="1" dirty="0"/>
              <a:t>1997. évi CLV. törvény a fogyasztóvédelemről</a:t>
            </a:r>
          </a:p>
          <a:p>
            <a:pPr marL="0" indent="0">
              <a:buNone/>
            </a:pPr>
            <a:endParaRPr lang="hu-HU" sz="3000" dirty="0"/>
          </a:p>
          <a:p>
            <a:pPr marL="0" indent="0">
              <a:buNone/>
            </a:pPr>
            <a:r>
              <a:rPr lang="hu-HU" sz="3200" dirty="0"/>
              <a:t>A forgalmazással, illetve a szolgáltatásnyújtással összefüggő különös követelmények:</a:t>
            </a:r>
          </a:p>
          <a:p>
            <a:r>
              <a:rPr lang="hu-HU" sz="3200" dirty="0"/>
              <a:t>Ár feltüntetése</a:t>
            </a:r>
          </a:p>
          <a:p>
            <a:r>
              <a:rPr lang="hu-HU" sz="3200" dirty="0"/>
              <a:t>Csomagolás</a:t>
            </a:r>
          </a:p>
          <a:p>
            <a:r>
              <a:rPr lang="hu-HU" sz="3200" dirty="0"/>
              <a:t>Különös felelősségi szabályok</a:t>
            </a:r>
          </a:p>
          <a:p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6693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C4FCF-C3B0-41CB-B045-ED8E2EF5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A fogyasztóvédelem jogi környezete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510E66-995C-4BCE-AEA8-3AE408A1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47088"/>
            <a:ext cx="8640960" cy="4678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i="1" dirty="0"/>
              <a:t>1997. évi CLV. törvény a fogyasztóvédelemről</a:t>
            </a:r>
          </a:p>
          <a:p>
            <a:pPr marL="0" indent="0">
              <a:buNone/>
            </a:pPr>
            <a:endParaRPr lang="hu-HU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A gyermek- és fiatalkorúak védelmét szolgáló különös rendelkezések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Fogyasztói csoport szervezésének tilalma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A fogyasztók oktatása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A fogyasztói jogok érvényesítése</a:t>
            </a:r>
          </a:p>
        </p:txBody>
      </p:sp>
    </p:spTree>
    <p:extLst>
      <p:ext uri="{BB962C8B-B14F-4D97-AF65-F5344CB8AC3E}">
        <p14:creationId xmlns:p14="http://schemas.microsoft.com/office/powerpoint/2010/main" val="202274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C4FCF-C3B0-41CB-B045-ED8E2EF5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/>
              <a:t>A fogyasztóvédelem jogi környezete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510E66-995C-4BCE-AEA8-3AE408A1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47088"/>
            <a:ext cx="8784976" cy="4678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000" i="1" dirty="0"/>
              <a:t>1997. évi CLV. törvény a fogyasztóvédelemről</a:t>
            </a:r>
          </a:p>
          <a:p>
            <a:pPr marL="0" indent="0">
              <a:buNone/>
            </a:pPr>
            <a:endParaRPr lang="hu-HU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3000" dirty="0"/>
              <a:t>A fogyasztóvédelem állami intézményrendszere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000" dirty="0"/>
              <a:t>A helyi önkormányzatok szerepe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000" dirty="0"/>
              <a:t>A fogyasztói érdekek képviseletét ellátó egyesületek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000" dirty="0"/>
              <a:t>A fogyasztóvédelmi hatóság eljárása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000" dirty="0"/>
              <a:t>A fogyasztóvédelmi referens hatósági jellegű képzés szakmai követelményei</a:t>
            </a:r>
          </a:p>
        </p:txBody>
      </p:sp>
    </p:spTree>
    <p:extLst>
      <p:ext uri="{BB962C8B-B14F-4D97-AF65-F5344CB8AC3E}">
        <p14:creationId xmlns:p14="http://schemas.microsoft.com/office/powerpoint/2010/main" val="29516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A fogyasztók egészségének és biztonságának védelme, </a:t>
            </a:r>
          </a:p>
          <a:p>
            <a:r>
              <a:rPr lang="hu-HU" sz="3200" dirty="0"/>
              <a:t>a fogyasztók gazdasági (vagyoni) érdekeinek védelme, </a:t>
            </a:r>
          </a:p>
          <a:p>
            <a:r>
              <a:rPr lang="hu-HU" sz="3200" dirty="0"/>
              <a:t>a jogorvoslathoz való jog (kárigényhez való jog), </a:t>
            </a:r>
          </a:p>
          <a:p>
            <a:r>
              <a:rPr lang="hu-HU" sz="3200" dirty="0"/>
              <a:t>tájékoztatáshoz, oktatáshoz való jog, </a:t>
            </a:r>
          </a:p>
          <a:p>
            <a:r>
              <a:rPr lang="hu-HU" sz="3200" dirty="0"/>
              <a:t>a fogyasztók érdekeinek képviseletéhez való jog.</a:t>
            </a:r>
          </a:p>
        </p:txBody>
      </p:sp>
    </p:spTree>
    <p:extLst>
      <p:ext uri="{BB962C8B-B14F-4D97-AF65-F5344CB8AC3E}">
        <p14:creationId xmlns:p14="http://schemas.microsoft.com/office/powerpoint/2010/main" val="428139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414B8-A3D0-478A-854A-AE6D6582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hu-HU" b="1" dirty="0"/>
              <a:t>Fogyasztók alapjogai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0B45F-EE19-48C9-A245-7D74E77F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96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000" dirty="0"/>
              <a:t>A fogyasztói jogok csak abban az esetben illetik meg a fogyasztót, ha a terméket hivatalosan bejelentett vagy (egyes termékcsoportok esetén) hatósági engedéllyel is rendelkező kereskedelmi tevékenység keretében vásárolta meg. </a:t>
            </a:r>
          </a:p>
          <a:p>
            <a:pPr marL="0" indent="0" algn="just">
              <a:buNone/>
            </a:pPr>
            <a:r>
              <a:rPr lang="hu-HU" sz="3000" dirty="0"/>
              <a:t>A termék árának kifizetésekor a kereskedő köteles nyugtát (blokkot) vagy számlát kiállítani, mert későbbiekben a fogyasztó csak így tudja igazolni a vásárlás tényét, és az esetlegesen felmerülő reklamációját érvényesíteni.</a:t>
            </a:r>
          </a:p>
        </p:txBody>
      </p:sp>
    </p:spTree>
    <p:extLst>
      <p:ext uri="{BB962C8B-B14F-4D97-AF65-F5344CB8AC3E}">
        <p14:creationId xmlns:p14="http://schemas.microsoft.com/office/powerpoint/2010/main" val="173092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583</TotalTime>
  <Words>1073</Words>
  <Application>Microsoft Office PowerPoint</Application>
  <PresentationFormat>Diavetítés a képernyőre (4:3 oldalarány)</PresentationFormat>
  <Paragraphs>116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Constantia</vt:lpstr>
      <vt:lpstr>Wingdings</vt:lpstr>
      <vt:lpstr>Wingdings 2</vt:lpstr>
      <vt:lpstr>Áramlás</vt:lpstr>
      <vt:lpstr>Fogyasztói magatartás</vt:lpstr>
      <vt:lpstr>Engel ötlépcsős modellje a vásárlási döntés folyamatára</vt:lpstr>
      <vt:lpstr>Fogyasztó definíciója </vt:lpstr>
      <vt:lpstr>Fogyasztóvédelem célja</vt:lpstr>
      <vt:lpstr>A fogyasztóvédelem jogi környezete</vt:lpstr>
      <vt:lpstr>A fogyasztóvédelem jogi környezete</vt:lpstr>
      <vt:lpstr>A fogyasztóvédelem jogi környezete</vt:lpstr>
      <vt:lpstr>Fogyasztók alapjogai</vt:lpstr>
      <vt:lpstr>Fogyasztók alapjogai</vt:lpstr>
      <vt:lpstr>Fogyasztók alapjogai</vt:lpstr>
      <vt:lpstr>Fogyasztók alapjogai</vt:lpstr>
      <vt:lpstr>Fogyasztók alapjogai</vt:lpstr>
      <vt:lpstr>Fogyasztók alapjogai</vt:lpstr>
      <vt:lpstr>Fogyasztók alapjogai</vt:lpstr>
      <vt:lpstr>Fogyasztók alapjogai</vt:lpstr>
      <vt:lpstr>Fogyasztók alapjogai</vt:lpstr>
      <vt:lpstr>Fogyasztóvédelmi szervezetek, fogyasztóvédelmi rendelkezések, fogyasztói jogok gyakorlása </vt:lpstr>
      <vt:lpstr>Fogyasztóvédelmi szervezetek, fogyasztóvédelmi rendelkezések, fogyasztói jogok gyakorlása </vt:lpstr>
      <vt:lpstr>Fogyasztóvédelmi szervezetek, fogyasztóvédelmi rendelkezések, fogyasztói jogok gyakorlása </vt:lpstr>
      <vt:lpstr>Fenntartható fogyasztás </vt:lpstr>
      <vt:lpstr>Fenntartható fogyasztás </vt:lpstr>
      <vt:lpstr>Fenntartható fejlődés </vt:lpstr>
      <vt:lpstr>PowerPoint-bemutató</vt:lpstr>
      <vt:lpstr>PowerPoint-bemutató</vt:lpstr>
      <vt:lpstr>PowerPoint-bemutató</vt:lpstr>
      <vt:lpstr>PowerPoint-bemutató</vt:lpstr>
      <vt:lpstr>Fenntartható fejlődés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Bodnár Krisztina</cp:lastModifiedBy>
  <cp:revision>105</cp:revision>
  <dcterms:created xsi:type="dcterms:W3CDTF">2023-09-08T20:24:08Z</dcterms:created>
  <dcterms:modified xsi:type="dcterms:W3CDTF">2023-09-19T13:45:24Z</dcterms:modified>
</cp:coreProperties>
</file>