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6" r:id="rId19"/>
    <p:sldId id="275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95" r:id="rId29"/>
    <p:sldId id="296" r:id="rId30"/>
    <p:sldId id="292" r:id="rId31"/>
    <p:sldId id="293" r:id="rId32"/>
    <p:sldId id="294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86" r:id="rId42"/>
    <p:sldId id="287" r:id="rId43"/>
    <p:sldId id="288" r:id="rId44"/>
    <p:sldId id="289" r:id="rId45"/>
    <p:sldId id="290" r:id="rId46"/>
    <p:sldId id="291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230E-7423-4A9B-8C83-06DDFE44D740}" type="datetimeFigureOut">
              <a:rPr lang="hu-HU" smtClean="0"/>
              <a:t>2023.09.18.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489448"/>
          </a:xfrm>
        </p:spPr>
        <p:txBody>
          <a:bodyPr>
            <a:noAutofit/>
          </a:bodyPr>
          <a:lstStyle/>
          <a:p>
            <a:pPr algn="ctr"/>
            <a:r>
              <a:rPr lang="hu-HU" sz="9600" dirty="0"/>
              <a:t>Gazdasági alapfogalmak </a:t>
            </a:r>
          </a:p>
        </p:txBody>
      </p:sp>
    </p:spTree>
    <p:extLst>
      <p:ext uri="{BB962C8B-B14F-4D97-AF65-F5344CB8AC3E}">
        <p14:creationId xmlns:p14="http://schemas.microsoft.com/office/powerpoint/2010/main" val="18391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Jószágok, javak csoportosítása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8051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81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Fogyasztási javak csoportosítása</a:t>
            </a:r>
          </a:p>
        </p:txBody>
      </p:sp>
      <p:sp>
        <p:nvSpPr>
          <p:cNvPr id="5" name="Téglalap 4"/>
          <p:cNvSpPr/>
          <p:nvPr/>
        </p:nvSpPr>
        <p:spPr>
          <a:xfrm>
            <a:off x="467544" y="1236845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3600" dirty="0"/>
              <a:t>A fogyasztási javak </a:t>
            </a:r>
            <a:r>
              <a:rPr lang="hu-HU" sz="3600" b="1" dirty="0"/>
              <a:t>egy része </a:t>
            </a:r>
            <a:r>
              <a:rPr lang="hu-HU" sz="3600" dirty="0"/>
              <a:t>a fogyasztás során </a:t>
            </a:r>
            <a:r>
              <a:rPr lang="hu-HU" sz="3600" b="1" dirty="0"/>
              <a:t>azonnal felhasználódik </a:t>
            </a:r>
            <a:r>
              <a:rPr lang="hu-HU" sz="3600" dirty="0"/>
              <a:t>(élelmiszerek, szolgáltatások, stb.), </a:t>
            </a:r>
            <a:r>
              <a:rPr lang="hu-HU" sz="3600" b="1" dirty="0"/>
              <a:t>míg más jószágok </a:t>
            </a:r>
            <a:r>
              <a:rPr lang="hu-HU" sz="3600" dirty="0"/>
              <a:t>(pl. egy autó, egy televízió, stb.) </a:t>
            </a:r>
            <a:r>
              <a:rPr lang="hu-HU" sz="3600" b="1" dirty="0"/>
              <a:t>hosszabb ideig és tartós jelleggel szolgálják</a:t>
            </a:r>
            <a:r>
              <a:rPr lang="hu-HU" sz="3600" dirty="0"/>
              <a:t> a fogyasztók szükségleteinek kielégítését. Ezért az utóbbi javakat </a:t>
            </a:r>
            <a:r>
              <a:rPr lang="hu-HU" sz="3600" b="1" dirty="0"/>
              <a:t>tartós fogyasztási cikkeknek </a:t>
            </a:r>
            <a:r>
              <a:rPr lang="hu-HU" sz="3600" dirty="0"/>
              <a:t>nevezzük. </a:t>
            </a:r>
          </a:p>
        </p:txBody>
      </p:sp>
    </p:spTree>
    <p:extLst>
      <p:ext uri="{BB962C8B-B14F-4D97-AF65-F5344CB8AC3E}">
        <p14:creationId xmlns:p14="http://schemas.microsoft.com/office/powerpoint/2010/main" val="237819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Fogyasztási javak csoportosítása</a:t>
            </a:r>
          </a:p>
        </p:txBody>
      </p:sp>
      <p:sp>
        <p:nvSpPr>
          <p:cNvPr id="3" name="Téglalap 2"/>
          <p:cNvSpPr/>
          <p:nvPr/>
        </p:nvSpPr>
        <p:spPr>
          <a:xfrm>
            <a:off x="472412" y="1240956"/>
            <a:ext cx="806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4000" dirty="0"/>
              <a:t>Egy másik ismérv szerint megkülönböztetünk </a:t>
            </a:r>
            <a:r>
              <a:rPr lang="hu-HU" sz="4000" b="1" u="sng" dirty="0"/>
              <a:t>termékeket,</a:t>
            </a:r>
            <a:r>
              <a:rPr lang="hu-HU" sz="4000" b="1" dirty="0"/>
              <a:t> amelyek megfogható, tárgyi formát öltve </a:t>
            </a:r>
            <a:r>
              <a:rPr lang="hu-HU" sz="4000" dirty="0"/>
              <a:t>vannak a hasznunkra, illetve </a:t>
            </a:r>
            <a:r>
              <a:rPr lang="hu-HU" sz="4000" b="1" u="sng" dirty="0"/>
              <a:t>szolgáltatásokat</a:t>
            </a:r>
            <a:r>
              <a:rPr lang="hu-HU" sz="4000" b="1" dirty="0"/>
              <a:t>, amelyek nem tárgyiasult formában </a:t>
            </a:r>
            <a:r>
              <a:rPr lang="hu-HU" sz="4000" dirty="0"/>
              <a:t>elégítenek ki emberi szükségleteket. </a:t>
            </a:r>
          </a:p>
        </p:txBody>
      </p:sp>
    </p:spTree>
    <p:extLst>
      <p:ext uri="{BB962C8B-B14F-4D97-AF65-F5344CB8AC3E}">
        <p14:creationId xmlns:p14="http://schemas.microsoft.com/office/powerpoint/2010/main" val="80626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568952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Beruházási javak csoportosítása</a:t>
            </a:r>
          </a:p>
        </p:txBody>
      </p:sp>
      <p:sp>
        <p:nvSpPr>
          <p:cNvPr id="4" name="Téglalap 3"/>
          <p:cNvSpPr/>
          <p:nvPr/>
        </p:nvSpPr>
        <p:spPr>
          <a:xfrm>
            <a:off x="462473" y="1703268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3600" b="1" dirty="0"/>
              <a:t>Forgóeszközöknek</a:t>
            </a:r>
            <a:r>
              <a:rPr lang="hu-HU" sz="3600" dirty="0"/>
              <a:t> nevezzük azokat a termelési javakat, </a:t>
            </a:r>
            <a:r>
              <a:rPr lang="hu-HU" sz="3600" b="1" dirty="0"/>
              <a:t>amelyek csak rövidtávon (egy éven belül) szolgálják </a:t>
            </a:r>
            <a:r>
              <a:rPr lang="hu-HU" sz="3600" dirty="0"/>
              <a:t>a termelési vagy szolgáltatási folyamatot, megkülönböztetve a </a:t>
            </a:r>
            <a:r>
              <a:rPr lang="hu-HU" sz="3600" b="1" dirty="0"/>
              <a:t>befektetett eszközöktől, amelyek tartós jelleggel </a:t>
            </a:r>
            <a:r>
              <a:rPr lang="hu-HU" sz="3600" dirty="0"/>
              <a:t>(egy éven túl) biztosítanak megtérülést a vállalkozások számára.</a:t>
            </a:r>
          </a:p>
        </p:txBody>
      </p:sp>
    </p:spTree>
    <p:extLst>
      <p:ext uri="{BB962C8B-B14F-4D97-AF65-F5344CB8AC3E}">
        <p14:creationId xmlns:p14="http://schemas.microsoft.com/office/powerpoint/2010/main" val="216521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3690" y="692696"/>
            <a:ext cx="8568952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Gazdasági javak csoportosítása</a:t>
            </a:r>
          </a:p>
        </p:txBody>
      </p:sp>
      <p:sp>
        <p:nvSpPr>
          <p:cNvPr id="4" name="Téglalap 3"/>
          <p:cNvSpPr/>
          <p:nvPr/>
        </p:nvSpPr>
        <p:spPr>
          <a:xfrm>
            <a:off x="462473" y="1916832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hu-HU" sz="4800" dirty="0"/>
              <a:t>Magánjavak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hu-HU" sz="4800" dirty="0"/>
              <a:t>Közjavak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hu-HU" sz="4800" dirty="0"/>
              <a:t>Vegyes javak</a:t>
            </a:r>
          </a:p>
          <a:p>
            <a:pPr marL="1200150" lvl="1" indent="-742950" algn="just">
              <a:buFont typeface="Wingdings" panose="05000000000000000000" pitchFamily="2" charset="2"/>
              <a:buChar char="q"/>
            </a:pPr>
            <a:r>
              <a:rPr lang="hu-HU" sz="4800" dirty="0"/>
              <a:t>Díjköteles javak</a:t>
            </a:r>
          </a:p>
          <a:p>
            <a:pPr marL="1200150" lvl="1" indent="-742950" algn="just">
              <a:buFont typeface="Wingdings" panose="05000000000000000000" pitchFamily="2" charset="2"/>
              <a:buChar char="q"/>
            </a:pPr>
            <a:r>
              <a:rPr lang="hu-HU" sz="4800" dirty="0"/>
              <a:t>Túlzsúfoltságra hajlamos javak</a:t>
            </a:r>
          </a:p>
        </p:txBody>
      </p:sp>
    </p:spTree>
    <p:extLst>
      <p:ext uri="{BB962C8B-B14F-4D97-AF65-F5344CB8AC3E}">
        <p14:creationId xmlns:p14="http://schemas.microsoft.com/office/powerpoint/2010/main" val="2875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4249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42493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842493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67740"/>
            <a:ext cx="8424936" cy="145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60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71296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78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4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14400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91440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91440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6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Gazdasági körforgás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u-HU" sz="3600" dirty="0"/>
              <a:t>A gazdaság folyamatosan ismétlődő mozgását gazdasági körforgásnak nevezzük. A körforgás akkor tölti be funkcióját, ha a gazdaságban megtermelt termékek elkerülnek a felhasználókhoz</a:t>
            </a:r>
            <a:r>
              <a:rPr lang="hu-H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58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/>
              <a:t>Gazdasági körforgás</a:t>
            </a:r>
            <a:br>
              <a:rPr lang="hu-HU" dirty="0"/>
            </a:b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43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648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hu-HU" sz="3600" dirty="0"/>
          </a:p>
          <a:p>
            <a:pPr marL="0" indent="0" algn="ctr">
              <a:buNone/>
            </a:pPr>
            <a:r>
              <a:rPr lang="hu-HU" sz="4000" b="1" dirty="0">
                <a:solidFill>
                  <a:srgbClr val="0070C0"/>
                </a:solidFill>
              </a:rPr>
              <a:t>Szükséglet</a:t>
            </a:r>
          </a:p>
          <a:p>
            <a:pPr marL="0" indent="0">
              <a:buNone/>
            </a:pPr>
            <a:endParaRPr lang="hu-HU" sz="3600" dirty="0"/>
          </a:p>
          <a:p>
            <a:pPr marL="0" indent="0">
              <a:buNone/>
            </a:pPr>
            <a:r>
              <a:rPr lang="hu-HU" sz="3600" dirty="0"/>
              <a:t>A </a:t>
            </a:r>
            <a:r>
              <a:rPr lang="hu-HU" sz="3600" b="1" dirty="0"/>
              <a:t>javak </a:t>
            </a:r>
            <a:r>
              <a:rPr lang="hu-HU" sz="3600" dirty="0"/>
              <a:t>és </a:t>
            </a:r>
            <a:r>
              <a:rPr lang="hu-HU" sz="3600" b="1" dirty="0"/>
              <a:t>szolgáltatások</a:t>
            </a:r>
            <a:r>
              <a:rPr lang="hu-HU" sz="3600" dirty="0"/>
              <a:t> </a:t>
            </a:r>
            <a:r>
              <a:rPr lang="hu-HU" sz="3600" b="1" dirty="0"/>
              <a:t>előállítása (termelés) </a:t>
            </a:r>
            <a:r>
              <a:rPr lang="hu-HU" sz="3600" dirty="0"/>
              <a:t>annak érdekében történik, hogy a </a:t>
            </a:r>
            <a:r>
              <a:rPr lang="hu-HU" sz="3600" b="1" dirty="0"/>
              <a:t>szükségleteket,</a:t>
            </a:r>
            <a:r>
              <a:rPr lang="hu-HU" sz="3600" dirty="0"/>
              <a:t> azaz a </a:t>
            </a:r>
            <a:r>
              <a:rPr lang="hu-HU" sz="3600" b="1" dirty="0"/>
              <a:t>kielégítésre váró igényeket</a:t>
            </a:r>
            <a:r>
              <a:rPr lang="hu-HU" sz="3600" dirty="0"/>
              <a:t> </a:t>
            </a:r>
            <a:r>
              <a:rPr lang="hu-HU" sz="3600" b="1" dirty="0"/>
              <a:t>elégítsük ki </a:t>
            </a:r>
            <a:r>
              <a:rPr lang="hu-HU" sz="3600" dirty="0"/>
              <a:t>velük.</a:t>
            </a:r>
          </a:p>
          <a:p>
            <a:pPr marL="0" indent="0">
              <a:buNone/>
            </a:pPr>
            <a:r>
              <a:rPr lang="hu-HU" sz="3600" b="1" dirty="0"/>
              <a:t>Szükségletek egy részét javakkal (</a:t>
            </a:r>
            <a:r>
              <a:rPr lang="hu-HU" sz="3600" dirty="0"/>
              <a:t>pl.</a:t>
            </a:r>
            <a:r>
              <a:rPr lang="hu-HU" sz="3600" b="1" dirty="0"/>
              <a:t> </a:t>
            </a:r>
            <a:r>
              <a:rPr lang="hu-HU" sz="3600" dirty="0"/>
              <a:t>autó, élelmiszer), </a:t>
            </a:r>
            <a:r>
              <a:rPr lang="hu-HU" sz="3600" b="1" dirty="0"/>
              <a:t>más részét szolgáltatásokkal</a:t>
            </a:r>
            <a:r>
              <a:rPr lang="hu-HU" sz="3600" dirty="0"/>
              <a:t> (pl. oktatás, egészségügy) elégítjük ki.</a:t>
            </a:r>
          </a:p>
          <a:p>
            <a:pPr>
              <a:buFontTx/>
              <a:buChar char="-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488568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Munkamegosztás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/>
              <a:t>A munkamegosztás </a:t>
            </a:r>
            <a:r>
              <a:rPr lang="hu-HU" sz="2800" b="1" dirty="0"/>
              <a:t>növeli a hatékonyságot </a:t>
            </a:r>
            <a:r>
              <a:rPr lang="hu-HU" sz="2800" dirty="0"/>
              <a:t>és </a:t>
            </a:r>
            <a:r>
              <a:rPr lang="hu-HU" sz="2800" b="1" dirty="0"/>
              <a:t>bővíti a termelési lehetőségeket.</a:t>
            </a:r>
          </a:p>
          <a:p>
            <a:pPr marL="0" indent="0" algn="just">
              <a:buNone/>
            </a:pPr>
            <a:r>
              <a:rPr lang="hu-HU" sz="2800" dirty="0"/>
              <a:t>A hatékonysági előnyökön alapuló munkamegosztás következtében bővülnek a gazdasági szereplők lehetőségei a termelésben.</a:t>
            </a:r>
          </a:p>
          <a:p>
            <a:pPr marL="0" indent="0" algn="just">
              <a:buNone/>
            </a:pPr>
            <a:r>
              <a:rPr lang="hu-HU" sz="2800" dirty="0"/>
              <a:t>Lássuk Gábor és Laci PC termelékenységi mutatóit:</a:t>
            </a:r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09120"/>
            <a:ext cx="684076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20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Munkamegosztás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184576"/>
          </a:xfrm>
        </p:spPr>
        <p:txBody>
          <a:bodyPr/>
          <a:lstStyle/>
          <a:p>
            <a:pPr marL="0" indent="0" algn="just">
              <a:buNone/>
            </a:pPr>
            <a:r>
              <a:rPr lang="hu-HU" sz="2800" dirty="0"/>
              <a:t>Az egyes tevékenységek alternatív költségei:</a:t>
            </a:r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4807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59224"/>
            <a:ext cx="8856984" cy="271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60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/>
              <a:t>Termelési tényezők</a:t>
            </a:r>
            <a:br>
              <a:rPr lang="hu-HU" b="1" dirty="0"/>
            </a:b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/>
              <a:t>A termelési tevékenység során felhasznált erőforrások. Ezek: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4000" dirty="0"/>
              <a:t>Munka (L)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4000" dirty="0"/>
              <a:t>Tőke (K)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4000" dirty="0"/>
              <a:t>Vállalkozói tudás (E)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4000" dirty="0"/>
              <a:t>Természeti tényezők (A)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4000" dirty="0"/>
              <a:t>Információ (I)</a:t>
            </a:r>
          </a:p>
        </p:txBody>
      </p:sp>
    </p:spTree>
    <p:extLst>
      <p:ext uri="{BB962C8B-B14F-4D97-AF65-F5344CB8AC3E}">
        <p14:creationId xmlns:p14="http://schemas.microsoft.com/office/powerpoint/2010/main" val="296986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/>
              <a:t>Termelési tényezők</a:t>
            </a:r>
            <a:br>
              <a:rPr lang="hu-HU" b="1" dirty="0"/>
            </a:br>
            <a:endParaRPr lang="hu-HU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78497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85698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12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/>
              <a:t>Termelési tényezők</a:t>
            </a:r>
            <a:br>
              <a:rPr lang="hu-HU" b="1" dirty="0"/>
            </a:br>
            <a:endParaRPr lang="hu-HU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7" y="1412776"/>
            <a:ext cx="878497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1" y="2814802"/>
            <a:ext cx="872777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89120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Információ</a:t>
            </a:r>
            <a:r>
              <a:rPr lang="hu-HU" dirty="0"/>
              <a:t> minden olyan adat, amivel új ismereteket szerzünk meg, s az releváns a termelési tevékenység aspektusából.</a:t>
            </a:r>
          </a:p>
        </p:txBody>
      </p:sp>
    </p:spTree>
    <p:extLst>
      <p:ext uri="{BB962C8B-B14F-4D97-AF65-F5344CB8AC3E}">
        <p14:creationId xmlns:p14="http://schemas.microsoft.com/office/powerpoint/2010/main" val="54685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/>
              <a:t>Termelési tényezők</a:t>
            </a:r>
            <a:br>
              <a:rPr lang="hu-HU" b="1" dirty="0"/>
            </a:br>
            <a:endParaRPr lang="hu-HU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6895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78497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03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9614"/>
            <a:ext cx="8229600" cy="936104"/>
          </a:xfrm>
        </p:spPr>
        <p:txBody>
          <a:bodyPr/>
          <a:lstStyle/>
          <a:p>
            <a:pPr algn="ctr"/>
            <a:r>
              <a:rPr lang="hu-HU" dirty="0"/>
              <a:t>A gazdaság szereplői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88632"/>
          </a:xfrm>
        </p:spPr>
        <p:txBody>
          <a:bodyPr>
            <a:noAutofit/>
          </a:bodyPr>
          <a:lstStyle/>
          <a:p>
            <a:r>
              <a:rPr lang="hu-HU" sz="3000" b="1" dirty="0"/>
              <a:t>háztartási szféra: </a:t>
            </a:r>
            <a:r>
              <a:rPr lang="hu-HU" sz="3000" dirty="0"/>
              <a:t>a jövedelmet felhasználó fogyasztói egység, amely a szükségleteit közvetlenül kielégítő termékeket, szolgáltatásokat vásárolja meg.</a:t>
            </a:r>
          </a:p>
          <a:p>
            <a:r>
              <a:rPr lang="hu-HU" sz="3000" b="1" dirty="0"/>
              <a:t>vállalati szféra: </a:t>
            </a:r>
            <a:r>
              <a:rPr lang="hu-HU" sz="3000" dirty="0"/>
              <a:t>mind azon gazdasági alanyok, melyeknek feladata a termékek előállítása vagy valamilyen szolgáltatás nyújtása.</a:t>
            </a:r>
          </a:p>
          <a:p>
            <a:r>
              <a:rPr lang="hu-HU" sz="3000" b="1" dirty="0"/>
              <a:t>állam:</a:t>
            </a:r>
            <a:r>
              <a:rPr lang="hu-HU" sz="3000" dirty="0"/>
              <a:t> a költségvetésen keresztül adókat szed be, majd transzfereket juttat vissza a gazdaságba, valamint „szabályozó” szerepe is van.</a:t>
            </a:r>
          </a:p>
          <a:p>
            <a:r>
              <a:rPr lang="hu-HU" sz="3000" b="1" dirty="0"/>
              <a:t>külföld:</a:t>
            </a:r>
            <a:r>
              <a:rPr lang="hu-HU" sz="3000" dirty="0"/>
              <a:t> minden, ami az adott ország határain kívül van, vagy minden ami nem az adott gazdaság állampolgáraival kapcsolatos.</a:t>
            </a:r>
          </a:p>
        </p:txBody>
      </p:sp>
    </p:spTree>
    <p:extLst>
      <p:ext uri="{BB962C8B-B14F-4D97-AF65-F5344CB8AC3E}">
        <p14:creationId xmlns:p14="http://schemas.microsoft.com/office/powerpoint/2010/main" val="560474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Piac fogalma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000" dirty="0" err="1"/>
              <a:t>Mikroökonómiai</a:t>
            </a:r>
            <a:r>
              <a:rPr lang="hu-HU" sz="3000" dirty="0"/>
              <a:t> szinten </a:t>
            </a:r>
            <a:r>
              <a:rPr lang="hu-HU" sz="3000" b="1" dirty="0"/>
              <a:t>a piac az adás-vétel helye, a potenciális vevők és eladók összessége, és a közöttük kialakuló kapcsolatok összessége. </a:t>
            </a:r>
          </a:p>
          <a:p>
            <a:pPr marL="0" indent="0" algn="just">
              <a:buNone/>
            </a:pPr>
            <a:r>
              <a:rPr lang="hu-HU" sz="3000" dirty="0"/>
              <a:t>A </a:t>
            </a:r>
            <a:r>
              <a:rPr lang="hu-HU" sz="3000" dirty="0" err="1"/>
              <a:t>makroökonómia</a:t>
            </a:r>
            <a:r>
              <a:rPr lang="hu-HU" sz="3000" dirty="0"/>
              <a:t> olyan piacokkal foglalkozik, amelyeket az egyes részpiacok összesítésével, aggregálásával nyerünk.</a:t>
            </a:r>
          </a:p>
          <a:p>
            <a:pPr marL="0" indent="0" algn="just">
              <a:buNone/>
            </a:pPr>
            <a:r>
              <a:rPr lang="hu-HU" sz="3000" b="1" dirty="0" err="1"/>
              <a:t>Makroökonómiai</a:t>
            </a:r>
            <a:r>
              <a:rPr lang="hu-HU" sz="3000" b="1" dirty="0"/>
              <a:t> szintű piacok:</a:t>
            </a:r>
          </a:p>
          <a:p>
            <a:pPr algn="just"/>
            <a:r>
              <a:rPr lang="hu-HU" sz="3000" b="1" dirty="0"/>
              <a:t>Árupiac</a:t>
            </a:r>
          </a:p>
          <a:p>
            <a:pPr algn="just"/>
            <a:r>
              <a:rPr lang="hu-HU" sz="3000" b="1" dirty="0"/>
              <a:t>Munkapiac</a:t>
            </a:r>
          </a:p>
          <a:p>
            <a:pPr algn="just"/>
            <a:r>
              <a:rPr lang="hu-HU" sz="3000" b="1" dirty="0"/>
              <a:t>Pénzpiac</a:t>
            </a:r>
          </a:p>
        </p:txBody>
      </p:sp>
    </p:spTree>
    <p:extLst>
      <p:ext uri="{BB962C8B-B14F-4D97-AF65-F5344CB8AC3E}">
        <p14:creationId xmlns:p14="http://schemas.microsoft.com/office/powerpoint/2010/main" val="322984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Piac fogalma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200" dirty="0"/>
              <a:t>A </a:t>
            </a:r>
            <a:r>
              <a:rPr lang="hu-HU" sz="3200" b="1" dirty="0"/>
              <a:t>piacgazdaság tiszta formáját</a:t>
            </a:r>
          </a:p>
          <a:p>
            <a:pPr marL="0" indent="0">
              <a:buNone/>
            </a:pPr>
            <a:r>
              <a:rPr lang="hu-HU" sz="3200" dirty="0"/>
              <a:t>• a termelési tényezők magántulajdona,</a:t>
            </a:r>
          </a:p>
          <a:p>
            <a:pPr marL="0" indent="0">
              <a:buNone/>
            </a:pPr>
            <a:r>
              <a:rPr lang="hu-HU" sz="3200" dirty="0"/>
              <a:t>• a gazdasági szereplők elkülönült,</a:t>
            </a:r>
          </a:p>
          <a:p>
            <a:pPr marL="0" indent="0">
              <a:buNone/>
            </a:pPr>
            <a:r>
              <a:rPr lang="hu-HU" sz="3200" dirty="0"/>
              <a:t>• szabadon választott (önkéntes), saját érdekeiket kifejező tevékenysége,</a:t>
            </a:r>
          </a:p>
          <a:p>
            <a:pPr marL="0" indent="0">
              <a:buNone/>
            </a:pPr>
            <a:r>
              <a:rPr lang="hu-HU" sz="3200" dirty="0"/>
              <a:t>• jogi dimenzióban értelmezhető mellérendeltsége és</a:t>
            </a:r>
          </a:p>
          <a:p>
            <a:pPr marL="0" indent="0">
              <a:buNone/>
            </a:pPr>
            <a:r>
              <a:rPr lang="hu-HU" sz="3200" dirty="0"/>
              <a:t>• adásvételi (árucsere-) kapcsolatokon keresztül megvalósuló érintkezése</a:t>
            </a:r>
          </a:p>
          <a:p>
            <a:pPr marL="0" indent="0">
              <a:buNone/>
            </a:pPr>
            <a:r>
              <a:rPr lang="hu-HU" sz="3200" dirty="0"/>
              <a:t>jellemzi.</a:t>
            </a:r>
          </a:p>
          <a:p>
            <a:pPr marL="0" indent="0">
              <a:buNone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69420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9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24744"/>
            <a:ext cx="885698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64096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864096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2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Piac fajtái </a:t>
            </a:r>
            <a:r>
              <a:rPr lang="hu-HU" dirty="0" err="1"/>
              <a:t>mikroökonómiai</a:t>
            </a:r>
            <a:r>
              <a:rPr lang="hu-HU" dirty="0"/>
              <a:t> vetületben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76464"/>
          </a:xfrm>
        </p:spPr>
        <p:txBody>
          <a:bodyPr/>
          <a:lstStyle/>
          <a:p>
            <a:r>
              <a:rPr lang="hu-HU" sz="3600" dirty="0"/>
              <a:t>Tökéletesen versenyző piac</a:t>
            </a:r>
          </a:p>
          <a:p>
            <a:r>
              <a:rPr lang="hu-HU" sz="3600" dirty="0"/>
              <a:t>Tiszta monopólium</a:t>
            </a:r>
          </a:p>
          <a:p>
            <a:r>
              <a:rPr lang="hu-HU" sz="3600" dirty="0" err="1"/>
              <a:t>Oligopólium</a:t>
            </a:r>
            <a:endParaRPr lang="hu-HU" sz="3600" dirty="0"/>
          </a:p>
          <a:p>
            <a:r>
              <a:rPr lang="hu-HU" sz="3600" dirty="0"/>
              <a:t>Monopolisztikus verseny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6047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Tökéletesen versengő piac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z="4000" dirty="0"/>
              <a:t>Sok eladó – Sok vevő</a:t>
            </a:r>
          </a:p>
          <a:p>
            <a:pPr algn="just"/>
            <a:r>
              <a:rPr lang="hu-HU" sz="4000" dirty="0"/>
              <a:t>Tökéletes, </a:t>
            </a:r>
            <a:r>
              <a:rPr lang="hu-HU" sz="4000" dirty="0" err="1"/>
              <a:t>teljeskörű</a:t>
            </a:r>
            <a:r>
              <a:rPr lang="hu-HU" sz="4000" dirty="0"/>
              <a:t> informáltság</a:t>
            </a:r>
          </a:p>
          <a:p>
            <a:pPr algn="just"/>
            <a:r>
              <a:rPr lang="hu-HU" sz="4000" dirty="0"/>
              <a:t>Nincsenek ki és belépési korlátok</a:t>
            </a:r>
          </a:p>
          <a:p>
            <a:pPr algn="just"/>
            <a:r>
              <a:rPr lang="hu-HU" sz="4000" dirty="0"/>
              <a:t>A termék homogén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33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Tökéletes monopólium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hu-HU" sz="4000" dirty="0"/>
              <a:t>Egy eladó – egy vevő</a:t>
            </a:r>
          </a:p>
          <a:p>
            <a:pPr algn="just"/>
            <a:r>
              <a:rPr lang="hu-HU" sz="4000" dirty="0"/>
              <a:t>Az eladó vállalat ármeghatározó szereppel rendelkezik</a:t>
            </a:r>
          </a:p>
          <a:p>
            <a:pPr algn="just"/>
            <a:r>
              <a:rPr lang="hu-HU" sz="4000" dirty="0"/>
              <a:t>Az </a:t>
            </a:r>
            <a:r>
              <a:rPr lang="hu-HU" sz="4000"/>
              <a:t>eladó vállalatnál </a:t>
            </a:r>
            <a:r>
              <a:rPr lang="hu-HU" sz="4000" dirty="0"/>
              <a:t>van meg az összes információ és erőforrás</a:t>
            </a:r>
          </a:p>
          <a:p>
            <a:pPr algn="just"/>
            <a:r>
              <a:rPr lang="hu-HU" sz="4000" dirty="0"/>
              <a:t>Nincs lehetőség más eladónak a piacra lépnie</a:t>
            </a:r>
          </a:p>
          <a:p>
            <a:pPr algn="just"/>
            <a:r>
              <a:rPr lang="hu-HU" sz="4000" dirty="0"/>
              <a:t>A termék homogén, de nem helyettesíthető mással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7908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/>
              <a:t>Mitől függ a piac szerkezete, formája?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Piaci szereplők száma, nagysága</a:t>
            </a:r>
          </a:p>
          <a:p>
            <a:r>
              <a:rPr lang="hu-HU" sz="3200" dirty="0"/>
              <a:t>Termelés technológiai színvonala, költsége</a:t>
            </a:r>
          </a:p>
          <a:p>
            <a:r>
              <a:rPr lang="hu-HU" sz="3200" dirty="0"/>
              <a:t>Piacra lépés feltételei</a:t>
            </a:r>
          </a:p>
          <a:p>
            <a:r>
              <a:rPr lang="hu-HU" sz="3200" dirty="0"/>
              <a:t>Piaci kereslet nagysága</a:t>
            </a:r>
          </a:p>
          <a:p>
            <a:r>
              <a:rPr lang="hu-HU" sz="3200" dirty="0"/>
              <a:t>Termék, szolgáltatás jellemzői</a:t>
            </a:r>
          </a:p>
          <a:p>
            <a:r>
              <a:rPr lang="hu-HU" sz="3200" dirty="0"/>
              <a:t>Piaci szereplők befolyásolása a piaci árra</a:t>
            </a:r>
          </a:p>
          <a:p>
            <a:r>
              <a:rPr lang="hu-HU" sz="3200" dirty="0"/>
              <a:t>Verseny erőssége</a:t>
            </a:r>
          </a:p>
          <a:p>
            <a:r>
              <a:rPr lang="hu-HU" sz="3200" dirty="0"/>
              <a:t>Az információhoz jutás lehetőségei</a:t>
            </a:r>
          </a:p>
        </p:txBody>
      </p:sp>
    </p:spTree>
    <p:extLst>
      <p:ext uri="{BB962C8B-B14F-4D97-AF65-F5344CB8AC3E}">
        <p14:creationId xmlns:p14="http://schemas.microsoft.com/office/powerpoint/2010/main" val="173786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Piaci kereslet és kínálat fogalma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3600" b="1" dirty="0"/>
              <a:t>Kereslet </a:t>
            </a:r>
            <a:r>
              <a:rPr lang="hu-HU" sz="3600" dirty="0"/>
              <a:t>mutatja meg, hogy a vevők adott termékből mennyit tudnak és hajlandóak megvenni a különböző fogyasztói árakon. </a:t>
            </a:r>
          </a:p>
          <a:p>
            <a:pPr marL="0" indent="0" algn="just">
              <a:buNone/>
            </a:pPr>
            <a:r>
              <a:rPr lang="hu-HU" sz="3600" b="1" dirty="0"/>
              <a:t>Kínálat</a:t>
            </a:r>
            <a:r>
              <a:rPr lang="hu-HU" sz="3600" dirty="0"/>
              <a:t> megmutatja, hogy az eladók adott termékből különböző piaci árakon milyen volumenű terméket képesek és akarnak eladni.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7170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Piaci kereslet és kínálat fogalma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28092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39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41350"/>
            <a:ext cx="8784975" cy="621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321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764704"/>
            <a:ext cx="850900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299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5000"/>
            <a:ext cx="8784975" cy="610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238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20688"/>
            <a:ext cx="8782050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94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/>
              <a:t>A szükséglet hiányérzetként keletkező emberi vágy az anyagi, kulturális javak, szolgáltatások iránt. </a:t>
            </a:r>
          </a:p>
          <a:p>
            <a:pPr marL="0" indent="0">
              <a:buNone/>
            </a:pPr>
            <a:r>
              <a:rPr lang="hu-HU" sz="2800" dirty="0"/>
              <a:t>Létfenntartás  			Luxustermékek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b="1" dirty="0"/>
              <a:t>Csoportosítási</a:t>
            </a:r>
            <a:r>
              <a:rPr lang="hu-HU" sz="2800" dirty="0"/>
              <a:t> megközelítések: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sz="2800" dirty="0"/>
              <a:t> </a:t>
            </a:r>
            <a:r>
              <a:rPr lang="hu-HU" sz="2800" u="sng" dirty="0"/>
              <a:t>Fontosság</a:t>
            </a:r>
            <a:r>
              <a:rPr lang="hu-HU" sz="2800" dirty="0"/>
              <a:t> aspektusából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sz="2800" u="sng" dirty="0"/>
              <a:t>Mennyiség</a:t>
            </a:r>
            <a:r>
              <a:rPr lang="hu-HU" sz="2800" dirty="0"/>
              <a:t> alapján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sz="2800" u="sng" dirty="0"/>
              <a:t>Megjelenési</a:t>
            </a:r>
            <a:r>
              <a:rPr lang="hu-HU" sz="2800" dirty="0"/>
              <a:t> forma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sz="2800" u="sng" dirty="0"/>
              <a:t>Felhasználás</a:t>
            </a:r>
            <a:r>
              <a:rPr lang="hu-HU" sz="2800" dirty="0"/>
              <a:t> szerint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sz="2800" u="sng" dirty="0"/>
              <a:t>Kiváltó 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sz="2800" u="sng" dirty="0"/>
              <a:t>Minőség </a:t>
            </a:r>
            <a:r>
              <a:rPr lang="hu-HU" sz="2800" dirty="0"/>
              <a:t>oldaláról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endParaRPr lang="hu-HU" sz="2800" dirty="0"/>
          </a:p>
        </p:txBody>
      </p:sp>
      <p:sp>
        <p:nvSpPr>
          <p:cNvPr id="5" name="Jobbra nyíl 4"/>
          <p:cNvSpPr/>
          <p:nvPr/>
        </p:nvSpPr>
        <p:spPr>
          <a:xfrm>
            <a:off x="2699792" y="2420888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746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856984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249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hu-HU" sz="4000" dirty="0"/>
              <a:t>Jelmagyarázatok a </a:t>
            </a:r>
            <a:r>
              <a:rPr lang="hu-HU" sz="4000" dirty="0" err="1"/>
              <a:t>makropiaci</a:t>
            </a:r>
            <a:r>
              <a:rPr lang="hu-HU" sz="4000" dirty="0"/>
              <a:t> kapcsolatok megértéséhez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W = munkabér</a:t>
            </a:r>
          </a:p>
          <a:p>
            <a:pPr marL="0" indent="0">
              <a:buNone/>
            </a:pPr>
            <a:r>
              <a:rPr lang="hu-HU" sz="2800" dirty="0"/>
              <a:t>T H = háztartások által fizetett adó</a:t>
            </a:r>
          </a:p>
          <a:p>
            <a:pPr marL="0" indent="0">
              <a:buNone/>
            </a:pPr>
            <a:r>
              <a:rPr lang="hu-HU" sz="2800" dirty="0"/>
              <a:t>C= fogyasztás</a:t>
            </a:r>
          </a:p>
          <a:p>
            <a:pPr marL="0" indent="0">
              <a:buNone/>
            </a:pPr>
            <a:r>
              <a:rPr lang="hu-HU" sz="2800" dirty="0"/>
              <a:t>S H = háztartások megtakarítása</a:t>
            </a:r>
          </a:p>
          <a:p>
            <a:pPr marL="0" indent="0">
              <a:buNone/>
            </a:pPr>
            <a:r>
              <a:rPr lang="hu-HU" sz="2800" dirty="0"/>
              <a:t>TR H = háztartásoknak juttatott transzfer.</a:t>
            </a:r>
          </a:p>
          <a:p>
            <a:pPr marL="0" indent="0">
              <a:buNone/>
            </a:pPr>
            <a:r>
              <a:rPr lang="hu-HU" sz="2800" dirty="0"/>
              <a:t>TR V = vállalatoknak juttatott transzfer</a:t>
            </a:r>
          </a:p>
          <a:p>
            <a:pPr marL="0" indent="0">
              <a:buNone/>
            </a:pPr>
            <a:r>
              <a:rPr lang="hu-HU" sz="2800" dirty="0"/>
              <a:t>T V = vállalatok által fizetett adó</a:t>
            </a:r>
          </a:p>
          <a:p>
            <a:pPr marL="0" indent="0">
              <a:buNone/>
            </a:pPr>
            <a:r>
              <a:rPr lang="hu-HU" sz="2800" dirty="0"/>
              <a:t>S V = vállalatok megtakarítása</a:t>
            </a:r>
          </a:p>
          <a:p>
            <a:pPr marL="0" indent="0">
              <a:buNone/>
            </a:pPr>
            <a:r>
              <a:rPr lang="hu-HU" sz="2800" dirty="0"/>
              <a:t>Y= jövedelem,</a:t>
            </a:r>
          </a:p>
          <a:p>
            <a:pPr marL="0" indent="0">
              <a:buNone/>
            </a:pPr>
            <a:r>
              <a:rPr lang="hu-HU" sz="2800" dirty="0"/>
              <a:t>I = bruttó beruházás,</a:t>
            </a:r>
          </a:p>
          <a:p>
            <a:pPr marL="0" indent="0">
              <a:buNone/>
            </a:pPr>
            <a:r>
              <a:rPr lang="hu-HU" sz="2800" dirty="0"/>
              <a:t>G = kormányzati vásárlás</a:t>
            </a:r>
          </a:p>
        </p:txBody>
      </p:sp>
    </p:spTree>
    <p:extLst>
      <p:ext uri="{BB962C8B-B14F-4D97-AF65-F5344CB8AC3E}">
        <p14:creationId xmlns:p14="http://schemas.microsoft.com/office/powerpoint/2010/main" val="4010435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68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50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022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393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11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443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Pénzpiac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pénzpiac sajátos piac, amelyen a kínálat nem eladási szándékot, a kereslet pedig nem vételi szándékot jelent. A pénzkínálat a bankrendszer által a gazdaság rendelkezésére bocsátott pénzmennyiséget, a pénzkereslet pedig a gazdasági szereplők által tartani kívánt pénzmennyiséget jelenti.</a:t>
            </a:r>
          </a:p>
        </p:txBody>
      </p:sp>
    </p:spTree>
    <p:extLst>
      <p:ext uri="{BB962C8B-B14F-4D97-AF65-F5344CB8AC3E}">
        <p14:creationId xmlns:p14="http://schemas.microsoft.com/office/powerpoint/2010/main" val="3669229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Pénz fogalma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600" dirty="0"/>
              <a:t>A pénz az áruforgalom lebonyolításának eszköze, törvény által elismert, védett fizetési eszköz, amely alkalmas az értékek nyilvántartására, a forgalom lebonyolítására.</a:t>
            </a:r>
          </a:p>
        </p:txBody>
      </p:sp>
    </p:spTree>
    <p:extLst>
      <p:ext uri="{BB962C8B-B14F-4D97-AF65-F5344CB8AC3E}">
        <p14:creationId xmlns:p14="http://schemas.microsoft.com/office/powerpoint/2010/main" val="3731836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Pénz funkciói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sz="3600" dirty="0"/>
              <a:t> Értékmérő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3600" dirty="0"/>
              <a:t>Forgalmi eszköz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3600" dirty="0"/>
              <a:t>Fizetési eszköz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3600" dirty="0"/>
              <a:t>Felhalmozási és vagyontartási eszköz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1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u="sng" dirty="0"/>
              <a:t>Fontosság szerint </a:t>
            </a:r>
            <a:r>
              <a:rPr lang="hu-HU" sz="3200" dirty="0"/>
              <a:t>a szükséglet lehet:</a:t>
            </a:r>
          </a:p>
          <a:p>
            <a:pPr marL="514350" indent="-514350">
              <a:buAutoNum type="arabicPeriod"/>
            </a:pPr>
            <a:r>
              <a:rPr lang="hu-HU" sz="3200" dirty="0"/>
              <a:t>Elsőrendű</a:t>
            </a:r>
          </a:p>
          <a:p>
            <a:pPr marL="514350" indent="-514350">
              <a:buAutoNum type="arabicPeriod"/>
            </a:pPr>
            <a:r>
              <a:rPr lang="hu-HU" sz="3200" dirty="0"/>
              <a:t>Másodrendű</a:t>
            </a:r>
          </a:p>
          <a:p>
            <a:pPr marL="514350" indent="-514350">
              <a:buAutoNum type="arabicPeriod"/>
            </a:pPr>
            <a:r>
              <a:rPr lang="hu-HU" sz="3200" dirty="0"/>
              <a:t>Harmadrendű</a:t>
            </a:r>
          </a:p>
          <a:p>
            <a:pPr marL="0" indent="0">
              <a:buNone/>
            </a:pPr>
            <a:endParaRPr lang="hu-HU" sz="3200" u="sng" dirty="0"/>
          </a:p>
          <a:p>
            <a:pPr marL="0" indent="0">
              <a:buNone/>
            </a:pPr>
            <a:r>
              <a:rPr lang="hu-HU" sz="3200" u="sng" dirty="0"/>
              <a:t>Mennyiség oldaláról </a:t>
            </a:r>
            <a:r>
              <a:rPr lang="hu-HU" sz="3200" dirty="0"/>
              <a:t>a szükséglet: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3200" dirty="0"/>
              <a:t> Teljes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3200" dirty="0"/>
              <a:t>Tényleges (effektív)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sz="3200" dirty="0"/>
              <a:t>Látens</a:t>
            </a:r>
          </a:p>
        </p:txBody>
      </p:sp>
    </p:spTree>
    <p:extLst>
      <p:ext uri="{BB962C8B-B14F-4D97-AF65-F5344CB8AC3E}">
        <p14:creationId xmlns:p14="http://schemas.microsoft.com/office/powerpoint/2010/main" val="159336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305800" cy="11430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549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u="sng" dirty="0"/>
              <a:t>Felhasználás szerint </a:t>
            </a:r>
            <a:r>
              <a:rPr lang="hu-HU" sz="2800" dirty="0"/>
              <a:t>a szükséglet lehet:</a:t>
            </a:r>
          </a:p>
          <a:p>
            <a:pPr marL="514350" indent="-514350">
              <a:buAutoNum type="alphaUcParenR"/>
            </a:pPr>
            <a:r>
              <a:rPr lang="hu-HU" sz="2800" dirty="0"/>
              <a:t>Termelési</a:t>
            </a:r>
          </a:p>
          <a:p>
            <a:pPr marL="514350" indent="-514350">
              <a:buAutoNum type="alphaUcParenR"/>
            </a:pPr>
            <a:r>
              <a:rPr lang="hu-HU" sz="2800" dirty="0"/>
              <a:t>Fogyasztási</a:t>
            </a:r>
          </a:p>
          <a:p>
            <a:pPr marL="514350" indent="-514350">
              <a:buAutoNum type="alphaUcParenR"/>
            </a:pPr>
            <a:endParaRPr lang="hu-HU" sz="2800" dirty="0"/>
          </a:p>
          <a:p>
            <a:pPr marL="0" indent="0">
              <a:buNone/>
            </a:pPr>
            <a:r>
              <a:rPr lang="hu-HU" sz="2800" u="sng" dirty="0"/>
              <a:t>Kiváltó ok alapján </a:t>
            </a:r>
            <a:r>
              <a:rPr lang="hu-HU" sz="2800" dirty="0"/>
              <a:t>a szükséglet: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Egyéni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800" dirty="0"/>
              <a:t>Közösségi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u="sng" dirty="0"/>
              <a:t>Megjelenési forma, és minőség alapján </a:t>
            </a:r>
            <a:r>
              <a:rPr lang="hu-HU" sz="2800" dirty="0"/>
              <a:t>megkülönböztetünk:</a:t>
            </a:r>
          </a:p>
          <a:p>
            <a:pPr marL="0" indent="0" algn="ctr">
              <a:buNone/>
            </a:pPr>
            <a:r>
              <a:rPr lang="hu-HU" sz="2800" dirty="0"/>
              <a:t>Anyagi (1.) és  Szellemi (2.) szükségleteket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1487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err="1"/>
              <a:t>Maslow-féle</a:t>
            </a:r>
            <a:r>
              <a:rPr lang="hu-HU" b="1" dirty="0"/>
              <a:t> piramis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56984" cy="56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0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Jószágok, javak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84887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777686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19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/>
              <a:t>Jószágok, javak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2493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842493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751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</TotalTime>
  <Words>929</Words>
  <Application>Microsoft Office PowerPoint</Application>
  <PresentationFormat>Diavetítés a képernyőre (4:3 oldalarány)</PresentationFormat>
  <Paragraphs>156</Paragraphs>
  <Slides>50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50</vt:i4>
      </vt:variant>
    </vt:vector>
  </HeadingPairs>
  <TitlesOfParts>
    <vt:vector size="55" baseType="lpstr">
      <vt:lpstr>Calibri</vt:lpstr>
      <vt:lpstr>Constantia</vt:lpstr>
      <vt:lpstr>Wingdings</vt:lpstr>
      <vt:lpstr>Wingdings 2</vt:lpstr>
      <vt:lpstr>Áramlás</vt:lpstr>
      <vt:lpstr>Gazdasági alapfogalmak </vt:lpstr>
      <vt:lpstr>PowerPoint-bemutató</vt:lpstr>
      <vt:lpstr>PowerPoint-bemutató</vt:lpstr>
      <vt:lpstr>PowerPoint-bemutató</vt:lpstr>
      <vt:lpstr>PowerPoint-bemutató</vt:lpstr>
      <vt:lpstr>PowerPoint-bemutató</vt:lpstr>
      <vt:lpstr>Maslow-féle piramis</vt:lpstr>
      <vt:lpstr>Jószágok, javak</vt:lpstr>
      <vt:lpstr>Jószágok, javak</vt:lpstr>
      <vt:lpstr>Jószágok, javak csoportosítása</vt:lpstr>
      <vt:lpstr>Fogyasztási javak csoportosítása</vt:lpstr>
      <vt:lpstr>Fogyasztási javak csoportosítása</vt:lpstr>
      <vt:lpstr>Beruházási javak csoportosítása</vt:lpstr>
      <vt:lpstr>Gazdasági javak csoportosítása</vt:lpstr>
      <vt:lpstr>PowerPoint-bemutató</vt:lpstr>
      <vt:lpstr>PowerPoint-bemutató</vt:lpstr>
      <vt:lpstr>PowerPoint-bemutató</vt:lpstr>
      <vt:lpstr>Gazdasági körforgás</vt:lpstr>
      <vt:lpstr>Gazdasági körforgás </vt:lpstr>
      <vt:lpstr>     Munkamegosztás </vt:lpstr>
      <vt:lpstr>     Munkamegosztás </vt:lpstr>
      <vt:lpstr>Termelési tényezők </vt:lpstr>
      <vt:lpstr>Termelési tényezők </vt:lpstr>
      <vt:lpstr>Termelési tényezők </vt:lpstr>
      <vt:lpstr>Termelési tényezők </vt:lpstr>
      <vt:lpstr>A gazdaság szereplői</vt:lpstr>
      <vt:lpstr>Piac fogalma </vt:lpstr>
      <vt:lpstr>Piac fogalma</vt:lpstr>
      <vt:lpstr>PowerPoint-bemutató</vt:lpstr>
      <vt:lpstr>Piac fajtái mikroökonómiai vetületben </vt:lpstr>
      <vt:lpstr>Tökéletesen versengő piac</vt:lpstr>
      <vt:lpstr>Tökéletes monopólium</vt:lpstr>
      <vt:lpstr>Mitől függ a piac szerkezete, formája?</vt:lpstr>
      <vt:lpstr>Piaci kereslet és kínálat fogalma</vt:lpstr>
      <vt:lpstr>Piaci kereslet és kínálat fogalma</vt:lpstr>
      <vt:lpstr>PowerPoint-bemutató</vt:lpstr>
      <vt:lpstr>PowerPoint-bemutató</vt:lpstr>
      <vt:lpstr>PowerPoint-bemutató</vt:lpstr>
      <vt:lpstr>PowerPoint-bemutató</vt:lpstr>
      <vt:lpstr>PowerPoint-bemutató</vt:lpstr>
      <vt:lpstr>Jelmagyarázatok a makropiaci kapcsolatok megértéséhez</vt:lpstr>
      <vt:lpstr>PowerPoint-bemutató</vt:lpstr>
      <vt:lpstr>PowerPoint-bemutató</vt:lpstr>
      <vt:lpstr>PowerPoint-bemutató</vt:lpstr>
      <vt:lpstr>PowerPoint-bemutató</vt:lpstr>
      <vt:lpstr>PowerPoint-bemutató</vt:lpstr>
      <vt:lpstr>Pénzpiac</vt:lpstr>
      <vt:lpstr>Pénz fogalma</vt:lpstr>
      <vt:lpstr>Pénz funkciói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Gazdasági alapfogalmak</dc:title>
  <dc:creator>user</dc:creator>
  <cp:lastModifiedBy>Bodnár Krisztina</cp:lastModifiedBy>
  <cp:revision>69</cp:revision>
  <dcterms:created xsi:type="dcterms:W3CDTF">2023-09-08T20:24:08Z</dcterms:created>
  <dcterms:modified xsi:type="dcterms:W3CDTF">2023-09-18T11:50:19Z</dcterms:modified>
</cp:coreProperties>
</file>