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4257-3C20-4319-81D5-56FFCCFBF2AD}" type="datetimeFigureOut">
              <a:rPr lang="hu-HU" smtClean="0"/>
              <a:t>2023.09.07.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A05E723-CD30-4922-884F-102AAF85F02C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4257-3C20-4319-81D5-56FFCCFBF2AD}" type="datetimeFigureOut">
              <a:rPr lang="hu-HU" smtClean="0"/>
              <a:t>2023.09.07.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E723-CD30-4922-884F-102AAF85F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57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4257-3C20-4319-81D5-56FFCCFBF2AD}" type="datetimeFigureOut">
              <a:rPr lang="hu-HU" smtClean="0"/>
              <a:t>2023.09.07.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E723-CD30-4922-884F-102AAF85F02C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24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4257-3C20-4319-81D5-56FFCCFBF2AD}" type="datetimeFigureOut">
              <a:rPr lang="hu-HU" smtClean="0"/>
              <a:t>2023.09.07.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E723-CD30-4922-884F-102AAF85F02C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2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4257-3C20-4319-81D5-56FFCCFBF2AD}" type="datetimeFigureOut">
              <a:rPr lang="hu-HU" smtClean="0"/>
              <a:t>2023.09.07.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E723-CD30-4922-884F-102AAF85F02C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36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4257-3C20-4319-81D5-56FFCCFBF2AD}" type="datetimeFigureOut">
              <a:rPr lang="hu-HU" smtClean="0"/>
              <a:t>2023.09.07.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E723-CD30-4922-884F-102AAF85F02C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7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4257-3C20-4319-81D5-56FFCCFBF2AD}" type="datetimeFigureOut">
              <a:rPr lang="hu-HU" smtClean="0"/>
              <a:t>2023.09.07.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E723-CD30-4922-884F-102AAF85F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649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4257-3C20-4319-81D5-56FFCCFBF2AD}" type="datetimeFigureOut">
              <a:rPr lang="hu-HU" smtClean="0"/>
              <a:t>2023.09.07.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E723-CD30-4922-884F-102AAF85F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51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4257-3C20-4319-81D5-56FFCCFBF2AD}" type="datetimeFigureOut">
              <a:rPr lang="hu-HU" smtClean="0"/>
              <a:t>2023.09.07.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E723-CD30-4922-884F-102AAF85F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7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4257-3C20-4319-81D5-56FFCCFBF2AD}" type="datetimeFigureOut">
              <a:rPr lang="hu-HU" smtClean="0"/>
              <a:t>2023.09.07.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E723-CD30-4922-884F-102AAF85F02C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9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E664257-3C20-4319-81D5-56FFCCFBF2AD}" type="datetimeFigureOut">
              <a:rPr lang="hu-HU" smtClean="0"/>
              <a:t>2023.09.07.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E723-CD30-4922-884F-102AAF85F02C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55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4257-3C20-4319-81D5-56FFCCFBF2AD}" type="datetimeFigureOut">
              <a:rPr lang="hu-HU" smtClean="0"/>
              <a:t>2023.09.07.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05E723-CD30-4922-884F-102AAF85F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69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Hivatásetika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Semmelweis Egyetem</a:t>
            </a:r>
          </a:p>
          <a:p>
            <a:r>
              <a:rPr lang="hu-HU" dirty="0"/>
              <a:t>Egészségtudományi Kar</a:t>
            </a:r>
          </a:p>
          <a:p>
            <a:r>
              <a:rPr lang="hu-H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419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6ACB06F2-4D45-876B-2857-BD341974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Követelmények</a:t>
            </a:r>
          </a:p>
        </p:txBody>
      </p:sp>
      <p:sp>
        <p:nvSpPr>
          <p:cNvPr id="2" name="Tartalom helye 1">
            <a:extLst>
              <a:ext uri="{FF2B5EF4-FFF2-40B4-BE49-F238E27FC236}">
                <a16:creationId xmlns:a16="http://schemas.microsoft.com/office/drawing/2014/main" id="{378948AF-F0BC-B6D4-3D93-56A6F2B1B7DD}"/>
              </a:ext>
            </a:extLst>
          </p:cNvPr>
          <p:cNvSpPr>
            <a:spLocks noGrp="1"/>
          </p:cNvSpPr>
          <p:nvPr>
            <p:ph idx="1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hu-HU" dirty="0"/>
              <a:t>Fogadalomtétel</a:t>
            </a:r>
          </a:p>
          <a:p>
            <a:r>
              <a:rPr lang="hu-HU" dirty="0"/>
              <a:t>Előadás</a:t>
            </a:r>
          </a:p>
          <a:p>
            <a:r>
              <a:rPr lang="hu-HU" dirty="0"/>
              <a:t>Eskütétel</a:t>
            </a:r>
          </a:p>
          <a:p>
            <a:endParaRPr lang="hu-HU" dirty="0"/>
          </a:p>
          <a:p>
            <a:pPr algn="ctr"/>
            <a:r>
              <a:rPr lang="hu-HU" sz="2400" dirty="0">
                <a:solidFill>
                  <a:srgbClr val="FF0000"/>
                </a:solidFill>
              </a:rPr>
              <a:t>ALÁÍRÁST A 8. FÉLÉV VÉGÉN KAPNAK!!!!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67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sz="3600" b="1" dirty="0"/>
              <a:t>AZ  EREDETI  HIPPOKRATÉSZI  ESKÜ (1)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1100" dirty="0"/>
              <a:t>Esküszöm az orvos Apollónra, Aszklépioszra, </a:t>
            </a:r>
            <a:r>
              <a:rPr lang="hu-HU" sz="1100" dirty="0" err="1"/>
              <a:t>Hügieiára</a:t>
            </a:r>
            <a:r>
              <a:rPr lang="hu-HU" sz="1100" dirty="0"/>
              <a:t>, </a:t>
            </a:r>
            <a:r>
              <a:rPr lang="hu-HU" sz="1100" dirty="0" err="1"/>
              <a:t>Panakeiára</a:t>
            </a:r>
            <a:r>
              <a:rPr lang="hu-HU" sz="1100" dirty="0"/>
              <a:t>, az összes istenre és istennőre, őket híva tanúul, hogy erőmhöz és belátásomhoz mérten teljesíteni fogom eskümet és alábbi kötelezettségemet.</a:t>
            </a:r>
            <a:br>
              <a:rPr lang="hu-HU" sz="1100" dirty="0"/>
            </a:br>
            <a:br>
              <a:rPr lang="hu-HU" sz="1100" dirty="0"/>
            </a:br>
            <a:r>
              <a:rPr lang="hu-HU" sz="1100" dirty="0">
                <a:solidFill>
                  <a:srgbClr val="FF0000"/>
                </a:solidFill>
              </a:rPr>
              <a:t>Az orvostudományban mesteremet ugyanolyan tiszteletben részesítem majd, mint szüleimet</a:t>
            </a:r>
            <a:r>
              <a:rPr lang="hu-HU" sz="1100" dirty="0"/>
              <a:t>; megosztom vele megélhetésemet, és ha nélkülöz, gondoskodni fogok ellátásáról; fiait saját fivéreimnek fogom tekinteni, és ha ők is elakarják sajátítani az orvostudományt, fizetség és szerződés nélkül megtanítom majd nekik.</a:t>
            </a:r>
            <a:br>
              <a:rPr lang="hu-HU" sz="1100" dirty="0"/>
            </a:br>
            <a:br>
              <a:rPr lang="hu-HU" sz="1100" dirty="0"/>
            </a:br>
            <a:r>
              <a:rPr lang="hu-HU" sz="1100" dirty="0"/>
              <a:t>Gondom lesz rá, hogy a tudományt, a szóbeli és minden más felvilágosítást ismertessem fiaimmal és mesterem gyermekeivel, valamint azokkal a tanítványokkal, akiket szerződés és az orvosi törvény alapján tett eskü kötelez, de (rajtuk kívül) mással nem.</a:t>
            </a:r>
            <a:br>
              <a:rPr lang="hu-HU" sz="1100" dirty="0"/>
            </a:br>
            <a:br>
              <a:rPr lang="hu-HU" sz="1100" dirty="0"/>
            </a:br>
            <a:r>
              <a:rPr lang="hu-HU" sz="1100" dirty="0">
                <a:solidFill>
                  <a:srgbClr val="FF0000"/>
                </a:solidFill>
              </a:rPr>
              <a:t>Az életmódra vonatkozó szabályokat a betegek hasznára kamatoztatom majd </a:t>
            </a:r>
            <a:r>
              <a:rPr lang="hu-HU" sz="1100" dirty="0"/>
              <a:t>erőm és belátásom szerint, megóvva őket a bajtól és kártevéstől.</a:t>
            </a:r>
            <a:br>
              <a:rPr lang="hu-HU" sz="1100" dirty="0"/>
            </a:br>
            <a:br>
              <a:rPr lang="hu-HU" sz="1100" dirty="0"/>
            </a:br>
            <a:r>
              <a:rPr lang="hu-HU" sz="1100" dirty="0"/>
              <a:t>Senkinek sem adok majd mérget, még ha kéri is; sőt még csak ilyen tanácsot sem adok neki. Hasonlóképp egyetlen asszonynak sem adok magzatelhajtó méhgyűrűt.</a:t>
            </a:r>
            <a:br>
              <a:rPr lang="hu-HU" sz="1100" dirty="0"/>
            </a:br>
            <a:br>
              <a:rPr lang="hu-HU" sz="1600" dirty="0"/>
            </a:b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93445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sz="3600" b="1" dirty="0"/>
              <a:t>AZ  EREDETI  HIPPOKRATÉSZI  ESKÜ (2)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u-HU" dirty="0"/>
              <a:t>Tisztán és szeplőtelenül fogom eltölteni életemet, gyakorolni mesterségemet.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Nem alkalmazok vágást még akkor sem, ha az illetők kőtől szenvednek is; az ilyen feladatot azoknak hagyom meg, akik ebben szakemberek.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Bármely házba lépek is be, azért megyek oda, hogy hasznára legyek a betegeknek, tartózkodva minden szándékos jogtalanságtól és kártevéstől, főleg attól, hogy nemi visszaélést kövessek el nők vagy férfiak testén, legyen szó akár szabadokról, akár rabszolgákról.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Foglalkozásom gyakorlása közben vagy azon kívül bármit is látok, illetve hallok az emberekkel való érintkezés során, aminek nem szabad nyilvánosságra kerülnie, arról hallgatni fogok, és azt, mint titkot őrzöm.</a:t>
            </a:r>
            <a:br>
              <a:rPr lang="hu-HU" dirty="0"/>
            </a:b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Ha teljesítem és nem szegem meg eskümet, adassék meg nekem, hogy örömömet lelhessem életemben és hivatásomban, mindig elismerésben részesülhessek minden ember részéről; ha viszont fogadalmamat megsértem és hamisan esküszöm, akkor az ellenkező sors jusson nekem osztályrészül.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605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Etika a medicinában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i="1" dirty="0"/>
              <a:t>A medicina etikai </a:t>
            </a:r>
            <a:r>
              <a:rPr lang="hu-HU" i="1" dirty="0">
                <a:solidFill>
                  <a:srgbClr val="FF0000"/>
                </a:solidFill>
              </a:rPr>
              <a:t>semlegesítésének</a:t>
            </a:r>
            <a:r>
              <a:rPr lang="hu-HU" i="1" dirty="0"/>
              <a:t> gyakorlata.</a:t>
            </a:r>
          </a:p>
          <a:p>
            <a:r>
              <a:rPr lang="hu-HU" dirty="0"/>
              <a:t>A </a:t>
            </a:r>
            <a:r>
              <a:rPr lang="hu-HU" i="1" dirty="0">
                <a:solidFill>
                  <a:srgbClr val="FF0000"/>
                </a:solidFill>
              </a:rPr>
              <a:t>mintaadó jelleg</a:t>
            </a:r>
            <a:r>
              <a:rPr lang="hu-HU" i="1" dirty="0"/>
              <a:t>: </a:t>
            </a:r>
            <a:r>
              <a:rPr lang="hu-HU" dirty="0"/>
              <a:t>Az orvos-beteg kapcsolat jellege és színvonala alapvető </a:t>
            </a:r>
            <a:r>
              <a:rPr lang="hu-HU" i="1" dirty="0" err="1"/>
              <a:t>interszubjektív</a:t>
            </a:r>
            <a:r>
              <a:rPr lang="hu-HU" i="1" dirty="0"/>
              <a:t> és interakciós érintkezési modellként kihatással van a mindenkori társadalom más kapcsolati, interakciós és kommunikációs formáira is.</a:t>
            </a:r>
          </a:p>
          <a:p>
            <a:r>
              <a:rPr lang="hu-HU" dirty="0"/>
              <a:t>A mintaadó csoportnak, orvos-és egészségügyi társadalomnak </a:t>
            </a:r>
            <a:r>
              <a:rPr lang="hu-HU" i="1" dirty="0"/>
              <a:t>más nagyságrendű a </a:t>
            </a:r>
            <a:r>
              <a:rPr lang="hu-HU" i="1" dirty="0">
                <a:solidFill>
                  <a:srgbClr val="FF0000"/>
                </a:solidFill>
              </a:rPr>
              <a:t>társadalmi és etikai felelőssége. 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2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Etika a medicinában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i="1" dirty="0"/>
              <a:t>Az orvosi hivatás lényegéhez tartozik a </a:t>
            </a:r>
            <a:r>
              <a:rPr lang="hu-HU" i="1" dirty="0">
                <a:solidFill>
                  <a:srgbClr val="FF0000"/>
                </a:solidFill>
              </a:rPr>
              <a:t>humanitás</a:t>
            </a:r>
            <a:r>
              <a:rPr lang="hu-HU" i="1" dirty="0"/>
              <a:t>, az, hogy a rászorulókon, a betegeken, a betegségük által kiszolgáltatottakon segítsen, enyhítse szenvedésüket, és mindent megtegyen jóllétükért. Ez az erkölcsi tartalom és tartás kiiktathatatlan és megkérdőjelezhetetlen összetevője az orvosi hivatásnak és az ezt gyakorlók habitusának – a modern medicina keretfeltételei között is. </a:t>
            </a:r>
            <a:r>
              <a:rPr lang="hu-HU" i="1" dirty="0">
                <a:solidFill>
                  <a:srgbClr val="FF0000"/>
                </a:solidFill>
              </a:rPr>
              <a:t>(altruista értékrend)</a:t>
            </a:r>
          </a:p>
          <a:p>
            <a:pPr marL="0" indent="0">
              <a:buNone/>
            </a:pPr>
            <a:endParaRPr lang="hu-HU" i="1" dirty="0"/>
          </a:p>
          <a:p>
            <a:pPr marL="0" indent="0">
              <a:buNone/>
            </a:pPr>
            <a:r>
              <a:rPr lang="hu-HU" i="1" dirty="0"/>
              <a:t>A technikailag lehetséges, az orvosilag megengedhető és az erkölcsileg helyes közötti határok meghúzásának problematikája. </a:t>
            </a:r>
            <a:r>
              <a:rPr lang="hu-HU" i="1" dirty="0">
                <a:solidFill>
                  <a:srgbClr val="FF0000"/>
                </a:solidFill>
              </a:rPr>
              <a:t>(Corpus </a:t>
            </a:r>
            <a:r>
              <a:rPr lang="hu-HU" i="1" dirty="0" err="1">
                <a:solidFill>
                  <a:srgbClr val="FF0000"/>
                </a:solidFill>
              </a:rPr>
              <a:t>Hippocraticum</a:t>
            </a:r>
            <a:r>
              <a:rPr lang="hu-HU" i="1" dirty="0">
                <a:solidFill>
                  <a:srgbClr val="FF0000"/>
                </a:solidFill>
              </a:rPr>
              <a:t> 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93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 bioetika négy alapelve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>
                <a:solidFill>
                  <a:srgbClr val="FF0000"/>
                </a:solidFill>
              </a:rPr>
              <a:t>ne árts! </a:t>
            </a:r>
            <a:r>
              <a:rPr lang="hu-HU" dirty="0"/>
              <a:t>(</a:t>
            </a:r>
            <a:r>
              <a:rPr lang="hu-HU" i="1" dirty="0" err="1"/>
              <a:t>nonmaleficence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>
                <a:solidFill>
                  <a:srgbClr val="FF0000"/>
                </a:solidFill>
              </a:rPr>
              <a:t>jótékonyság </a:t>
            </a:r>
            <a:r>
              <a:rPr lang="hu-HU" dirty="0"/>
              <a:t>(</a:t>
            </a:r>
            <a:r>
              <a:rPr lang="hu-HU" i="1" dirty="0" err="1"/>
              <a:t>beneficence</a:t>
            </a:r>
            <a:r>
              <a:rPr lang="hu-HU" dirty="0"/>
              <a:t>) a cél – a páciens egészségének megőrzése, gyógyítása és életének megmentése,  </a:t>
            </a:r>
          </a:p>
          <a:p>
            <a:endParaRPr lang="hu-HU" dirty="0"/>
          </a:p>
          <a:p>
            <a:r>
              <a:rPr lang="hu-HU" dirty="0">
                <a:solidFill>
                  <a:srgbClr val="FF0000"/>
                </a:solidFill>
              </a:rPr>
              <a:t>autonómia</a:t>
            </a:r>
            <a:r>
              <a:rPr lang="hu-HU" dirty="0"/>
              <a:t> (</a:t>
            </a:r>
            <a:r>
              <a:rPr lang="hu-HU" i="1" dirty="0" err="1"/>
              <a:t>autonomy</a:t>
            </a:r>
            <a:r>
              <a:rPr lang="hu-HU" dirty="0"/>
              <a:t>) a páciens saját magára irányuló döntéseinek meghozatalában való részvételre, elképzeléseinek és preferenciáinak érvényesítésére vonatkozó személyes szabadság preferenciája, </a:t>
            </a:r>
          </a:p>
          <a:p>
            <a:endParaRPr lang="hu-HU" dirty="0"/>
          </a:p>
          <a:p>
            <a:r>
              <a:rPr lang="hu-HU" dirty="0">
                <a:solidFill>
                  <a:srgbClr val="FF0000"/>
                </a:solidFill>
              </a:rPr>
              <a:t>igazságosság</a:t>
            </a:r>
            <a:r>
              <a:rPr lang="hu-HU" dirty="0"/>
              <a:t> (</a:t>
            </a:r>
            <a:r>
              <a:rPr lang="hu-HU" i="1" dirty="0" err="1"/>
              <a:t>justice</a:t>
            </a:r>
            <a:r>
              <a:rPr lang="hu-HU" dirty="0"/>
              <a:t>): a korlátozottan rendelkezésre álló egészségügyi erőforrások (pénz, eszköz, humán erőforrás, idő stb.) elosztásakor tudatosan és átlátható módon olyan sztenderdeket alkalmazzon, amelyek a társadalom tagjai számára elfogadhatók.</a:t>
            </a:r>
          </a:p>
        </p:txBody>
      </p:sp>
    </p:spTree>
    <p:extLst>
      <p:ext uri="{BB962C8B-B14F-4D97-AF65-F5344CB8AC3E}">
        <p14:creationId xmlns:p14="http://schemas.microsoft.com/office/powerpoint/2010/main" val="213680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Hivatásrend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Hivatás: szakma + identitás + morális elkötelezettség</a:t>
            </a:r>
          </a:p>
          <a:p>
            <a:r>
              <a:rPr lang="hu-HU" dirty="0"/>
              <a:t>Hivatásrend: azonos presztízsű, életvitelű és értékrendű társadalmi csoport (egyező foglalkozáson belül)</a:t>
            </a:r>
          </a:p>
          <a:p>
            <a:r>
              <a:rPr lang="hu-HU" dirty="0"/>
              <a:t>Exkluzivitás: a csoportba való bekerülés szigorúan szabályozott (pályaszocializáció)</a:t>
            </a:r>
          </a:p>
          <a:p>
            <a:r>
              <a:rPr lang="hu-HU" dirty="0"/>
              <a:t>Rend: konvencionális életvitel (rítusok, szimbólumok) + sajátlagos nevelési formák + származásnak, vagy foglalkozásnak kijáró presztízs</a:t>
            </a:r>
          </a:p>
          <a:p>
            <a:r>
              <a:rPr lang="hu-HU" dirty="0"/>
              <a:t>Rendi </a:t>
            </a:r>
            <a:r>
              <a:rPr lang="hu-HU" dirty="0" err="1"/>
              <a:t>hierarchizáltság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735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Viselkedési normák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hu-HU" dirty="0"/>
          </a:p>
          <a:p>
            <a:r>
              <a:rPr lang="hu-HU" sz="3600" dirty="0"/>
              <a:t>Etikai alapvetés: az egyetem értünk dolgozik és nem ellenség</a:t>
            </a:r>
          </a:p>
          <a:p>
            <a:endParaRPr lang="hu-HU" sz="3600" dirty="0"/>
          </a:p>
          <a:p>
            <a:r>
              <a:rPr lang="hu-HU" sz="3600" dirty="0"/>
              <a:t>Tudás https://www.youtube.com/watch?v=s5rVkEecAJI</a:t>
            </a:r>
          </a:p>
          <a:p>
            <a:pPr marL="0" indent="0">
              <a:buNone/>
            </a:pPr>
            <a:endParaRPr lang="hu-HU" sz="3600" dirty="0"/>
          </a:p>
          <a:p>
            <a:r>
              <a:rPr lang="hu-HU" sz="3600" dirty="0" err="1"/>
              <a:t>Carpe</a:t>
            </a:r>
            <a:r>
              <a:rPr lang="hu-HU" sz="3600" dirty="0"/>
              <a:t> Diem!</a:t>
            </a:r>
          </a:p>
          <a:p>
            <a:endParaRPr lang="hu-HU" sz="3600" dirty="0"/>
          </a:p>
          <a:p>
            <a:r>
              <a:rPr lang="hu-HU" sz="3600" dirty="0"/>
              <a:t>Kategorikus </a:t>
            </a:r>
            <a:r>
              <a:rPr lang="hu-HU" sz="3600" dirty="0" err="1"/>
              <a:t>imperatívus</a:t>
            </a:r>
            <a:endParaRPr lang="hu-HU" sz="3600" dirty="0"/>
          </a:p>
          <a:p>
            <a:endParaRPr lang="hu-HU" sz="3600" dirty="0"/>
          </a:p>
          <a:p>
            <a:r>
              <a:rPr lang="hu-HU" sz="3600" dirty="0"/>
              <a:t>Megszólítás, illem, viszonyulások</a:t>
            </a:r>
          </a:p>
          <a:p>
            <a:endParaRPr lang="hu-HU" sz="3600" dirty="0"/>
          </a:p>
          <a:p>
            <a:r>
              <a:rPr lang="hu-HU" sz="3600" dirty="0"/>
              <a:t>Órákon való részvétel</a:t>
            </a:r>
          </a:p>
          <a:p>
            <a:endParaRPr lang="hu-HU" sz="3600" dirty="0"/>
          </a:p>
          <a:p>
            <a:r>
              <a:rPr lang="hu-HU" sz="3600" dirty="0"/>
              <a:t>Tisztesség, becsület, őszinteség</a:t>
            </a:r>
          </a:p>
          <a:p>
            <a:endParaRPr lang="hu-HU" sz="3600" dirty="0"/>
          </a:p>
          <a:p>
            <a:r>
              <a:rPr lang="hu-HU" sz="3600" dirty="0"/>
              <a:t>Öntudat, identitás, gerinc</a:t>
            </a:r>
          </a:p>
          <a:p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952041030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</TotalTime>
  <Words>709</Words>
  <Application>Microsoft Office PowerPoint</Application>
  <PresentationFormat>Diavetítés a képernyőre (4:3 oldalarány)</PresentationFormat>
  <Paragraphs>53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Galéria</vt:lpstr>
      <vt:lpstr>Hivatásetika</vt:lpstr>
      <vt:lpstr>Követelmények</vt:lpstr>
      <vt:lpstr>AZ  EREDETI  HIPPOKRATÉSZI  ESKÜ (1)</vt:lpstr>
      <vt:lpstr>AZ  EREDETI  HIPPOKRATÉSZI  ESKÜ (2)</vt:lpstr>
      <vt:lpstr>Etika a medicinában</vt:lpstr>
      <vt:lpstr>Etika a medicinában</vt:lpstr>
      <vt:lpstr>A bioetika négy alapelve </vt:lpstr>
      <vt:lpstr>Hivatásrend</vt:lpstr>
      <vt:lpstr>Viselkedési normák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Hivatásetika</dc:title>
  <dc:creator>tti3</dc:creator>
  <cp:lastModifiedBy>Dr. Vingender István (főiskolai tanár)</cp:lastModifiedBy>
  <cp:revision>19</cp:revision>
  <dcterms:created xsi:type="dcterms:W3CDTF">2020-07-27T06:39:34Z</dcterms:created>
  <dcterms:modified xsi:type="dcterms:W3CDTF">2023-09-07T06:50:20Z</dcterms:modified>
</cp:coreProperties>
</file>