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20" r:id="rId4"/>
    <p:sldId id="310" r:id="rId5"/>
    <p:sldId id="311" r:id="rId6"/>
    <p:sldId id="312" r:id="rId7"/>
    <p:sldId id="313" r:id="rId8"/>
    <p:sldId id="314" r:id="rId9"/>
    <p:sldId id="321" r:id="rId10"/>
    <p:sldId id="322" r:id="rId11"/>
    <p:sldId id="315" r:id="rId12"/>
    <p:sldId id="316" r:id="rId13"/>
    <p:sldId id="317" r:id="rId14"/>
    <p:sldId id="318" r:id="rId15"/>
    <p:sldId id="319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99" r:id="rId93"/>
    <p:sldId id="400" r:id="rId94"/>
    <p:sldId id="402" r:id="rId95"/>
    <p:sldId id="403" r:id="rId96"/>
    <p:sldId id="401" r:id="rId97"/>
    <p:sldId id="308" r:id="rId9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64" d="100"/>
          <a:sy n="64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489448"/>
          </a:xfrm>
        </p:spPr>
        <p:txBody>
          <a:bodyPr>
            <a:noAutofit/>
          </a:bodyPr>
          <a:lstStyle/>
          <a:p>
            <a:pPr algn="ctr"/>
            <a:r>
              <a:rPr lang="hu-HU" sz="9600" dirty="0" smtClean="0"/>
              <a:t>Jogi alapismeretek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 smtClean="0"/>
              <a:t> A </a:t>
            </a:r>
            <a:r>
              <a:rPr lang="hu-HU" sz="2800" b="1" dirty="0"/>
              <a:t>jogalkalmazás folyamatán belül 3 fő szakasz különíthető el: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b="1" dirty="0"/>
              <a:t>tényállás megállapítása </a:t>
            </a:r>
            <a:r>
              <a:rPr lang="hu-HU" sz="2800" dirty="0"/>
              <a:t>keretében a jogalkalmazó feladata a jogilag releváns tények feltárása. 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 </a:t>
            </a:r>
            <a:r>
              <a:rPr lang="hu-HU" sz="2800" b="1" dirty="0"/>
              <a:t>jogszabály értelmezése. </a:t>
            </a:r>
            <a:endParaRPr lang="hu-HU" sz="2800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b="1" dirty="0"/>
              <a:t>határozat meghozatala </a:t>
            </a:r>
            <a:r>
              <a:rPr lang="hu-HU" sz="2800" dirty="0"/>
              <a:t>a jogalkalmazás folyamatának utolsó, záró művelete, mely egyfelől a tényállás jogi minősítését, másfelől a jogkövetkezmények megállapítását foglalja magába. Ha a határozat ellen nincs helye fellebbezésnek, vagy nem fellebbeztek, a jogalkalmazó megállapítja, hogy a határozat jogerős és végrehajtható.</a:t>
            </a:r>
          </a:p>
        </p:txBody>
      </p:sp>
    </p:spTree>
    <p:extLst>
      <p:ext uri="{BB962C8B-B14F-4D97-AF65-F5344CB8AC3E}">
        <p14:creationId xmlns:p14="http://schemas.microsoft.com/office/powerpoint/2010/main" val="85498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hu-HU" sz="2800" b="1" dirty="0"/>
          </a:p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dirty="0"/>
              <a:t>jogalkotó szervek a következő jogszabályokat alkotják:</a:t>
            </a:r>
          </a:p>
          <a:p>
            <a:pPr marL="0" indent="0" algn="just">
              <a:buNone/>
            </a:pPr>
            <a:endParaRPr lang="hu-HU" sz="2800" b="1" dirty="0"/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az </a:t>
            </a:r>
            <a:r>
              <a:rPr lang="hu-HU" sz="2800" b="1" dirty="0"/>
              <a:t>Országgyűlés </a:t>
            </a:r>
            <a:r>
              <a:rPr lang="hu-HU" sz="2800" b="1" dirty="0" smtClean="0"/>
              <a:t>törvényt,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 </a:t>
            </a:r>
            <a:r>
              <a:rPr lang="hu-HU" sz="2800" b="1" dirty="0"/>
              <a:t>Kormány </a:t>
            </a:r>
            <a:r>
              <a:rPr lang="hu-HU" sz="2800" b="1" dirty="0" smtClean="0"/>
              <a:t>rendeletet,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 </a:t>
            </a:r>
            <a:r>
              <a:rPr lang="hu-HU" sz="2800" b="1" dirty="0"/>
              <a:t>miniszterelnök és a </a:t>
            </a:r>
            <a:r>
              <a:rPr lang="hu-HU" sz="2800" b="1" dirty="0" smtClean="0"/>
              <a:t>miniszter rendeletet,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az </a:t>
            </a:r>
            <a:r>
              <a:rPr lang="hu-HU" sz="2800" b="1" dirty="0"/>
              <a:t>önkormányzat rendeletet.</a:t>
            </a:r>
          </a:p>
          <a:p>
            <a:pPr marL="0" indent="0" algn="just">
              <a:buNone/>
            </a:pPr>
            <a:endParaRPr lang="hu-HU" sz="2800" b="1" dirty="0" smtClean="0"/>
          </a:p>
          <a:p>
            <a:pPr marL="0" indent="0" algn="just">
              <a:buNone/>
            </a:pPr>
            <a:r>
              <a:rPr lang="hu-HU" sz="2800" b="1" dirty="0" smtClean="0"/>
              <a:t>E </a:t>
            </a:r>
            <a:r>
              <a:rPr lang="hu-HU" sz="2800" b="1" dirty="0"/>
              <a:t>rangsornak megfelelően az alacsonyabb szintű jogszabály nem lehet ellentétes a magasabb szintű jogszabállyal.</a:t>
            </a:r>
          </a:p>
        </p:txBody>
      </p:sp>
    </p:spTree>
    <p:extLst>
      <p:ext uri="{BB962C8B-B14F-4D97-AF65-F5344CB8AC3E}">
        <p14:creationId xmlns:p14="http://schemas.microsoft.com/office/powerpoint/2010/main" val="52139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b="1" dirty="0" smtClean="0"/>
              <a:t>Jogforrási </a:t>
            </a:r>
            <a:r>
              <a:rPr lang="hu-HU" sz="2800" b="1" dirty="0"/>
              <a:t>hierarchiának három alapelvét ismerjük: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Az </a:t>
            </a:r>
            <a:r>
              <a:rPr lang="hu-HU" sz="2800" b="1" dirty="0"/>
              <a:t>alacsonyabb szintű jogforrás nem lehet ellentétes a magasabb szinten álló jogforrással. </a:t>
            </a:r>
            <a:r>
              <a:rPr lang="hu-HU" sz="2800" dirty="0"/>
              <a:t>Amennyiben az alacsonyabb szintű jogforrás ezen alapelvi követelménynek nem felel meg, úgy azt érvénytelennek, más néven semmisnek kell </a:t>
            </a:r>
            <a:r>
              <a:rPr lang="hu-HU" sz="2800" dirty="0" smtClean="0"/>
              <a:t>tekinteni.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A</a:t>
            </a:r>
            <a:r>
              <a:rPr lang="hu-HU" sz="2800" b="1" dirty="0" smtClean="0"/>
              <a:t> </a:t>
            </a:r>
            <a:r>
              <a:rPr lang="hu-HU" sz="2800" b="1" dirty="0"/>
              <a:t>később megalkotott jogszabály a korábban megalkotott jogszabály hatályát </a:t>
            </a:r>
            <a:r>
              <a:rPr lang="hu-HU" sz="2800" b="1" dirty="0" smtClean="0"/>
              <a:t>lerontja.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A</a:t>
            </a:r>
            <a:r>
              <a:rPr lang="hu-HU" sz="2800" b="1" dirty="0" smtClean="0"/>
              <a:t>mennyiben </a:t>
            </a:r>
            <a:r>
              <a:rPr lang="hu-HU" sz="2800" b="1" dirty="0"/>
              <a:t>két jogforrás ugyanazon jogforrási szinten áll, amelyek közül az egyik általánosan, míg a másik speciálisan szabályozza az adott társadalmi viszonyt, akkor a speciális jogszabályt kell alkalmazni.</a:t>
            </a:r>
          </a:p>
          <a:p>
            <a:pPr marL="0" indent="0" algn="just">
              <a:buNone/>
            </a:pPr>
            <a:r>
              <a:rPr lang="hu-HU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02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 smtClean="0"/>
              <a:t>A </a:t>
            </a:r>
            <a:r>
              <a:rPr lang="hu-HU" sz="2800" b="1" dirty="0"/>
              <a:t>jogágak a tartalmilag hasonló társadalmi viszonyokat azonos módszerrel szabályozó jogi normák összességei. </a:t>
            </a:r>
            <a:r>
              <a:rPr lang="hu-HU" sz="2800" dirty="0"/>
              <a:t>A jogrendszer struktúráján belül elkülönült rész, a jogszabályok összefüggő csoportja.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Alkotmányjog:</a:t>
            </a:r>
            <a:r>
              <a:rPr lang="hu-HU" sz="2800" dirty="0" smtClean="0"/>
              <a:t> Az </a:t>
            </a:r>
            <a:r>
              <a:rPr lang="hu-HU" sz="2800" dirty="0"/>
              <a:t>államhatalom gyakorlására vonatkozó alapvető jogi szabályokat foglalja </a:t>
            </a:r>
            <a:r>
              <a:rPr lang="hu-HU" sz="2800" dirty="0" smtClean="0"/>
              <a:t>egybe. Foglalkozik </a:t>
            </a:r>
            <a:r>
              <a:rPr lang="hu-HU" sz="2800" dirty="0"/>
              <a:t>a társadalmi berendezkedés alapvonásait meghatározó jogi normákkal</a:t>
            </a:r>
            <a:r>
              <a:rPr lang="hu-HU" sz="28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Közigazgatási </a:t>
            </a:r>
            <a:r>
              <a:rPr lang="hu-HU" sz="2800" b="1" dirty="0" smtClean="0"/>
              <a:t>jog: </a:t>
            </a:r>
            <a:r>
              <a:rPr lang="hu-HU" sz="2800" dirty="0" smtClean="0"/>
              <a:t>Szabályozza </a:t>
            </a:r>
            <a:r>
              <a:rPr lang="hu-HU" sz="2800" dirty="0"/>
              <a:t>az államigazgatási szervek szervezetét, hatáskörét, működését, az államigazgatási tevékenység során keletkező társadalmi viszonyokat.</a:t>
            </a:r>
          </a:p>
        </p:txBody>
      </p:sp>
    </p:spTree>
    <p:extLst>
      <p:ext uri="{BB962C8B-B14F-4D97-AF65-F5344CB8AC3E}">
        <p14:creationId xmlns:p14="http://schemas.microsoft.com/office/powerpoint/2010/main" val="287995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hu-HU" sz="2700" b="1" dirty="0"/>
              <a:t>Pénzügyi </a:t>
            </a:r>
            <a:r>
              <a:rPr lang="hu-HU" sz="2700" b="1" dirty="0" smtClean="0"/>
              <a:t>jog: </a:t>
            </a:r>
            <a:r>
              <a:rPr lang="hu-HU" sz="2700" dirty="0" smtClean="0"/>
              <a:t>Azoknak </a:t>
            </a:r>
            <a:r>
              <a:rPr lang="hu-HU" sz="2700" dirty="0"/>
              <a:t>a jogszabályoknak az összessége, amelyek megállapítják a pénzügyi rendszer szervezeti formáit, és szabályozzák az abban létrejövő </a:t>
            </a:r>
            <a:r>
              <a:rPr lang="hu-HU" sz="2700" dirty="0" smtClean="0"/>
              <a:t>jogviszonyokat.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700" b="1" dirty="0" smtClean="0"/>
              <a:t>Büntetőjog: </a:t>
            </a:r>
            <a:r>
              <a:rPr lang="hu-HU" sz="2700" dirty="0" smtClean="0"/>
              <a:t>A </a:t>
            </a:r>
            <a:r>
              <a:rPr lang="hu-HU" sz="2700" dirty="0"/>
              <a:t>társadalomra veszélyes emberi magatartások leírásával és a büntetőjogi felelősség alkalmazásának feltételeivel foglalkozó jogág.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700" b="1" dirty="0"/>
              <a:t>Büntetőeljárási </a:t>
            </a:r>
            <a:r>
              <a:rPr lang="hu-HU" sz="2700" b="1" dirty="0" smtClean="0"/>
              <a:t>jog: </a:t>
            </a:r>
            <a:r>
              <a:rPr lang="hu-HU" sz="2700" dirty="0" smtClean="0"/>
              <a:t>Szabályozási </a:t>
            </a:r>
            <a:r>
              <a:rPr lang="hu-HU" sz="2700" dirty="0"/>
              <a:t>tárgyköre a büntetőeljárásban részt vevő szervek (nyomozóhatóság, ügyész, bíróság) meghatározása, ezek jogkörének, a felelősségre vonás rendjének, az eljárási cselekményeknek, a jogvédelem módjának szabályozása.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hu-HU" sz="2700" b="1" dirty="0"/>
              <a:t>Nemzetközi </a:t>
            </a:r>
            <a:r>
              <a:rPr lang="hu-HU" sz="2700" b="1" dirty="0" smtClean="0"/>
              <a:t>jog: </a:t>
            </a:r>
            <a:r>
              <a:rPr lang="hu-HU" sz="2700" dirty="0" smtClean="0"/>
              <a:t>Az </a:t>
            </a:r>
            <a:r>
              <a:rPr lang="hu-HU" sz="2700" dirty="0"/>
              <a:t>államok és a nemzetközi szervezetek kölcsönös önkorlátozása alapján létrejött magatartási szabályok összessége.</a:t>
            </a:r>
          </a:p>
        </p:txBody>
      </p:sp>
    </p:spTree>
    <p:extLst>
      <p:ext uri="{BB962C8B-B14F-4D97-AF65-F5344CB8AC3E}">
        <p14:creationId xmlns:p14="http://schemas.microsoft.com/office/powerpoint/2010/main" val="117843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hu-HU" sz="2800" b="1" dirty="0"/>
              <a:t>Polgári </a:t>
            </a:r>
            <a:r>
              <a:rPr lang="hu-HU" sz="2800" b="1" dirty="0" smtClean="0"/>
              <a:t>jog: </a:t>
            </a:r>
            <a:r>
              <a:rPr lang="hu-HU" sz="2800" dirty="0" smtClean="0"/>
              <a:t>Azokat </a:t>
            </a:r>
            <a:r>
              <a:rPr lang="hu-HU" sz="2800" dirty="0"/>
              <a:t>a vagyoni viszonyokat szabályozza, amelyek árucsereviszonyok, illetve olyan személyiségi viszonyokat rendez, amelyek szoros kapcsolatban állnak a vagyoni viszonyokkal.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hu-HU" sz="2800" b="1" dirty="0"/>
              <a:t>Polgári </a:t>
            </a:r>
            <a:r>
              <a:rPr lang="hu-HU" sz="2800" b="1" dirty="0" smtClean="0"/>
              <a:t>eljárásjog: </a:t>
            </a:r>
            <a:r>
              <a:rPr lang="hu-HU" sz="2800" dirty="0" smtClean="0"/>
              <a:t>A </a:t>
            </a:r>
            <a:r>
              <a:rPr lang="hu-HU" sz="2800" dirty="0"/>
              <a:t>polgári peres és nem peres eljárásokat szabályozza.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hu-HU" sz="2800" b="1" dirty="0" smtClean="0"/>
              <a:t>Munkajog: </a:t>
            </a:r>
            <a:r>
              <a:rPr lang="hu-HU" sz="2800" dirty="0" smtClean="0"/>
              <a:t>Tárgykörébe tartozik </a:t>
            </a:r>
            <a:r>
              <a:rPr lang="hu-HU" sz="2800" dirty="0"/>
              <a:t>a munkaviszonnyal kapcsolatban keletkező jogosultságok és kötelezettségek szabályozása, a munkaügyi igazgatás és ellenőrzés rendszere </a:t>
            </a:r>
            <a:r>
              <a:rPr lang="hu-HU" sz="2800" dirty="0" smtClean="0"/>
              <a:t>stb.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hu-HU" sz="2800" b="1" dirty="0" smtClean="0"/>
              <a:t>Családjog: </a:t>
            </a:r>
            <a:r>
              <a:rPr lang="hu-HU" sz="2800" dirty="0" smtClean="0"/>
              <a:t>A </a:t>
            </a:r>
            <a:r>
              <a:rPr lang="hu-HU" sz="2800" dirty="0"/>
              <a:t>családi viszonyokat szabályozza.</a:t>
            </a:r>
          </a:p>
        </p:txBody>
      </p:sp>
    </p:spTree>
    <p:extLst>
      <p:ext uri="{BB962C8B-B14F-4D97-AF65-F5344CB8AC3E}">
        <p14:creationId xmlns:p14="http://schemas.microsoft.com/office/powerpoint/2010/main" val="174334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3200" dirty="0"/>
              <a:t>A </a:t>
            </a:r>
            <a:r>
              <a:rPr lang="hu-HU" sz="3200" b="1" dirty="0"/>
              <a:t>dologi jog </a:t>
            </a:r>
            <a:r>
              <a:rPr lang="hu-HU" sz="3200" dirty="0"/>
              <a:t>az alábbi részterületekre osztható: </a:t>
            </a:r>
            <a:r>
              <a:rPr lang="hu-HU" sz="3200" b="1" dirty="0"/>
              <a:t>a tulajdonjog teljes </a:t>
            </a:r>
            <a:r>
              <a:rPr lang="hu-HU" sz="3200" b="1" dirty="0" smtClean="0"/>
              <a:t>dologi jog</a:t>
            </a:r>
            <a:r>
              <a:rPr lang="hu-HU" sz="3200" b="1" dirty="0"/>
              <a:t>, amely a legfőbb hatalmat jelenti a dolog felett, </a:t>
            </a:r>
            <a:r>
              <a:rPr lang="hu-HU" sz="3200" dirty="0"/>
              <a:t>és a korlátolt </a:t>
            </a:r>
            <a:r>
              <a:rPr lang="hu-HU" sz="3200" dirty="0" smtClean="0"/>
              <a:t>dologi jogok</a:t>
            </a:r>
            <a:r>
              <a:rPr lang="hu-HU" sz="3200" dirty="0"/>
              <a:t>, amelyek a tulajdonhoz viszonyítva szűkebb terjedelműek</a:t>
            </a:r>
            <a:r>
              <a:rPr lang="hu-HU" sz="3200" dirty="0" smtClean="0"/>
              <a:t>.</a:t>
            </a:r>
          </a:p>
          <a:p>
            <a:pPr marL="0" indent="0" algn="just">
              <a:buNone/>
            </a:pPr>
            <a:r>
              <a:rPr lang="hu-HU" sz="3200" dirty="0" smtClean="0"/>
              <a:t>A </a:t>
            </a:r>
            <a:r>
              <a:rPr lang="hu-HU" sz="3200" b="1" dirty="0"/>
              <a:t>dolog </a:t>
            </a:r>
            <a:r>
              <a:rPr lang="hu-HU" sz="3200" dirty="0"/>
              <a:t>fogalmát tekintve </a:t>
            </a:r>
            <a:r>
              <a:rPr lang="hu-HU" sz="3200" b="1" dirty="0"/>
              <a:t>birtokba vehető testi tárgy</a:t>
            </a:r>
            <a:r>
              <a:rPr lang="hu-HU" sz="3200" dirty="0"/>
              <a:t>, amely </a:t>
            </a:r>
            <a:r>
              <a:rPr lang="hu-HU" sz="3200" dirty="0" smtClean="0"/>
              <a:t>tulajdonjog tárgya </a:t>
            </a:r>
            <a:r>
              <a:rPr lang="hu-HU" sz="3200" dirty="0"/>
              <a:t>lehet. </a:t>
            </a:r>
            <a:r>
              <a:rPr lang="hu-HU" sz="3200" dirty="0" smtClean="0"/>
              <a:t>A </a:t>
            </a:r>
            <a:r>
              <a:rPr lang="hu-HU" sz="3200" dirty="0"/>
              <a:t>tulajdonjog </a:t>
            </a:r>
            <a:r>
              <a:rPr lang="hu-HU" sz="3200" dirty="0" smtClean="0"/>
              <a:t>szabályait megfelelően </a:t>
            </a:r>
            <a:r>
              <a:rPr lang="hu-HU" sz="3200" dirty="0"/>
              <a:t>alkalmazni kell a dolog módjára </a:t>
            </a:r>
            <a:r>
              <a:rPr lang="hu-HU" sz="3200" dirty="0" smtClean="0"/>
              <a:t>hasznosítható </a:t>
            </a:r>
            <a:r>
              <a:rPr lang="hu-HU" sz="3200" b="1" dirty="0" smtClean="0"/>
              <a:t>természeti erőkre</a:t>
            </a:r>
            <a:r>
              <a:rPr lang="hu-HU" sz="3200" b="1" dirty="0"/>
              <a:t>, továbbá a pénzre és az értékpapírra, valamint az állatokra </a:t>
            </a:r>
            <a:r>
              <a:rPr lang="hu-HU" sz="3200" dirty="0" smtClean="0"/>
              <a:t>is.</a:t>
            </a:r>
          </a:p>
          <a:p>
            <a:pPr marL="0" indent="0" algn="just">
              <a:buNone/>
            </a:pPr>
            <a:r>
              <a:rPr lang="hu-HU" sz="3200" dirty="0" smtClean="0"/>
              <a:t>A </a:t>
            </a:r>
            <a:r>
              <a:rPr lang="hu-HU" sz="3200" b="1" dirty="0"/>
              <a:t>tulajdon</a:t>
            </a:r>
            <a:r>
              <a:rPr lang="hu-HU" sz="3200" dirty="0"/>
              <a:t> szűk értelemben az abszolút szerkezetű </a:t>
            </a:r>
            <a:r>
              <a:rPr lang="hu-HU" sz="3200" dirty="0" smtClean="0"/>
              <a:t>tulajdonjogviszonyból fakadó </a:t>
            </a:r>
            <a:r>
              <a:rPr lang="hu-HU" sz="3200" dirty="0"/>
              <a:t>alanyi jog (</a:t>
            </a:r>
            <a:r>
              <a:rPr lang="hu-HU" sz="3200" b="1" dirty="0"/>
              <a:t>tulajdonjog, ami nem más, mint a </a:t>
            </a:r>
            <a:r>
              <a:rPr lang="hu-HU" sz="3200" b="1" dirty="0" smtClean="0"/>
              <a:t>hagyományos magántulajdon </a:t>
            </a:r>
            <a:r>
              <a:rPr lang="hu-HU" sz="3200" b="1" dirty="0"/>
              <a:t>elvont jogi kifejezése</a:t>
            </a:r>
            <a:r>
              <a:rPr lang="hu-HU" sz="3200" dirty="0" smtClean="0"/>
              <a:t>).</a:t>
            </a:r>
          </a:p>
          <a:p>
            <a:pPr marL="0" indent="0" algn="just">
              <a:buNone/>
            </a:pPr>
            <a:r>
              <a:rPr lang="hu-HU" sz="3200" dirty="0"/>
              <a:t>A </a:t>
            </a:r>
            <a:r>
              <a:rPr lang="hu-HU" sz="3200" b="1" dirty="0"/>
              <a:t>tulajdonjog alanya </a:t>
            </a:r>
            <a:r>
              <a:rPr lang="hu-HU" sz="3200" dirty="0"/>
              <a:t>lehet bármely természetes és jogi </a:t>
            </a:r>
            <a:r>
              <a:rPr lang="hu-HU" sz="3200" dirty="0" smtClean="0"/>
              <a:t>személy</a:t>
            </a:r>
            <a:r>
              <a:rPr lang="hu-HU" sz="3200" dirty="0"/>
              <a:t>, </a:t>
            </a:r>
            <a:r>
              <a:rPr lang="hu-HU" sz="3200" dirty="0" smtClean="0"/>
              <a:t>valamint az </a:t>
            </a:r>
            <a:r>
              <a:rPr lang="hu-HU" sz="3200" dirty="0"/>
              <a:t>állam. </a:t>
            </a:r>
            <a:r>
              <a:rPr lang="hu-HU" sz="3200" dirty="0" smtClean="0"/>
              <a:t>A </a:t>
            </a:r>
            <a:r>
              <a:rPr lang="hu-HU" sz="3200" b="1" dirty="0"/>
              <a:t>tulajdonjog közvetlen tárgya </a:t>
            </a:r>
            <a:r>
              <a:rPr lang="hu-HU" sz="3200" dirty="0"/>
              <a:t>az emberi magatartás, </a:t>
            </a:r>
            <a:r>
              <a:rPr lang="hu-HU" sz="3200" b="1" dirty="0"/>
              <a:t>közvetett tárgya </a:t>
            </a:r>
            <a:r>
              <a:rPr lang="hu-HU" sz="3200" dirty="0" smtClean="0"/>
              <a:t>a dolog</a:t>
            </a:r>
            <a:r>
              <a:rPr lang="hu-HU" sz="3200" dirty="0"/>
              <a:t>, amire a magatartás irányul</a:t>
            </a:r>
            <a:r>
              <a:rPr lang="hu-HU" sz="3200" dirty="0" smtClean="0"/>
              <a:t>.</a:t>
            </a:r>
          </a:p>
          <a:p>
            <a:pPr marL="0" indent="0" algn="just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027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A </a:t>
            </a:r>
            <a:r>
              <a:rPr lang="hu-HU" sz="2700" b="1" dirty="0"/>
              <a:t>birtok</a:t>
            </a:r>
            <a:r>
              <a:rPr lang="hu-HU" sz="2700" dirty="0"/>
              <a:t> fogalma: tényleges hatalom a dolog felett. </a:t>
            </a:r>
            <a:r>
              <a:rPr lang="hu-HU" sz="2700" dirty="0" smtClean="0"/>
              <a:t> Birtokos </a:t>
            </a:r>
            <a:r>
              <a:rPr lang="hu-HU" sz="2700" dirty="0"/>
              <a:t>az, aki a dolgot sajátjaként vagy a dolog időleges birtokára </a:t>
            </a:r>
            <a:r>
              <a:rPr lang="hu-HU" sz="2700" dirty="0" smtClean="0"/>
              <a:t>jogosító jogviszony </a:t>
            </a:r>
            <a:r>
              <a:rPr lang="hu-HU" sz="2700" dirty="0"/>
              <a:t>alapján hatalmában tartja. </a:t>
            </a:r>
            <a:r>
              <a:rPr lang="hu-HU" sz="2700" dirty="0" smtClean="0"/>
              <a:t>A </a:t>
            </a:r>
            <a:r>
              <a:rPr lang="hu-HU" sz="2700" dirty="0"/>
              <a:t>birtokos a </a:t>
            </a:r>
            <a:r>
              <a:rPr lang="hu-HU" sz="2700" dirty="0" smtClean="0"/>
              <a:t>dolog felett </a:t>
            </a:r>
            <a:r>
              <a:rPr lang="hu-HU" sz="2700" dirty="0"/>
              <a:t>közvetlenül vagy közvetve hatalmat gyakorol.</a:t>
            </a:r>
          </a:p>
          <a:p>
            <a:pPr marL="0" indent="0" algn="just">
              <a:buNone/>
            </a:pPr>
            <a:r>
              <a:rPr lang="hu-HU" sz="2700" b="1" dirty="0"/>
              <a:t>Birtokosnak</a:t>
            </a:r>
            <a:r>
              <a:rPr lang="hu-HU" sz="2700" dirty="0"/>
              <a:t> minősül:</a:t>
            </a:r>
          </a:p>
          <a:p>
            <a:pPr marL="0" indent="0" algn="just">
              <a:buNone/>
            </a:pPr>
            <a:r>
              <a:rPr lang="hu-HU" sz="2700" dirty="0"/>
              <a:t>- a tulajdonos, függetlenül attól, hogy van-e tényleges hatalma a </a:t>
            </a:r>
            <a:r>
              <a:rPr lang="hu-HU" sz="2700" dirty="0" smtClean="0"/>
              <a:t>dolgon vagy </a:t>
            </a:r>
            <a:r>
              <a:rPr lang="hu-HU" sz="2700" dirty="0"/>
              <a:t>nincs;</a:t>
            </a:r>
          </a:p>
          <a:p>
            <a:pPr marL="0" indent="0" algn="just">
              <a:buNone/>
            </a:pPr>
            <a:r>
              <a:rPr lang="hu-HU" sz="2700" dirty="0"/>
              <a:t>- aki a dolgot ténylegesen hatalmában tartja, akár saját akaratából, </a:t>
            </a:r>
            <a:r>
              <a:rPr lang="hu-HU" sz="2700" dirty="0" smtClean="0"/>
              <a:t>akár más </a:t>
            </a:r>
            <a:r>
              <a:rPr lang="hu-HU" sz="2700" dirty="0"/>
              <a:t>módon került a hatalmába;</a:t>
            </a:r>
          </a:p>
          <a:p>
            <a:pPr marL="0" indent="0" algn="just">
              <a:buNone/>
            </a:pPr>
            <a:r>
              <a:rPr lang="hu-HU" sz="2700" dirty="0"/>
              <a:t>- aki a dolgot ténylegesen hatalmába tartotta, de tőle a dolog </a:t>
            </a:r>
            <a:r>
              <a:rPr lang="hu-HU" sz="2700" dirty="0" smtClean="0"/>
              <a:t>időlegesen más </a:t>
            </a:r>
            <a:r>
              <a:rPr lang="hu-HU" sz="2700" dirty="0"/>
              <a:t>hatalmába került.</a:t>
            </a:r>
          </a:p>
          <a:p>
            <a:pPr marL="0" indent="0" algn="just">
              <a:buNone/>
            </a:pPr>
            <a:r>
              <a:rPr lang="hu-HU" sz="2700" dirty="0"/>
              <a:t>A birtokos lehet természetes személy, jogi személy, vagy </a:t>
            </a:r>
            <a:r>
              <a:rPr lang="hu-HU" sz="2700" dirty="0" smtClean="0"/>
              <a:t>relatív jogképességgel </a:t>
            </a:r>
            <a:r>
              <a:rPr lang="hu-HU" sz="2700" dirty="0"/>
              <a:t>rendelkező egyéb jogalany.</a:t>
            </a:r>
          </a:p>
        </p:txBody>
      </p:sp>
    </p:spTree>
    <p:extLst>
      <p:ext uri="{BB962C8B-B14F-4D97-AF65-F5344CB8AC3E}">
        <p14:creationId xmlns:p14="http://schemas.microsoft.com/office/powerpoint/2010/main" val="16564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birtok alapján a birtokos követelheti, hogy mindenki más </a:t>
            </a:r>
            <a:r>
              <a:rPr lang="hu-HU" dirty="0" smtClean="0"/>
              <a:t>tartózkodjék a </a:t>
            </a:r>
            <a:r>
              <a:rPr lang="hu-HU" dirty="0"/>
              <a:t>fennálló birtokállapot jogalap nélküli megváltoztatásától </a:t>
            </a:r>
            <a:r>
              <a:rPr lang="hu-HU" dirty="0" smtClean="0"/>
              <a:t>vagy megzavarásától. A </a:t>
            </a:r>
            <a:r>
              <a:rPr lang="hu-HU" dirty="0"/>
              <a:t>birtokost </a:t>
            </a:r>
            <a:r>
              <a:rPr lang="hu-HU" b="1" dirty="0"/>
              <a:t>birtokvédelem</a:t>
            </a:r>
            <a:r>
              <a:rPr lang="hu-HU" dirty="0"/>
              <a:t> illeti meg, ha birtokától jogalap </a:t>
            </a:r>
            <a:r>
              <a:rPr lang="hu-HU" dirty="0" smtClean="0"/>
              <a:t>nélkül megfosztják </a:t>
            </a:r>
            <a:r>
              <a:rPr lang="hu-HU" dirty="0"/>
              <a:t>vagy birtoklásában jogalap nélkül </a:t>
            </a:r>
            <a:r>
              <a:rPr lang="hu-HU" dirty="0" smtClean="0"/>
              <a:t>háborítják.</a:t>
            </a:r>
          </a:p>
          <a:p>
            <a:pPr marL="0" indent="0" algn="just">
              <a:buNone/>
            </a:pPr>
            <a:r>
              <a:rPr lang="hu-HU" dirty="0"/>
              <a:t>A birtokost a birtokvédelem mindenkivel szemben megilleti, </a:t>
            </a:r>
            <a:r>
              <a:rPr lang="hu-HU" dirty="0" smtClean="0"/>
              <a:t>annak kivételével</a:t>
            </a:r>
            <a:r>
              <a:rPr lang="hu-HU" dirty="0"/>
              <a:t>, akitől a birtokot tilos önhatalommal szerezte </a:t>
            </a:r>
            <a:r>
              <a:rPr lang="hu-HU" dirty="0" smtClean="0"/>
              <a:t>meg.</a:t>
            </a:r>
          </a:p>
          <a:p>
            <a:pPr marL="0" indent="0" algn="just">
              <a:buNone/>
            </a:pPr>
            <a:r>
              <a:rPr lang="hu-HU" dirty="0"/>
              <a:t>A jogi szabályozás az alábbi birtokvédelmi módokat ismeri el:</a:t>
            </a:r>
          </a:p>
          <a:p>
            <a:pPr marL="0" indent="0" algn="just">
              <a:buNone/>
            </a:pPr>
            <a:r>
              <a:rPr lang="hu-HU" dirty="0"/>
              <a:t>- jogos önhatalom,</a:t>
            </a:r>
          </a:p>
          <a:p>
            <a:pPr marL="0" indent="0" algn="just">
              <a:buNone/>
            </a:pPr>
            <a:r>
              <a:rPr lang="hu-HU" dirty="0"/>
              <a:t>- közigazgatási út,</a:t>
            </a:r>
          </a:p>
          <a:p>
            <a:pPr marL="0" indent="0" algn="just">
              <a:buNone/>
            </a:pPr>
            <a:r>
              <a:rPr lang="hu-HU" dirty="0"/>
              <a:t>- bírói út igénybevétele.</a:t>
            </a:r>
          </a:p>
        </p:txBody>
      </p:sp>
    </p:spTree>
    <p:extLst>
      <p:ext uri="{BB962C8B-B14F-4D97-AF65-F5344CB8AC3E}">
        <p14:creationId xmlns:p14="http://schemas.microsoft.com/office/powerpoint/2010/main" val="354476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tilos önhatalom ellen a birtokos - a birtok megvédéséhez </a:t>
            </a:r>
            <a:r>
              <a:rPr lang="hu-HU" dirty="0" smtClean="0"/>
              <a:t>szükséges mértékben </a:t>
            </a:r>
            <a:r>
              <a:rPr lang="hu-HU" dirty="0"/>
              <a:t>- </a:t>
            </a:r>
            <a:r>
              <a:rPr lang="hu-HU" b="1" dirty="0"/>
              <a:t>önhatalommal</a:t>
            </a:r>
            <a:r>
              <a:rPr lang="hu-HU" dirty="0"/>
              <a:t> is felléphet. Az elveszett birtok </a:t>
            </a:r>
            <a:r>
              <a:rPr lang="hu-HU" dirty="0" smtClean="0"/>
              <a:t>visszaszerzése érdekében </a:t>
            </a:r>
            <a:r>
              <a:rPr lang="hu-HU" dirty="0"/>
              <a:t>önhatalommal akkor lehet fellépni, ha a más </a:t>
            </a:r>
            <a:r>
              <a:rPr lang="hu-HU" dirty="0" smtClean="0"/>
              <a:t>birtokvédelmi eszköz </a:t>
            </a:r>
            <a:r>
              <a:rPr lang="hu-HU" dirty="0"/>
              <a:t>igénybevételével járó időveszteség a </a:t>
            </a:r>
            <a:r>
              <a:rPr lang="hu-HU" dirty="0" smtClean="0"/>
              <a:t>birtokvédelmet meghiúsítaná</a:t>
            </a:r>
            <a:r>
              <a:rPr lang="hu-HU" dirty="0"/>
              <a:t>. </a:t>
            </a:r>
            <a:endParaRPr lang="hu-H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Elsősorban </a:t>
            </a:r>
            <a:r>
              <a:rPr lang="hu-HU" b="1" dirty="0"/>
              <a:t>a birtok ellen irányuló támadás esetén </a:t>
            </a:r>
            <a:r>
              <a:rPr lang="hu-HU" dirty="0"/>
              <a:t>gyakorolható </a:t>
            </a:r>
            <a:r>
              <a:rPr lang="hu-HU" dirty="0" smtClean="0"/>
              <a:t>a jogos </a:t>
            </a:r>
            <a:r>
              <a:rPr lang="hu-HU" dirty="0"/>
              <a:t>önhatalom </a:t>
            </a:r>
            <a:r>
              <a:rPr lang="hu-HU" b="1" dirty="0"/>
              <a:t>abból a célból, hogy a birtokos a támadást </a:t>
            </a:r>
            <a:r>
              <a:rPr lang="hu-HU" b="1" dirty="0" smtClean="0"/>
              <a:t>elhárítsa.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 smtClean="0"/>
              <a:t>Másodsorban </a:t>
            </a:r>
            <a:r>
              <a:rPr lang="hu-HU" b="1" dirty="0"/>
              <a:t>a már elvesztett birtok önsegéllyel </a:t>
            </a:r>
            <a:r>
              <a:rPr lang="hu-HU" b="1" dirty="0" smtClean="0"/>
              <a:t>történő visszaszerzését </a:t>
            </a:r>
            <a:r>
              <a:rPr lang="hu-HU" b="1" dirty="0"/>
              <a:t>szolgálhatja </a:t>
            </a:r>
            <a:r>
              <a:rPr lang="hu-HU" dirty="0"/>
              <a:t>az önhatalom, amely csak abban az </a:t>
            </a:r>
            <a:r>
              <a:rPr lang="hu-HU" dirty="0" smtClean="0"/>
              <a:t>esetben jogszerű</a:t>
            </a:r>
            <a:r>
              <a:rPr lang="hu-HU" dirty="0"/>
              <a:t>, </a:t>
            </a:r>
            <a:r>
              <a:rPr lang="hu-HU" b="1" dirty="0"/>
              <a:t>ha más birtokvédelmi eszköz igénybevételével </a:t>
            </a:r>
            <a:r>
              <a:rPr lang="hu-HU" b="1" dirty="0" smtClean="0"/>
              <a:t>járó időveszteség </a:t>
            </a:r>
            <a:r>
              <a:rPr lang="hu-HU" b="1" dirty="0"/>
              <a:t>a birtokvédelmet meghiúsítaná. </a:t>
            </a:r>
          </a:p>
        </p:txBody>
      </p:sp>
    </p:spTree>
    <p:extLst>
      <p:ext uri="{BB962C8B-B14F-4D97-AF65-F5344CB8AC3E}">
        <p14:creationId xmlns:p14="http://schemas.microsoft.com/office/powerpoint/2010/main" val="3182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b="1" dirty="0" smtClean="0"/>
              <a:t>A </a:t>
            </a:r>
            <a:r>
              <a:rPr lang="hu-HU" sz="2700" b="1" dirty="0"/>
              <a:t>jog előírásokat és tilalmakat jelentő magatartási minták (normák) és az általuk használt fogalmak rendszere, melyeket végső soron az állami kényszer is </a:t>
            </a:r>
            <a:r>
              <a:rPr lang="hu-HU" sz="2700" b="1" dirty="0" smtClean="0"/>
              <a:t>alátámaszt. </a:t>
            </a:r>
            <a:r>
              <a:rPr lang="hu-HU" sz="2700" dirty="0" smtClean="0"/>
              <a:t>Adott </a:t>
            </a:r>
            <a:r>
              <a:rPr lang="hu-HU" sz="2700" dirty="0"/>
              <a:t>állam hatályos jogszabályainak rendszerezett összessége alkotja a jogrendszert. Hazánk jogrendszere hagyományosan két nagy részre tagolódik, a </a:t>
            </a:r>
            <a:r>
              <a:rPr lang="hu-HU" sz="2700" b="1" dirty="0"/>
              <a:t>közjogra és a magánjogra. </a:t>
            </a:r>
            <a:r>
              <a:rPr lang="hu-HU" sz="2700" b="1" dirty="0" smtClean="0"/>
              <a:t> </a:t>
            </a:r>
            <a:r>
              <a:rPr lang="hu-HU" sz="2700" dirty="0" smtClean="0"/>
              <a:t>A </a:t>
            </a:r>
            <a:r>
              <a:rPr lang="hu-HU" sz="2700" b="1" dirty="0">
                <a:solidFill>
                  <a:srgbClr val="FF0000"/>
                </a:solidFill>
              </a:rPr>
              <a:t>közjog</a:t>
            </a:r>
            <a:r>
              <a:rPr lang="hu-HU" sz="2700" dirty="0"/>
              <a:t> szűkebb értelemben a </a:t>
            </a:r>
            <a:r>
              <a:rPr lang="hu-HU" sz="2700" b="1" dirty="0"/>
              <a:t>közérdeket,</a:t>
            </a:r>
            <a:r>
              <a:rPr lang="hu-HU" sz="2700" dirty="0"/>
              <a:t> míg tágabb értelemben </a:t>
            </a:r>
            <a:r>
              <a:rPr lang="hu-HU" sz="2700" b="1" dirty="0"/>
              <a:t>az állami szervek létrehozásának módját, szervezeti felépítésüket, működésüket, </a:t>
            </a:r>
            <a:r>
              <a:rPr lang="hu-HU" sz="2700" dirty="0"/>
              <a:t>valamint ezen szervek egymással és a lakossággal való viszonyát szabályozza (pl. közigazgatási jog, alkotmányjog). </a:t>
            </a:r>
            <a:r>
              <a:rPr lang="hu-HU" sz="2700" dirty="0" smtClean="0"/>
              <a:t>A </a:t>
            </a:r>
            <a:r>
              <a:rPr lang="hu-HU" sz="2700" b="1" dirty="0">
                <a:solidFill>
                  <a:srgbClr val="FF0000"/>
                </a:solidFill>
              </a:rPr>
              <a:t>magánjog</a:t>
            </a:r>
            <a:r>
              <a:rPr lang="hu-HU" sz="2700" dirty="0"/>
              <a:t> </a:t>
            </a:r>
            <a:r>
              <a:rPr lang="hu-HU" sz="2700" b="1" dirty="0"/>
              <a:t>szabályozza a tulajdonosi szférát, illetve a jogalanyok személyi és vagyoni viszonyait </a:t>
            </a:r>
            <a:r>
              <a:rPr lang="hu-HU" sz="2700" dirty="0"/>
              <a:t>(polgári jog, kereskedelmi jog).</a:t>
            </a:r>
          </a:p>
        </p:txBody>
      </p:sp>
    </p:spTree>
    <p:extLst>
      <p:ext uri="{BB962C8B-B14F-4D97-AF65-F5344CB8AC3E}">
        <p14:creationId xmlns:p14="http://schemas.microsoft.com/office/powerpoint/2010/main" val="372915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Az állami eszközzel történő birtokvédelem első útja a </a:t>
            </a:r>
            <a:r>
              <a:rPr lang="hu-HU" sz="2700" b="1" dirty="0"/>
              <a:t>közigazgatási </a:t>
            </a:r>
            <a:r>
              <a:rPr lang="hu-HU" sz="2700" b="1" dirty="0" smtClean="0"/>
              <a:t>eljárás</a:t>
            </a:r>
            <a:r>
              <a:rPr lang="hu-HU" sz="2700" dirty="0" smtClean="0"/>
              <a:t>.  Az </a:t>
            </a:r>
            <a:r>
              <a:rPr lang="hu-HU" sz="2700" dirty="0"/>
              <a:t>igazgatási út igénybevételének módja, hogy a birtokos egy éven belül </a:t>
            </a:r>
            <a:r>
              <a:rPr lang="hu-HU" sz="2700" dirty="0" smtClean="0"/>
              <a:t>a </a:t>
            </a:r>
            <a:r>
              <a:rPr lang="hu-HU" sz="2700" b="1" dirty="0" smtClean="0"/>
              <a:t>jegyzőtől </a:t>
            </a:r>
            <a:r>
              <a:rPr lang="hu-HU" sz="2700" b="1" dirty="0"/>
              <a:t>kéri </a:t>
            </a:r>
            <a:r>
              <a:rPr lang="hu-HU" sz="2700" dirty="0"/>
              <a:t>az eredeti birtokállapot helyreállítását vagy a </a:t>
            </a:r>
            <a:r>
              <a:rPr lang="hu-HU" sz="2700" dirty="0" smtClean="0"/>
              <a:t>zavarás megszüntetését</a:t>
            </a:r>
            <a:r>
              <a:rPr lang="hu-HU" sz="2700" dirty="0"/>
              <a:t>. A jegyző előtt a kérelmezőnek azt kell bizonyítani, </a:t>
            </a:r>
            <a:r>
              <a:rPr lang="hu-HU" sz="2700" dirty="0" smtClean="0"/>
              <a:t>hogy birtokos </a:t>
            </a:r>
            <a:r>
              <a:rPr lang="hu-HU" sz="2700" dirty="0"/>
              <a:t>volt, valamint, hogy birtokától megfosztották, vagy </a:t>
            </a:r>
            <a:r>
              <a:rPr lang="hu-HU" sz="2700" dirty="0" smtClean="0"/>
              <a:t>birtoklásában zavarták. A </a:t>
            </a:r>
            <a:r>
              <a:rPr lang="hu-HU" sz="2700" dirty="0"/>
              <a:t>jegyző a birtoklás ténye alapján határoz, a birtokláshoz </a:t>
            </a:r>
            <a:r>
              <a:rPr lang="hu-HU" sz="2700" dirty="0" smtClean="0"/>
              <a:t>való jogosultságot </a:t>
            </a:r>
            <a:r>
              <a:rPr lang="hu-HU" sz="2700" dirty="0"/>
              <a:t>nem vizsgálja</a:t>
            </a:r>
            <a:r>
              <a:rPr lang="hu-HU" sz="2700" dirty="0" smtClean="0"/>
              <a:t>. A </a:t>
            </a:r>
            <a:r>
              <a:rPr lang="hu-HU" sz="2700" dirty="0"/>
              <a:t>jegyző az eredeti állapotot helyreállítja, és a birtoksértőt </a:t>
            </a:r>
            <a:r>
              <a:rPr lang="hu-HU" sz="2700" dirty="0" smtClean="0"/>
              <a:t>e magatartásától </a:t>
            </a:r>
            <a:r>
              <a:rPr lang="hu-HU" sz="2700" dirty="0"/>
              <a:t>eltiltja, kivéve, ha nyilvánvaló, hogy az, aki </a:t>
            </a:r>
            <a:r>
              <a:rPr lang="hu-HU" sz="2700" dirty="0" smtClean="0"/>
              <a:t>birtokvédelemért folyamodott</a:t>
            </a:r>
            <a:r>
              <a:rPr lang="hu-HU" sz="2700" dirty="0"/>
              <a:t>, nem jogosult a birtoklásra, illetőleg birtoklásának </a:t>
            </a:r>
            <a:r>
              <a:rPr lang="hu-HU" sz="2700" dirty="0" smtClean="0"/>
              <a:t>megzavarását tűrni </a:t>
            </a:r>
            <a:r>
              <a:rPr lang="hu-HU" sz="2700" dirty="0"/>
              <a:t>volt köteles.  </a:t>
            </a:r>
            <a:r>
              <a:rPr lang="hu-HU" sz="2700" dirty="0" smtClean="0"/>
              <a:t>A </a:t>
            </a:r>
            <a:r>
              <a:rPr lang="hu-HU" sz="2700" dirty="0"/>
              <a:t>jegyző határozatot hozhat a jogtalan birtoklással keletkezett </a:t>
            </a:r>
            <a:r>
              <a:rPr lang="hu-HU" sz="2700" dirty="0" smtClean="0"/>
              <a:t>hasznok, okozott </a:t>
            </a:r>
            <a:r>
              <a:rPr lang="hu-HU" sz="2700" dirty="0"/>
              <a:t>károk, költségek </a:t>
            </a:r>
            <a:r>
              <a:rPr lang="hu-HU" sz="2700" dirty="0" smtClean="0"/>
              <a:t>kérdésében.</a:t>
            </a:r>
            <a:endParaRPr lang="hu-HU" sz="2700" dirty="0"/>
          </a:p>
        </p:txBody>
      </p:sp>
    </p:spTree>
    <p:extLst>
      <p:ext uri="{BB962C8B-B14F-4D97-AF65-F5344CB8AC3E}">
        <p14:creationId xmlns:p14="http://schemas.microsoft.com/office/powerpoint/2010/main" val="53725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700" dirty="0"/>
              <a:t>Tilos önhatalom esetén a birtokos az eredeti birtokállapot </a:t>
            </a:r>
            <a:r>
              <a:rPr lang="hu-HU" sz="2700" dirty="0" smtClean="0"/>
              <a:t>helyreállítását, vagy </a:t>
            </a:r>
            <a:r>
              <a:rPr lang="hu-HU" sz="2700" dirty="0"/>
              <a:t>a zavarás megszüntetését </a:t>
            </a:r>
            <a:r>
              <a:rPr lang="hu-HU" sz="2700" b="1" dirty="0"/>
              <a:t>kérheti a</a:t>
            </a:r>
            <a:r>
              <a:rPr lang="hu-HU" sz="2700" dirty="0"/>
              <a:t> </a:t>
            </a:r>
            <a:r>
              <a:rPr lang="hu-HU" sz="2700" b="1" dirty="0"/>
              <a:t>bíróságtól. </a:t>
            </a:r>
            <a:r>
              <a:rPr lang="hu-HU" sz="2700" dirty="0"/>
              <a:t>A bíróság </a:t>
            </a:r>
            <a:r>
              <a:rPr lang="hu-HU" sz="2700" dirty="0" smtClean="0"/>
              <a:t>a birtokláshoz </a:t>
            </a:r>
            <a:r>
              <a:rPr lang="hu-HU" sz="2700" dirty="0"/>
              <a:t>való jogosultság alapján dönt. A békés </a:t>
            </a:r>
            <a:r>
              <a:rPr lang="hu-HU" sz="2700" dirty="0" smtClean="0"/>
              <a:t>birtoklásban megzavart </a:t>
            </a:r>
            <a:r>
              <a:rPr lang="hu-HU" sz="2700" dirty="0"/>
              <a:t>fél jogosultságát vélelmezni kell</a:t>
            </a:r>
            <a:r>
              <a:rPr lang="hu-HU" sz="2700" dirty="0" smtClean="0"/>
              <a:t>.</a:t>
            </a:r>
          </a:p>
          <a:p>
            <a:pPr marL="0" indent="0" algn="just">
              <a:buNone/>
            </a:pPr>
            <a:r>
              <a:rPr lang="hu-HU" sz="2700" dirty="0"/>
              <a:t>Birtokperben </a:t>
            </a:r>
            <a:r>
              <a:rPr lang="hu-HU" sz="2700" dirty="0" smtClean="0"/>
              <a:t>a </a:t>
            </a:r>
            <a:r>
              <a:rPr lang="hu-HU" sz="2700" dirty="0"/>
              <a:t>bíróság a </a:t>
            </a:r>
            <a:r>
              <a:rPr lang="hu-HU" sz="2700" dirty="0" smtClean="0"/>
              <a:t>birtoklás jogcíme </a:t>
            </a:r>
            <a:r>
              <a:rPr lang="hu-HU" sz="2700" dirty="0"/>
              <a:t>alapján dönt. A birtokper abban az esetben jár sikerrel, ha </a:t>
            </a:r>
            <a:r>
              <a:rPr lang="hu-HU" sz="2700" dirty="0" smtClean="0"/>
              <a:t>a kérelmezőnek erősebb </a:t>
            </a:r>
            <a:r>
              <a:rPr lang="hu-HU" sz="2700" dirty="0"/>
              <a:t>jogcíme van a birtokláshoz, mint a birtokháborítónak</a:t>
            </a:r>
            <a:r>
              <a:rPr lang="hu-HU" sz="2700" dirty="0" smtClean="0"/>
              <a:t>.</a:t>
            </a:r>
          </a:p>
          <a:p>
            <a:pPr marL="0" indent="0" algn="just">
              <a:buNone/>
            </a:pPr>
            <a:r>
              <a:rPr lang="hu-HU" sz="2700" b="1" dirty="0"/>
              <a:t>Aki jogalap nélkül van a dolog birtokában</a:t>
            </a:r>
            <a:r>
              <a:rPr lang="hu-HU" sz="2700" dirty="0"/>
              <a:t>, köteles a dolgot a </a:t>
            </a:r>
            <a:r>
              <a:rPr lang="hu-HU" sz="2700" dirty="0" smtClean="0"/>
              <a:t>birtoklásra jogosultnak kiadni. Jogalap </a:t>
            </a:r>
            <a:r>
              <a:rPr lang="hu-HU" sz="2700" dirty="0"/>
              <a:t>nélkül van a dolog birtokában az a személy, akit a birtoklásra </a:t>
            </a:r>
            <a:r>
              <a:rPr lang="hu-HU" sz="2700" dirty="0" smtClean="0"/>
              <a:t>sem tulajdonjoga</a:t>
            </a:r>
            <a:r>
              <a:rPr lang="hu-HU" sz="2700" dirty="0"/>
              <a:t>, sem egyéb – jogszabályon vagy szerződésen alapuló – </a:t>
            </a:r>
            <a:r>
              <a:rPr lang="hu-HU" sz="2700" dirty="0" smtClean="0"/>
              <a:t>jogcím nem </a:t>
            </a:r>
            <a:r>
              <a:rPr lang="hu-HU" sz="2700" dirty="0"/>
              <a:t>jogosít fel.</a:t>
            </a:r>
          </a:p>
        </p:txBody>
      </p:sp>
    </p:spTree>
    <p:extLst>
      <p:ext uri="{BB962C8B-B14F-4D97-AF65-F5344CB8AC3E}">
        <p14:creationId xmlns:p14="http://schemas.microsoft.com/office/powerpoint/2010/main" val="421698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tulajdonjog tartalma a tulajdonos megillető jogok és </a:t>
            </a:r>
            <a:r>
              <a:rPr lang="hu-HU" sz="2800" dirty="0" smtClean="0"/>
              <a:t>kötelezettségek összessége.</a:t>
            </a:r>
          </a:p>
          <a:p>
            <a:pPr marL="0" indent="0" algn="just">
              <a:buNone/>
            </a:pPr>
            <a:r>
              <a:rPr lang="hu-HU" sz="2800" b="1" dirty="0"/>
              <a:t>A tulajdonos jogainak </a:t>
            </a:r>
            <a:r>
              <a:rPr lang="hu-HU" sz="2800" dirty="0"/>
              <a:t>köre számos jogosultságot foglal magába, </a:t>
            </a:r>
            <a:r>
              <a:rPr lang="hu-HU" sz="2800" dirty="0" smtClean="0"/>
              <a:t>három elemnek </a:t>
            </a:r>
            <a:r>
              <a:rPr lang="hu-HU" sz="2800" dirty="0"/>
              <a:t>azonban kiemelt jelentősége van: a </a:t>
            </a:r>
            <a:r>
              <a:rPr lang="hu-HU" sz="2800" b="1" dirty="0"/>
              <a:t>birtoklás, a használat és </a:t>
            </a:r>
            <a:r>
              <a:rPr lang="hu-HU" sz="2800" b="1" dirty="0" smtClean="0"/>
              <a:t>a rendelkezés </a:t>
            </a:r>
            <a:r>
              <a:rPr lang="hu-HU" sz="2800" b="1" dirty="0"/>
              <a:t>joga. </a:t>
            </a:r>
            <a:endParaRPr lang="hu-HU" sz="2800" b="1" dirty="0" smtClean="0"/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birtoklás</a:t>
            </a:r>
            <a:r>
              <a:rPr lang="hu-HU" sz="2800" dirty="0"/>
              <a:t> a dolog feletti tényleges hatalmat jelenti. Birtokos az, </a:t>
            </a:r>
            <a:r>
              <a:rPr lang="hu-HU" sz="2800" dirty="0" smtClean="0"/>
              <a:t>akinek tényleges </a:t>
            </a:r>
            <a:r>
              <a:rPr lang="hu-HU" sz="2800" dirty="0"/>
              <a:t>lehetősége van arra, hogy a dolgot hatalmában tartsa. Birtokos </a:t>
            </a:r>
            <a:r>
              <a:rPr lang="hu-HU" sz="2800" dirty="0" smtClean="0"/>
              <a:t>az is</a:t>
            </a:r>
            <a:r>
              <a:rPr lang="hu-HU" sz="2800" dirty="0"/>
              <a:t>, akitől a dolog időlegesen más személy hatalmába kerül, valamint </a:t>
            </a:r>
            <a:r>
              <a:rPr lang="hu-HU" sz="2800" dirty="0" smtClean="0"/>
              <a:t>az, akinek </a:t>
            </a:r>
            <a:r>
              <a:rPr lang="hu-HU" sz="2800" dirty="0"/>
              <a:t>a földjén használati jog áll fenn. A magyar jog a birtokláshoz </a:t>
            </a:r>
            <a:r>
              <a:rPr lang="hu-HU" sz="2800" dirty="0" smtClean="0"/>
              <a:t>nem kíván </a:t>
            </a:r>
            <a:r>
              <a:rPr lang="hu-HU" sz="2800" dirty="0"/>
              <a:t>meg jogcímet, a birtoklás ténye megalapozza a birtokhoz </a:t>
            </a:r>
            <a:r>
              <a:rPr lang="hu-HU" sz="2800" dirty="0" smtClean="0"/>
              <a:t>fűződő jogosultságokat</a:t>
            </a:r>
            <a:r>
              <a:rPr lang="hu-HU" sz="2800" dirty="0"/>
              <a:t>, valamint azt is, hogy a birtokos a </a:t>
            </a:r>
            <a:r>
              <a:rPr lang="hu-HU" sz="2800" dirty="0" smtClean="0"/>
              <a:t>birtokvédelem eszközeivel </a:t>
            </a:r>
            <a:r>
              <a:rPr lang="hu-HU" sz="2800" dirty="0"/>
              <a:t>éljen. </a:t>
            </a:r>
          </a:p>
        </p:txBody>
      </p:sp>
    </p:spTree>
    <p:extLst>
      <p:ext uri="{BB962C8B-B14F-4D97-AF65-F5344CB8AC3E}">
        <p14:creationId xmlns:p14="http://schemas.microsoft.com/office/powerpoint/2010/main" val="286119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A tulajdonos jogosult a dolgot </a:t>
            </a:r>
            <a:r>
              <a:rPr lang="hu-HU" sz="2700" b="1" dirty="0"/>
              <a:t>használni. </a:t>
            </a:r>
            <a:r>
              <a:rPr lang="hu-HU" sz="2700" dirty="0" smtClean="0"/>
              <a:t>Ez </a:t>
            </a:r>
            <a:r>
              <a:rPr lang="hu-HU" sz="2700" dirty="0"/>
              <a:t>azt jelenti, </a:t>
            </a:r>
            <a:r>
              <a:rPr lang="hu-HU" sz="2700" dirty="0" smtClean="0"/>
              <a:t>hogy az </a:t>
            </a:r>
            <a:r>
              <a:rPr lang="hu-HU" sz="2700" dirty="0"/>
              <a:t>igényeinek megfelelő mértékben jogosult igénybe </a:t>
            </a:r>
            <a:r>
              <a:rPr lang="hu-HU" sz="2700" dirty="0" smtClean="0"/>
              <a:t>venni. Kivételesen </a:t>
            </a:r>
            <a:r>
              <a:rPr lang="hu-HU" sz="2700" dirty="0"/>
              <a:t>törvény </a:t>
            </a:r>
            <a:r>
              <a:rPr lang="hu-HU" sz="2700" dirty="0" smtClean="0"/>
              <a:t>egyes dolgokra </a:t>
            </a:r>
            <a:r>
              <a:rPr lang="hu-HU" sz="2700" dirty="0"/>
              <a:t>használati kötelezettséget ír elő. </a:t>
            </a:r>
            <a:r>
              <a:rPr lang="hu-HU" sz="2700" dirty="0" smtClean="0"/>
              <a:t>A </a:t>
            </a:r>
            <a:r>
              <a:rPr lang="hu-HU" sz="2700" dirty="0"/>
              <a:t>tulajdonos jogosult </a:t>
            </a:r>
            <a:r>
              <a:rPr lang="hu-HU" sz="2700" b="1" dirty="0"/>
              <a:t>a dolog hasznait szedni</a:t>
            </a:r>
            <a:r>
              <a:rPr lang="hu-HU" sz="2700" dirty="0"/>
              <a:t>. </a:t>
            </a:r>
            <a:endParaRPr lang="hu-HU" sz="2700" dirty="0" smtClean="0"/>
          </a:p>
          <a:p>
            <a:pPr marL="0" indent="0" algn="just">
              <a:buNone/>
            </a:pPr>
            <a:r>
              <a:rPr lang="hu-HU" sz="2700" dirty="0"/>
              <a:t>A legfontosabb részjogosítvány </a:t>
            </a:r>
            <a:r>
              <a:rPr lang="hu-HU" sz="2700" b="1" dirty="0"/>
              <a:t>a rendelkezési jog, </a:t>
            </a:r>
            <a:r>
              <a:rPr lang="hu-HU" sz="2700" dirty="0"/>
              <a:t>amely </a:t>
            </a:r>
            <a:r>
              <a:rPr lang="hu-HU" sz="2700" dirty="0" smtClean="0"/>
              <a:t>leginkább garantálja </a:t>
            </a:r>
            <a:r>
              <a:rPr lang="hu-HU" sz="2700" dirty="0"/>
              <a:t>a tulajdonjog </a:t>
            </a:r>
            <a:r>
              <a:rPr lang="hu-HU" sz="2700" dirty="0" smtClean="0"/>
              <a:t>kizárólagosságát. A </a:t>
            </a:r>
            <a:r>
              <a:rPr lang="hu-HU" sz="2700" dirty="0"/>
              <a:t>rendelkezési jog </a:t>
            </a:r>
            <a:r>
              <a:rPr lang="hu-HU" sz="2700" dirty="0" smtClean="0"/>
              <a:t>részjogosultságokból </a:t>
            </a:r>
            <a:r>
              <a:rPr lang="hu-HU" sz="2700" dirty="0"/>
              <a:t>tevődik össze, </a:t>
            </a:r>
            <a:r>
              <a:rPr lang="hu-HU" sz="2700" dirty="0" smtClean="0"/>
              <a:t>például:</a:t>
            </a:r>
          </a:p>
          <a:p>
            <a:pPr algn="just"/>
            <a:r>
              <a:rPr lang="hu-HU" sz="2700" dirty="0" smtClean="0"/>
              <a:t>a </a:t>
            </a:r>
            <a:r>
              <a:rPr lang="hu-HU" sz="2700" dirty="0"/>
              <a:t>tulajdonos másnak átengedheti a dolog birtoklásának, </a:t>
            </a:r>
            <a:r>
              <a:rPr lang="hu-HU" sz="2700" dirty="0" smtClean="0"/>
              <a:t>használatának, hasznai </a:t>
            </a:r>
            <a:r>
              <a:rPr lang="hu-HU" sz="2700" dirty="0"/>
              <a:t>szedésének </a:t>
            </a:r>
            <a:r>
              <a:rPr lang="hu-HU" sz="2700" dirty="0" smtClean="0"/>
              <a:t>jogát,</a:t>
            </a:r>
          </a:p>
          <a:p>
            <a:pPr algn="just"/>
            <a:r>
              <a:rPr lang="hu-HU" sz="2700" dirty="0" smtClean="0"/>
              <a:t>a </a:t>
            </a:r>
            <a:r>
              <a:rPr lang="hu-HU" sz="2700" dirty="0"/>
              <a:t>dolgot biztosítékul adhatja, vagy másként </a:t>
            </a:r>
            <a:r>
              <a:rPr lang="hu-HU" sz="2700" dirty="0" smtClean="0"/>
              <a:t>megterhelheti,</a:t>
            </a:r>
          </a:p>
          <a:p>
            <a:pPr algn="just"/>
            <a:r>
              <a:rPr lang="hu-HU" sz="2700" dirty="0" smtClean="0"/>
              <a:t>a </a:t>
            </a:r>
            <a:r>
              <a:rPr lang="hu-HU" sz="2700" dirty="0"/>
              <a:t>dolog tulajdonjogát másra </a:t>
            </a:r>
            <a:r>
              <a:rPr lang="hu-HU" sz="2700" dirty="0" smtClean="0"/>
              <a:t>átruházhatja,</a:t>
            </a:r>
          </a:p>
          <a:p>
            <a:pPr algn="just"/>
            <a:r>
              <a:rPr lang="hu-HU" sz="2700" dirty="0" smtClean="0"/>
              <a:t>a </a:t>
            </a:r>
            <a:r>
              <a:rPr lang="hu-HU" sz="2700" dirty="0"/>
              <a:t>dolog tulajdonjogával felhagyhat, kivéve ingatlan tulajdonjogával.</a:t>
            </a:r>
          </a:p>
        </p:txBody>
      </p:sp>
    </p:spTree>
    <p:extLst>
      <p:ext uri="{BB962C8B-B14F-4D97-AF65-F5344CB8AC3E}">
        <p14:creationId xmlns:p14="http://schemas.microsoft.com/office/powerpoint/2010/main" val="156806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/>
              <a:t>A tulajdonjog tartalmának másik oldala </a:t>
            </a:r>
            <a:r>
              <a:rPr lang="hu-HU" b="1" dirty="0"/>
              <a:t>a tulajdonost terhelő </a:t>
            </a:r>
            <a:r>
              <a:rPr lang="hu-HU" b="1" dirty="0" smtClean="0"/>
              <a:t>kötelezettségek </a:t>
            </a:r>
            <a:r>
              <a:rPr lang="hu-HU" dirty="0" smtClean="0"/>
              <a:t>köre</a:t>
            </a:r>
            <a:r>
              <a:rPr lang="hu-HU" dirty="0"/>
              <a:t>. Ide tartozik többek között </a:t>
            </a:r>
            <a:r>
              <a:rPr lang="hu-HU" b="1" dirty="0"/>
              <a:t>a dologgal járó terhek viselése</a:t>
            </a:r>
            <a:r>
              <a:rPr lang="hu-HU" dirty="0"/>
              <a:t> (például </a:t>
            </a:r>
            <a:r>
              <a:rPr lang="hu-HU" dirty="0" smtClean="0"/>
              <a:t>a közterhek </a:t>
            </a:r>
            <a:r>
              <a:rPr lang="hu-HU" dirty="0"/>
              <a:t>vagy a dolog természetéből eredő egyéb költségek) vagy </a:t>
            </a:r>
            <a:r>
              <a:rPr lang="hu-HU" dirty="0" smtClean="0"/>
              <a:t>a </a:t>
            </a:r>
            <a:r>
              <a:rPr lang="hu-HU" b="1" dirty="0" smtClean="0"/>
              <a:t>kárveszélyviselés</a:t>
            </a:r>
            <a:r>
              <a:rPr lang="hu-HU" dirty="0"/>
              <a:t>, amely alapján a tulajdonosnak minden olyan kárt </a:t>
            </a:r>
            <a:r>
              <a:rPr lang="hu-HU" dirty="0" smtClean="0"/>
              <a:t>viselnie kell</a:t>
            </a:r>
            <a:r>
              <a:rPr lang="hu-HU" dirty="0"/>
              <a:t>, amelynek megtérítésére más nem </a:t>
            </a:r>
            <a:r>
              <a:rPr lang="hu-HU" dirty="0" smtClean="0"/>
              <a:t>kötelezhető. Mindezek </a:t>
            </a:r>
            <a:r>
              <a:rPr lang="hu-HU" dirty="0"/>
              <a:t>mellett ha másnak életét, testi épségét vagy vagyonát </a:t>
            </a:r>
            <a:r>
              <a:rPr lang="hu-HU" dirty="0" smtClean="0"/>
              <a:t>közvetlenül fenyegető </a:t>
            </a:r>
            <a:r>
              <a:rPr lang="hu-HU" dirty="0"/>
              <a:t>és más módon el nem hárítható veszély áll fenn, a tulajdonos </a:t>
            </a:r>
            <a:r>
              <a:rPr lang="hu-HU" dirty="0" smtClean="0"/>
              <a:t>tűrni köteles</a:t>
            </a:r>
            <a:r>
              <a:rPr lang="hu-HU" dirty="0"/>
              <a:t>, hogy a dolgát a </a:t>
            </a:r>
            <a:r>
              <a:rPr lang="hu-HU" b="1" dirty="0"/>
              <a:t>szükséghelyzet</a:t>
            </a:r>
            <a:r>
              <a:rPr lang="hu-HU" dirty="0"/>
              <a:t> megszüntetése végett a </a:t>
            </a:r>
            <a:r>
              <a:rPr lang="hu-HU" dirty="0" smtClean="0"/>
              <a:t>szükséges mértékben </a:t>
            </a:r>
            <a:r>
              <a:rPr lang="hu-HU" dirty="0"/>
              <a:t>igénybe vegyék, felhasználják, abban kárt okozzanak. </a:t>
            </a:r>
            <a:r>
              <a:rPr lang="hu-HU" dirty="0" smtClean="0"/>
              <a:t>Végül </a:t>
            </a:r>
            <a:r>
              <a:rPr lang="hu-HU" dirty="0"/>
              <a:t>a </a:t>
            </a:r>
            <a:r>
              <a:rPr lang="hu-HU" b="1" dirty="0"/>
              <a:t>közművek </a:t>
            </a:r>
            <a:r>
              <a:rPr lang="hu-HU" b="1" dirty="0" smtClean="0"/>
              <a:t>és közszolgáltatások </a:t>
            </a:r>
            <a:r>
              <a:rPr lang="hu-HU" b="1" dirty="0"/>
              <a:t>terjedésével </a:t>
            </a:r>
            <a:r>
              <a:rPr lang="hu-HU" dirty="0"/>
              <a:t>az ingatlanokat egyre többféle </a:t>
            </a:r>
            <a:r>
              <a:rPr lang="hu-HU" dirty="0" smtClean="0"/>
              <a:t>célból, kiterjedtebb </a:t>
            </a:r>
            <a:r>
              <a:rPr lang="hu-HU" dirty="0"/>
              <a:t>körben lehet használni vagy más módon igénybe </a:t>
            </a:r>
            <a:r>
              <a:rPr lang="hu-HU" dirty="0" smtClean="0"/>
              <a:t>venni.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095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/>
              <a:t>A tulajdonjog nem korlátlan. A jogalkotás arra törekszik, hogy megtalálja </a:t>
            </a:r>
            <a:r>
              <a:rPr lang="hu-HU" dirty="0" smtClean="0"/>
              <a:t>az egyensúlyt </a:t>
            </a:r>
            <a:r>
              <a:rPr lang="hu-HU" dirty="0"/>
              <a:t>a tulajdon szabadsága és korlátozhatósága között. A </a:t>
            </a:r>
            <a:r>
              <a:rPr lang="hu-HU" b="1" dirty="0" smtClean="0"/>
              <a:t>tulajdonjog korlátai </a:t>
            </a:r>
            <a:r>
              <a:rPr lang="hu-HU" dirty="0"/>
              <a:t>között megkülönböztetünk magánjogi és közjogi korlátokat.</a:t>
            </a:r>
          </a:p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tulajdonjog magánjogi </a:t>
            </a:r>
            <a:r>
              <a:rPr lang="hu-HU" b="1" dirty="0" smtClean="0"/>
              <a:t>korlátai</a:t>
            </a:r>
            <a:r>
              <a:rPr lang="hu-HU" dirty="0" smtClean="0"/>
              <a:t>: a szomszédjogok, a túlépítés, az </a:t>
            </a:r>
            <a:r>
              <a:rPr lang="hu-HU" dirty="0"/>
              <a:t>elidegenítési és terhelési tilalom.</a:t>
            </a:r>
          </a:p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tulajdonjog közjogi </a:t>
            </a:r>
            <a:r>
              <a:rPr lang="hu-HU" b="1" dirty="0" smtClean="0"/>
              <a:t>korlátai</a:t>
            </a:r>
            <a:r>
              <a:rPr lang="hu-HU" dirty="0"/>
              <a:t> </a:t>
            </a:r>
            <a:r>
              <a:rPr lang="hu-HU" dirty="0" smtClean="0"/>
              <a:t>a </a:t>
            </a:r>
            <a:r>
              <a:rPr lang="hu-HU" dirty="0"/>
              <a:t>tulajdon megszerzésének </a:t>
            </a:r>
            <a:r>
              <a:rPr lang="hu-HU" dirty="0" smtClean="0"/>
              <a:t>korlátozása, a </a:t>
            </a:r>
            <a:r>
              <a:rPr lang="hu-HU" dirty="0"/>
              <a:t>birtoklás </a:t>
            </a:r>
            <a:r>
              <a:rPr lang="hu-HU" dirty="0" smtClean="0"/>
              <a:t>korlátozása, a </a:t>
            </a:r>
            <a:r>
              <a:rPr lang="hu-HU" dirty="0"/>
              <a:t>használat, hasznosítás </a:t>
            </a:r>
            <a:r>
              <a:rPr lang="hu-HU" dirty="0" smtClean="0"/>
              <a:t>korlátozása, a </a:t>
            </a:r>
            <a:r>
              <a:rPr lang="hu-HU" dirty="0"/>
              <a:t>rendelkezési jog </a:t>
            </a:r>
            <a:r>
              <a:rPr lang="hu-HU" dirty="0" smtClean="0"/>
              <a:t>korlátozása, a </a:t>
            </a:r>
            <a:r>
              <a:rPr lang="hu-HU" dirty="0"/>
              <a:t>kisajátítás</a:t>
            </a:r>
            <a:r>
              <a:rPr lang="hu-HU" dirty="0" smtClean="0"/>
              <a:t>.</a:t>
            </a:r>
          </a:p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szomszédjog</a:t>
            </a:r>
            <a:r>
              <a:rPr lang="hu-HU" dirty="0"/>
              <a:t> általános szabálya szerint a tulajdonos a dolog </a:t>
            </a:r>
            <a:r>
              <a:rPr lang="hu-HU" dirty="0" smtClean="0"/>
              <a:t>használata során </a:t>
            </a:r>
            <a:r>
              <a:rPr lang="hu-HU" dirty="0"/>
              <a:t>köteles tartózkodni minden olyan magatartástól, </a:t>
            </a:r>
            <a:r>
              <a:rPr lang="hu-HU" dirty="0" smtClean="0"/>
              <a:t>amellyel másokat</a:t>
            </a:r>
            <a:r>
              <a:rPr lang="hu-HU" dirty="0"/>
              <a:t>, különösen </a:t>
            </a:r>
            <a:r>
              <a:rPr lang="hu-HU" dirty="0" err="1"/>
              <a:t>szomszédait</a:t>
            </a:r>
            <a:r>
              <a:rPr lang="hu-HU" dirty="0"/>
              <a:t> szükségtelenül zavarná, vagy </a:t>
            </a:r>
            <a:r>
              <a:rPr lang="hu-HU" dirty="0" smtClean="0"/>
              <a:t>amellyel jogaik </a:t>
            </a:r>
            <a:r>
              <a:rPr lang="hu-HU" dirty="0"/>
              <a:t>gyakorlását veszélyeztetné. </a:t>
            </a:r>
          </a:p>
        </p:txBody>
      </p:sp>
    </p:spTree>
    <p:extLst>
      <p:ext uri="{BB962C8B-B14F-4D97-AF65-F5344CB8AC3E}">
        <p14:creationId xmlns:p14="http://schemas.microsoft.com/office/powerpoint/2010/main" val="102093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/>
              <a:t>A szükségtelen zavarás megnyilvánulhat </a:t>
            </a:r>
            <a:r>
              <a:rPr lang="hu-HU" b="1" dirty="0"/>
              <a:t>építkezésben</a:t>
            </a:r>
            <a:r>
              <a:rPr lang="hu-HU" dirty="0"/>
              <a:t> (akkor is sértheti </a:t>
            </a:r>
            <a:r>
              <a:rPr lang="hu-HU" dirty="0" smtClean="0"/>
              <a:t>a szomszédjogokat</a:t>
            </a:r>
            <a:r>
              <a:rPr lang="hu-HU" dirty="0"/>
              <a:t>, ha építési engedély birtokában, annak </a:t>
            </a:r>
            <a:r>
              <a:rPr lang="hu-HU" dirty="0" smtClean="0"/>
              <a:t>megfelelően építkeznek</a:t>
            </a:r>
            <a:r>
              <a:rPr lang="hu-HU" dirty="0"/>
              <a:t>), </a:t>
            </a:r>
            <a:r>
              <a:rPr lang="hu-HU" b="1" dirty="0"/>
              <a:t>kilátáselvonásban</a:t>
            </a:r>
            <a:r>
              <a:rPr lang="hu-HU" dirty="0"/>
              <a:t> (a bíróság általában </a:t>
            </a:r>
            <a:r>
              <a:rPr lang="hu-HU" dirty="0" smtClean="0"/>
              <a:t>értékcsökkenés megfizetésére </a:t>
            </a:r>
            <a:r>
              <a:rPr lang="hu-HU" dirty="0"/>
              <a:t>kötelez, de meg kell vizsgálni egy más terv </a:t>
            </a:r>
            <a:r>
              <a:rPr lang="hu-HU" dirty="0" smtClean="0"/>
              <a:t>kivitelezésének lehetőségét</a:t>
            </a:r>
            <a:r>
              <a:rPr lang="hu-HU" dirty="0"/>
              <a:t>), </a:t>
            </a:r>
            <a:r>
              <a:rPr lang="hu-HU" b="1" dirty="0"/>
              <a:t>leárnyékolásban</a:t>
            </a:r>
            <a:r>
              <a:rPr lang="hu-HU" dirty="0"/>
              <a:t>, eredményezhet zaj, por, bűz stb. hatást.</a:t>
            </a:r>
          </a:p>
          <a:p>
            <a:pPr marL="0" indent="0" algn="just">
              <a:buNone/>
            </a:pPr>
            <a:r>
              <a:rPr lang="hu-HU" dirty="0"/>
              <a:t>Szükségtelen zavarást jelenthetnek ezen kívül: </a:t>
            </a:r>
            <a:r>
              <a:rPr lang="hu-HU" b="1" dirty="0"/>
              <a:t>zajhatások</a:t>
            </a:r>
            <a:r>
              <a:rPr lang="hu-HU" dirty="0"/>
              <a:t>, az </a:t>
            </a:r>
            <a:r>
              <a:rPr lang="hu-HU" b="1" dirty="0" smtClean="0"/>
              <a:t>állattartás,</a:t>
            </a:r>
            <a:r>
              <a:rPr lang="hu-HU" dirty="0" smtClean="0"/>
              <a:t> és </a:t>
            </a:r>
            <a:r>
              <a:rPr lang="hu-HU" dirty="0"/>
              <a:t>a </a:t>
            </a:r>
            <a:r>
              <a:rPr lang="hu-HU" b="1" dirty="0"/>
              <a:t>környezetszennyezéssel</a:t>
            </a:r>
            <a:r>
              <a:rPr lang="hu-HU" dirty="0"/>
              <a:t> is elő lehet idézni a szomszéd </a:t>
            </a:r>
            <a:r>
              <a:rPr lang="hu-HU" dirty="0" smtClean="0"/>
              <a:t>szükségtelen zavarását.</a:t>
            </a:r>
          </a:p>
          <a:p>
            <a:pPr marL="0" indent="0" algn="just">
              <a:buNone/>
            </a:pPr>
            <a:r>
              <a:rPr lang="hu-HU" b="1" dirty="0"/>
              <a:t>Túlépítésről</a:t>
            </a:r>
            <a:r>
              <a:rPr lang="hu-HU" dirty="0"/>
              <a:t> akkor beszélünk, ha a tulajdonos földjének határain </a:t>
            </a:r>
            <a:r>
              <a:rPr lang="hu-HU" dirty="0" smtClean="0"/>
              <a:t>túl építkezett</a:t>
            </a:r>
            <a:r>
              <a:rPr lang="hu-HU" dirty="0"/>
              <a:t>. Az épület egy része a tulajdonos saját telkén van, más része </a:t>
            </a:r>
            <a:r>
              <a:rPr lang="hu-HU" dirty="0" smtClean="0"/>
              <a:t>pedig a </a:t>
            </a:r>
            <a:r>
              <a:rPr lang="hu-HU" dirty="0"/>
              <a:t>szomszéd telekre (vagy alá) nyúlik át. A túlépítés jogkövetkezményeinek alkalmazását csak a szomszéd </a:t>
            </a:r>
            <a:r>
              <a:rPr lang="hu-HU" dirty="0" smtClean="0"/>
              <a:t>kérheti, ezek </a:t>
            </a:r>
            <a:r>
              <a:rPr lang="hu-HU" dirty="0"/>
              <a:t>a jogkövetkezmények a túlépítő tulajdonos kérelmére </a:t>
            </a:r>
            <a:r>
              <a:rPr lang="hu-HU" dirty="0" smtClean="0"/>
              <a:t>nem alkalmazhatók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947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b="1" dirty="0"/>
              <a:t>Jóhiszemű túlépítés esetén </a:t>
            </a:r>
            <a:r>
              <a:rPr lang="hu-HU" dirty="0"/>
              <a:t>a szomszéd az alábbi </a:t>
            </a:r>
            <a:r>
              <a:rPr lang="hu-HU" dirty="0" smtClean="0"/>
              <a:t>jogkövetkezményeket kérheti</a:t>
            </a:r>
            <a:r>
              <a:rPr lang="hu-HU" dirty="0"/>
              <a:t>:</a:t>
            </a:r>
          </a:p>
          <a:p>
            <a:pPr algn="just">
              <a:buFontTx/>
              <a:buChar char="-"/>
            </a:pPr>
            <a:r>
              <a:rPr lang="hu-HU" dirty="0" smtClean="0"/>
              <a:t>követelheti</a:t>
            </a:r>
            <a:r>
              <a:rPr lang="hu-HU" dirty="0"/>
              <a:t>, hogy kártalanítsa őt a túlépítő </a:t>
            </a:r>
          </a:p>
          <a:p>
            <a:pPr algn="just">
              <a:buFontTx/>
              <a:buChar char="-"/>
            </a:pPr>
            <a:r>
              <a:rPr lang="hu-HU" dirty="0" smtClean="0"/>
              <a:t>követelheti</a:t>
            </a:r>
            <a:r>
              <a:rPr lang="hu-HU" dirty="0"/>
              <a:t>, hogy a túlépítő vásárolja meg az elfoglalt részt, </a:t>
            </a:r>
            <a:r>
              <a:rPr lang="hu-HU" dirty="0" smtClean="0"/>
              <a:t>feltéve, hogy </a:t>
            </a:r>
            <a:r>
              <a:rPr lang="hu-HU" dirty="0"/>
              <a:t>a föld </a:t>
            </a:r>
            <a:r>
              <a:rPr lang="hu-HU" dirty="0" smtClean="0"/>
              <a:t>megosztható</a:t>
            </a:r>
          </a:p>
          <a:p>
            <a:pPr algn="just">
              <a:buFontTx/>
              <a:buChar char="-"/>
            </a:pPr>
            <a:r>
              <a:rPr lang="hu-HU" dirty="0" smtClean="0"/>
              <a:t>követelheti</a:t>
            </a:r>
            <a:r>
              <a:rPr lang="hu-HU" dirty="0"/>
              <a:t>, hogy a túlépítő a szomszéd egész földjét vásárolja </a:t>
            </a:r>
            <a:r>
              <a:rPr lang="hu-HU" dirty="0" smtClean="0"/>
              <a:t>meg, ha </a:t>
            </a:r>
            <a:r>
              <a:rPr lang="hu-HU" dirty="0"/>
              <a:t>a föld fennmaradó része használhatatlanná válik, vagy </a:t>
            </a:r>
            <a:r>
              <a:rPr lang="hu-HU" dirty="0" smtClean="0"/>
              <a:t>valamely jog </a:t>
            </a:r>
            <a:r>
              <a:rPr lang="hu-HU" dirty="0"/>
              <a:t>vagy foglalkozás gyakorlása lehetetlenné vagy </a:t>
            </a:r>
            <a:r>
              <a:rPr lang="hu-HU" dirty="0" smtClean="0"/>
              <a:t>számottevően költségessé </a:t>
            </a:r>
            <a:r>
              <a:rPr lang="hu-HU" dirty="0"/>
              <a:t>válna a túlépítés következtében</a:t>
            </a:r>
            <a:r>
              <a:rPr lang="hu-HU" dirty="0" smtClean="0"/>
              <a:t>.</a:t>
            </a:r>
          </a:p>
          <a:p>
            <a:pPr marL="0" indent="0" algn="just">
              <a:buNone/>
            </a:pPr>
            <a:r>
              <a:rPr lang="hu-HU" dirty="0" smtClean="0"/>
              <a:t>Szigorúbbak </a:t>
            </a:r>
            <a:r>
              <a:rPr lang="hu-HU" dirty="0"/>
              <a:t>a túlépítés következményei </a:t>
            </a:r>
            <a:r>
              <a:rPr lang="hu-HU" b="1" dirty="0"/>
              <a:t>rosszhiszemű </a:t>
            </a:r>
            <a:r>
              <a:rPr lang="hu-HU" b="1" dirty="0" smtClean="0"/>
              <a:t>túlépítés esetén</a:t>
            </a:r>
            <a:r>
              <a:rPr lang="hu-HU" b="1" dirty="0"/>
              <a:t>, </a:t>
            </a:r>
            <a:r>
              <a:rPr lang="hu-HU" dirty="0"/>
              <a:t>kérheti a szomszéd, hogy a túlépítő </a:t>
            </a:r>
            <a:r>
              <a:rPr lang="hu-HU" dirty="0" smtClean="0"/>
              <a:t>a saját </a:t>
            </a:r>
            <a:r>
              <a:rPr lang="hu-HU" dirty="0"/>
              <a:t>földjét adja a szomszéd tulajdonába </a:t>
            </a:r>
            <a:r>
              <a:rPr lang="hu-HU" dirty="0" smtClean="0"/>
              <a:t>(megfelelő kártalanítás </a:t>
            </a:r>
            <a:r>
              <a:rPr lang="hu-HU" dirty="0"/>
              <a:t>mellett), valamint a túlépített rész lebontása is elrendelhető.</a:t>
            </a:r>
          </a:p>
        </p:txBody>
      </p:sp>
    </p:spTree>
    <p:extLst>
      <p:ext uri="{BB962C8B-B14F-4D97-AF65-F5344CB8AC3E}">
        <p14:creationId xmlns:p14="http://schemas.microsoft.com/office/powerpoint/2010/main" val="1702439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/>
              <a:t>Az </a:t>
            </a:r>
            <a:r>
              <a:rPr lang="hu-HU" b="1" dirty="0"/>
              <a:t>elidegenítési és terhelési tilalom </a:t>
            </a:r>
            <a:r>
              <a:rPr lang="hu-HU" dirty="0"/>
              <a:t>tágabb értelemben a </a:t>
            </a:r>
            <a:r>
              <a:rPr lang="hu-HU" dirty="0" smtClean="0"/>
              <a:t>rendelkezés jogának </a:t>
            </a:r>
            <a:r>
              <a:rPr lang="hu-HU" dirty="0"/>
              <a:t>bármely kizárása vagy korlátozása. Szűkebb értelemben </a:t>
            </a:r>
            <a:r>
              <a:rPr lang="hu-HU" dirty="0" smtClean="0"/>
              <a:t>a tulajdonjognak </a:t>
            </a:r>
            <a:r>
              <a:rPr lang="hu-HU" dirty="0"/>
              <a:t>a másra való átruházása vagy biztosítékul adása van </a:t>
            </a:r>
            <a:r>
              <a:rPr lang="hu-HU" dirty="0" smtClean="0"/>
              <a:t>kizárva. A </a:t>
            </a:r>
            <a:r>
              <a:rPr lang="hu-HU" dirty="0"/>
              <a:t>tulajdonos rendelkezési jogát korlátozhatja. Létesítheti </a:t>
            </a:r>
            <a:r>
              <a:rPr lang="hu-HU" dirty="0" smtClean="0"/>
              <a:t>jogszabály, bírósági </a:t>
            </a:r>
            <a:r>
              <a:rPr lang="hu-HU" dirty="0"/>
              <a:t>határozat (bírósági végrehajtás) valamint szerződés (</a:t>
            </a:r>
            <a:r>
              <a:rPr lang="hu-HU" dirty="0" smtClean="0"/>
              <a:t>ingyenes, visszterhes).</a:t>
            </a:r>
          </a:p>
          <a:p>
            <a:pPr marL="0" indent="0" algn="just">
              <a:buNone/>
            </a:pPr>
            <a:r>
              <a:rPr lang="hu-HU" dirty="0"/>
              <a:t>A tulajdonjog </a:t>
            </a:r>
            <a:r>
              <a:rPr lang="hu-HU" b="1" dirty="0"/>
              <a:t>közjogi korlátozásának </a:t>
            </a:r>
            <a:r>
              <a:rPr lang="hu-HU" dirty="0"/>
              <a:t>egyik legalapvetőbb csoportja, </a:t>
            </a:r>
            <a:r>
              <a:rPr lang="hu-HU" dirty="0" smtClean="0"/>
              <a:t>amikor a </a:t>
            </a:r>
            <a:r>
              <a:rPr lang="hu-HU" dirty="0"/>
              <a:t>jogszabály lehetetlenné teszi az adott dolog feletti </a:t>
            </a:r>
            <a:r>
              <a:rPr lang="hu-HU" dirty="0" smtClean="0"/>
              <a:t>tulajdonszerzést (forgalomképtelen </a:t>
            </a:r>
            <a:r>
              <a:rPr lang="hu-HU" dirty="0"/>
              <a:t>vagy korlátozottan forgalomképtelen dolgok csoportja</a:t>
            </a:r>
            <a:r>
              <a:rPr lang="hu-HU" dirty="0" smtClean="0"/>
              <a:t>). Sajátos </a:t>
            </a:r>
            <a:r>
              <a:rPr lang="hu-HU" dirty="0"/>
              <a:t>korlátozásként jelenik meg, mikor a tulajdonszerzés </a:t>
            </a:r>
            <a:r>
              <a:rPr lang="hu-HU" dirty="0" smtClean="0"/>
              <a:t>valamely feltételhez </a:t>
            </a:r>
            <a:r>
              <a:rPr lang="hu-HU" dirty="0"/>
              <a:t>kötött, ilyen lehet például az alanyi kör meghatározása vagy akár </a:t>
            </a:r>
            <a:r>
              <a:rPr lang="hu-HU" dirty="0" smtClean="0"/>
              <a:t>a tulajdonszerzés </a:t>
            </a:r>
            <a:r>
              <a:rPr lang="hu-HU" dirty="0"/>
              <a:t>előzetes vagy utólagos jóváhagyásának szükségessége.</a:t>
            </a:r>
          </a:p>
        </p:txBody>
      </p:sp>
    </p:spTree>
    <p:extLst>
      <p:ext uri="{BB962C8B-B14F-4D97-AF65-F5344CB8AC3E}">
        <p14:creationId xmlns:p14="http://schemas.microsoft.com/office/powerpoint/2010/main" val="228382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Tulajdonszerzésről</a:t>
            </a:r>
            <a:r>
              <a:rPr lang="hu-HU" sz="2800" dirty="0"/>
              <a:t> akkor beszélünk, amikor adott birtokba vehető </a:t>
            </a:r>
            <a:r>
              <a:rPr lang="hu-HU" sz="2800" dirty="0" smtClean="0"/>
              <a:t>dolog fölött </a:t>
            </a:r>
            <a:r>
              <a:rPr lang="hu-HU" sz="2800" dirty="0"/>
              <a:t>tulajdonosi hatalom jön létre. Ha a dolgon szerzéskor nem áll </a:t>
            </a:r>
            <a:r>
              <a:rPr lang="hu-HU" sz="2800" dirty="0" smtClean="0"/>
              <a:t>fenn tulajdon</a:t>
            </a:r>
            <a:r>
              <a:rPr lang="hu-HU" sz="2800" dirty="0"/>
              <a:t>, vagy ha fennáll is, de a szerző tulajdonjoga nem </a:t>
            </a:r>
            <a:r>
              <a:rPr lang="hu-HU" sz="2800" dirty="0" smtClean="0"/>
              <a:t>abból származik</a:t>
            </a:r>
            <a:r>
              <a:rPr lang="hu-HU" sz="2800" dirty="0"/>
              <a:t>, hanem arra tekintet nélkül keletkezik, akkor </a:t>
            </a:r>
            <a:r>
              <a:rPr lang="hu-HU" sz="2800" b="1" dirty="0" smtClean="0"/>
              <a:t>eredeti tulajdonszerzésről </a:t>
            </a:r>
            <a:r>
              <a:rPr lang="hu-HU" sz="2800" dirty="0"/>
              <a:t>beszélünk. Ha az új jogosult tulajdona az </a:t>
            </a:r>
            <a:r>
              <a:rPr lang="hu-HU" sz="2800" dirty="0" smtClean="0"/>
              <a:t>előző tulajdonjogon </a:t>
            </a:r>
            <a:r>
              <a:rPr lang="hu-HU" sz="2800" dirty="0"/>
              <a:t>alapszik, abból származik </a:t>
            </a:r>
            <a:r>
              <a:rPr lang="hu-HU" sz="2800" b="1" dirty="0"/>
              <a:t>származékos </a:t>
            </a:r>
            <a:r>
              <a:rPr lang="hu-HU" sz="2800" b="1" dirty="0" smtClean="0"/>
              <a:t>tulajdonszerzésről </a:t>
            </a:r>
            <a:r>
              <a:rPr lang="hu-HU" sz="2800" dirty="0" smtClean="0"/>
              <a:t>beszélünk</a:t>
            </a:r>
            <a:r>
              <a:rPr lang="hu-HU" sz="2800" dirty="0"/>
              <a:t>. Származékos tulajdonszerzés esetén alanyváltozás </a:t>
            </a:r>
            <a:r>
              <a:rPr lang="hu-HU" sz="2800" dirty="0" smtClean="0"/>
              <a:t>következik be </a:t>
            </a:r>
            <a:r>
              <a:rPr lang="hu-HU" sz="2800" dirty="0"/>
              <a:t>a „</a:t>
            </a:r>
            <a:r>
              <a:rPr lang="hu-HU" sz="2800" dirty="0" err="1"/>
              <a:t>nemo</a:t>
            </a:r>
            <a:r>
              <a:rPr lang="hu-HU" sz="2800" dirty="0"/>
              <a:t> plus </a:t>
            </a:r>
            <a:r>
              <a:rPr lang="hu-HU" sz="2800" dirty="0" err="1"/>
              <a:t>iuris</a:t>
            </a:r>
            <a:r>
              <a:rPr lang="hu-HU" sz="2800" dirty="0"/>
              <a:t>” elve alapján, azaz az előző tulajdonos (a </a:t>
            </a:r>
            <a:r>
              <a:rPr lang="hu-HU" sz="2800" dirty="0" smtClean="0"/>
              <a:t>jogelőd) nem </a:t>
            </a:r>
            <a:r>
              <a:rPr lang="hu-HU" sz="2800" dirty="0"/>
              <a:t>származtathat több jogot az új tulajdonosra, azaz a jogutódra, </a:t>
            </a:r>
            <a:r>
              <a:rPr lang="hu-HU" sz="2800" dirty="0" smtClean="0"/>
              <a:t>mint amivel </a:t>
            </a:r>
            <a:r>
              <a:rPr lang="hu-HU" sz="2800" dirty="0"/>
              <a:t>maga rendelkezett.</a:t>
            </a:r>
          </a:p>
        </p:txBody>
      </p:sp>
    </p:spTree>
    <p:extLst>
      <p:ext uri="{BB962C8B-B14F-4D97-AF65-F5344CB8AC3E}">
        <p14:creationId xmlns:p14="http://schemas.microsoft.com/office/powerpoint/2010/main" val="3216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dirty="0"/>
              <a:t>Köznapi értelemben a </a:t>
            </a:r>
            <a:r>
              <a:rPr lang="hu-HU" sz="2800" b="1" dirty="0"/>
              <a:t>Jog</a:t>
            </a:r>
            <a:r>
              <a:rPr lang="hu-HU" sz="2800" dirty="0"/>
              <a:t> szónak a magyar nyelvben háromféle </a:t>
            </a:r>
            <a:r>
              <a:rPr lang="hu-HU" sz="2800" dirty="0" smtClean="0"/>
              <a:t>jelentése is lehet:</a:t>
            </a:r>
            <a:endParaRPr lang="hu-HU" sz="2800" dirty="0"/>
          </a:p>
          <a:p>
            <a:pPr marL="0" indent="0" algn="just">
              <a:buNone/>
            </a:pPr>
            <a:r>
              <a:rPr lang="hu-HU" sz="2800" dirty="0"/>
              <a:t>- </a:t>
            </a:r>
            <a:r>
              <a:rPr lang="hu-HU" sz="2800" b="1" dirty="0"/>
              <a:t>jogszabály: </a:t>
            </a:r>
            <a:r>
              <a:rPr lang="hu-HU" sz="2800" dirty="0"/>
              <a:t>magatartásszabály, parancs, norma, amelyet az állam </a:t>
            </a:r>
            <a:r>
              <a:rPr lang="hu-HU" sz="2800" dirty="0" smtClean="0"/>
              <a:t>alkot, elismer </a:t>
            </a:r>
            <a:r>
              <a:rPr lang="hu-HU" sz="2800" dirty="0"/>
              <a:t>és kikényszerít,</a:t>
            </a:r>
          </a:p>
          <a:p>
            <a:pPr marL="0" indent="0" algn="just">
              <a:buNone/>
            </a:pPr>
            <a:r>
              <a:rPr lang="hu-HU" sz="2800" dirty="0"/>
              <a:t>- </a:t>
            </a:r>
            <a:r>
              <a:rPr lang="hu-HU" sz="2800" b="1" dirty="0"/>
              <a:t>jogosultság</a:t>
            </a:r>
            <a:r>
              <a:rPr lang="hu-HU" sz="2800" dirty="0"/>
              <a:t> az egyén vonatkozásában, a tárgyi jog által </a:t>
            </a:r>
            <a:r>
              <a:rPr lang="hu-HU" sz="2800" dirty="0" smtClean="0"/>
              <a:t>biztosított hatalom </a:t>
            </a:r>
            <a:r>
              <a:rPr lang="hu-HU" sz="2800" dirty="0"/>
              <a:t>más személy irányában,</a:t>
            </a:r>
          </a:p>
          <a:p>
            <a:pPr algn="just">
              <a:buFontTx/>
              <a:buChar char="-"/>
            </a:pPr>
            <a:r>
              <a:rPr lang="hu-HU" sz="2800" b="1" dirty="0" smtClean="0"/>
              <a:t>szabadság.</a:t>
            </a:r>
          </a:p>
          <a:p>
            <a:pPr marL="0" indent="0" algn="just">
              <a:buNone/>
            </a:pPr>
            <a:r>
              <a:rPr lang="hu-HU" sz="2800" dirty="0"/>
              <a:t>A jogszabályon kívül számtalan társadalmi szabály létezik, amely előír </a:t>
            </a:r>
            <a:r>
              <a:rPr lang="hu-HU" sz="2800" dirty="0" smtClean="0"/>
              <a:t>vagy tilt valamit: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/>
              <a:t> Az </a:t>
            </a:r>
            <a:r>
              <a:rPr lang="hu-HU" sz="2800" b="1" dirty="0"/>
              <a:t>erkölcs</a:t>
            </a:r>
            <a:r>
              <a:rPr lang="hu-HU" sz="2800" dirty="0"/>
              <a:t> az emberi személy belső kényszer általi </a:t>
            </a:r>
            <a:r>
              <a:rPr lang="hu-HU" sz="2800" dirty="0" smtClean="0"/>
              <a:t>parancs, késztetője a belátás, megszegése lelkifurdalást okoz.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/>
              <a:t>A </a:t>
            </a:r>
            <a:r>
              <a:rPr lang="hu-HU" sz="2800" b="1" dirty="0"/>
              <a:t>konvenció </a:t>
            </a:r>
            <a:r>
              <a:rPr lang="hu-HU" sz="2800" dirty="0"/>
              <a:t>(illem, udvariasság) a társadalmi elvárásoknak való </a:t>
            </a:r>
            <a:r>
              <a:rPr lang="hu-HU" sz="2800" dirty="0" smtClean="0"/>
              <a:t>megfelelés.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86465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átruházás </a:t>
            </a:r>
            <a:r>
              <a:rPr lang="hu-HU" sz="2800" dirty="0"/>
              <a:t>feltételei:</a:t>
            </a:r>
          </a:p>
          <a:p>
            <a:pPr marL="0" indent="0" algn="just">
              <a:buNone/>
            </a:pPr>
            <a:r>
              <a:rPr lang="hu-HU" sz="2800" dirty="0"/>
              <a:t>- csak tulajdonostól lehet tulajdonjogot szerezni,</a:t>
            </a:r>
          </a:p>
          <a:p>
            <a:pPr marL="0" indent="0" algn="just">
              <a:buNone/>
            </a:pPr>
            <a:r>
              <a:rPr lang="hu-HU" sz="2800" dirty="0"/>
              <a:t>- érvényes szerződés vagy más jogcím,</a:t>
            </a:r>
          </a:p>
          <a:p>
            <a:pPr marL="0" indent="0" algn="just">
              <a:buNone/>
            </a:pPr>
            <a:r>
              <a:rPr lang="hu-HU" sz="2800" dirty="0"/>
              <a:t>- szükséges továbbá az ingó dolog birtokba adása,</a:t>
            </a:r>
          </a:p>
          <a:p>
            <a:pPr algn="just">
              <a:buFontTx/>
              <a:buChar char="-"/>
            </a:pPr>
            <a:r>
              <a:rPr lang="hu-HU" sz="2800" dirty="0" smtClean="0"/>
              <a:t>ingatlan </a:t>
            </a:r>
            <a:r>
              <a:rPr lang="hu-HU" sz="2800" dirty="0"/>
              <a:t>esetén pedig az ingatlan-nyilvántartásba bejegyzés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b="1" dirty="0"/>
              <a:t>Átadásnak</a:t>
            </a:r>
            <a:r>
              <a:rPr lang="hu-HU" sz="2800" dirty="0"/>
              <a:t> minősül a dolog tényleges birtokba adása vagy más olyan </a:t>
            </a:r>
            <a:r>
              <a:rPr lang="hu-HU" sz="2800" dirty="0" smtClean="0"/>
              <a:t>mód, amely </a:t>
            </a:r>
            <a:r>
              <a:rPr lang="hu-HU" sz="2800" dirty="0"/>
              <a:t>kétségtelenné teszi, hogy a dolog az átruházó hatalmából a </a:t>
            </a:r>
            <a:r>
              <a:rPr lang="hu-HU" sz="2800" dirty="0" smtClean="0"/>
              <a:t>tulajdonjog megszerzőjének </a:t>
            </a:r>
            <a:r>
              <a:rPr lang="hu-HU" sz="2800" dirty="0"/>
              <a:t>hatalmába került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5304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Hatósági határozat </a:t>
            </a:r>
            <a:r>
              <a:rPr lang="hu-HU" sz="2800" dirty="0"/>
              <a:t>általában bírósági határozatot jelent, de </a:t>
            </a:r>
            <a:r>
              <a:rPr lang="hu-HU" sz="2800" dirty="0" smtClean="0"/>
              <a:t>más államigazgatási </a:t>
            </a:r>
            <a:r>
              <a:rPr lang="hu-HU" sz="2800" dirty="0"/>
              <a:t>határozat is lehet.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hatósági árverés </a:t>
            </a:r>
            <a:r>
              <a:rPr lang="hu-HU" sz="2800" dirty="0"/>
              <a:t>leggyakrabban a végrehajtási eljárás során tartott </a:t>
            </a:r>
            <a:r>
              <a:rPr lang="hu-HU" sz="2800" dirty="0" smtClean="0"/>
              <a:t>árverés, de </a:t>
            </a:r>
            <a:r>
              <a:rPr lang="hu-HU" sz="2800" dirty="0"/>
              <a:t>jelenthet kárpótlási árveréssel történő szerzést is.</a:t>
            </a:r>
          </a:p>
          <a:p>
            <a:pPr marL="0" indent="0" algn="just">
              <a:buNone/>
            </a:pPr>
            <a:r>
              <a:rPr lang="hu-HU" sz="2800" dirty="0"/>
              <a:t>Ingatlan esetén a tulajdonszerzéshez szükség van az </a:t>
            </a:r>
            <a:r>
              <a:rPr lang="hu-HU" sz="2800" dirty="0" smtClean="0"/>
              <a:t>ingatlan-nyilvántartásba történő </a:t>
            </a:r>
            <a:r>
              <a:rPr lang="hu-HU" sz="2800" dirty="0"/>
              <a:t>bejegyzésre is. Ingó dolog esetében pedig a birtok átruházásának </a:t>
            </a:r>
            <a:r>
              <a:rPr lang="hu-HU" sz="2800" dirty="0" smtClean="0"/>
              <a:t>kell megtörténnie.</a:t>
            </a:r>
          </a:p>
          <a:p>
            <a:pPr marL="0" indent="0" algn="just">
              <a:buNone/>
            </a:pPr>
            <a:r>
              <a:rPr lang="hu-HU" sz="2800" b="1" dirty="0"/>
              <a:t>Elbirtoklás </a:t>
            </a:r>
            <a:r>
              <a:rPr lang="hu-HU" sz="2800" dirty="0"/>
              <a:t>útján megszerzi a dolog tulajdonjogát az, aki a </a:t>
            </a:r>
            <a:r>
              <a:rPr lang="hu-HU" sz="2800" dirty="0" smtClean="0"/>
              <a:t>dolgot sajátjaként </a:t>
            </a:r>
            <a:r>
              <a:rPr lang="hu-HU" sz="2800" dirty="0"/>
              <a:t>ingók esetében 10, ingatlanok esetében 15 éven </a:t>
            </a:r>
            <a:r>
              <a:rPr lang="hu-HU" sz="2800" dirty="0" smtClean="0"/>
              <a:t>át szakadatlanul </a:t>
            </a:r>
            <a:r>
              <a:rPr lang="hu-HU" sz="2800" dirty="0"/>
              <a:t>birtokolja</a:t>
            </a:r>
            <a:r>
              <a:rPr lang="hu-HU" sz="2800" dirty="0" smtClean="0"/>
              <a:t>.</a:t>
            </a:r>
          </a:p>
          <a:p>
            <a:pPr algn="just"/>
            <a:r>
              <a:rPr lang="hu-HU" sz="2800" dirty="0" smtClean="0"/>
              <a:t>Az </a:t>
            </a:r>
            <a:r>
              <a:rPr lang="hu-HU" sz="2800" dirty="0"/>
              <a:t>elbirtokló fél annak tudatában van, hogy </a:t>
            </a:r>
            <a:r>
              <a:rPr lang="hu-HU" sz="2800" dirty="0" smtClean="0"/>
              <a:t>az elbirtokolni </a:t>
            </a:r>
            <a:r>
              <a:rPr lang="hu-HU" sz="2800" dirty="0"/>
              <a:t>kívánt dolog az ő saját </a:t>
            </a:r>
            <a:r>
              <a:rPr lang="hu-HU" sz="2800" dirty="0" smtClean="0"/>
              <a:t>tulajdona.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9576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algn="just"/>
            <a:r>
              <a:rPr lang="hu-HU" sz="2800" dirty="0" smtClean="0"/>
              <a:t>Szakadatlanul </a:t>
            </a:r>
            <a:r>
              <a:rPr lang="hu-HU" sz="2800" dirty="0"/>
              <a:t>történő birtoklás, ami azt jelenti, hogy </a:t>
            </a:r>
            <a:r>
              <a:rPr lang="hu-HU" sz="2800" dirty="0" smtClean="0"/>
              <a:t>az elbirtokló </a:t>
            </a:r>
            <a:r>
              <a:rPr lang="hu-HU" sz="2800" dirty="0"/>
              <a:t>nem kerülhet ki a dolog birtoklásából</a:t>
            </a:r>
            <a:r>
              <a:rPr lang="hu-HU" sz="2800" dirty="0" smtClean="0"/>
              <a:t>.</a:t>
            </a:r>
          </a:p>
          <a:p>
            <a:pPr algn="just"/>
            <a:r>
              <a:rPr lang="hu-HU" sz="2800" dirty="0"/>
              <a:t>A harmadik tényező az idő. Ingó dolog esetén 10 év, ingatlan esetén 15 </a:t>
            </a:r>
            <a:r>
              <a:rPr lang="hu-HU" sz="2800" dirty="0" smtClean="0"/>
              <a:t>év szakadatlan </a:t>
            </a:r>
            <a:r>
              <a:rPr lang="hu-HU" sz="2800" dirty="0" err="1"/>
              <a:t>sajátkénti</a:t>
            </a:r>
            <a:r>
              <a:rPr lang="hu-HU" sz="2800" dirty="0"/>
              <a:t> birtoklást kell teljesítenie az elbirtokló félnek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b="1" dirty="0" smtClean="0"/>
              <a:t>Kizárja </a:t>
            </a:r>
            <a:r>
              <a:rPr lang="hu-HU" sz="2800" b="1" dirty="0"/>
              <a:t>a </a:t>
            </a:r>
            <a:r>
              <a:rPr lang="hu-HU" sz="2800" b="1" dirty="0" err="1"/>
              <a:t>sajátjakénti</a:t>
            </a:r>
            <a:r>
              <a:rPr lang="hu-HU" sz="2800" b="1" dirty="0"/>
              <a:t> birtoklást</a:t>
            </a:r>
            <a:r>
              <a:rPr lang="hu-HU" sz="2800" dirty="0"/>
              <a:t>, ha a dolgot valamilyen </a:t>
            </a:r>
            <a:r>
              <a:rPr lang="hu-HU" sz="2800" dirty="0" smtClean="0"/>
              <a:t>jogcímen birtokolja </a:t>
            </a:r>
            <a:r>
              <a:rPr lang="hu-HU" sz="2800" dirty="0"/>
              <a:t>a birtokos vagy jogcím nélkül, de a </a:t>
            </a:r>
            <a:r>
              <a:rPr lang="hu-HU" sz="2800" b="1" dirty="0"/>
              <a:t>tulajdonos tudtával </a:t>
            </a:r>
            <a:r>
              <a:rPr lang="hu-HU" sz="2800" b="1" dirty="0" smtClean="0"/>
              <a:t>és beleegyezésével.</a:t>
            </a:r>
            <a:r>
              <a:rPr lang="hu-HU" sz="2800" dirty="0" smtClean="0"/>
              <a:t> Ilyen </a:t>
            </a:r>
            <a:r>
              <a:rPr lang="hu-HU" sz="2800" b="1" dirty="0" smtClean="0"/>
              <a:t>pl. az albérlet.</a:t>
            </a:r>
          </a:p>
          <a:p>
            <a:pPr marL="0" indent="0" algn="just">
              <a:buNone/>
            </a:pPr>
            <a:r>
              <a:rPr lang="hu-HU" sz="2800" dirty="0"/>
              <a:t>Kizárt azonban az elbirtoklás (</a:t>
            </a:r>
            <a:r>
              <a:rPr lang="hu-HU" sz="2800" b="1" dirty="0"/>
              <a:t>negatív feltételek</a:t>
            </a:r>
            <a:r>
              <a:rPr lang="hu-HU" sz="2800" dirty="0"/>
              <a:t>), ha a </a:t>
            </a:r>
            <a:r>
              <a:rPr lang="hu-HU" sz="2800" dirty="0" smtClean="0"/>
              <a:t>birtokos bűncselekménnyel </a:t>
            </a:r>
            <a:r>
              <a:rPr lang="hu-HU" sz="2800" dirty="0"/>
              <a:t>vagy egyébként erőszakos vagy alattomos úton jutott </a:t>
            </a:r>
            <a:r>
              <a:rPr lang="hu-HU" sz="2800" dirty="0" smtClean="0"/>
              <a:t>a dolog birtokához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0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Gazdátlan ingó dolog tulajdonjogát megszerzi</a:t>
            </a:r>
            <a:r>
              <a:rPr lang="hu-HU" sz="2800" dirty="0"/>
              <a:t>, aki a dolgot a </a:t>
            </a:r>
            <a:r>
              <a:rPr lang="hu-HU" sz="2800" dirty="0" smtClean="0"/>
              <a:t>tulajdonszerzés szándékával </a:t>
            </a:r>
            <a:r>
              <a:rPr lang="hu-HU" sz="2800" dirty="0"/>
              <a:t>birtokba veszi. </a:t>
            </a:r>
            <a:r>
              <a:rPr lang="hu-HU" sz="2800" dirty="0" smtClean="0"/>
              <a:t>Gazdátlannak számít minden </a:t>
            </a:r>
            <a:r>
              <a:rPr lang="hu-HU" sz="2800" dirty="0"/>
              <a:t>olyan ingó dolog, ami még senkinek sem volt a tulajdonában </a:t>
            </a:r>
            <a:r>
              <a:rPr lang="hu-HU" sz="2800" dirty="0" smtClean="0"/>
              <a:t>vagy amelynek </a:t>
            </a:r>
            <a:r>
              <a:rPr lang="hu-HU" sz="2800" dirty="0"/>
              <a:t>birtoklásával a tulajdonos felhagyott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találás</a:t>
            </a:r>
            <a:r>
              <a:rPr lang="hu-HU" sz="2800" dirty="0"/>
              <a:t> abban különbözik a gazdátlan javaktól, hogy a talált dolognak </a:t>
            </a:r>
            <a:r>
              <a:rPr lang="hu-HU" sz="2800" dirty="0" smtClean="0"/>
              <a:t>van tulajdonosa</a:t>
            </a:r>
            <a:r>
              <a:rPr lang="hu-HU" sz="2800" dirty="0"/>
              <a:t>, aki ideiglenesen kiesett a dolog </a:t>
            </a:r>
            <a:r>
              <a:rPr lang="hu-HU" sz="2800" dirty="0" smtClean="0"/>
              <a:t>birtoklásából. Talált </a:t>
            </a:r>
            <a:r>
              <a:rPr lang="hu-HU" sz="2800" dirty="0"/>
              <a:t>dolgon akkor szerez tulajdonjogot a találó, ha</a:t>
            </a:r>
          </a:p>
          <a:p>
            <a:pPr marL="0" indent="0" algn="just">
              <a:buNone/>
            </a:pPr>
            <a:r>
              <a:rPr lang="hu-HU" sz="2800" dirty="0"/>
              <a:t>- a dolog korábban feltehetőleg más tulajdonában </a:t>
            </a:r>
            <a:r>
              <a:rPr lang="hu-HU" sz="2800" dirty="0" smtClean="0"/>
              <a:t>állt;</a:t>
            </a:r>
            <a:endParaRPr lang="hu-HU" sz="2800" dirty="0"/>
          </a:p>
          <a:p>
            <a:pPr marL="0" indent="0" algn="just">
              <a:buNone/>
            </a:pPr>
            <a:r>
              <a:rPr lang="hu-HU" sz="2800" dirty="0"/>
              <a:t>- ha mindent megtett, amit jogszabály előír annak érdekében, hogy </a:t>
            </a:r>
            <a:r>
              <a:rPr lang="hu-HU" sz="2800" dirty="0" smtClean="0"/>
              <a:t>a tulajdonos </a:t>
            </a:r>
            <a:r>
              <a:rPr lang="hu-HU" sz="2800" dirty="0"/>
              <a:t>a dolgát visszakaphassa;</a:t>
            </a:r>
          </a:p>
          <a:p>
            <a:pPr marL="0" indent="0" algn="just">
              <a:buNone/>
            </a:pPr>
            <a:r>
              <a:rPr lang="hu-HU" sz="2800" dirty="0"/>
              <a:t>- és a tulajdonos egy éven belül – élő állat esetén 3 hónapon belül </a:t>
            </a:r>
            <a:r>
              <a:rPr lang="hu-HU" sz="2800" dirty="0" smtClean="0"/>
              <a:t>– nem jelentkezett </a:t>
            </a:r>
            <a:r>
              <a:rPr lang="hu-HU" sz="2800" dirty="0"/>
              <a:t>a dologért.</a:t>
            </a:r>
          </a:p>
        </p:txBody>
      </p:sp>
    </p:spTree>
    <p:extLst>
      <p:ext uri="{BB962C8B-B14F-4D97-AF65-F5344CB8AC3E}">
        <p14:creationId xmlns:p14="http://schemas.microsoft.com/office/powerpoint/2010/main" val="198692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Ingatlant kivételesen, közérdekből – törvényben megállapított </a:t>
            </a:r>
            <a:r>
              <a:rPr lang="hu-HU" sz="2800" dirty="0" smtClean="0"/>
              <a:t>esetekben, módon </a:t>
            </a:r>
            <a:r>
              <a:rPr lang="hu-HU" sz="2800" dirty="0"/>
              <a:t>és célra – lehet </a:t>
            </a:r>
            <a:r>
              <a:rPr lang="hu-HU" sz="2800" b="1" dirty="0"/>
              <a:t>kisajátítani.</a:t>
            </a:r>
            <a:r>
              <a:rPr lang="hu-HU" sz="2800" dirty="0"/>
              <a:t> A kisajátított ingatlanért </a:t>
            </a:r>
            <a:r>
              <a:rPr lang="hu-HU" sz="2800" dirty="0" smtClean="0"/>
              <a:t>teljes, feltétlen </a:t>
            </a:r>
            <a:r>
              <a:rPr lang="hu-HU" sz="2800" dirty="0"/>
              <a:t>és azonnali kártalanítás jár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Kisajátítás csak kivételes módja az ingatlan megszerzésének. </a:t>
            </a:r>
            <a:r>
              <a:rPr lang="hu-HU" sz="2800" dirty="0" smtClean="0"/>
              <a:t>Kisajátításnak akkor </a:t>
            </a:r>
            <a:r>
              <a:rPr lang="hu-HU" sz="2800" dirty="0"/>
              <a:t>van helye, ha a </a:t>
            </a:r>
            <a:r>
              <a:rPr lang="hu-HU" sz="2800" b="1" dirty="0"/>
              <a:t>közérdekű cél </a:t>
            </a:r>
            <a:r>
              <a:rPr lang="hu-HU" sz="2800" dirty="0"/>
              <a:t>megvalósítása az ingatlanon </a:t>
            </a:r>
            <a:r>
              <a:rPr lang="hu-HU" sz="2800" dirty="0" smtClean="0"/>
              <a:t>fennálló tulajdon </a:t>
            </a:r>
            <a:r>
              <a:rPr lang="hu-HU" sz="2800" dirty="0"/>
              <a:t>korlátozásával (pl. közérdekű használati jog, vezetékjog, </a:t>
            </a:r>
            <a:r>
              <a:rPr lang="hu-HU" sz="2800" dirty="0" smtClean="0"/>
              <a:t>szolgalmi jog</a:t>
            </a:r>
            <a:r>
              <a:rPr lang="hu-HU" sz="2800" dirty="0"/>
              <a:t>) nem lehetséges, és az ingatlan adásvétel (csere) útján való </a:t>
            </a:r>
            <a:r>
              <a:rPr lang="hu-HU" sz="2800" dirty="0" smtClean="0"/>
              <a:t>megszerzése sem </a:t>
            </a:r>
            <a:r>
              <a:rPr lang="hu-HU" sz="2800" dirty="0"/>
              <a:t>lehetséges.</a:t>
            </a:r>
          </a:p>
        </p:txBody>
      </p:sp>
    </p:spTree>
    <p:extLst>
      <p:ext uri="{BB962C8B-B14F-4D97-AF65-F5344CB8AC3E}">
        <p14:creationId xmlns:p14="http://schemas.microsoft.com/office/powerpoint/2010/main" val="4235259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Tulajdonjog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örökös</a:t>
            </a:r>
            <a:r>
              <a:rPr lang="hu-HU" sz="2800" dirty="0"/>
              <a:t> az örökhagyó halála pillanatában (ipso </a:t>
            </a:r>
            <a:r>
              <a:rPr lang="hu-HU" sz="2800" dirty="0" err="1"/>
              <a:t>iure</a:t>
            </a:r>
            <a:r>
              <a:rPr lang="hu-HU" sz="2800" dirty="0"/>
              <a:t>) </a:t>
            </a:r>
            <a:r>
              <a:rPr lang="hu-HU" sz="2800" dirty="0" smtClean="0"/>
              <a:t>megszerzi mindazoknak </a:t>
            </a:r>
            <a:r>
              <a:rPr lang="hu-HU" sz="2800" dirty="0"/>
              <a:t>az ingó és ingatlan dolgoknak a tulajdonjogát, amelyek a </a:t>
            </a:r>
            <a:r>
              <a:rPr lang="hu-HU" sz="2800" dirty="0" smtClean="0"/>
              <a:t>halál időpontjában </a:t>
            </a:r>
            <a:r>
              <a:rPr lang="hu-HU" sz="2800" dirty="0"/>
              <a:t>az örökhagyó tulajdonában állottak és a hagyatékhoz tartoztak.</a:t>
            </a:r>
          </a:p>
          <a:p>
            <a:pPr marL="0" indent="0" algn="just">
              <a:buNone/>
            </a:pPr>
            <a:r>
              <a:rPr lang="hu-HU" sz="2800" dirty="0"/>
              <a:t>Az örökös az ingatlan tulajdonjogát </a:t>
            </a:r>
            <a:r>
              <a:rPr lang="hu-HU" sz="2800" dirty="0" smtClean="0"/>
              <a:t>ingatlan-nyilvántartási </a:t>
            </a:r>
            <a:r>
              <a:rPr lang="hu-HU" sz="2800" dirty="0"/>
              <a:t>bejegyzés </a:t>
            </a:r>
            <a:r>
              <a:rPr lang="hu-HU" sz="2800" dirty="0" smtClean="0"/>
              <a:t>nélkül szerzi </a:t>
            </a:r>
            <a:r>
              <a:rPr lang="hu-HU" sz="2800" dirty="0"/>
              <a:t>meg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b="1" dirty="0"/>
              <a:t>Ráépítésről</a:t>
            </a:r>
            <a:r>
              <a:rPr lang="hu-HU" sz="2800" dirty="0"/>
              <a:t> beszélünk akkor, ha valaki jóhiszeműen idegen földre </a:t>
            </a:r>
            <a:r>
              <a:rPr lang="hu-HU" sz="2800" dirty="0" smtClean="0"/>
              <a:t>épít anélkül</a:t>
            </a:r>
            <a:r>
              <a:rPr lang="hu-HU" sz="2800" dirty="0"/>
              <a:t>, hogy erre jogosult lenne. Ráépítés esetén az épület tulajdonjogát főszabály szerint a </a:t>
            </a:r>
            <a:r>
              <a:rPr lang="hu-HU" sz="2800" dirty="0" smtClean="0"/>
              <a:t>földtulajdonos szerzi </a:t>
            </a:r>
            <a:r>
              <a:rPr lang="hu-HU" sz="2800" dirty="0"/>
              <a:t>meg, köteles azonban gazdagodását a ráépítőnek megfizetni. A ráépítő szerzi meg a földnek, illetőleg a föld megfelelő részének </a:t>
            </a:r>
            <a:r>
              <a:rPr lang="hu-HU" sz="2800" dirty="0" smtClean="0"/>
              <a:t>a tulajdonjogát</a:t>
            </a:r>
            <a:r>
              <a:rPr lang="hu-HU" sz="2800" dirty="0"/>
              <a:t>, ha az épület értéke a </a:t>
            </a:r>
            <a:r>
              <a:rPr lang="hu-HU" sz="2800" dirty="0" smtClean="0"/>
              <a:t>földnek értékét </a:t>
            </a:r>
            <a:r>
              <a:rPr lang="hu-HU" sz="2800" dirty="0"/>
              <a:t>lényegesen meghaladja. </a:t>
            </a:r>
          </a:p>
        </p:txBody>
      </p:sp>
    </p:spTree>
    <p:extLst>
      <p:ext uri="{BB962C8B-B14F-4D97-AF65-F5344CB8AC3E}">
        <p14:creationId xmlns:p14="http://schemas.microsoft.com/office/powerpoint/2010/main" val="317322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kötelem kötelezettség a szolgáltatás teljesítésére és jogosultság </a:t>
            </a:r>
            <a:r>
              <a:rPr lang="hu-HU" sz="2800" b="1" dirty="0" smtClean="0"/>
              <a:t>a szolgáltatás </a:t>
            </a:r>
            <a:r>
              <a:rPr lang="hu-HU" sz="2800" b="1" dirty="0"/>
              <a:t>teljesítésének követelésére. </a:t>
            </a:r>
            <a:r>
              <a:rPr lang="hu-HU" sz="2800" dirty="0" smtClean="0"/>
              <a:t>A kötelmi jogviszony </a:t>
            </a:r>
            <a:r>
              <a:rPr lang="hu-HU" sz="2800" dirty="0"/>
              <a:t>tipikusan korrelatív </a:t>
            </a:r>
            <a:r>
              <a:rPr lang="hu-HU" sz="2800" dirty="0" smtClean="0"/>
              <a:t>szerkezetű, </a:t>
            </a:r>
            <a:r>
              <a:rPr lang="hu-HU" sz="2800" dirty="0"/>
              <a:t>vagyis </a:t>
            </a:r>
            <a:r>
              <a:rPr lang="hu-HU" sz="2800" b="1" dirty="0"/>
              <a:t>az egyik fél jogai a </a:t>
            </a:r>
            <a:r>
              <a:rPr lang="hu-HU" sz="2800" b="1" dirty="0" smtClean="0"/>
              <a:t>másik fél </a:t>
            </a:r>
            <a:r>
              <a:rPr lang="hu-HU" sz="2800" b="1" dirty="0"/>
              <a:t>kötelezettségeit jelentik és fordítva, </a:t>
            </a:r>
            <a:r>
              <a:rPr lang="hu-HU" sz="2800" dirty="0"/>
              <a:t>mert a kötelemben a jogok </a:t>
            </a:r>
            <a:r>
              <a:rPr lang="hu-HU" sz="2800" dirty="0" smtClean="0"/>
              <a:t>és kötelezettségek </a:t>
            </a:r>
            <a:r>
              <a:rPr lang="hu-HU" sz="2800" dirty="0"/>
              <a:t>egysége, kölcsönhatása valósul </a:t>
            </a:r>
            <a:r>
              <a:rPr lang="hu-HU" sz="2800" dirty="0" smtClean="0"/>
              <a:t>meg. A </a:t>
            </a:r>
            <a:r>
              <a:rPr lang="hu-HU" sz="2800" dirty="0"/>
              <a:t>kötelem alanyai természetes személyek és egyéb jogalanyok </a:t>
            </a:r>
            <a:r>
              <a:rPr lang="hu-HU" sz="2800" dirty="0" smtClean="0"/>
              <a:t>lehetnek, beleértve </a:t>
            </a:r>
            <a:r>
              <a:rPr lang="hu-HU" sz="2800" dirty="0"/>
              <a:t>a jogi személyeket </a:t>
            </a:r>
            <a:r>
              <a:rPr lang="hu-HU" sz="2800" dirty="0" smtClean="0"/>
              <a:t>is. A </a:t>
            </a:r>
            <a:r>
              <a:rPr lang="hu-HU" sz="2800" dirty="0"/>
              <a:t>kötelmi jogviszony alanyai egymással mellérendelt viszonyban </a:t>
            </a:r>
            <a:r>
              <a:rPr lang="hu-HU" sz="2800" dirty="0" smtClean="0"/>
              <a:t>állnak, azaz </a:t>
            </a:r>
            <a:r>
              <a:rPr lang="hu-HU" sz="2800" dirty="0"/>
              <a:t>egyenjogúak, és többnyire kölcsönös jogokkal bírnak, </a:t>
            </a:r>
            <a:r>
              <a:rPr lang="hu-HU" sz="2800" dirty="0" smtClean="0"/>
              <a:t>ill. kötelezettséggel </a:t>
            </a:r>
            <a:r>
              <a:rPr lang="hu-HU" sz="2800" dirty="0"/>
              <a:t>terheltek. A mellérendeltség nem zárja ki, hogy a </a:t>
            </a:r>
            <a:r>
              <a:rPr lang="hu-HU" sz="2800" dirty="0" smtClean="0"/>
              <a:t>kötelmi viszonyban </a:t>
            </a:r>
            <a:r>
              <a:rPr lang="hu-HU" sz="2800" dirty="0"/>
              <a:t>az egyik fél lényegében csak jogosított, a másik pedig </a:t>
            </a:r>
            <a:r>
              <a:rPr lang="hu-HU" sz="2800" dirty="0" smtClean="0"/>
              <a:t>csak kötelezett legyen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776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Kötelmi jogviszonyt keletkeztetnek az alábbi jogi tények:</a:t>
            </a:r>
          </a:p>
          <a:p>
            <a:pPr marL="0" indent="0" algn="just">
              <a:buNone/>
            </a:pPr>
            <a:r>
              <a:rPr lang="hu-HU" sz="2800" dirty="0"/>
              <a:t>- szerződés</a:t>
            </a:r>
          </a:p>
          <a:p>
            <a:pPr marL="0" indent="0" algn="just">
              <a:buNone/>
            </a:pPr>
            <a:r>
              <a:rPr lang="hu-HU" sz="2800" dirty="0"/>
              <a:t>- károkozás</a:t>
            </a:r>
          </a:p>
          <a:p>
            <a:pPr marL="0" indent="0" algn="just">
              <a:buNone/>
            </a:pPr>
            <a:r>
              <a:rPr lang="hu-HU" sz="2800" dirty="0"/>
              <a:t>- személyiségi, dologi vagy más jog megsértése</a:t>
            </a:r>
          </a:p>
          <a:p>
            <a:pPr marL="0" indent="0" algn="just">
              <a:buNone/>
            </a:pPr>
            <a:r>
              <a:rPr lang="hu-HU" sz="2800" dirty="0"/>
              <a:t>- egyoldalú jognyilatkozat</a:t>
            </a:r>
          </a:p>
          <a:p>
            <a:pPr marL="0" indent="0" algn="just">
              <a:buNone/>
            </a:pPr>
            <a:r>
              <a:rPr lang="hu-HU" sz="2800" dirty="0"/>
              <a:t>- értékpapír</a:t>
            </a:r>
          </a:p>
          <a:p>
            <a:pPr marL="0" indent="0" algn="just">
              <a:buNone/>
            </a:pPr>
            <a:r>
              <a:rPr lang="hu-HU" sz="2800" dirty="0"/>
              <a:t>- jogalap nélküli gazdagodás</a:t>
            </a:r>
          </a:p>
          <a:p>
            <a:pPr marL="0" indent="0" algn="just">
              <a:buNone/>
            </a:pPr>
            <a:r>
              <a:rPr lang="hu-HU" sz="2800" dirty="0"/>
              <a:t>- megbízás nélküli ügyvitel</a:t>
            </a:r>
          </a:p>
          <a:p>
            <a:pPr marL="0" indent="0" algn="just">
              <a:buNone/>
            </a:pPr>
            <a:r>
              <a:rPr lang="hu-HU" sz="2800" dirty="0"/>
              <a:t>- utaló magatartás</a:t>
            </a:r>
          </a:p>
          <a:p>
            <a:pPr marL="0" indent="0" algn="just">
              <a:buNone/>
            </a:pPr>
            <a:r>
              <a:rPr lang="hu-HU" sz="2800" dirty="0"/>
              <a:t>K</a:t>
            </a:r>
            <a:r>
              <a:rPr lang="hu-HU" sz="2800" dirty="0" smtClean="0"/>
              <a:t>ötelem </a:t>
            </a:r>
            <a:r>
              <a:rPr lang="hu-HU" sz="2800" dirty="0"/>
              <a:t>keletkezhet jogszabályból</a:t>
            </a:r>
            <a:r>
              <a:rPr lang="hu-HU" sz="2800" dirty="0" smtClean="0"/>
              <a:t>, </a:t>
            </a:r>
            <a:r>
              <a:rPr lang="hu-HU" sz="2800" dirty="0"/>
              <a:t>bírósági vagy </a:t>
            </a:r>
            <a:r>
              <a:rPr lang="hu-HU" sz="2800" dirty="0" smtClean="0"/>
              <a:t>hatósági határozatból</a:t>
            </a:r>
            <a:r>
              <a:rPr lang="hu-HU" sz="2800" dirty="0"/>
              <a:t>, </a:t>
            </a:r>
            <a:r>
              <a:rPr lang="hu-HU" sz="2800" dirty="0" smtClean="0"/>
              <a:t>ha </a:t>
            </a:r>
            <a:r>
              <a:rPr lang="hu-HU" sz="2800" dirty="0"/>
              <a:t>a jogszabály, bírósági vagy hatósági határozat </a:t>
            </a:r>
            <a:r>
              <a:rPr lang="hu-HU" sz="2800" dirty="0" smtClean="0"/>
              <a:t>így rendelkezik </a:t>
            </a:r>
            <a:r>
              <a:rPr lang="hu-HU" sz="2800" dirty="0"/>
              <a:t>és meghatározza a kötelezettet, a jogosultat, valamint </a:t>
            </a:r>
            <a:r>
              <a:rPr lang="hu-HU" sz="2800" dirty="0" smtClean="0"/>
              <a:t>a szolgáltatást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088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 </a:t>
            </a:r>
            <a:r>
              <a:rPr lang="hu-HU" sz="2800" dirty="0"/>
              <a:t>az egyik leggyakoribb kötelem-keletkeztető tényállás. </a:t>
            </a:r>
            <a:r>
              <a:rPr lang="hu-HU" sz="2800" dirty="0" smtClean="0"/>
              <a:t>A szerződés </a:t>
            </a:r>
            <a:r>
              <a:rPr lang="hu-HU" sz="2800" b="1" dirty="0"/>
              <a:t>a felek kölcsönös és egybehangzó jognyilatkozata, </a:t>
            </a:r>
            <a:r>
              <a:rPr lang="hu-HU" sz="2800" b="1" dirty="0" smtClean="0"/>
              <a:t>amelyből kötelezettség </a:t>
            </a:r>
            <a:r>
              <a:rPr lang="hu-HU" sz="2800" b="1" dirty="0"/>
              <a:t>keletkezik a szolgáltatás teljesítésére és jogosultság </a:t>
            </a:r>
            <a:r>
              <a:rPr lang="hu-HU" sz="2800" b="1" dirty="0" smtClean="0"/>
              <a:t>a szolgáltatás </a:t>
            </a:r>
            <a:r>
              <a:rPr lang="hu-HU" sz="2800" b="1" dirty="0"/>
              <a:t>követelésére.</a:t>
            </a:r>
          </a:p>
          <a:p>
            <a:pPr marL="0" indent="0" algn="just">
              <a:buNone/>
            </a:pPr>
            <a:r>
              <a:rPr lang="hu-HU" sz="2800" dirty="0"/>
              <a:t>A szerződés két- vagy többalanyú jogügylet, ennél fogva legalább </a:t>
            </a:r>
            <a:r>
              <a:rPr lang="hu-HU" sz="2800" dirty="0" smtClean="0"/>
              <a:t>két alanya </a:t>
            </a:r>
            <a:r>
              <a:rPr lang="hu-HU" sz="2800" dirty="0"/>
              <a:t>van, de vannak többalanyú szerződések is. Az alanyok </a:t>
            </a:r>
            <a:r>
              <a:rPr lang="hu-HU" sz="2800" dirty="0" smtClean="0"/>
              <a:t>jogi értelemben </a:t>
            </a:r>
            <a:r>
              <a:rPr lang="hu-HU" sz="2800" dirty="0"/>
              <a:t>szabadok, egyenrangúak, </a:t>
            </a:r>
            <a:r>
              <a:rPr lang="hu-HU" sz="2800" dirty="0" smtClean="0"/>
              <a:t>mellérendeltek. A szerződésnek főszabályként bárki alanya lehet. A szerződés létrejöttéhez</a:t>
            </a:r>
          </a:p>
          <a:p>
            <a:pPr marL="0" indent="0" algn="just">
              <a:buNone/>
            </a:pPr>
            <a:r>
              <a:rPr lang="hu-HU" sz="2800" dirty="0" smtClean="0"/>
              <a:t>az egyik fél ajánlatát a másik (többi) félnek teljes mértékben el kell fogadnia. Mindaddig, amíg a felek között a teljes egyetértés nem áll be, nem jön létre a szerződés, azaz nem áll be a célzott joghatás.</a:t>
            </a:r>
          </a:p>
        </p:txBody>
      </p:sp>
    </p:spTree>
    <p:extLst>
      <p:ext uri="{BB962C8B-B14F-4D97-AF65-F5344CB8AC3E}">
        <p14:creationId xmlns:p14="http://schemas.microsoft.com/office/powerpoint/2010/main" val="1677674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polgári jog egész területére kiható alapelvek közül </a:t>
            </a:r>
            <a:r>
              <a:rPr lang="hu-HU" sz="2800" b="1" dirty="0"/>
              <a:t>a </a:t>
            </a:r>
            <a:r>
              <a:rPr lang="hu-HU" sz="2800" b="1" dirty="0" smtClean="0"/>
              <a:t>szerződések területén </a:t>
            </a:r>
            <a:r>
              <a:rPr lang="hu-HU" sz="2800" b="1" dirty="0"/>
              <a:t>különös jelentőségű </a:t>
            </a:r>
            <a:endParaRPr lang="hu-HU" sz="2800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 </a:t>
            </a:r>
            <a:r>
              <a:rPr lang="hu-HU" sz="2800" dirty="0"/>
              <a:t>jóhiszeműség,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tisztesség </a:t>
            </a:r>
            <a:r>
              <a:rPr lang="hu-HU" sz="2800" dirty="0"/>
              <a:t>elve,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az elvárható magatartás </a:t>
            </a:r>
            <a:r>
              <a:rPr lang="hu-HU" sz="2800" dirty="0"/>
              <a:t>követelménye,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az </a:t>
            </a:r>
            <a:r>
              <a:rPr lang="hu-HU" sz="2800" dirty="0"/>
              <a:t>együttműködési kötelezettség,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 rendeltetésszerű </a:t>
            </a:r>
            <a:r>
              <a:rPr lang="hu-HU" sz="2800" dirty="0"/>
              <a:t>joggyakorlás </a:t>
            </a:r>
            <a:r>
              <a:rPr lang="hu-HU" sz="2800" dirty="0" smtClean="0"/>
              <a:t>elve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 </a:t>
            </a:r>
            <a:r>
              <a:rPr lang="hu-HU" sz="2800" dirty="0"/>
              <a:t>joggal való visszaélés </a:t>
            </a:r>
            <a:r>
              <a:rPr lang="hu-HU" sz="2800" dirty="0" smtClean="0"/>
              <a:t>tilalma, valamint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az </a:t>
            </a:r>
            <a:r>
              <a:rPr lang="hu-HU" sz="2800" dirty="0"/>
              <a:t>értelmezési alapelv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5186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1143000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jogi norma jogosultságot és kötelezettséget állapít meg</a:t>
            </a:r>
            <a:r>
              <a:rPr lang="hu-HU" sz="2800" dirty="0"/>
              <a:t>. Olyan </a:t>
            </a:r>
            <a:r>
              <a:rPr lang="hu-HU" sz="2800" b="1" dirty="0" smtClean="0"/>
              <a:t>szabály,</a:t>
            </a:r>
            <a:r>
              <a:rPr lang="hu-HU" sz="2800" dirty="0" smtClean="0"/>
              <a:t> parancs</a:t>
            </a:r>
            <a:r>
              <a:rPr lang="hu-HU" sz="2800" dirty="0"/>
              <a:t>, amelyet a társadalomban kialakult legerősebb hatalom, az </a:t>
            </a:r>
            <a:r>
              <a:rPr lang="hu-HU" sz="2800" dirty="0" smtClean="0"/>
              <a:t>állam alkot</a:t>
            </a:r>
            <a:r>
              <a:rPr lang="hu-HU" sz="2800" dirty="0"/>
              <a:t>, vagy alkotni enged, illetve elismer, és amelynek végrehajtását </a:t>
            </a:r>
            <a:r>
              <a:rPr lang="hu-HU" sz="2800" dirty="0" smtClean="0"/>
              <a:t>végső fokon </a:t>
            </a:r>
            <a:r>
              <a:rPr lang="hu-HU" sz="2800" dirty="0"/>
              <a:t>fizikai kényszerrel is biztosítja (jogszabály</a:t>
            </a:r>
            <a:r>
              <a:rPr lang="hu-HU" sz="2800" dirty="0" smtClean="0"/>
              <a:t>).</a:t>
            </a:r>
          </a:p>
          <a:p>
            <a:pPr marL="0" indent="0" algn="just">
              <a:buNone/>
            </a:pPr>
            <a:r>
              <a:rPr lang="hu-HU" sz="2800" b="1" dirty="0"/>
              <a:t>A jogforrás a jogi norma megismerési forrása.</a:t>
            </a:r>
          </a:p>
          <a:p>
            <a:pPr marL="0" indent="0" algn="just">
              <a:buNone/>
            </a:pPr>
            <a:r>
              <a:rPr lang="hu-HU" sz="2800" b="1" dirty="0"/>
              <a:t>Jogi norma: magatartásszabály-betartása közhatalmi úton kikényszeríthető.</a:t>
            </a:r>
          </a:p>
          <a:p>
            <a:pPr marL="0" indent="0" algn="just">
              <a:buNone/>
            </a:pPr>
            <a:r>
              <a:rPr lang="hu-HU" sz="2800" dirty="0"/>
              <a:t>Fontos, hogy a jogi normát mindenki megismerhesse. A jog nem </a:t>
            </a:r>
            <a:r>
              <a:rPr lang="hu-HU" sz="2800" dirty="0" smtClean="0"/>
              <a:t>ismerése nem </a:t>
            </a:r>
            <a:r>
              <a:rPr lang="hu-HU" sz="2800" dirty="0"/>
              <a:t>mentesít a felelősségre vonás alól.</a:t>
            </a:r>
          </a:p>
        </p:txBody>
      </p:sp>
    </p:spTree>
    <p:extLst>
      <p:ext uri="{BB962C8B-B14F-4D97-AF65-F5344CB8AC3E}">
        <p14:creationId xmlns:p14="http://schemas.microsoft.com/office/powerpoint/2010/main" val="20495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szerződési szabadság azt jelenti, hogy a szerződésre lépő alanyok </a:t>
            </a:r>
            <a:r>
              <a:rPr lang="hu-HU" sz="2800" dirty="0" smtClean="0"/>
              <a:t>akarata jogi </a:t>
            </a:r>
            <a:r>
              <a:rPr lang="hu-HU" sz="2800" dirty="0"/>
              <a:t>értelemben főszabályszerűen - nincs megkötve. A </a:t>
            </a:r>
            <a:r>
              <a:rPr lang="hu-HU" sz="2800" b="1" dirty="0"/>
              <a:t>szerződési </a:t>
            </a:r>
            <a:r>
              <a:rPr lang="hu-HU" sz="2800" b="1" dirty="0" smtClean="0"/>
              <a:t>szabadság </a:t>
            </a:r>
            <a:r>
              <a:rPr lang="hu-HU" sz="2800" dirty="0" smtClean="0"/>
              <a:t>négy </a:t>
            </a:r>
            <a:r>
              <a:rPr lang="hu-HU" sz="2800" dirty="0"/>
              <a:t>irányban jelentkezhet: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az </a:t>
            </a:r>
            <a:r>
              <a:rPr lang="hu-HU" sz="2800" dirty="0"/>
              <a:t>adott fél </a:t>
            </a:r>
            <a:r>
              <a:rPr lang="hu-HU" sz="2800" dirty="0" smtClean="0"/>
              <a:t>szabadon döntheti </a:t>
            </a:r>
            <a:r>
              <a:rPr lang="hu-HU" sz="2800" dirty="0"/>
              <a:t>el, hogy </a:t>
            </a:r>
            <a:r>
              <a:rPr lang="hu-HU" sz="2800" b="1" dirty="0"/>
              <a:t>akar-e egyáltalán szerződést </a:t>
            </a:r>
            <a:r>
              <a:rPr lang="hu-HU" sz="2800" b="1" dirty="0" smtClean="0"/>
              <a:t>kötni;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b="1" dirty="0"/>
              <a:t>partnerválasztás</a:t>
            </a:r>
            <a:r>
              <a:rPr lang="hu-HU" sz="2800" dirty="0"/>
              <a:t> szabadsága körében,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dirty="0"/>
              <a:t>szerződési típusszabadság alapján mindenki szabadon </a:t>
            </a:r>
            <a:r>
              <a:rPr lang="hu-HU" sz="2800" dirty="0" smtClean="0"/>
              <a:t>eldöntheti, hogy </a:t>
            </a:r>
            <a:r>
              <a:rPr lang="hu-HU" sz="2800" b="1" dirty="0"/>
              <a:t>milyen </a:t>
            </a:r>
            <a:r>
              <a:rPr lang="hu-HU" sz="2800" b="1" dirty="0" smtClean="0"/>
              <a:t>szerződést </a:t>
            </a:r>
            <a:r>
              <a:rPr lang="hu-HU" sz="2800" b="1" dirty="0"/>
              <a:t>kíván </a:t>
            </a:r>
            <a:r>
              <a:rPr lang="hu-HU" sz="2800" b="1" dirty="0" smtClean="0"/>
              <a:t>kötni;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dirty="0"/>
              <a:t>tartalmi szabadság </a:t>
            </a:r>
            <a:r>
              <a:rPr lang="hu-HU" sz="2800" dirty="0" smtClean="0"/>
              <a:t>elve </a:t>
            </a:r>
            <a:r>
              <a:rPr lang="hu-HU" sz="2800" dirty="0"/>
              <a:t>szerint a </a:t>
            </a:r>
            <a:r>
              <a:rPr lang="hu-HU" sz="2800" dirty="0" smtClean="0"/>
              <a:t>felek szabadsága </a:t>
            </a:r>
            <a:r>
              <a:rPr lang="hu-HU" sz="2800" dirty="0"/>
              <a:t>kiterjed arra is, hogy </a:t>
            </a:r>
            <a:r>
              <a:rPr lang="hu-HU" sz="2800" b="1" dirty="0" smtClean="0"/>
              <a:t>milyen </a:t>
            </a:r>
            <a:r>
              <a:rPr lang="hu-HU" sz="2800" b="1" dirty="0"/>
              <a:t>tartalommal kívánják a </a:t>
            </a:r>
            <a:r>
              <a:rPr lang="hu-HU" sz="2800" b="1" dirty="0" smtClean="0"/>
              <a:t>szerződést létrehozni</a:t>
            </a:r>
            <a:r>
              <a:rPr lang="hu-H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971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Formai szempontok </a:t>
            </a:r>
            <a:r>
              <a:rPr lang="hu-HU" sz="2800" dirty="0"/>
              <a:t>szerint a szerződések </a:t>
            </a:r>
            <a:r>
              <a:rPr lang="hu-HU" sz="2800" dirty="0" smtClean="0"/>
              <a:t>lehetnek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 smtClean="0"/>
              <a:t>a </a:t>
            </a:r>
            <a:r>
              <a:rPr lang="hu-HU" sz="2800" b="1" dirty="0" err="1"/>
              <a:t>Ptk-ban</a:t>
            </a:r>
            <a:r>
              <a:rPr lang="hu-HU" sz="2800" b="1" dirty="0"/>
              <a:t> nevesített szerződések </a:t>
            </a:r>
            <a:r>
              <a:rPr lang="hu-HU" sz="2800" dirty="0"/>
              <a:t>(vállalkozás, megbízás, </a:t>
            </a:r>
            <a:r>
              <a:rPr lang="hu-HU" sz="2800" dirty="0" smtClean="0"/>
              <a:t>haszonkölcsön, stb.);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b="1" dirty="0" smtClean="0"/>
              <a:t>egyéb </a:t>
            </a:r>
            <a:r>
              <a:rPr lang="hu-HU" sz="2800" b="1" dirty="0"/>
              <a:t>jogszabályban szabályozott, nevesített </a:t>
            </a:r>
            <a:r>
              <a:rPr lang="hu-HU" sz="2800" dirty="0"/>
              <a:t>szerződések (a </a:t>
            </a:r>
            <a:r>
              <a:rPr lang="hu-HU" sz="2800" dirty="0" smtClean="0"/>
              <a:t>kiadói szerződés</a:t>
            </a:r>
            <a:r>
              <a:rPr lang="hu-HU" sz="2800" dirty="0"/>
              <a:t>, licencia szerződés stb</a:t>
            </a:r>
            <a:r>
              <a:rPr lang="hu-HU" sz="2800" dirty="0" smtClean="0"/>
              <a:t>.);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b="1" dirty="0" smtClean="0"/>
              <a:t>jogszabályban </a:t>
            </a:r>
            <a:r>
              <a:rPr lang="hu-HU" sz="2800" b="1" dirty="0"/>
              <a:t>szereplő, de </a:t>
            </a:r>
            <a:r>
              <a:rPr lang="hu-HU" sz="2800" b="1" dirty="0" err="1"/>
              <a:t>nevesítetlen</a:t>
            </a:r>
            <a:r>
              <a:rPr lang="hu-HU" sz="2800" b="1" dirty="0"/>
              <a:t>,</a:t>
            </a:r>
            <a:r>
              <a:rPr lang="hu-HU" sz="2800" dirty="0"/>
              <a:t> ún. </a:t>
            </a:r>
            <a:r>
              <a:rPr lang="hu-HU" sz="2800" dirty="0" err="1"/>
              <a:t>innominát</a:t>
            </a:r>
            <a:r>
              <a:rPr lang="hu-HU" sz="2800" dirty="0"/>
              <a:t> </a:t>
            </a:r>
            <a:r>
              <a:rPr lang="hu-HU" sz="2800" dirty="0" smtClean="0"/>
              <a:t>szerződések;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 smtClean="0"/>
              <a:t>jogszabály </a:t>
            </a:r>
            <a:r>
              <a:rPr lang="hu-HU" sz="2800" dirty="0"/>
              <a:t>által nem rendezett, ám a gyakorlatban előforduló </a:t>
            </a:r>
            <a:r>
              <a:rPr lang="hu-HU" sz="2800" dirty="0" smtClean="0"/>
              <a:t>szokásos elnevezéssel </a:t>
            </a:r>
            <a:r>
              <a:rPr lang="hu-HU" sz="2800" dirty="0"/>
              <a:t>rendelkező </a:t>
            </a:r>
            <a:r>
              <a:rPr lang="hu-HU" sz="2800" b="1" dirty="0"/>
              <a:t>atipikus </a:t>
            </a:r>
            <a:r>
              <a:rPr lang="hu-HU" sz="2800" b="1" dirty="0" smtClean="0"/>
              <a:t>szerződések.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b="1" dirty="0" smtClean="0"/>
              <a:t>Vegyes szerződések</a:t>
            </a:r>
            <a:r>
              <a:rPr lang="hu-HU" sz="2800" dirty="0"/>
              <a:t>, amelyek több típus elemeit egy szerződésben </a:t>
            </a:r>
            <a:r>
              <a:rPr lang="hu-HU" sz="2800" dirty="0" smtClean="0"/>
              <a:t>együttesen alkalmazzák </a:t>
            </a:r>
            <a:r>
              <a:rPr lang="hu-HU" sz="2800" dirty="0"/>
              <a:t>(pl. a tárolási szerződés, franchise megállapodás)</a:t>
            </a:r>
          </a:p>
        </p:txBody>
      </p:sp>
    </p:spTree>
    <p:extLst>
      <p:ext uri="{BB962C8B-B14F-4D97-AF65-F5344CB8AC3E}">
        <p14:creationId xmlns:p14="http://schemas.microsoft.com/office/powerpoint/2010/main" val="1247184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minősítés szempontjából</a:t>
            </a:r>
            <a:r>
              <a:rPr lang="hu-HU" sz="2800" dirty="0"/>
              <a:t> legjelentősebb rendező elv a </a:t>
            </a:r>
            <a:r>
              <a:rPr lang="hu-HU" sz="2800" b="1" dirty="0" smtClean="0"/>
              <a:t>szerződés tartalma</a:t>
            </a:r>
            <a:r>
              <a:rPr lang="hu-HU" sz="2800" dirty="0"/>
              <a:t>, azaz a kötelezett szolgáltatásának jellege szerinti tipizálás.</a:t>
            </a:r>
          </a:p>
          <a:p>
            <a:pPr marL="0" indent="0" algn="just">
              <a:buNone/>
            </a:pPr>
            <a:r>
              <a:rPr lang="hu-HU" sz="2800" dirty="0"/>
              <a:t>Eszerint a szerződés </a:t>
            </a:r>
            <a:r>
              <a:rPr lang="hu-HU" sz="2800" dirty="0" smtClean="0"/>
              <a:t>lehet: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dolog </a:t>
            </a:r>
            <a:r>
              <a:rPr lang="hu-HU" sz="2800" dirty="0"/>
              <a:t>átruházására </a:t>
            </a:r>
            <a:r>
              <a:rPr lang="hu-HU" sz="2800" dirty="0" smtClean="0"/>
              <a:t>irányuló, dologszolgáltató,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saját </a:t>
            </a:r>
            <a:r>
              <a:rPr lang="hu-HU" sz="2800" dirty="0"/>
              <a:t>dolgon tűrésre, valamitől </a:t>
            </a:r>
            <a:r>
              <a:rPr lang="hu-HU" sz="2800" dirty="0" smtClean="0"/>
              <a:t>való tartózkodásra kötelező,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más </a:t>
            </a:r>
            <a:r>
              <a:rPr lang="hu-HU" sz="2800" dirty="0"/>
              <a:t>részére tevékenységet </a:t>
            </a:r>
            <a:r>
              <a:rPr lang="hu-HU" sz="2800" dirty="0" smtClean="0"/>
              <a:t>kifejtő,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Helytállási</a:t>
            </a:r>
            <a:r>
              <a:rPr lang="hu-HU" sz="2800" dirty="0"/>
              <a:t>, </a:t>
            </a:r>
            <a:r>
              <a:rPr lang="hu-HU" sz="2800" dirty="0" smtClean="0"/>
              <a:t>készenléti </a:t>
            </a:r>
            <a:r>
              <a:rPr lang="hu-HU" sz="2800" dirty="0"/>
              <a:t>jellegű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értékviszony alapján </a:t>
            </a:r>
            <a:r>
              <a:rPr lang="hu-HU" sz="2800" dirty="0"/>
              <a:t>a szerződések </a:t>
            </a:r>
            <a:r>
              <a:rPr lang="hu-HU" sz="2800" dirty="0" smtClean="0"/>
              <a:t>lehetnek: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b="1" dirty="0" smtClean="0"/>
              <a:t>visszterhesek</a:t>
            </a:r>
            <a:r>
              <a:rPr lang="hu-HU" sz="2800" dirty="0" smtClean="0"/>
              <a:t> </a:t>
            </a:r>
            <a:r>
              <a:rPr lang="hu-HU" sz="2800" dirty="0"/>
              <a:t>vagy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ingyenesek.</a:t>
            </a:r>
          </a:p>
        </p:txBody>
      </p:sp>
    </p:spTree>
    <p:extLst>
      <p:ext uri="{BB962C8B-B14F-4D97-AF65-F5344CB8AC3E}">
        <p14:creationId xmlns:p14="http://schemas.microsoft.com/office/powerpoint/2010/main" val="4202226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szerződéssel kikötött szolgáltatásért </a:t>
            </a:r>
            <a:r>
              <a:rPr lang="hu-HU" sz="2800" dirty="0"/>
              <a:t>- ha a szerződésből vagy </a:t>
            </a:r>
            <a:r>
              <a:rPr lang="hu-HU" sz="2800" dirty="0" smtClean="0"/>
              <a:t>a körülményekből </a:t>
            </a:r>
            <a:r>
              <a:rPr lang="hu-HU" sz="2800" dirty="0"/>
              <a:t>más nem következik - </a:t>
            </a:r>
            <a:r>
              <a:rPr lang="hu-HU" sz="2800" b="1" dirty="0"/>
              <a:t>ellenszolgáltatás </a:t>
            </a:r>
            <a:r>
              <a:rPr lang="hu-HU" sz="2800" b="1" dirty="0" smtClean="0"/>
              <a:t>jár. </a:t>
            </a:r>
            <a:r>
              <a:rPr lang="hu-HU" sz="2800" dirty="0" smtClean="0"/>
              <a:t>A </a:t>
            </a:r>
            <a:r>
              <a:rPr lang="hu-HU" sz="2800" b="1" dirty="0"/>
              <a:t>visszterhesség</a:t>
            </a:r>
            <a:r>
              <a:rPr lang="hu-HU" sz="2800" dirty="0"/>
              <a:t> vélelme természetesen a felek </a:t>
            </a:r>
            <a:r>
              <a:rPr lang="hu-HU" sz="2800" dirty="0" smtClean="0"/>
              <a:t>akaratszabadságából kiindulva </a:t>
            </a:r>
            <a:r>
              <a:rPr lang="hu-HU" sz="2800" dirty="0"/>
              <a:t>megdönthető. Attól senkit nem lehet elzárni, hogy saját </a:t>
            </a:r>
            <a:r>
              <a:rPr lang="hu-HU" sz="2800" dirty="0" smtClean="0"/>
              <a:t>vagyoni hátrányára </a:t>
            </a:r>
            <a:r>
              <a:rPr lang="hu-HU" sz="2800" dirty="0"/>
              <a:t>egyoldalúan, tehát az ellenszolgáltatás igénye nélkül </a:t>
            </a:r>
            <a:r>
              <a:rPr lang="hu-HU" sz="2800" dirty="0" smtClean="0"/>
              <a:t>nyújtson szolgáltatást </a:t>
            </a:r>
            <a:r>
              <a:rPr lang="hu-HU" sz="2800" dirty="0"/>
              <a:t>a másik </a:t>
            </a:r>
            <a:r>
              <a:rPr lang="hu-HU" sz="2800" dirty="0" smtClean="0"/>
              <a:t>félnek, de </a:t>
            </a:r>
            <a:r>
              <a:rPr lang="hu-HU" sz="2800" dirty="0"/>
              <a:t>az ingyenességet kifejezetten rögzíteni </a:t>
            </a:r>
            <a:r>
              <a:rPr lang="hu-HU" sz="2800" dirty="0" smtClean="0"/>
              <a:t>kell a </a:t>
            </a:r>
            <a:r>
              <a:rPr lang="hu-HU" sz="2800" dirty="0"/>
              <a:t>szerződéskötés </a:t>
            </a:r>
            <a:r>
              <a:rPr lang="hu-HU" sz="2800" dirty="0" smtClean="0"/>
              <a:t>során. A vélelem </a:t>
            </a:r>
            <a:r>
              <a:rPr lang="hu-HU" sz="2800" dirty="0"/>
              <a:t>amellett szól, hogy </a:t>
            </a:r>
            <a:r>
              <a:rPr lang="hu-HU" sz="2800" b="1" dirty="0"/>
              <a:t>a szolgáltatásért arányos ellenszolgáltatás </a:t>
            </a:r>
            <a:r>
              <a:rPr lang="hu-HU" sz="2800" b="1" dirty="0" smtClean="0"/>
              <a:t>jár. </a:t>
            </a:r>
            <a:r>
              <a:rPr lang="hu-HU" sz="2800" dirty="0" smtClean="0"/>
              <a:t>A </a:t>
            </a:r>
            <a:r>
              <a:rPr lang="hu-HU" sz="2800" dirty="0"/>
              <a:t>visszterhesség elve azt is jelenti, hogy a szolgáltatással szemben </a:t>
            </a:r>
            <a:r>
              <a:rPr lang="hu-HU" sz="2800" dirty="0" smtClean="0"/>
              <a:t>értékét tekintve </a:t>
            </a:r>
            <a:r>
              <a:rPr lang="hu-HU" sz="2800" dirty="0"/>
              <a:t>vele arányban álló ellenszolgáltatásnak kell </a:t>
            </a:r>
            <a:r>
              <a:rPr lang="hu-HU" sz="2800" dirty="0" smtClean="0"/>
              <a:t>állni (</a:t>
            </a:r>
            <a:r>
              <a:rPr lang="hu-HU" sz="2800" b="1" dirty="0" smtClean="0"/>
              <a:t>értékarányosság</a:t>
            </a:r>
            <a:r>
              <a:rPr lang="hu-HU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6050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 smtClean="0"/>
              <a:t>Amennyiben </a:t>
            </a:r>
            <a:r>
              <a:rPr lang="hu-HU" sz="2800" dirty="0"/>
              <a:t>a szerződés megkötése után a </a:t>
            </a:r>
            <a:r>
              <a:rPr lang="hu-HU" sz="2800" dirty="0" smtClean="0"/>
              <a:t>felek bármelyikének </a:t>
            </a:r>
            <a:r>
              <a:rPr lang="hu-HU" sz="2800" b="1" dirty="0"/>
              <a:t>körülményeiben olyan lényeges változás áll be,</a:t>
            </a:r>
            <a:r>
              <a:rPr lang="hu-HU" sz="2800" dirty="0"/>
              <a:t> amely miatt </a:t>
            </a:r>
            <a:r>
              <a:rPr lang="hu-HU" sz="2800" dirty="0" smtClean="0"/>
              <a:t>a szerződés </a:t>
            </a:r>
            <a:r>
              <a:rPr lang="hu-HU" sz="2800" dirty="0"/>
              <a:t>(további; vagy változatlan feltételek melletti) teljesítése el </a:t>
            </a:r>
            <a:r>
              <a:rPr lang="hu-HU" sz="2800" dirty="0" smtClean="0"/>
              <a:t>nem várható </a:t>
            </a:r>
            <a:r>
              <a:rPr lang="hu-HU" sz="2800" dirty="0"/>
              <a:t>és amelyet előre látva a felek a szerződést meg sem kötötték </a:t>
            </a:r>
            <a:r>
              <a:rPr lang="hu-HU" sz="2800" dirty="0" smtClean="0"/>
              <a:t>volna, az </a:t>
            </a:r>
            <a:r>
              <a:rPr lang="hu-HU" sz="2800" dirty="0"/>
              <a:t>a fél, akire nézve a változás méltánytalanul hátrányos helyzetet </a:t>
            </a:r>
            <a:r>
              <a:rPr lang="hu-HU" sz="2800" dirty="0" smtClean="0"/>
              <a:t>jelent, mentesülhet </a:t>
            </a:r>
            <a:r>
              <a:rPr lang="hu-HU" sz="2800" dirty="0"/>
              <a:t>a teljesítési kényszer alól, azaz kezdeményezheti a </a:t>
            </a:r>
            <a:r>
              <a:rPr lang="hu-HU" sz="2800" dirty="0" smtClean="0"/>
              <a:t>bíróság előtt </a:t>
            </a:r>
            <a:r>
              <a:rPr lang="hu-HU" sz="2800" dirty="0"/>
              <a:t>a szerződés módosítását, vagy egyoldalú nyilatkozatával a </a:t>
            </a:r>
            <a:r>
              <a:rPr lang="hu-HU" sz="2800" dirty="0" smtClean="0"/>
              <a:t>szerződést megszüntetheti </a:t>
            </a:r>
            <a:r>
              <a:rPr lang="hu-HU" sz="2800" dirty="0"/>
              <a:t>(felmondás, elállás</a:t>
            </a:r>
            <a:r>
              <a:rPr lang="hu-HU" sz="2800" dirty="0" smtClean="0"/>
              <a:t>). Ha </a:t>
            </a:r>
            <a:r>
              <a:rPr lang="hu-HU" sz="2800" dirty="0"/>
              <a:t>a szerződés megkötésekor a hivatkozott körülmény </a:t>
            </a:r>
            <a:r>
              <a:rPr lang="hu-HU" sz="2800" dirty="0" smtClean="0"/>
              <a:t>még nem állt fenn, vagy bekövetkezése </a:t>
            </a:r>
            <a:r>
              <a:rPr lang="hu-HU" sz="2800" dirty="0"/>
              <a:t>az adott helyzetben elvárható magatartás tanúsítása </a:t>
            </a:r>
            <a:r>
              <a:rPr lang="hu-HU" sz="2800" dirty="0" smtClean="0"/>
              <a:t>mellett előre nem volt látható.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11698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A feleknek a szerződés egész tartama alatt, de különösen a </a:t>
            </a:r>
            <a:r>
              <a:rPr lang="hu-HU" sz="2800" b="1" dirty="0" smtClean="0"/>
              <a:t>szerződés létrehozatala</a:t>
            </a:r>
            <a:r>
              <a:rPr lang="hu-HU" sz="2800" b="1" dirty="0"/>
              <a:t>, illetőleg teljesítése során kell együttműködniük. </a:t>
            </a:r>
            <a:r>
              <a:rPr lang="hu-HU" sz="2800" dirty="0" smtClean="0"/>
              <a:t>Az együttműködés </a:t>
            </a:r>
            <a:r>
              <a:rPr lang="hu-HU" sz="2800" dirty="0"/>
              <a:t>és </a:t>
            </a:r>
            <a:r>
              <a:rPr lang="hu-HU" sz="2800" b="1" dirty="0"/>
              <a:t>tájékoztatás</a:t>
            </a:r>
            <a:r>
              <a:rPr lang="hu-HU" sz="2800" dirty="0"/>
              <a:t> követelményéből fakadó </a:t>
            </a:r>
            <a:r>
              <a:rPr lang="hu-HU" sz="2800" dirty="0" smtClean="0"/>
              <a:t>egyes kötelezettségeket </a:t>
            </a:r>
            <a:r>
              <a:rPr lang="hu-HU" sz="2800" dirty="0"/>
              <a:t>a Ptk. az egyes szerződések szabályozása során külön </a:t>
            </a:r>
            <a:r>
              <a:rPr lang="hu-HU" sz="2800" dirty="0" smtClean="0"/>
              <a:t>is nevesít. </a:t>
            </a:r>
            <a:r>
              <a:rPr lang="hu-HU" sz="2800" b="1" dirty="0" smtClean="0"/>
              <a:t>Az </a:t>
            </a:r>
            <a:r>
              <a:rPr lang="hu-HU" sz="2800" b="1" dirty="0"/>
              <a:t>elmulasztásából eredő kárért a mulasztó fél felel. </a:t>
            </a:r>
            <a:endParaRPr lang="hu-HU" sz="2800" b="1" dirty="0" smtClean="0"/>
          </a:p>
          <a:p>
            <a:pPr marL="0" indent="0" algn="just">
              <a:buNone/>
            </a:pPr>
            <a:r>
              <a:rPr lang="hu-HU" sz="2800" dirty="0" smtClean="0"/>
              <a:t>A felek </a:t>
            </a:r>
            <a:r>
              <a:rPr lang="hu-HU" sz="2800" dirty="0"/>
              <a:t>a szerződésben </a:t>
            </a:r>
            <a:r>
              <a:rPr lang="hu-HU" sz="2800" dirty="0" smtClean="0"/>
              <a:t>foglaltakat </a:t>
            </a:r>
            <a:r>
              <a:rPr lang="hu-HU" sz="2800" b="1" dirty="0" smtClean="0"/>
              <a:t>jóhiszeműen </a:t>
            </a:r>
            <a:r>
              <a:rPr lang="hu-HU" sz="2800" b="1" dirty="0"/>
              <a:t>kötelesek végrehajtani,</a:t>
            </a:r>
            <a:r>
              <a:rPr lang="hu-HU" sz="2800" dirty="0"/>
              <a:t> aszerint, ahogy azt a </a:t>
            </a:r>
            <a:r>
              <a:rPr lang="hu-HU" sz="2800" dirty="0" smtClean="0"/>
              <a:t>szerződésben rögzítették</a:t>
            </a:r>
            <a:r>
              <a:rPr lang="hu-HU" sz="2800" dirty="0"/>
              <a:t>, és attól csak közös akarattal lehet eltérni. A</a:t>
            </a:r>
            <a:r>
              <a:rPr lang="hu-HU" sz="2800" dirty="0" smtClean="0"/>
              <a:t> </a:t>
            </a:r>
            <a:r>
              <a:rPr lang="hu-HU" sz="2800" dirty="0"/>
              <a:t>szerződő felek tartózkodni </a:t>
            </a:r>
            <a:r>
              <a:rPr lang="hu-HU" sz="2800" dirty="0" smtClean="0"/>
              <a:t>kötelesek minden </a:t>
            </a:r>
            <a:r>
              <a:rPr lang="hu-HU" sz="2800" dirty="0"/>
              <a:t>olyan magatartástól, amely a szerződés céljának </a:t>
            </a:r>
            <a:r>
              <a:rPr lang="hu-HU" sz="2800" dirty="0" smtClean="0"/>
              <a:t>meghiúsítására irányul</a:t>
            </a:r>
            <a:r>
              <a:rPr lang="hu-H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3307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szerződéses szolgáltatás </a:t>
            </a:r>
            <a:r>
              <a:rPr lang="hu-HU" sz="2800" dirty="0"/>
              <a:t>az a magatartás, amelyet a </a:t>
            </a:r>
            <a:r>
              <a:rPr lang="hu-HU" sz="2800" dirty="0" smtClean="0"/>
              <a:t>konszenzussal létrehozott </a:t>
            </a:r>
            <a:r>
              <a:rPr lang="hu-HU" sz="2800" dirty="0"/>
              <a:t>kötelem jogosultja a kötelezettől követelhet, a másik </a:t>
            </a:r>
            <a:r>
              <a:rPr lang="hu-HU" sz="2800" dirty="0" smtClean="0"/>
              <a:t>oldalról nézve </a:t>
            </a:r>
            <a:r>
              <a:rPr lang="hu-HU" sz="2800" dirty="0"/>
              <a:t>pedig amit a kötelezett a jogosulttal szemben tanúsítani köteles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főszolgáltatás</a:t>
            </a:r>
            <a:r>
              <a:rPr lang="hu-HU" sz="2800" dirty="0"/>
              <a:t> az a szolgáltatás, amelyek teljesítése érdekében jön létre </a:t>
            </a:r>
            <a:r>
              <a:rPr lang="hu-HU" sz="2800" dirty="0" smtClean="0"/>
              <a:t>a szerződés </a:t>
            </a:r>
            <a:r>
              <a:rPr lang="hu-HU" sz="2800" dirty="0"/>
              <a:t>(pl. adásvételnél a dolog tulajdonának átruházása, lakásbérletnél </a:t>
            </a:r>
            <a:r>
              <a:rPr lang="hu-HU" sz="2800" dirty="0" smtClean="0"/>
              <a:t>a bérlemény </a:t>
            </a:r>
            <a:r>
              <a:rPr lang="hu-HU" sz="2800" dirty="0"/>
              <a:t>zavartalan használatának biztosítása). A </a:t>
            </a:r>
            <a:r>
              <a:rPr lang="hu-HU" sz="2800" b="1" dirty="0"/>
              <a:t>mellékszolgáltatás</a:t>
            </a:r>
            <a:r>
              <a:rPr lang="hu-HU" sz="2800" dirty="0"/>
              <a:t> </a:t>
            </a:r>
            <a:r>
              <a:rPr lang="hu-HU" sz="2800" dirty="0" smtClean="0"/>
              <a:t>az adott </a:t>
            </a:r>
            <a:r>
              <a:rPr lang="hu-HU" sz="2800" dirty="0"/>
              <a:t>szerződéstípushoz tartozó olyan szolgáltatás, amely a </a:t>
            </a:r>
            <a:r>
              <a:rPr lang="hu-HU" sz="2800" dirty="0" smtClean="0"/>
              <a:t>szerződés velejárója </a:t>
            </a:r>
            <a:r>
              <a:rPr lang="hu-HU" sz="2800" dirty="0"/>
              <a:t>(pl. az eladott autó okmányainak átadása). A </a:t>
            </a:r>
            <a:r>
              <a:rPr lang="hu-HU" sz="2800" dirty="0" smtClean="0"/>
              <a:t>mellékszolgáltatások egy </a:t>
            </a:r>
            <a:r>
              <a:rPr lang="hu-HU" sz="2800" dirty="0"/>
              <a:t>része a teljesítéshez kapcsolódó kísérőszolgáltatás, míg más része </a:t>
            </a:r>
            <a:r>
              <a:rPr lang="hu-HU" sz="2800" dirty="0" smtClean="0"/>
              <a:t>a kötelezettet </a:t>
            </a:r>
            <a:r>
              <a:rPr lang="hu-HU" sz="2800" dirty="0"/>
              <a:t>terhelő védőkötelezettségek köre. </a:t>
            </a:r>
          </a:p>
        </p:txBody>
      </p:sp>
    </p:spTree>
    <p:extLst>
      <p:ext uri="{BB962C8B-B14F-4D97-AF65-F5344CB8AC3E}">
        <p14:creationId xmlns:p14="http://schemas.microsoft.com/office/powerpoint/2010/main" val="2552135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A </a:t>
            </a:r>
            <a:r>
              <a:rPr lang="hu-HU" sz="2700" b="1" dirty="0"/>
              <a:t>szolgáltatás fajtái </a:t>
            </a:r>
            <a:r>
              <a:rPr lang="hu-HU" sz="2700" dirty="0"/>
              <a:t>a következők:</a:t>
            </a:r>
          </a:p>
          <a:p>
            <a:pPr marL="0" indent="0" algn="just">
              <a:buNone/>
            </a:pPr>
            <a:r>
              <a:rPr lang="hu-HU" sz="2700" dirty="0"/>
              <a:t>a) </a:t>
            </a:r>
            <a:r>
              <a:rPr lang="hu-HU" sz="2700" b="1" dirty="0" smtClean="0"/>
              <a:t>dolog </a:t>
            </a:r>
            <a:r>
              <a:rPr lang="hu-HU" sz="2700" b="1" dirty="0"/>
              <a:t>vagy más jogosultság adása </a:t>
            </a:r>
            <a:r>
              <a:rPr lang="hu-HU" sz="2700" dirty="0"/>
              <a:t>más részére;</a:t>
            </a:r>
          </a:p>
          <a:p>
            <a:pPr marL="0" indent="0" algn="just">
              <a:buNone/>
            </a:pPr>
            <a:r>
              <a:rPr lang="hu-HU" sz="2700" dirty="0"/>
              <a:t>b) </a:t>
            </a:r>
            <a:r>
              <a:rPr lang="hu-HU" sz="2700" b="1" dirty="0" smtClean="0"/>
              <a:t>tevékenység </a:t>
            </a:r>
            <a:r>
              <a:rPr lang="hu-HU" sz="2700" b="1" dirty="0"/>
              <a:t>kifejtésére irányuló</a:t>
            </a:r>
            <a:r>
              <a:rPr lang="hu-HU" sz="2700" dirty="0"/>
              <a:t>, amikor </a:t>
            </a:r>
            <a:r>
              <a:rPr lang="hu-HU" sz="2700" dirty="0" smtClean="0"/>
              <a:t>a kötelezettnek valamilyen </a:t>
            </a:r>
            <a:r>
              <a:rPr lang="hu-HU" sz="2700" dirty="0"/>
              <a:t>eredményt kell </a:t>
            </a:r>
            <a:r>
              <a:rPr lang="hu-HU" sz="2700" dirty="0" smtClean="0"/>
              <a:t>megvalósítania (vállalkozási </a:t>
            </a:r>
            <a:r>
              <a:rPr lang="hu-HU" sz="2700" dirty="0"/>
              <a:t>szerződés</a:t>
            </a:r>
            <a:r>
              <a:rPr lang="hu-HU" sz="2700" dirty="0" smtClean="0"/>
              <a:t>), </a:t>
            </a:r>
            <a:r>
              <a:rPr lang="hu-HU" sz="2700" dirty="0"/>
              <a:t>vagy gondosan eljárva teljesíteni a</a:t>
            </a:r>
          </a:p>
          <a:p>
            <a:pPr marL="0" indent="0" algn="just">
              <a:buNone/>
            </a:pPr>
            <a:r>
              <a:rPr lang="hu-HU" sz="2700" dirty="0"/>
              <a:t>megbízást (megbízási szerződés);</a:t>
            </a:r>
          </a:p>
          <a:p>
            <a:pPr marL="0" indent="0" algn="just">
              <a:buNone/>
            </a:pPr>
            <a:r>
              <a:rPr lang="hu-HU" sz="2700" dirty="0"/>
              <a:t>c) </a:t>
            </a:r>
            <a:r>
              <a:rPr lang="hu-HU" sz="2700" b="1" dirty="0" smtClean="0"/>
              <a:t>helytállási </a:t>
            </a:r>
            <a:r>
              <a:rPr lang="hu-HU" sz="2700" b="1" dirty="0"/>
              <a:t>főkötelezettséget </a:t>
            </a:r>
            <a:r>
              <a:rPr lang="hu-HU" sz="2700" b="1" dirty="0" smtClean="0"/>
              <a:t>jelentő </a:t>
            </a:r>
            <a:r>
              <a:rPr lang="hu-HU" sz="2700" dirty="0" smtClean="0"/>
              <a:t>szolgáltatások </a:t>
            </a:r>
            <a:r>
              <a:rPr lang="hu-HU" sz="2700" dirty="0"/>
              <a:t>kötelezettje bizonyos körülmények </a:t>
            </a:r>
            <a:r>
              <a:rPr lang="hu-HU" sz="2700" dirty="0" smtClean="0"/>
              <a:t>bekövetkezte esetére </a:t>
            </a:r>
            <a:r>
              <a:rPr lang="hu-HU" sz="2700" dirty="0"/>
              <a:t>vagyonával </a:t>
            </a:r>
            <a:r>
              <a:rPr lang="hu-HU" sz="2700" dirty="0" smtClean="0"/>
              <a:t>készenlétben </a:t>
            </a:r>
            <a:r>
              <a:rPr lang="hu-HU" sz="2700" dirty="0"/>
              <a:t>van meghatározott </a:t>
            </a:r>
            <a:r>
              <a:rPr lang="hu-HU" sz="2700" dirty="0" smtClean="0"/>
              <a:t>teljesítésre (pl</a:t>
            </a:r>
            <a:r>
              <a:rPr lang="hu-HU" sz="2700" dirty="0"/>
              <a:t>. biztosító, kezes). </a:t>
            </a:r>
            <a:endParaRPr lang="hu-HU" sz="2700" dirty="0" smtClean="0"/>
          </a:p>
          <a:p>
            <a:pPr marL="0" indent="0" algn="just">
              <a:buNone/>
            </a:pPr>
            <a:r>
              <a:rPr lang="hu-HU" sz="2700" dirty="0" smtClean="0"/>
              <a:t>d</a:t>
            </a:r>
            <a:r>
              <a:rPr lang="hu-HU" sz="2700" dirty="0"/>
              <a:t>) A </a:t>
            </a:r>
            <a:r>
              <a:rPr lang="hu-HU" sz="2700" b="1" dirty="0"/>
              <a:t>nem tevőleges </a:t>
            </a:r>
            <a:r>
              <a:rPr lang="hu-HU" sz="2700" b="1" dirty="0" smtClean="0"/>
              <a:t>szolgáltatás </a:t>
            </a:r>
            <a:r>
              <a:rPr lang="hu-HU" sz="2700" dirty="0" smtClean="0"/>
              <a:t>irányulhat valamitől </a:t>
            </a:r>
            <a:r>
              <a:rPr lang="hu-HU" sz="2700" dirty="0"/>
              <a:t>való tartózkodásra, amit a kötelezett </a:t>
            </a:r>
            <a:r>
              <a:rPr lang="hu-HU" sz="2700" dirty="0" smtClean="0"/>
              <a:t>megtehetne, ha </a:t>
            </a:r>
            <a:r>
              <a:rPr lang="hu-HU" sz="2700" dirty="0"/>
              <a:t>a szerződés </a:t>
            </a:r>
            <a:r>
              <a:rPr lang="hu-HU" sz="2700" dirty="0" smtClean="0"/>
              <a:t>nem kötelezné; valaminek </a:t>
            </a:r>
            <a:r>
              <a:rPr lang="hu-HU" sz="2700" dirty="0"/>
              <a:t>eltűrésére, amit </a:t>
            </a:r>
            <a:r>
              <a:rPr lang="hu-HU" sz="2700" dirty="0" smtClean="0"/>
              <a:t>nem volna köteles egyébként </a:t>
            </a:r>
            <a:r>
              <a:rPr lang="hu-HU" sz="2700" dirty="0"/>
              <a:t>eltűrni.</a:t>
            </a:r>
          </a:p>
        </p:txBody>
      </p:sp>
    </p:spTree>
    <p:extLst>
      <p:ext uri="{BB962C8B-B14F-4D97-AF65-F5344CB8AC3E}">
        <p14:creationId xmlns:p14="http://schemas.microsoft.com/office/powerpoint/2010/main" val="4055968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 smtClean="0"/>
              <a:t>Időtartam alapján </a:t>
            </a:r>
            <a:r>
              <a:rPr lang="hu-HU" sz="2800" dirty="0" smtClean="0"/>
              <a:t>a szolgáltatás lehet</a:t>
            </a:r>
            <a:r>
              <a:rPr lang="hu-HU" sz="2800" b="1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Egyszeri </a:t>
            </a:r>
            <a:r>
              <a:rPr lang="hu-HU" sz="2800" b="1" dirty="0"/>
              <a:t>a szolgáltatás</a:t>
            </a:r>
            <a:r>
              <a:rPr lang="hu-HU" sz="2800" dirty="0"/>
              <a:t>, ha az egyetlen meghatározott aktusból áll (</a:t>
            </a:r>
            <a:r>
              <a:rPr lang="hu-HU" sz="2800" dirty="0" smtClean="0"/>
              <a:t>pl. adásvétel</a:t>
            </a:r>
            <a:r>
              <a:rPr lang="hu-HU" sz="2800" dirty="0"/>
              <a:t>, a vízcsap megjavítására vagy egy ruha elkészítésére </a:t>
            </a:r>
            <a:r>
              <a:rPr lang="hu-HU" sz="2800" dirty="0" smtClean="0"/>
              <a:t>irányuló vállalkozás);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Tartós </a:t>
            </a:r>
            <a:r>
              <a:rPr lang="hu-HU" sz="2800" b="1" dirty="0"/>
              <a:t>(huzamos), </a:t>
            </a:r>
            <a:r>
              <a:rPr lang="hu-HU" sz="2800" dirty="0"/>
              <a:t>amikor a szolgáltatás nyújtása hosszabb időn át tart (pl. </a:t>
            </a:r>
            <a:r>
              <a:rPr lang="hu-HU" sz="2800" dirty="0" smtClean="0"/>
              <a:t>a bérelt </a:t>
            </a:r>
            <a:r>
              <a:rPr lang="hu-HU" sz="2800" dirty="0"/>
              <a:t>dolog szolgáltatása a bérlő részére); </a:t>
            </a:r>
            <a:r>
              <a:rPr lang="hu-HU" sz="2800" dirty="0" smtClean="0"/>
              <a:t>valamint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Időszakonként </a:t>
            </a:r>
            <a:r>
              <a:rPr lang="hu-HU" sz="2800" b="1" dirty="0"/>
              <a:t>visszatérő</a:t>
            </a:r>
            <a:r>
              <a:rPr lang="hu-HU" sz="2800" dirty="0"/>
              <a:t>, mint pl. a bérlő bérfizetési kötelezettsége.</a:t>
            </a:r>
          </a:p>
        </p:txBody>
      </p:sp>
    </p:spTree>
    <p:extLst>
      <p:ext uri="{BB962C8B-B14F-4D97-AF65-F5344CB8AC3E}">
        <p14:creationId xmlns:p14="http://schemas.microsoft.com/office/powerpoint/2010/main" val="4269785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szerződéses kötelem alapja az </a:t>
            </a:r>
            <a:r>
              <a:rPr lang="hu-HU" sz="2800" b="1" dirty="0"/>
              <a:t>akarategység</a:t>
            </a:r>
            <a:r>
              <a:rPr lang="hu-HU" sz="2800" dirty="0"/>
              <a:t>. A szerződés létrejöttének </a:t>
            </a:r>
            <a:r>
              <a:rPr lang="hu-HU" sz="2800" dirty="0" smtClean="0"/>
              <a:t>a folyamata </a:t>
            </a:r>
            <a:r>
              <a:rPr lang="hu-HU" sz="2800" dirty="0"/>
              <a:t>az, hogy az egyik fél ajánlatot tesz, és amennyiben a másik fél </a:t>
            </a:r>
            <a:r>
              <a:rPr lang="hu-HU" sz="2800" dirty="0" smtClean="0"/>
              <a:t>ezt teljes </a:t>
            </a:r>
            <a:r>
              <a:rPr lang="hu-HU" sz="2800" dirty="0"/>
              <a:t>egészében elfogadja, a szerződés létrejön. </a:t>
            </a:r>
            <a:r>
              <a:rPr lang="hu-HU" sz="2800" b="1" dirty="0"/>
              <a:t>Ajánlatról</a:t>
            </a:r>
            <a:r>
              <a:rPr lang="hu-HU" sz="2800" dirty="0"/>
              <a:t> </a:t>
            </a:r>
            <a:r>
              <a:rPr lang="hu-HU" sz="2800" dirty="0" smtClean="0"/>
              <a:t>akkor beszélhetünk</a:t>
            </a:r>
            <a:r>
              <a:rPr lang="hu-HU" sz="2800" dirty="0"/>
              <a:t>, ha komoly tartalmú, a szerződés megkötésére </a:t>
            </a:r>
            <a:r>
              <a:rPr lang="hu-HU" sz="2800" dirty="0" smtClean="0"/>
              <a:t>irányuló szándékot </a:t>
            </a:r>
            <a:r>
              <a:rPr lang="hu-HU" sz="2800" dirty="0"/>
              <a:t>fejez ki és tartalmaz minden információt, feltételt </a:t>
            </a:r>
            <a:r>
              <a:rPr lang="hu-HU" sz="2800" dirty="0" smtClean="0"/>
              <a:t>és kötelezettséget</a:t>
            </a:r>
            <a:r>
              <a:rPr lang="hu-HU" sz="2800" dirty="0"/>
              <a:t>, amelyek elfogadása esetén létrejön a szerződés. </a:t>
            </a:r>
            <a:r>
              <a:rPr lang="hu-HU" sz="2800" dirty="0" smtClean="0"/>
              <a:t>Az </a:t>
            </a:r>
            <a:r>
              <a:rPr lang="hu-HU" sz="2800" dirty="0"/>
              <a:t>ajánlat elfogadásának csak az ajánlattal való teljes tartalmi </a:t>
            </a:r>
            <a:r>
              <a:rPr lang="hu-HU" sz="2800" dirty="0" smtClean="0"/>
              <a:t>azonosulás minősül</a:t>
            </a:r>
            <a:r>
              <a:rPr lang="hu-HU" sz="2800" dirty="0"/>
              <a:t>. </a:t>
            </a:r>
            <a:r>
              <a:rPr lang="hu-HU" sz="2800" dirty="0" smtClean="0"/>
              <a:t>Az </a:t>
            </a:r>
            <a:r>
              <a:rPr lang="hu-HU" sz="2800" dirty="0"/>
              <a:t>ajánlat </a:t>
            </a:r>
            <a:r>
              <a:rPr lang="hu-HU" sz="2800" dirty="0" smtClean="0"/>
              <a:t>megtételével </a:t>
            </a:r>
            <a:r>
              <a:rPr lang="hu-HU" sz="2800" dirty="0"/>
              <a:t>létrejön egy függő jogi helyzet. Ez </a:t>
            </a:r>
            <a:r>
              <a:rPr lang="hu-HU" sz="2800" dirty="0" smtClean="0"/>
              <a:t>az </a:t>
            </a:r>
            <a:r>
              <a:rPr lang="hu-HU" sz="2800" b="1" dirty="0" smtClean="0"/>
              <a:t>ajánlati </a:t>
            </a:r>
            <a:r>
              <a:rPr lang="hu-HU" sz="2800" b="1" dirty="0"/>
              <a:t>kötöttség</a:t>
            </a:r>
            <a:r>
              <a:rPr lang="hu-HU" sz="2800" dirty="0"/>
              <a:t>, amely azt jelenti, hogy a nyilatkozattevő egy </a:t>
            </a:r>
            <a:r>
              <a:rPr lang="hu-HU" sz="2800" dirty="0" smtClean="0"/>
              <a:t>bizonyos ideig </a:t>
            </a:r>
            <a:r>
              <a:rPr lang="hu-HU" sz="2800" dirty="0"/>
              <a:t>köteles "tartani a szavát", nem válaszolhatja azt, hogy </a:t>
            </a:r>
            <a:r>
              <a:rPr lang="hu-HU" sz="2800" dirty="0" smtClean="0"/>
              <a:t>időközben meggondolta magát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15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/>
              <a:t>A </a:t>
            </a:r>
            <a:r>
              <a:rPr lang="hu-HU" sz="2800" b="1" dirty="0"/>
              <a:t>jog</a:t>
            </a:r>
            <a:r>
              <a:rPr lang="hu-HU" sz="2800" dirty="0"/>
              <a:t> tárgyi értelemben: </a:t>
            </a:r>
            <a:r>
              <a:rPr lang="hu-HU" sz="2800" b="1" dirty="0"/>
              <a:t>kikényszeríthető norma. </a:t>
            </a:r>
            <a:endParaRPr lang="hu-HU" sz="2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 smtClean="0"/>
              <a:t>Az </a:t>
            </a:r>
            <a:r>
              <a:rPr lang="hu-HU" sz="2800" dirty="0"/>
              <a:t>egyén </a:t>
            </a:r>
            <a:r>
              <a:rPr lang="hu-HU" sz="2800" dirty="0" smtClean="0"/>
              <a:t>szempontjából jogosultság </a:t>
            </a:r>
            <a:r>
              <a:rPr lang="hu-HU" sz="2800" dirty="0"/>
              <a:t>– alanyi jog.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/>
              <a:t>Az </a:t>
            </a:r>
            <a:r>
              <a:rPr lang="hu-HU" sz="2800" b="1" dirty="0"/>
              <a:t>alanyi jog</a:t>
            </a:r>
            <a:r>
              <a:rPr lang="hu-HU" sz="2800" dirty="0"/>
              <a:t>: törvény által meghatározott, </a:t>
            </a:r>
            <a:r>
              <a:rPr lang="hu-HU" sz="2800" b="1" dirty="0"/>
              <a:t>más által nem </a:t>
            </a:r>
            <a:r>
              <a:rPr lang="hu-HU" sz="2800" b="1" dirty="0" smtClean="0"/>
              <a:t>korlátozható jogosultság</a:t>
            </a:r>
            <a:r>
              <a:rPr lang="hu-HU" sz="2800" b="1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b="1" dirty="0"/>
              <a:t>Jogviszony: jogilag szabályozott társadalmi viszony </a:t>
            </a:r>
            <a:r>
              <a:rPr lang="hu-HU" sz="2800" dirty="0"/>
              <a:t>– a </a:t>
            </a:r>
            <a:r>
              <a:rPr lang="hu-HU" sz="2800" dirty="0" smtClean="0"/>
              <a:t>személy lehetősége </a:t>
            </a:r>
            <a:r>
              <a:rPr lang="hu-HU" sz="2800" dirty="0"/>
              <a:t>más személytől valamely magatartás követelésére, </a:t>
            </a:r>
            <a:r>
              <a:rPr lang="hu-HU" sz="2800" dirty="0" smtClean="0"/>
              <a:t>tanúsítására, elhárítására</a:t>
            </a:r>
            <a:r>
              <a:rPr lang="hu-HU" sz="28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b="1" dirty="0"/>
              <a:t>Jogrend:</a:t>
            </a:r>
            <a:r>
              <a:rPr lang="hu-HU" sz="2800" dirty="0"/>
              <a:t> adott állam térben és időben egymással </a:t>
            </a:r>
            <a:r>
              <a:rPr lang="hu-HU" sz="2800" dirty="0" smtClean="0"/>
              <a:t>összefüggésben álló </a:t>
            </a:r>
            <a:r>
              <a:rPr lang="hu-HU" sz="2800" b="1" dirty="0" smtClean="0"/>
              <a:t>jogszabályainak </a:t>
            </a:r>
            <a:r>
              <a:rPr lang="hu-HU" sz="2800" b="1" dirty="0"/>
              <a:t>összessége</a:t>
            </a:r>
            <a:r>
              <a:rPr lang="hu-HU" sz="2800" b="1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2800" dirty="0"/>
              <a:t>A </a:t>
            </a:r>
            <a:r>
              <a:rPr lang="hu-HU" sz="2800" b="1" dirty="0"/>
              <a:t>polgári jog </a:t>
            </a:r>
            <a:r>
              <a:rPr lang="hu-HU" sz="2800" dirty="0"/>
              <a:t>a jogalanyisággal felruházott személyek vagyoni </a:t>
            </a:r>
            <a:r>
              <a:rPr lang="hu-HU" sz="2800" dirty="0" smtClean="0"/>
              <a:t>és személyi </a:t>
            </a:r>
            <a:r>
              <a:rPr lang="hu-HU" sz="2800" dirty="0"/>
              <a:t>viszonyait szabályozza az egyenjogúság és a </a:t>
            </a:r>
            <a:r>
              <a:rPr lang="hu-HU" sz="2800" dirty="0" smtClean="0"/>
              <a:t>mellérendeltség módszerével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379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A szerződés a felek akaratának kölcsönös és egybehangzó </a:t>
            </a:r>
            <a:r>
              <a:rPr lang="hu-HU" sz="2800" b="1" dirty="0" smtClean="0"/>
              <a:t>kifejezésével jön </a:t>
            </a:r>
            <a:r>
              <a:rPr lang="hu-HU" sz="2800" b="1" dirty="0"/>
              <a:t>létre. </a:t>
            </a:r>
            <a:r>
              <a:rPr lang="hu-HU" sz="2800" dirty="0"/>
              <a:t>A szerződés létrejöttéhez a feleknek a lényeges és a </a:t>
            </a:r>
            <a:r>
              <a:rPr lang="hu-HU" sz="2800" dirty="0" smtClean="0"/>
              <a:t>bármelyikük által </a:t>
            </a:r>
            <a:r>
              <a:rPr lang="hu-HU" sz="2800" b="1" dirty="0"/>
              <a:t>lényegesnek minősített kérdésekben való megállapodása szükséges.</a:t>
            </a:r>
          </a:p>
          <a:p>
            <a:pPr marL="0" indent="0" algn="just">
              <a:buNone/>
            </a:pPr>
            <a:r>
              <a:rPr lang="hu-HU" sz="2800" dirty="0"/>
              <a:t>Ilyen lehet például a szolgáltatás, ellenszolgáltatás meghatározása, </a:t>
            </a:r>
            <a:r>
              <a:rPr lang="hu-HU" sz="2800" dirty="0" smtClean="0"/>
              <a:t>az esedékesség </a:t>
            </a:r>
            <a:r>
              <a:rPr lang="hu-HU" sz="2800" dirty="0"/>
              <a:t>rögzítése, minőségi követelményekben való megállapodás. </a:t>
            </a:r>
            <a:r>
              <a:rPr lang="hu-HU" sz="2800" dirty="0" smtClean="0"/>
              <a:t>A lényegesnek </a:t>
            </a:r>
            <a:r>
              <a:rPr lang="hu-HU" sz="2800" dirty="0"/>
              <a:t>minősített kérdésben való megállapodás akkor feltétele </a:t>
            </a:r>
            <a:r>
              <a:rPr lang="hu-HU" sz="2800" dirty="0" smtClean="0"/>
              <a:t>a szerződés </a:t>
            </a:r>
            <a:r>
              <a:rPr lang="hu-HU" sz="2800" dirty="0"/>
              <a:t>létrejöttének, ha a fél egyértelműen kifejezésre juttatja, hogy </a:t>
            </a:r>
            <a:r>
              <a:rPr lang="hu-HU" sz="2800" dirty="0" smtClean="0"/>
              <a:t>az adott </a:t>
            </a:r>
            <a:r>
              <a:rPr lang="hu-HU" sz="2800" dirty="0"/>
              <a:t>kérdésben való megállapodás hiányában a szerződést nem </a:t>
            </a:r>
            <a:r>
              <a:rPr lang="hu-HU" sz="2800" dirty="0" smtClean="0"/>
              <a:t>kívánja megkötni</a:t>
            </a:r>
            <a:r>
              <a:rPr lang="hu-HU" sz="2800" dirty="0"/>
              <a:t>. </a:t>
            </a:r>
            <a:r>
              <a:rPr lang="hu-HU" sz="2800" dirty="0" smtClean="0"/>
              <a:t>Az </a:t>
            </a:r>
            <a:r>
              <a:rPr lang="hu-HU" sz="2800" dirty="0"/>
              <a:t>egybehangzó akaratnyilatkozatok </a:t>
            </a:r>
            <a:r>
              <a:rPr lang="hu-HU" sz="2800" dirty="0" smtClean="0"/>
              <a:t>kifejezése történhet </a:t>
            </a:r>
            <a:r>
              <a:rPr lang="hu-HU" sz="2800" dirty="0"/>
              <a:t>szóban, írásban, vagy ráutaló magatartással is.</a:t>
            </a:r>
          </a:p>
        </p:txBody>
      </p:sp>
    </p:spTree>
    <p:extLst>
      <p:ext uri="{BB962C8B-B14F-4D97-AF65-F5344CB8AC3E}">
        <p14:creationId xmlns:p14="http://schemas.microsoft.com/office/powerpoint/2010/main" val="1803117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 létrejöttének </a:t>
            </a:r>
            <a:r>
              <a:rPr lang="hu-HU" sz="2800" dirty="0"/>
              <a:t>speciális </a:t>
            </a:r>
            <a:r>
              <a:rPr lang="hu-HU" sz="2800" dirty="0" smtClean="0"/>
              <a:t>módozatai: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Reálaktus </a:t>
            </a:r>
            <a:r>
              <a:rPr lang="hu-HU" sz="2800" dirty="0"/>
              <a:t>esetében mindkét fél ráutaló magatartásával fejezi ki a </a:t>
            </a:r>
            <a:r>
              <a:rPr lang="hu-HU" sz="2800" dirty="0" smtClean="0"/>
              <a:t>joghatás kiváltására </a:t>
            </a:r>
            <a:r>
              <a:rPr lang="hu-HU" sz="2800" dirty="0"/>
              <a:t>irányuló szándékát.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Széleskörű nyilvános ajánlat elfogadásával </a:t>
            </a:r>
            <a:r>
              <a:rPr lang="hu-HU" sz="2800" dirty="0"/>
              <a:t>létrejövő </a:t>
            </a:r>
            <a:r>
              <a:rPr lang="hu-HU" sz="2800" dirty="0" smtClean="0"/>
              <a:t>szerződés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Versenytárgyalás</a:t>
            </a:r>
            <a:r>
              <a:rPr lang="hu-HU" sz="2800" dirty="0" smtClean="0"/>
              <a:t> (Ha </a:t>
            </a:r>
            <a:r>
              <a:rPr lang="hu-HU" sz="2800" dirty="0"/>
              <a:t>a fél olyan ajánlati felhívást tesz, amelyben több személytől kéri </a:t>
            </a:r>
            <a:r>
              <a:rPr lang="hu-HU" sz="2800" dirty="0" smtClean="0"/>
              <a:t>ajánlat benyújtását</a:t>
            </a:r>
            <a:r>
              <a:rPr lang="hu-HU" sz="2800" dirty="0"/>
              <a:t>, azzal, hogy a beérkezett ajánlatok közül a </a:t>
            </a:r>
            <a:r>
              <a:rPr lang="hu-HU" sz="2800" dirty="0" smtClean="0"/>
              <a:t>felhívásban foglaltaknak </a:t>
            </a:r>
            <a:r>
              <a:rPr lang="hu-HU" sz="2800" dirty="0"/>
              <a:t>megfelelő, legkedvezőbb ajánlatot benyújtó ajánlattevővel </a:t>
            </a:r>
            <a:r>
              <a:rPr lang="hu-HU" sz="2800" dirty="0" smtClean="0"/>
              <a:t>köt szerződést</a:t>
            </a:r>
            <a:r>
              <a:rPr lang="hu-HU" sz="2800" dirty="0"/>
              <a:t>, akkor szerződéskötési kötelezettség terheli, de a </a:t>
            </a:r>
            <a:r>
              <a:rPr lang="hu-HU" sz="2800" dirty="0" smtClean="0"/>
              <a:t>felhívásában kikötheti </a:t>
            </a:r>
            <a:r>
              <a:rPr lang="hu-HU" sz="2800" dirty="0"/>
              <a:t>magának azt a jogot, hogy a szerződéskötést megtagadja</a:t>
            </a:r>
            <a:r>
              <a:rPr lang="hu-HU" sz="2800" dirty="0" smtClean="0"/>
              <a:t>.)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61493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 létrejöttének </a:t>
            </a:r>
            <a:r>
              <a:rPr lang="hu-HU" sz="2800" dirty="0"/>
              <a:t>speciális </a:t>
            </a:r>
            <a:r>
              <a:rPr lang="hu-HU" sz="2800" dirty="0" smtClean="0"/>
              <a:t>módozatai: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hu-HU" sz="2800" b="1" dirty="0"/>
              <a:t>Általános szerződési feltételek (</a:t>
            </a:r>
            <a:r>
              <a:rPr lang="hu-HU" sz="2800" b="1" dirty="0" err="1"/>
              <a:t>ászf</a:t>
            </a:r>
            <a:r>
              <a:rPr lang="hu-HU" sz="2800" b="1" dirty="0"/>
              <a:t>) alapján létrejövő </a:t>
            </a:r>
            <a:r>
              <a:rPr lang="hu-HU" sz="2800" b="1" dirty="0" smtClean="0"/>
              <a:t>szerződés (</a:t>
            </a:r>
            <a:r>
              <a:rPr lang="hu-HU" sz="2800" dirty="0" smtClean="0"/>
              <a:t>Általános </a:t>
            </a:r>
            <a:r>
              <a:rPr lang="hu-HU" sz="2800" dirty="0"/>
              <a:t>szerződési feltételnek minősül az a szerződési feltétel, amelyet </a:t>
            </a:r>
            <a:r>
              <a:rPr lang="hu-HU" sz="2800" dirty="0" smtClean="0"/>
              <a:t>az alkalmazója </a:t>
            </a:r>
            <a:r>
              <a:rPr lang="hu-HU" sz="2800" dirty="0"/>
              <a:t>több szerződés megkötése céljából egyoldalúan, a másik </a:t>
            </a:r>
            <a:r>
              <a:rPr lang="hu-HU" sz="2800" dirty="0" smtClean="0"/>
              <a:t>fél közreműködése </a:t>
            </a:r>
            <a:r>
              <a:rPr lang="hu-HU" sz="2800" dirty="0"/>
              <a:t>nélkül előre meghatározott, és amelyet a felek </a:t>
            </a:r>
            <a:r>
              <a:rPr lang="hu-HU" sz="2800" dirty="0" smtClean="0"/>
              <a:t>egyedileg nem </a:t>
            </a:r>
            <a:r>
              <a:rPr lang="hu-HU" sz="2800" dirty="0"/>
              <a:t>tárgyaltak meg</a:t>
            </a:r>
            <a:r>
              <a:rPr lang="hu-HU" sz="2800" dirty="0" smtClean="0"/>
              <a:t>.) (pl. banki gyakorlat)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hu-HU" sz="2800" b="1" dirty="0"/>
              <a:t>Elektronikus </a:t>
            </a:r>
            <a:r>
              <a:rPr lang="hu-HU" sz="2800" b="1" dirty="0" smtClean="0"/>
              <a:t>szerződéskötés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hu-HU" sz="2800" b="1" dirty="0" smtClean="0"/>
              <a:t>Előszerződés (</a:t>
            </a:r>
            <a:r>
              <a:rPr lang="hu-HU" sz="2800" dirty="0"/>
              <a:t>T</a:t>
            </a:r>
            <a:r>
              <a:rPr lang="hu-HU" sz="2800" dirty="0" smtClean="0"/>
              <a:t>árgya </a:t>
            </a:r>
            <a:r>
              <a:rPr lang="hu-HU" sz="2800" dirty="0"/>
              <a:t>a jövőbeni szerződés megkötéséről szóló </a:t>
            </a:r>
            <a:r>
              <a:rPr lang="hu-HU" sz="2800" dirty="0" smtClean="0"/>
              <a:t>kölcsönös kötelezettségvállalás</a:t>
            </a:r>
            <a:r>
              <a:rPr lang="hu-HU" sz="2800" dirty="0"/>
              <a:t>, szerződéskötési kötelezettséget eredményez, </a:t>
            </a:r>
            <a:r>
              <a:rPr lang="hu-HU" sz="2800" dirty="0" smtClean="0"/>
              <a:t>a szerződés </a:t>
            </a:r>
            <a:r>
              <a:rPr lang="hu-HU" sz="2800" dirty="0"/>
              <a:t>létrehozatalára a felek kölcsönösen, bírói úton is </a:t>
            </a:r>
            <a:r>
              <a:rPr lang="hu-HU" sz="2800" dirty="0" smtClean="0"/>
              <a:t>kényszeríthetik egymást.)</a:t>
            </a:r>
          </a:p>
        </p:txBody>
      </p:sp>
    </p:spTree>
    <p:extLst>
      <p:ext uri="{BB962C8B-B14F-4D97-AF65-F5344CB8AC3E}">
        <p14:creationId xmlns:p14="http://schemas.microsoft.com/office/powerpoint/2010/main" val="4137145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Amennyiben a létező szerződés valamely, a törvényben </a:t>
            </a:r>
            <a:r>
              <a:rPr lang="hu-HU" sz="2800" dirty="0" smtClean="0"/>
              <a:t>meghatározott oknál </a:t>
            </a:r>
            <a:r>
              <a:rPr lang="hu-HU" sz="2800" dirty="0"/>
              <a:t>fogva nem alkalmas a kívánt joghatás előidézésére, </a:t>
            </a:r>
            <a:r>
              <a:rPr lang="hu-HU" sz="2800" b="1" dirty="0" smtClean="0"/>
              <a:t>érvénytelen szerződésről </a:t>
            </a:r>
            <a:r>
              <a:rPr lang="hu-HU" sz="2800" dirty="0"/>
              <a:t>beszélünk. Az érvénytelenség alapja az, hogy a szerződés </a:t>
            </a:r>
            <a:r>
              <a:rPr lang="hu-HU" sz="2800" dirty="0" smtClean="0"/>
              <a:t>a szerződési </a:t>
            </a:r>
            <a:r>
              <a:rPr lang="hu-HU" sz="2800" dirty="0"/>
              <a:t>akaratban, a szerződési nyilatkozat alakjában vagy a </a:t>
            </a:r>
            <a:r>
              <a:rPr lang="hu-HU" sz="2800" dirty="0" smtClean="0"/>
              <a:t>célzott joghatásban </a:t>
            </a:r>
            <a:r>
              <a:rPr lang="hu-HU" sz="2800" dirty="0"/>
              <a:t>fellelhető olyan mértékű hibában szenved, amely miatt </a:t>
            </a:r>
            <a:r>
              <a:rPr lang="hu-HU" sz="2800" dirty="0" smtClean="0"/>
              <a:t>nem képes </a:t>
            </a:r>
            <a:r>
              <a:rPr lang="hu-HU" sz="2800" dirty="0"/>
              <a:t>a felek között a megfelelő jogkövetkezményeket kiváltani. Az érvénytelenségnek két fő formája van, a </a:t>
            </a:r>
            <a:r>
              <a:rPr lang="hu-HU" sz="2800" b="1" dirty="0"/>
              <a:t>semmisség</a:t>
            </a:r>
            <a:r>
              <a:rPr lang="hu-HU" sz="2800" dirty="0"/>
              <a:t> és </a:t>
            </a:r>
            <a:r>
              <a:rPr lang="hu-HU" sz="2800" dirty="0" smtClean="0"/>
              <a:t>a </a:t>
            </a:r>
            <a:r>
              <a:rPr lang="hu-HU" sz="2800" b="1" dirty="0" smtClean="0"/>
              <a:t>megtámadhatóság</a:t>
            </a:r>
            <a:r>
              <a:rPr lang="hu-HU" sz="2800" b="1" dirty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semmisség az érvénytelenség abszolút megjelenési formája, a </a:t>
            </a:r>
            <a:r>
              <a:rPr lang="hu-HU" sz="2800" dirty="0" smtClean="0"/>
              <a:t>semmis szerződés </a:t>
            </a:r>
            <a:r>
              <a:rPr lang="hu-HU" sz="2800" dirty="0"/>
              <a:t>ugyanis olyan nagyfokú hibában szenved, amit a jog "nem </a:t>
            </a:r>
            <a:r>
              <a:rPr lang="hu-HU" sz="2800" dirty="0" smtClean="0"/>
              <a:t>tűrhet el</a:t>
            </a:r>
            <a:r>
              <a:rPr lang="hu-HU" sz="2800" dirty="0"/>
              <a:t>", ezért a törvény erejénél fogva már a megkötése </a:t>
            </a:r>
            <a:r>
              <a:rPr lang="hu-HU" sz="2800" dirty="0" smtClean="0"/>
              <a:t>pillanatától érvénytelennek </a:t>
            </a:r>
            <a:r>
              <a:rPr lang="hu-HU" sz="2800" dirty="0"/>
              <a:t>számít. 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806286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dirty="0"/>
              <a:t>megtámadhatóság ezzel szemben az </a:t>
            </a:r>
            <a:r>
              <a:rPr lang="hu-HU" sz="2800" dirty="0" smtClean="0"/>
              <a:t>érvénytelenség feltételes </a:t>
            </a:r>
            <a:r>
              <a:rPr lang="hu-HU" sz="2800" dirty="0"/>
              <a:t>formája, olyan függő jogi helyzet áll elő, melyben a </a:t>
            </a:r>
            <a:r>
              <a:rPr lang="hu-HU" sz="2800" dirty="0" smtClean="0"/>
              <a:t>szerződés, jogügylet </a:t>
            </a:r>
            <a:r>
              <a:rPr lang="hu-HU" sz="2800" dirty="0"/>
              <a:t>csak a sikeres megtámadás következtében </a:t>
            </a:r>
            <a:r>
              <a:rPr lang="hu-HU" sz="2800" dirty="0" smtClean="0"/>
              <a:t>válik </a:t>
            </a:r>
            <a:r>
              <a:rPr lang="hu-HU" sz="2800" dirty="0"/>
              <a:t>érvénytelenné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 </a:t>
            </a:r>
            <a:endParaRPr lang="hu-HU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9036496" cy="45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822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 </a:t>
            </a:r>
            <a:r>
              <a:rPr lang="hu-HU" sz="2800" dirty="0" smtClean="0"/>
              <a:t>Az </a:t>
            </a:r>
            <a:r>
              <a:rPr lang="hu-HU" sz="2800" b="1" dirty="0"/>
              <a:t>akaratban rejlő érvénytelenségi </a:t>
            </a:r>
            <a:r>
              <a:rPr lang="hu-HU" sz="2800" b="1" dirty="0" smtClean="0"/>
              <a:t>okok:</a:t>
            </a:r>
            <a:endParaRPr lang="hu-HU" sz="2800" b="1" dirty="0"/>
          </a:p>
          <a:p>
            <a:pPr marL="0" indent="0" algn="just">
              <a:buNone/>
            </a:pPr>
            <a:r>
              <a:rPr lang="hu-HU" sz="2800" dirty="0"/>
              <a:t>Az akarathibák közül </a:t>
            </a:r>
            <a:r>
              <a:rPr lang="hu-HU" sz="2800" b="1" dirty="0"/>
              <a:t>megtámadhatóságot </a:t>
            </a:r>
            <a:r>
              <a:rPr lang="hu-HU" sz="2800" b="1" dirty="0" smtClean="0"/>
              <a:t>eredményez</a:t>
            </a:r>
            <a:r>
              <a:rPr lang="hu-HU" sz="2800" dirty="0" smtClean="0"/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tévedés,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megtévesztés </a:t>
            </a:r>
            <a:r>
              <a:rPr lang="hu-HU" sz="2800" dirty="0"/>
              <a:t>és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dirty="0"/>
              <a:t>jogellenes fenyegetés.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b="1" dirty="0" smtClean="0"/>
              <a:t>Semmisségre </a:t>
            </a:r>
            <a:r>
              <a:rPr lang="hu-HU" sz="2800" b="1" dirty="0"/>
              <a:t>vezet </a:t>
            </a:r>
            <a:r>
              <a:rPr lang="hu-HU" sz="2800" dirty="0" smtClean="0"/>
              <a:t>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cselekvőképesség </a:t>
            </a:r>
            <a:r>
              <a:rPr lang="hu-HU" sz="2800" dirty="0"/>
              <a:t>hiánya és korlátozottsága, valamint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dirty="0" smtClean="0"/>
              <a:t>a </a:t>
            </a:r>
            <a:r>
              <a:rPr lang="hu-HU" sz="2800" dirty="0"/>
              <a:t>színlelt szerződés.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00232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Aki a szerződés megkötésekor valamely lényeges körülmény </a:t>
            </a:r>
            <a:r>
              <a:rPr lang="hu-HU" sz="2800" dirty="0" smtClean="0"/>
              <a:t>tekintetében </a:t>
            </a:r>
            <a:r>
              <a:rPr lang="hu-HU" sz="2800" b="1" dirty="0" smtClean="0"/>
              <a:t>tévedésben</a:t>
            </a:r>
            <a:r>
              <a:rPr lang="hu-HU" sz="2800" dirty="0" smtClean="0"/>
              <a:t> </a:t>
            </a:r>
            <a:r>
              <a:rPr lang="hu-HU" sz="2800" dirty="0"/>
              <a:t>volt, szerződési jognyilatkozatát megtámadhatja, </a:t>
            </a:r>
            <a:r>
              <a:rPr lang="hu-HU" sz="2800" dirty="0" smtClean="0"/>
              <a:t>ha tévedését </a:t>
            </a:r>
            <a:r>
              <a:rPr lang="hu-HU" sz="2800" dirty="0"/>
              <a:t>a másik fél okozta vagy </a:t>
            </a:r>
            <a:r>
              <a:rPr lang="hu-HU" sz="2800" dirty="0" smtClean="0"/>
              <a:t>felismerhette. Lényegesnek </a:t>
            </a:r>
            <a:r>
              <a:rPr lang="hu-HU" sz="2800" dirty="0"/>
              <a:t>minősül minden olyan körülmény, aminek az ismeretében </a:t>
            </a:r>
            <a:r>
              <a:rPr lang="hu-HU" sz="2800" dirty="0" smtClean="0"/>
              <a:t>a másik </a:t>
            </a:r>
            <a:r>
              <a:rPr lang="hu-HU" sz="2800" dirty="0"/>
              <a:t>fél nem kötötte volna meg a szerződést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Akit a másik fél szándékos magatartásával tévedésbe ejt vagy </a:t>
            </a:r>
            <a:r>
              <a:rPr lang="hu-HU" sz="2800" dirty="0" smtClean="0"/>
              <a:t>tévedésben tart</a:t>
            </a:r>
            <a:r>
              <a:rPr lang="hu-HU" sz="2800" dirty="0"/>
              <a:t>, a </a:t>
            </a:r>
            <a:r>
              <a:rPr lang="hu-HU" sz="2800" b="1" dirty="0"/>
              <a:t>megtévesztés</a:t>
            </a:r>
            <a:r>
              <a:rPr lang="hu-HU" sz="2800" dirty="0"/>
              <a:t> hatására tett szerződési </a:t>
            </a:r>
            <a:r>
              <a:rPr lang="hu-HU" sz="2800" dirty="0" smtClean="0"/>
              <a:t>jognyilatkozatát megtámadhatja</a:t>
            </a:r>
            <a:r>
              <a:rPr lang="hu-HU" sz="2800" dirty="0"/>
              <a:t>.</a:t>
            </a:r>
          </a:p>
          <a:p>
            <a:pPr marL="0" indent="0" algn="just">
              <a:buNone/>
            </a:pPr>
            <a:r>
              <a:rPr lang="hu-HU" sz="2800" dirty="0"/>
              <a:t>Akit a másik fél jogellenes </a:t>
            </a:r>
            <a:r>
              <a:rPr lang="hu-HU" sz="2800" b="1" dirty="0"/>
              <a:t>fenyegetéssel</a:t>
            </a:r>
            <a:r>
              <a:rPr lang="hu-HU" sz="2800" dirty="0"/>
              <a:t> vett rá a szerződés </a:t>
            </a:r>
            <a:r>
              <a:rPr lang="hu-HU" sz="2800" dirty="0" smtClean="0"/>
              <a:t>megkötésére, a </a:t>
            </a:r>
            <a:r>
              <a:rPr lang="hu-HU" sz="2800" dirty="0"/>
              <a:t>szerződési jognyilatkozatát megtámadhatja. 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195861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Ptk. kevés kivétellel semmisségre vezető akarathibának tekinti </a:t>
            </a:r>
            <a:r>
              <a:rPr lang="hu-HU" sz="2800" dirty="0" smtClean="0"/>
              <a:t>a cselekvőképtelenséget</a:t>
            </a:r>
            <a:r>
              <a:rPr lang="hu-HU" sz="2800" dirty="0"/>
              <a:t>: </a:t>
            </a:r>
            <a:r>
              <a:rPr lang="hu-HU" sz="2800" dirty="0" smtClean="0"/>
              <a:t>a </a:t>
            </a:r>
            <a:r>
              <a:rPr lang="hu-HU" sz="2800" b="1" dirty="0" smtClean="0"/>
              <a:t>cselekvőképtelen</a:t>
            </a:r>
            <a:r>
              <a:rPr lang="hu-HU" sz="2800" dirty="0" smtClean="0"/>
              <a:t> személy </a:t>
            </a:r>
            <a:r>
              <a:rPr lang="hu-HU" sz="2800" dirty="0"/>
              <a:t>jognyilatkozata semmis.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színlelt szerződés </a:t>
            </a:r>
            <a:r>
              <a:rPr lang="hu-HU" sz="2800" dirty="0"/>
              <a:t>célja csaknem mindig valamilyen harmadik </a:t>
            </a:r>
            <a:r>
              <a:rPr lang="hu-HU" sz="2800" dirty="0" smtClean="0"/>
              <a:t>személy jogainak</a:t>
            </a:r>
            <a:r>
              <a:rPr lang="hu-HU" sz="2800" dirty="0"/>
              <a:t>, törvényes érdekeinek kijátszása. Esetei:</a:t>
            </a:r>
          </a:p>
          <a:p>
            <a:pPr marL="0" indent="0" algn="just">
              <a:buNone/>
            </a:pPr>
            <a:r>
              <a:rPr lang="hu-HU" sz="2800" dirty="0"/>
              <a:t>- a felek vagy egyáltalán nem akarnak szerződést kötni, vagy pedig</a:t>
            </a:r>
          </a:p>
          <a:p>
            <a:pPr marL="0" indent="0" algn="just">
              <a:buNone/>
            </a:pPr>
            <a:r>
              <a:rPr lang="hu-HU" sz="2800" dirty="0"/>
              <a:t>- a külvilág felé e szerződéssel egy másik szerződésüket (</a:t>
            </a:r>
            <a:r>
              <a:rPr lang="hu-HU" sz="2800" dirty="0" smtClean="0"/>
              <a:t>valódi szándékukat</a:t>
            </a:r>
            <a:r>
              <a:rPr lang="hu-HU" sz="2800" dirty="0"/>
              <a:t>) leplezik.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194905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szerződési nyilatkozat </a:t>
            </a:r>
            <a:r>
              <a:rPr lang="hu-HU" sz="2800" b="1" dirty="0" smtClean="0"/>
              <a:t>hibái:</a:t>
            </a:r>
          </a:p>
          <a:p>
            <a:pPr marL="0" indent="0" algn="just">
              <a:buNone/>
            </a:pPr>
            <a:r>
              <a:rPr lang="hu-HU" sz="2800" dirty="0"/>
              <a:t>A megszabott </a:t>
            </a:r>
            <a:r>
              <a:rPr lang="hu-HU" sz="2800" b="1" dirty="0"/>
              <a:t>alakszerűség hiánya </a:t>
            </a:r>
            <a:r>
              <a:rPr lang="hu-HU" sz="2800" dirty="0"/>
              <a:t>nem minden esetben </a:t>
            </a:r>
            <a:r>
              <a:rPr lang="hu-HU" sz="2800" dirty="0" smtClean="0"/>
              <a:t>eredményez semmisséget</a:t>
            </a:r>
            <a:r>
              <a:rPr lang="hu-HU" sz="2800" dirty="0"/>
              <a:t>, ugyanis az ilyen szerződés a teljesítés elfogadásával a </a:t>
            </a:r>
            <a:r>
              <a:rPr lang="hu-HU" sz="2800" dirty="0" smtClean="0"/>
              <a:t>teljesített rész </a:t>
            </a:r>
            <a:r>
              <a:rPr lang="hu-HU" sz="2800" dirty="0"/>
              <a:t>erejéig érvényessé válik. Ha azonban a jogszabály a </a:t>
            </a:r>
            <a:r>
              <a:rPr lang="hu-HU" sz="2800" dirty="0" smtClean="0"/>
              <a:t>szerződés közokiratba </a:t>
            </a:r>
            <a:r>
              <a:rPr lang="hu-HU" sz="2800" dirty="0"/>
              <a:t>vagy teljes bizonyító erejű magánokiratba foglalását </a:t>
            </a:r>
            <a:r>
              <a:rPr lang="hu-HU" sz="2800" dirty="0" smtClean="0"/>
              <a:t>írja elő</a:t>
            </a:r>
            <a:r>
              <a:rPr lang="hu-HU" sz="2800" dirty="0"/>
              <a:t>, illetve a szerződés ingatlan tulajdonjogának átruházására </a:t>
            </a:r>
            <a:r>
              <a:rPr lang="hu-HU" sz="2800" dirty="0" smtClean="0"/>
              <a:t>irányul, akkor </a:t>
            </a:r>
            <a:r>
              <a:rPr lang="hu-HU" sz="2800" dirty="0"/>
              <a:t>a teljesítéssel sem válik érvényessé a szerződés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190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b="1" dirty="0" smtClean="0"/>
              <a:t>célzott </a:t>
            </a:r>
            <a:r>
              <a:rPr lang="hu-HU" sz="2800" b="1" dirty="0"/>
              <a:t>joghatás hibájában rejlő </a:t>
            </a:r>
            <a:r>
              <a:rPr lang="hu-HU" sz="2800" b="1" dirty="0" smtClean="0"/>
              <a:t>érvénytelenség:</a:t>
            </a:r>
            <a:endParaRPr lang="hu-HU" sz="2800" b="1" dirty="0"/>
          </a:p>
          <a:p>
            <a:pPr marL="0" indent="0" algn="just">
              <a:buNone/>
            </a:pPr>
            <a:r>
              <a:rPr lang="hu-HU" sz="2800" dirty="0"/>
              <a:t>Ebbe a körbe tartozó érvénytelenségi okok közül megtámadhatóságra </a:t>
            </a:r>
            <a:r>
              <a:rPr lang="hu-HU" sz="2800" dirty="0" smtClean="0"/>
              <a:t>vezet </a:t>
            </a:r>
            <a:r>
              <a:rPr lang="hu-HU" sz="2800" b="1" dirty="0" smtClean="0"/>
              <a:t>az </a:t>
            </a:r>
            <a:r>
              <a:rPr lang="hu-HU" sz="2800" b="1" dirty="0"/>
              <a:t>objektív értékaránytalanság</a:t>
            </a:r>
            <a:r>
              <a:rPr lang="hu-HU" sz="2800" dirty="0"/>
              <a:t> valamint a nem fogyasztói </a:t>
            </a:r>
            <a:r>
              <a:rPr lang="hu-HU" sz="2800" dirty="0" smtClean="0"/>
              <a:t>szerződésben szereplő </a:t>
            </a:r>
            <a:r>
              <a:rPr lang="hu-HU" sz="2800" b="1" dirty="0"/>
              <a:t>tisztességtelen általános szerződési </a:t>
            </a:r>
            <a:r>
              <a:rPr lang="hu-HU" sz="2800" b="1" dirty="0" smtClean="0"/>
              <a:t>feltétel. </a:t>
            </a:r>
            <a:r>
              <a:rPr lang="hu-HU" sz="2800" dirty="0" smtClean="0"/>
              <a:t>Semmisséget </a:t>
            </a:r>
            <a:r>
              <a:rPr lang="hu-HU" sz="2800" dirty="0"/>
              <a:t>eredményez a </a:t>
            </a:r>
            <a:r>
              <a:rPr lang="hu-HU" sz="2800" b="1" dirty="0"/>
              <a:t>tilos szerződés,</a:t>
            </a:r>
            <a:r>
              <a:rPr lang="hu-HU" sz="2800" dirty="0"/>
              <a:t> </a:t>
            </a:r>
            <a:r>
              <a:rPr lang="hu-HU" sz="2800" b="1" dirty="0"/>
              <a:t>a jogszabály </a:t>
            </a:r>
            <a:r>
              <a:rPr lang="hu-HU" sz="2800" b="1" dirty="0" smtClean="0"/>
              <a:t>megkerülésével kötött </a:t>
            </a:r>
            <a:r>
              <a:rPr lang="hu-HU" sz="2800" b="1" dirty="0"/>
              <a:t>szerződés,</a:t>
            </a:r>
            <a:r>
              <a:rPr lang="hu-HU" sz="2800" dirty="0"/>
              <a:t> a </a:t>
            </a:r>
            <a:r>
              <a:rPr lang="hu-HU" sz="2800" b="1" dirty="0"/>
              <a:t>jó erkölcsbe ütköző</a:t>
            </a:r>
            <a:r>
              <a:rPr lang="hu-HU" sz="2800" dirty="0"/>
              <a:t>, az </a:t>
            </a:r>
            <a:r>
              <a:rPr lang="hu-HU" sz="2800" b="1" dirty="0"/>
              <a:t>uzsorás,</a:t>
            </a:r>
            <a:r>
              <a:rPr lang="hu-HU" sz="2800" dirty="0"/>
              <a:t> és a </a:t>
            </a:r>
            <a:r>
              <a:rPr lang="hu-HU" sz="2800" b="1" dirty="0"/>
              <a:t>lehetetlen </a:t>
            </a:r>
            <a:r>
              <a:rPr lang="hu-HU" sz="2800" b="1" dirty="0" smtClean="0"/>
              <a:t>szerződés</a:t>
            </a:r>
            <a:r>
              <a:rPr lang="hu-HU" sz="2800" dirty="0" smtClean="0"/>
              <a:t>, valamint </a:t>
            </a:r>
            <a:r>
              <a:rPr lang="hu-HU" sz="2800" dirty="0"/>
              <a:t>fogyasztókat érintő egyes szerződési kikötések.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72193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Jogi norma </a:t>
            </a:r>
            <a:r>
              <a:rPr lang="hu-HU" sz="2800" dirty="0" smtClean="0"/>
              <a:t>szerkezete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Tényállás</a:t>
            </a:r>
            <a:r>
              <a:rPr lang="hu-HU" sz="2800" dirty="0"/>
              <a:t> (feltétel, hipotézis) – elvont módon meghatározott </a:t>
            </a:r>
            <a:r>
              <a:rPr lang="hu-HU" sz="2800" dirty="0" smtClean="0"/>
              <a:t>jelenségek összessége</a:t>
            </a:r>
            <a:r>
              <a:rPr lang="hu-HU" sz="2800" dirty="0"/>
              <a:t>, amelyek bekövetkezéséhez a jogszabály meghatározott </a:t>
            </a:r>
            <a:r>
              <a:rPr lang="hu-HU" sz="2800" dirty="0" smtClean="0"/>
              <a:t>emberi magatartást fűz. A </a:t>
            </a:r>
            <a:r>
              <a:rPr lang="hu-HU" sz="2800" dirty="0"/>
              <a:t>rendelkező rész csakis a teljes tényállás megvalósulása </a:t>
            </a:r>
            <a:r>
              <a:rPr lang="hu-HU" sz="2800" dirty="0" smtClean="0"/>
              <a:t>esetén alkalmazható.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 smtClean="0"/>
              <a:t>Rendelkezés </a:t>
            </a:r>
            <a:r>
              <a:rPr lang="hu-HU" sz="2800" dirty="0"/>
              <a:t>(diszpozíció) a tényállás megvalósulása esetén a </a:t>
            </a:r>
            <a:r>
              <a:rPr lang="hu-HU" sz="2800" dirty="0" smtClean="0"/>
              <a:t>követendő magatartás </a:t>
            </a:r>
            <a:r>
              <a:rPr lang="hu-HU" sz="2800" dirty="0"/>
              <a:t>(tevés, nem tevés, tartózkodás). </a:t>
            </a:r>
            <a:endParaRPr lang="hu-H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800" b="1" dirty="0"/>
              <a:t>Jogkövetkezmény</a:t>
            </a:r>
            <a:r>
              <a:rPr lang="hu-HU" sz="2800" dirty="0"/>
              <a:t> – a jogi norma a rendelkezésben előírt </a:t>
            </a:r>
            <a:r>
              <a:rPr lang="hu-HU" sz="2800" dirty="0" smtClean="0"/>
              <a:t>magatartás tanúsítása </a:t>
            </a:r>
            <a:r>
              <a:rPr lang="hu-HU" sz="2800" dirty="0"/>
              <a:t>esetére meghatározott jogkövetkezményt fűz.</a:t>
            </a:r>
          </a:p>
        </p:txBody>
      </p:sp>
    </p:spTree>
    <p:extLst>
      <p:ext uri="{BB962C8B-B14F-4D97-AF65-F5344CB8AC3E}">
        <p14:creationId xmlns:p14="http://schemas.microsoft.com/office/powerpoint/2010/main" val="106774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Ha a szolgáltatás és ellenszolgáltatás között anélkül, hogy az egyik </a:t>
            </a:r>
            <a:r>
              <a:rPr lang="hu-HU" sz="2800" dirty="0" smtClean="0"/>
              <a:t>felet az </a:t>
            </a:r>
            <a:r>
              <a:rPr lang="hu-HU" sz="2800" dirty="0"/>
              <a:t>ingyenes juttatás szándéka vezetné, a szerződés </a:t>
            </a:r>
            <a:r>
              <a:rPr lang="hu-HU" sz="2800" dirty="0" smtClean="0"/>
              <a:t>megkötésének időpontjában </a:t>
            </a:r>
            <a:r>
              <a:rPr lang="hu-HU" sz="2800" b="1" dirty="0"/>
              <a:t>feltűnően nagy az aránytalanság</a:t>
            </a:r>
            <a:r>
              <a:rPr lang="hu-HU" sz="2800" dirty="0"/>
              <a:t>, a sérelmet szenvedett </a:t>
            </a:r>
            <a:r>
              <a:rPr lang="hu-HU" sz="2800" dirty="0" smtClean="0"/>
              <a:t>fél a </a:t>
            </a:r>
            <a:r>
              <a:rPr lang="hu-HU" sz="2800" dirty="0"/>
              <a:t>szerződést megtámadhatja. Nem támadhatja meg a szerződést az, aki </a:t>
            </a:r>
            <a:r>
              <a:rPr lang="hu-HU" sz="2800" dirty="0" smtClean="0"/>
              <a:t>a feltűnő </a:t>
            </a:r>
            <a:r>
              <a:rPr lang="hu-HU" sz="2800" dirty="0"/>
              <a:t>értékaránytalanságot felismerhette vagy annak kockázatát </a:t>
            </a:r>
            <a:r>
              <a:rPr lang="hu-HU" sz="2800" dirty="0" smtClean="0"/>
              <a:t>vállalta. </a:t>
            </a:r>
          </a:p>
          <a:p>
            <a:pPr marL="0" indent="0" algn="just">
              <a:buNone/>
            </a:pPr>
            <a:r>
              <a:rPr lang="hu-HU" sz="2800" b="1" dirty="0" smtClean="0"/>
              <a:t>Tisztességtelen </a:t>
            </a:r>
            <a:r>
              <a:rPr lang="hu-HU" sz="2800" b="1" dirty="0"/>
              <a:t>az általános szerződési feltétel</a:t>
            </a:r>
            <a:r>
              <a:rPr lang="hu-HU" sz="2800" dirty="0"/>
              <a:t>, illetve a </a:t>
            </a:r>
            <a:r>
              <a:rPr lang="hu-HU" sz="2800" dirty="0" smtClean="0"/>
              <a:t>fogyasztói szerződésben </a:t>
            </a:r>
            <a:r>
              <a:rPr lang="hu-HU" sz="2800" dirty="0"/>
              <a:t>egyedileg meg nem tárgyalt szerződési feltétel, ha </a:t>
            </a:r>
            <a:r>
              <a:rPr lang="hu-HU" sz="2800" dirty="0" smtClean="0"/>
              <a:t>a feleknek </a:t>
            </a:r>
            <a:r>
              <a:rPr lang="hu-HU" sz="2800" dirty="0"/>
              <a:t>a szerződésből eredő jogait és kötelezettségeit a jóhiszeműség </a:t>
            </a:r>
            <a:r>
              <a:rPr lang="hu-HU" sz="2800" dirty="0" smtClean="0"/>
              <a:t>és tisztesség </a:t>
            </a:r>
            <a:r>
              <a:rPr lang="hu-HU" sz="2800" dirty="0"/>
              <a:t>követelményének megsértésével egyoldalúan és </a:t>
            </a:r>
            <a:r>
              <a:rPr lang="hu-HU" sz="2800" dirty="0" smtClean="0"/>
              <a:t>indokolatlanul a </a:t>
            </a:r>
            <a:r>
              <a:rPr lang="hu-HU" sz="2800" dirty="0"/>
              <a:t>szerződési feltétel támasztójával szerződést kötő fél </a:t>
            </a:r>
            <a:r>
              <a:rPr lang="hu-HU" sz="2800" dirty="0" smtClean="0"/>
              <a:t>hátrányára állapítja </a:t>
            </a:r>
            <a:r>
              <a:rPr lang="hu-HU" sz="2800" dirty="0"/>
              <a:t>meg.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869467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Az a szerződés, amely </a:t>
            </a:r>
            <a:r>
              <a:rPr lang="hu-HU" sz="2800" b="1" dirty="0"/>
              <a:t>jogszabály</a:t>
            </a:r>
            <a:r>
              <a:rPr lang="hu-HU" sz="2800" dirty="0"/>
              <a:t> </a:t>
            </a:r>
            <a:r>
              <a:rPr lang="hu-HU" sz="2800" dirty="0" smtClean="0"/>
              <a:t>kógens </a:t>
            </a:r>
            <a:r>
              <a:rPr lang="hu-HU" sz="2800" dirty="0"/>
              <a:t>tartalmú </a:t>
            </a:r>
            <a:r>
              <a:rPr lang="hu-HU" sz="2800" b="1" dirty="0" smtClean="0"/>
              <a:t>rendelkezésébe ütközik</a:t>
            </a:r>
            <a:r>
              <a:rPr lang="hu-HU" sz="2800" dirty="0"/>
              <a:t>, </a:t>
            </a:r>
            <a:r>
              <a:rPr lang="hu-HU" sz="2800" dirty="0" smtClean="0"/>
              <a:t>semmis.</a:t>
            </a:r>
          </a:p>
          <a:p>
            <a:pPr marL="0" indent="0" algn="just">
              <a:buNone/>
            </a:pPr>
            <a:r>
              <a:rPr lang="hu-HU" sz="2800" dirty="0"/>
              <a:t>Semmis az a szerződés is, amelyet </a:t>
            </a:r>
            <a:r>
              <a:rPr lang="hu-HU" sz="2800" b="1" dirty="0"/>
              <a:t>jogszabály megkerülésével kötöttek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Semmis a szerződés akkor, ha nyilvánvalóan </a:t>
            </a:r>
            <a:r>
              <a:rPr lang="hu-HU" sz="2800" b="1" dirty="0" err="1"/>
              <a:t>jóerkölcsbe</a:t>
            </a:r>
            <a:r>
              <a:rPr lang="hu-HU" sz="2800" b="1" dirty="0"/>
              <a:t> ütközik</a:t>
            </a:r>
            <a:r>
              <a:rPr lang="hu-HU" sz="2800" b="1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Ha a szerződő fél a szerződés megkötésekor a másik fél </a:t>
            </a:r>
            <a:r>
              <a:rPr lang="hu-HU" sz="2800" dirty="0" smtClean="0"/>
              <a:t>helyzetének kihasználásával </a:t>
            </a:r>
            <a:r>
              <a:rPr lang="hu-HU" sz="2800" dirty="0"/>
              <a:t>feltűnően aránytalan előnyt kötött ki, a </a:t>
            </a:r>
            <a:r>
              <a:rPr lang="hu-HU" sz="2800" dirty="0" smtClean="0"/>
              <a:t>szerződés semmis</a:t>
            </a:r>
            <a:r>
              <a:rPr lang="hu-HU" sz="2800" dirty="0"/>
              <a:t>. </a:t>
            </a:r>
            <a:r>
              <a:rPr lang="hu-HU" sz="2800" b="1" dirty="0" smtClean="0"/>
              <a:t>(Uzsorás)</a:t>
            </a:r>
          </a:p>
          <a:p>
            <a:pPr marL="0" indent="0" algn="just">
              <a:buNone/>
            </a:pPr>
            <a:r>
              <a:rPr lang="hu-HU" sz="2800" b="1" dirty="0"/>
              <a:t>A </a:t>
            </a:r>
            <a:r>
              <a:rPr lang="hu-HU" sz="2800" b="1" dirty="0" smtClean="0"/>
              <a:t>fizikailag, vagy jogilag lehetetlen </a:t>
            </a:r>
            <a:r>
              <a:rPr lang="hu-HU" sz="2800" dirty="0"/>
              <a:t>szolgáltatásra irányuló szerződés </a:t>
            </a:r>
            <a:r>
              <a:rPr lang="hu-HU" sz="2800" dirty="0" smtClean="0"/>
              <a:t>semmis.</a:t>
            </a:r>
          </a:p>
          <a:p>
            <a:pPr marL="0" indent="0" algn="just">
              <a:buNone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53607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Érvénytelen szerződésre jogosultságot alapítani és a szerződés </a:t>
            </a:r>
            <a:r>
              <a:rPr lang="hu-HU" sz="2800" b="1" dirty="0" smtClean="0"/>
              <a:t>teljesítését követelni </a:t>
            </a:r>
            <a:r>
              <a:rPr lang="hu-HU" sz="2800" b="1" dirty="0"/>
              <a:t>nem lehet. </a:t>
            </a:r>
            <a:endParaRPr lang="hu-HU" sz="2800" b="1" dirty="0" smtClean="0"/>
          </a:p>
          <a:p>
            <a:pPr marL="514350" indent="-514350" algn="just">
              <a:buFont typeface="+mj-lt"/>
              <a:buAutoNum type="alphaUcPeriod"/>
            </a:pPr>
            <a:r>
              <a:rPr lang="hu-HU" sz="2800"/>
              <a:t>A </a:t>
            </a:r>
            <a:r>
              <a:rPr lang="hu-HU" sz="2800" smtClean="0"/>
              <a:t>Ptk. </a:t>
            </a:r>
            <a:r>
              <a:rPr lang="hu-HU" sz="2800" dirty="0"/>
              <a:t>érvénytelen szerződés </a:t>
            </a:r>
            <a:r>
              <a:rPr lang="hu-HU" sz="2800" dirty="0" smtClean="0"/>
              <a:t>esetében főszabályként </a:t>
            </a:r>
            <a:r>
              <a:rPr lang="hu-HU" sz="2800" dirty="0"/>
              <a:t>az érvényessé nyilvánítást alkalmazza. </a:t>
            </a:r>
            <a:r>
              <a:rPr lang="hu-HU" sz="2800" dirty="0" smtClean="0"/>
              <a:t>2 esetben határoz </a:t>
            </a:r>
            <a:r>
              <a:rPr lang="hu-HU" sz="2800" dirty="0"/>
              <a:t>így a bíróság: egyrészt ha </a:t>
            </a:r>
            <a:r>
              <a:rPr lang="hu-HU" sz="2800" b="1" dirty="0"/>
              <a:t>az érvénytelenség </a:t>
            </a:r>
            <a:r>
              <a:rPr lang="hu-HU" sz="2800" b="1" dirty="0" smtClean="0"/>
              <a:t>miatti érdeksérelem </a:t>
            </a:r>
            <a:r>
              <a:rPr lang="hu-HU" sz="2800" b="1" dirty="0"/>
              <a:t>a szerződés megfelelő módosításával </a:t>
            </a:r>
            <a:r>
              <a:rPr lang="hu-HU" sz="2800" b="1" dirty="0" smtClean="0"/>
              <a:t>kiküszöbölhető, </a:t>
            </a:r>
            <a:r>
              <a:rPr lang="hu-HU" sz="2800" dirty="0" smtClean="0"/>
              <a:t>vagy </a:t>
            </a:r>
            <a:r>
              <a:rPr lang="hu-HU" sz="2800" dirty="0"/>
              <a:t>ha </a:t>
            </a:r>
            <a:r>
              <a:rPr lang="hu-HU" sz="2800" b="1" dirty="0"/>
              <a:t>az érvénytelenség oka utóbb megszűnt</a:t>
            </a:r>
            <a:r>
              <a:rPr lang="hu-HU" sz="2800" b="1" dirty="0" smtClean="0"/>
              <a:t>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hu-HU" sz="2800" dirty="0"/>
              <a:t>Szintén az érvényessé nyilvánításhoz tartozik az a rendezési </a:t>
            </a:r>
            <a:r>
              <a:rPr lang="hu-HU" sz="2800" dirty="0" smtClean="0"/>
              <a:t>mód, amikor </a:t>
            </a:r>
            <a:r>
              <a:rPr lang="hu-HU" sz="2800" dirty="0"/>
              <a:t>maguk </a:t>
            </a:r>
            <a:r>
              <a:rPr lang="hu-HU" sz="2800" b="1" dirty="0"/>
              <a:t>a felek orvosolják az érvénytelenség okát.</a:t>
            </a:r>
            <a:r>
              <a:rPr lang="hu-HU" sz="2800" dirty="0"/>
              <a:t> Ezt </a:t>
            </a:r>
            <a:r>
              <a:rPr lang="hu-HU" sz="2800" dirty="0" smtClean="0"/>
              <a:t>tehetik egyfelől </a:t>
            </a:r>
            <a:r>
              <a:rPr lang="hu-HU" sz="2800" dirty="0"/>
              <a:t>az érvénytelen szerződés megerősítésével, valamint </a:t>
            </a:r>
            <a:r>
              <a:rPr lang="hu-HU" sz="2800" dirty="0" smtClean="0"/>
              <a:t>az érvénytelenség </a:t>
            </a:r>
            <a:r>
              <a:rPr lang="hu-HU" sz="2800" dirty="0"/>
              <a:t>okát maguk is kiküszöbölhetik (például a </a:t>
            </a:r>
            <a:r>
              <a:rPr lang="hu-HU" sz="2800" dirty="0" smtClean="0"/>
              <a:t>szerződés módosításával</a:t>
            </a:r>
            <a:r>
              <a:rPr lang="hu-HU" sz="2800" dirty="0"/>
              <a:t>).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600129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Érvénytelen szerződésre jogosultságot alapítani és a szerződés </a:t>
            </a:r>
            <a:r>
              <a:rPr lang="hu-HU" sz="2800" b="1" dirty="0" smtClean="0"/>
              <a:t>teljesítését követelni </a:t>
            </a:r>
            <a:r>
              <a:rPr lang="hu-HU" sz="2800" b="1" dirty="0"/>
              <a:t>nem lehet. </a:t>
            </a:r>
            <a:endParaRPr lang="hu-HU" sz="2800" b="1" dirty="0" smtClean="0"/>
          </a:p>
          <a:p>
            <a:pPr marL="514350" indent="-514350" algn="just">
              <a:buFont typeface="+mj-lt"/>
              <a:buAutoNum type="alphaUcPeriod" startAt="3"/>
            </a:pPr>
            <a:r>
              <a:rPr lang="hu-HU" sz="2800" dirty="0"/>
              <a:t>Lehetőség van arra is, hogy </a:t>
            </a:r>
            <a:r>
              <a:rPr lang="hu-HU" sz="2800" b="1" dirty="0"/>
              <a:t>a felek kérelmezzék az általuk </a:t>
            </a:r>
            <a:r>
              <a:rPr lang="hu-HU" sz="2800" b="1" dirty="0" smtClean="0"/>
              <a:t>nyújtott szolgáltatások </a:t>
            </a:r>
            <a:r>
              <a:rPr lang="hu-HU" sz="2800" b="1" dirty="0"/>
              <a:t>természetbeni visszatérítését (eredeti </a:t>
            </a:r>
            <a:r>
              <a:rPr lang="hu-HU" sz="2800" b="1" dirty="0" smtClean="0"/>
              <a:t>állapot helyreállítása</a:t>
            </a:r>
            <a:r>
              <a:rPr lang="hu-HU" sz="2800" b="1" dirty="0"/>
              <a:t>), </a:t>
            </a:r>
            <a:r>
              <a:rPr lang="hu-HU" sz="2800" dirty="0"/>
              <a:t>ekkor azonban gondoskodni kell a </a:t>
            </a:r>
            <a:r>
              <a:rPr lang="hu-HU" sz="2800" dirty="0" smtClean="0"/>
              <a:t>szolgáltatások eredeti </a:t>
            </a:r>
            <a:r>
              <a:rPr lang="hu-HU" sz="2800" dirty="0"/>
              <a:t>értékegyensúlyának fenntartásáról</a:t>
            </a:r>
            <a:r>
              <a:rPr lang="hu-HU" sz="2800" dirty="0" smtClean="0"/>
              <a:t>.</a:t>
            </a:r>
          </a:p>
          <a:p>
            <a:pPr marL="514350" indent="-514350" algn="just">
              <a:buFont typeface="+mj-lt"/>
              <a:buAutoNum type="alphaUcPeriod" startAt="3"/>
            </a:pPr>
            <a:r>
              <a:rPr lang="hu-HU" sz="2800" dirty="0"/>
              <a:t>Ha a szerződés nem nyilvánítható érvényessé, és a </a:t>
            </a:r>
            <a:r>
              <a:rPr lang="hu-HU" sz="2800" dirty="0" smtClean="0"/>
              <a:t>szerződéskötés előtt </a:t>
            </a:r>
            <a:r>
              <a:rPr lang="hu-HU" sz="2800" dirty="0"/>
              <a:t>fennállt helyzetet természetben nem lehet visszaállítani vagy az </a:t>
            </a:r>
            <a:r>
              <a:rPr lang="hu-HU" sz="2800" dirty="0" smtClean="0"/>
              <a:t>a szerződő </a:t>
            </a:r>
            <a:r>
              <a:rPr lang="hu-HU" sz="2800" dirty="0"/>
              <a:t>fél jogi érdekét sértené, </a:t>
            </a:r>
            <a:r>
              <a:rPr lang="hu-HU" sz="2800" b="1" dirty="0"/>
              <a:t>a bíróság elrendelheti </a:t>
            </a:r>
            <a:r>
              <a:rPr lang="hu-HU" sz="2800" b="1" dirty="0" smtClean="0"/>
              <a:t>az ellenszolgáltatás </a:t>
            </a:r>
            <a:r>
              <a:rPr lang="hu-HU" sz="2800" b="1" dirty="0"/>
              <a:t>nélkül maradt szolgáltatás ellenértékének </a:t>
            </a:r>
            <a:r>
              <a:rPr lang="hu-HU" sz="2800" b="1" dirty="0" err="1" smtClean="0"/>
              <a:t>pénzbeni</a:t>
            </a:r>
            <a:r>
              <a:rPr lang="hu-HU" sz="2800" b="1" dirty="0" smtClean="0"/>
              <a:t> megtérítését</a:t>
            </a:r>
            <a:r>
              <a:rPr lang="hu-HU" sz="2800" b="1" dirty="0"/>
              <a:t>.</a:t>
            </a:r>
            <a:r>
              <a:rPr lang="hu-HU" sz="2800" dirty="0"/>
              <a:t> (</a:t>
            </a:r>
            <a:r>
              <a:rPr lang="hu-HU" sz="2800" b="1" dirty="0"/>
              <a:t>alaptalan gazdagodás pénzbeli megtérítése</a:t>
            </a:r>
            <a:r>
              <a:rPr lang="hu-HU" sz="2800" dirty="0"/>
              <a:t>).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7010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szerződések megszűnésének rendszerinti módja a </a:t>
            </a:r>
            <a:r>
              <a:rPr lang="hu-HU" sz="2800" b="1" dirty="0"/>
              <a:t>teljesítés.</a:t>
            </a:r>
            <a:r>
              <a:rPr lang="hu-HU" sz="2800" dirty="0"/>
              <a:t> A </a:t>
            </a:r>
            <a:r>
              <a:rPr lang="hu-HU" sz="2800" dirty="0" smtClean="0"/>
              <a:t>szolgáltatást a </a:t>
            </a:r>
            <a:r>
              <a:rPr lang="hu-HU" sz="2800" dirty="0"/>
              <a:t>kötelem tartalmának megfelelően kell teljesíteni, a megszabott helyen </a:t>
            </a:r>
            <a:r>
              <a:rPr lang="hu-HU" sz="2800" dirty="0" smtClean="0"/>
              <a:t>és időben</a:t>
            </a:r>
            <a:r>
              <a:rPr lang="hu-HU" sz="2800" dirty="0"/>
              <a:t>, a megállapított mennyiség, minőség és választék </a:t>
            </a:r>
            <a:r>
              <a:rPr lang="hu-HU" sz="2800" dirty="0" smtClean="0"/>
              <a:t>szerint. A </a:t>
            </a:r>
            <a:r>
              <a:rPr lang="hu-HU" sz="2800" b="1" dirty="0"/>
              <a:t>teljesítés helyét </a:t>
            </a:r>
            <a:r>
              <a:rPr lang="hu-HU" sz="2800" dirty="0"/>
              <a:t>a felek szabadon meghatározhatják. </a:t>
            </a:r>
            <a:r>
              <a:rPr lang="hu-HU" sz="2800" b="1" dirty="0" smtClean="0"/>
              <a:t>A </a:t>
            </a:r>
            <a:r>
              <a:rPr lang="hu-HU" sz="2800" b="1" dirty="0"/>
              <a:t>teljesítés idejét </a:t>
            </a:r>
            <a:r>
              <a:rPr lang="hu-HU" sz="2800" dirty="0"/>
              <a:t>is elsősorban a felek szabják meg. A teljesítési időt a </a:t>
            </a:r>
            <a:r>
              <a:rPr lang="hu-HU" sz="2800" dirty="0" smtClean="0"/>
              <a:t>felek szerződésükben </a:t>
            </a:r>
            <a:r>
              <a:rPr lang="hu-HU" sz="2800" dirty="0"/>
              <a:t>többféleképpen is megállapíthatják: határnap </a:t>
            </a:r>
            <a:r>
              <a:rPr lang="hu-HU" sz="2800" dirty="0" smtClean="0"/>
              <a:t>vagy </a:t>
            </a:r>
            <a:r>
              <a:rPr lang="hu-HU" sz="2800" dirty="0"/>
              <a:t>határidő </a:t>
            </a:r>
            <a:r>
              <a:rPr lang="hu-HU" sz="2800" dirty="0" smtClean="0"/>
              <a:t>tűzésével</a:t>
            </a:r>
            <a:r>
              <a:rPr lang="hu-HU" sz="2800" dirty="0"/>
              <a:t>. A teljesítésnek szerződésszerűnek kell lennie, ami akkor valósul meg, ha </a:t>
            </a:r>
            <a:r>
              <a:rPr lang="hu-HU" sz="2800" dirty="0" smtClean="0"/>
              <a:t>az megfelel </a:t>
            </a:r>
            <a:r>
              <a:rPr lang="hu-HU" sz="2800" dirty="0"/>
              <a:t>a törvényi és a szerződésben megállapított feltételeknek, azaz </a:t>
            </a:r>
            <a:r>
              <a:rPr lang="hu-HU" sz="2800" dirty="0" smtClean="0"/>
              <a:t>a rendeltetésszerű </a:t>
            </a:r>
            <a:r>
              <a:rPr lang="hu-HU" sz="2800" dirty="0"/>
              <a:t>használatra alkalmas. A szolgáltatásnak meg kell felelnie </a:t>
            </a:r>
            <a:r>
              <a:rPr lang="hu-HU" sz="2800" dirty="0" smtClean="0"/>
              <a:t>a rendszerinti céloknak.</a:t>
            </a:r>
          </a:p>
        </p:txBody>
      </p:sp>
    </p:spTree>
    <p:extLst>
      <p:ext uri="{BB962C8B-B14F-4D97-AF65-F5344CB8AC3E}">
        <p14:creationId xmlns:p14="http://schemas.microsoft.com/office/powerpoint/2010/main" val="2304521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szerződések </a:t>
            </a:r>
            <a:r>
              <a:rPr lang="hu-HU" sz="2800" b="1" dirty="0"/>
              <a:t>megszűnésének </a:t>
            </a:r>
            <a:r>
              <a:rPr lang="hu-HU" sz="2800" dirty="0"/>
              <a:t>optimális esete, ha a felek a </a:t>
            </a:r>
            <a:r>
              <a:rPr lang="hu-HU" sz="2800" dirty="0" smtClean="0"/>
              <a:t>szerződést tartalmának </a:t>
            </a:r>
            <a:r>
              <a:rPr lang="hu-HU" sz="2800" dirty="0"/>
              <a:t>megfelelően teljesítik. Előfordulhat azonban, hogy a </a:t>
            </a:r>
            <a:r>
              <a:rPr lang="hu-HU" sz="2800" dirty="0" smtClean="0"/>
              <a:t>szerződés teljesítés </a:t>
            </a:r>
            <a:r>
              <a:rPr lang="hu-HU" sz="2800" dirty="0"/>
              <a:t>nélkül szűnik meg. Ez </a:t>
            </a:r>
            <a:r>
              <a:rPr lang="hu-HU" sz="2800" dirty="0" smtClean="0"/>
              <a:t>bekövetkezhet:</a:t>
            </a:r>
          </a:p>
          <a:p>
            <a:pPr algn="just"/>
            <a:r>
              <a:rPr lang="hu-HU" sz="2800" dirty="0" smtClean="0"/>
              <a:t>a </a:t>
            </a:r>
            <a:r>
              <a:rPr lang="hu-HU" sz="2800" dirty="0"/>
              <a:t>felek közös akaratából szerződéssel, vagy </a:t>
            </a:r>
            <a:r>
              <a:rPr lang="hu-HU" sz="2800" b="1" dirty="0"/>
              <a:t>egyoldalú </a:t>
            </a:r>
            <a:r>
              <a:rPr lang="hu-HU" sz="2800" b="1" dirty="0" smtClean="0"/>
              <a:t>nyilatkozattal</a:t>
            </a:r>
            <a:r>
              <a:rPr lang="hu-HU" sz="2800" dirty="0" smtClean="0"/>
              <a:t> (</a:t>
            </a:r>
            <a:r>
              <a:rPr lang="hu-HU" sz="2800" b="1" dirty="0" smtClean="0"/>
              <a:t>elállás</a:t>
            </a:r>
            <a:r>
              <a:rPr lang="hu-HU" sz="2800" b="1" dirty="0"/>
              <a:t>, felmondás, beszámítás</a:t>
            </a:r>
            <a:r>
              <a:rPr lang="hu-HU" sz="2800" dirty="0" smtClean="0"/>
              <a:t>);</a:t>
            </a:r>
          </a:p>
          <a:p>
            <a:pPr algn="just"/>
            <a:r>
              <a:rPr lang="hu-HU" sz="2800" b="1" dirty="0" smtClean="0"/>
              <a:t>bírósági</a:t>
            </a:r>
            <a:r>
              <a:rPr lang="hu-HU" sz="2800" b="1" dirty="0"/>
              <a:t>, hatósági határozat vagy jogszabály megszüntető ereje </a:t>
            </a:r>
            <a:r>
              <a:rPr lang="hu-HU" sz="2800" b="1" dirty="0" smtClean="0"/>
              <a:t>révén</a:t>
            </a:r>
            <a:r>
              <a:rPr lang="hu-HU" sz="2800" dirty="0" smtClean="0"/>
              <a:t>, valamint</a:t>
            </a:r>
          </a:p>
          <a:p>
            <a:pPr algn="just"/>
            <a:r>
              <a:rPr lang="hu-HU" sz="2800" dirty="0" smtClean="0"/>
              <a:t>egyéb </a:t>
            </a:r>
            <a:r>
              <a:rPr lang="hu-HU" sz="2800" dirty="0"/>
              <a:t>okból, pl. a követelés és tartozás egy kézben való </a:t>
            </a:r>
            <a:r>
              <a:rPr lang="hu-HU" sz="2800" dirty="0" smtClean="0"/>
              <a:t>egyesülése, </a:t>
            </a:r>
            <a:r>
              <a:rPr lang="hu-HU" sz="2800" b="1" dirty="0" smtClean="0"/>
              <a:t>valamelyik </a:t>
            </a:r>
            <a:r>
              <a:rPr lang="hu-HU" sz="2800" b="1" dirty="0"/>
              <a:t>fél halála</a:t>
            </a:r>
            <a:r>
              <a:rPr lang="hu-HU" sz="2800" dirty="0"/>
              <a:t>, illetőleg </a:t>
            </a:r>
            <a:r>
              <a:rPr lang="hu-HU" sz="2800" b="1" dirty="0"/>
              <a:t>lehetetlenülés </a:t>
            </a:r>
            <a:r>
              <a:rPr lang="hu-HU" sz="2800" dirty="0"/>
              <a:t>okából.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013539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megszüntető szerződés </a:t>
            </a:r>
            <a:r>
              <a:rPr lang="hu-HU" sz="2800" dirty="0"/>
              <a:t>a felek olyan kétoldalú jognyilatkozata, mely </a:t>
            </a:r>
            <a:r>
              <a:rPr lang="hu-HU" sz="2800" dirty="0" smtClean="0"/>
              <a:t>a szerződést </a:t>
            </a:r>
            <a:r>
              <a:rPr lang="hu-HU" sz="2800" dirty="0"/>
              <a:t>a jövőre nézve </a:t>
            </a:r>
            <a:r>
              <a:rPr lang="hu-HU" sz="2800" dirty="0" smtClean="0"/>
              <a:t>szünteti meg. </a:t>
            </a:r>
          </a:p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b="1" dirty="0"/>
              <a:t>felbontó szerződéssel </a:t>
            </a:r>
            <a:r>
              <a:rPr lang="hu-HU" sz="2800" dirty="0"/>
              <a:t>a felek szerződésüket annak keletkezésének </a:t>
            </a:r>
            <a:r>
              <a:rPr lang="hu-HU" sz="2800" dirty="0" smtClean="0"/>
              <a:t>idejére visszaható hatállyal </a:t>
            </a:r>
            <a:r>
              <a:rPr lang="hu-HU" sz="2800" dirty="0"/>
              <a:t>számolják fel. Ilyenkor a szerződés </a:t>
            </a:r>
            <a:r>
              <a:rPr lang="hu-HU" sz="2800" dirty="0" smtClean="0"/>
              <a:t>nem csupán </a:t>
            </a:r>
            <a:r>
              <a:rPr lang="hu-HU" sz="2800" dirty="0"/>
              <a:t>megszűnik, hanem olyan helyzetet kell teremteni, mintha a felek </a:t>
            </a:r>
            <a:r>
              <a:rPr lang="hu-HU" sz="2800" dirty="0" smtClean="0"/>
              <a:t>a szerződést </a:t>
            </a:r>
            <a:r>
              <a:rPr lang="hu-HU" sz="2800" dirty="0"/>
              <a:t>meg sem kötötték </a:t>
            </a:r>
            <a:r>
              <a:rPr lang="hu-HU" sz="2800" dirty="0" smtClean="0"/>
              <a:t>volna.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felmondás</a:t>
            </a:r>
            <a:r>
              <a:rPr lang="hu-HU" sz="2800" dirty="0"/>
              <a:t> a másik félhez intézett egyoldalú nyilatkozat, mely a </a:t>
            </a:r>
            <a:r>
              <a:rPr lang="hu-HU" sz="2800" dirty="0" smtClean="0"/>
              <a:t>szerződést a </a:t>
            </a:r>
            <a:r>
              <a:rPr lang="hu-HU" sz="2800" dirty="0"/>
              <a:t>jövőre nézve szünteti meg. 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695826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b="1" dirty="0"/>
              <a:t>rendes felmondás </a:t>
            </a:r>
            <a:r>
              <a:rPr lang="hu-HU" sz="2800" dirty="0"/>
              <a:t>a határozatlan időre kötött tartós </a:t>
            </a:r>
            <a:r>
              <a:rPr lang="hu-HU" sz="2800" dirty="0" smtClean="0"/>
              <a:t>szerződések megszüntetésének </a:t>
            </a:r>
            <a:r>
              <a:rPr lang="hu-HU" sz="2800" dirty="0"/>
              <a:t>rendszerinti módja. A rendes felmondás </a:t>
            </a:r>
            <a:r>
              <a:rPr lang="hu-HU" sz="2800" dirty="0" smtClean="0"/>
              <a:t>általában határidős</a:t>
            </a:r>
            <a:r>
              <a:rPr lang="hu-HU" sz="2800" dirty="0"/>
              <a:t>, ami azt jelenti, hogy a szerződés nem a rendes </a:t>
            </a:r>
            <a:r>
              <a:rPr lang="hu-HU" sz="2800" dirty="0" smtClean="0"/>
              <a:t>felmondás közlésekor</a:t>
            </a:r>
            <a:r>
              <a:rPr lang="hu-HU" sz="2800" dirty="0"/>
              <a:t>, hanem akkor szűnik meg, amikor a felmondási idő eltelt. </a:t>
            </a:r>
            <a:r>
              <a:rPr lang="hu-HU" sz="2800" dirty="0" smtClean="0"/>
              <a:t>A rendes </a:t>
            </a:r>
            <a:r>
              <a:rPr lang="hu-HU" sz="2800" dirty="0"/>
              <a:t>felmondást nem kell </a:t>
            </a:r>
            <a:r>
              <a:rPr lang="hu-HU" sz="2800" dirty="0" smtClean="0"/>
              <a:t>indokolni.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rendkívüli felmondás </a:t>
            </a:r>
            <a:r>
              <a:rPr lang="hu-HU" sz="2800" dirty="0"/>
              <a:t>joga az egyik fél súlyos szerződésszegése esetén </a:t>
            </a:r>
            <a:r>
              <a:rPr lang="hu-HU" sz="2800" dirty="0" smtClean="0"/>
              <a:t>a másik </a:t>
            </a:r>
            <a:r>
              <a:rPr lang="hu-HU" sz="2800" dirty="0"/>
              <a:t>felet mind a határozott, mind a határozatlan idejű </a:t>
            </a:r>
            <a:r>
              <a:rPr lang="hu-HU" sz="2800" dirty="0" smtClean="0"/>
              <a:t>szerződéseknél megilleti</a:t>
            </a:r>
            <a:r>
              <a:rPr lang="hu-HU" sz="2800" dirty="0"/>
              <a:t>. </a:t>
            </a:r>
            <a:r>
              <a:rPr lang="hu-HU" sz="2800" dirty="0" smtClean="0"/>
              <a:t>A rendkívüli felmondást </a:t>
            </a:r>
            <a:r>
              <a:rPr lang="hu-HU" sz="2800" dirty="0"/>
              <a:t>indokolni kell, általában azonnalra szól, és mivel legtöbbször </a:t>
            </a:r>
            <a:r>
              <a:rPr lang="hu-HU" sz="2800" dirty="0" smtClean="0"/>
              <a:t>a másik </a:t>
            </a:r>
            <a:r>
              <a:rPr lang="hu-HU" sz="2800" dirty="0"/>
              <a:t>fél szerződésszegésére alapozott, szankciós jelleget hordoz magában.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336452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elállás </a:t>
            </a:r>
            <a:r>
              <a:rPr lang="hu-HU" sz="2800" dirty="0"/>
              <a:t>a másik félhez címzett egyoldalú nyilatkozat, mely a </a:t>
            </a:r>
            <a:r>
              <a:rPr lang="hu-HU" sz="2800" dirty="0" smtClean="0"/>
              <a:t>szerződést visszaható </a:t>
            </a:r>
            <a:r>
              <a:rPr lang="hu-HU" sz="2800" dirty="0"/>
              <a:t>hatállyal számolja fel. Eredményeként a </a:t>
            </a:r>
            <a:r>
              <a:rPr lang="hu-HU" sz="2800" dirty="0" smtClean="0"/>
              <a:t>szerződéskötés előtti </a:t>
            </a:r>
            <a:r>
              <a:rPr lang="hu-HU" sz="2800" dirty="0"/>
              <a:t>állapotot kell helyreállítani oly módon, mintha a felek a szerződést meg</a:t>
            </a:r>
          </a:p>
          <a:p>
            <a:pPr marL="0" indent="0" algn="just">
              <a:buNone/>
            </a:pPr>
            <a:r>
              <a:rPr lang="hu-HU" sz="2800" dirty="0"/>
              <a:t>sem kötötték </a:t>
            </a:r>
            <a:r>
              <a:rPr lang="hu-HU" sz="2800" dirty="0" smtClean="0"/>
              <a:t>volna. Irreverzibilis </a:t>
            </a:r>
            <a:r>
              <a:rPr lang="hu-HU" sz="2800" dirty="0"/>
              <a:t>(visszafordíthatatlan) szerződéseknél elállásra </a:t>
            </a:r>
            <a:r>
              <a:rPr lang="hu-HU" sz="2800" dirty="0" smtClean="0"/>
              <a:t>nincs lehetőség</a:t>
            </a:r>
            <a:r>
              <a:rPr lang="hu-HU" sz="2800" dirty="0"/>
              <a:t>.  </a:t>
            </a:r>
            <a:r>
              <a:rPr lang="hu-HU" sz="2800" dirty="0" smtClean="0"/>
              <a:t>Az </a:t>
            </a:r>
            <a:r>
              <a:rPr lang="hu-HU" sz="2800" dirty="0"/>
              <a:t>elállási jog is alapulhat jogszabályon, illetőleg a </a:t>
            </a:r>
            <a:r>
              <a:rPr lang="hu-HU" sz="2800" dirty="0" smtClean="0"/>
              <a:t>felek szerződésén</a:t>
            </a:r>
            <a:r>
              <a:rPr lang="hu-HU" sz="2800" dirty="0"/>
              <a:t>. Az elállás mindig azonnali hatályú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közhatalmi aktusok szerződésszüntető </a:t>
            </a:r>
            <a:r>
              <a:rPr lang="hu-HU" sz="2800" b="1" dirty="0" smtClean="0"/>
              <a:t>erejének </a:t>
            </a:r>
            <a:r>
              <a:rPr lang="hu-HU" sz="2800" dirty="0" smtClean="0"/>
              <a:t>esetei, amikor </a:t>
            </a:r>
            <a:r>
              <a:rPr lang="hu-HU" sz="2800" b="1" dirty="0" smtClean="0"/>
              <a:t>jogszabálynál </a:t>
            </a:r>
            <a:r>
              <a:rPr lang="hu-HU" sz="2800" b="1" dirty="0"/>
              <a:t>fogva </a:t>
            </a:r>
            <a:r>
              <a:rPr lang="hu-HU" sz="2800" dirty="0"/>
              <a:t>megszűnik </a:t>
            </a:r>
            <a:r>
              <a:rPr lang="hu-HU" sz="2800" dirty="0" smtClean="0"/>
              <a:t>a szerződés</a:t>
            </a:r>
            <a:r>
              <a:rPr lang="hu-HU" sz="2800" dirty="0"/>
              <a:t>, </a:t>
            </a:r>
            <a:r>
              <a:rPr lang="hu-HU" sz="2800" dirty="0" smtClean="0"/>
              <a:t>ha a </a:t>
            </a:r>
            <a:r>
              <a:rPr lang="hu-HU" sz="2800" b="1" dirty="0"/>
              <a:t>bíróság </a:t>
            </a:r>
            <a:r>
              <a:rPr lang="hu-HU" sz="2800" b="1" dirty="0" smtClean="0"/>
              <a:t>megszünteti </a:t>
            </a:r>
            <a:r>
              <a:rPr lang="hu-HU" sz="2800" dirty="0" smtClean="0"/>
              <a:t>a szerződést, vagy a szerződés </a:t>
            </a:r>
            <a:r>
              <a:rPr lang="hu-HU" sz="2800" b="1" dirty="0"/>
              <a:t>közigazgatási határozat </a:t>
            </a:r>
            <a:r>
              <a:rPr lang="hu-HU" sz="2800" b="1" dirty="0" smtClean="0"/>
              <a:t>alapján szűnik meg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59696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szerződő felek egyikének </a:t>
            </a:r>
            <a:r>
              <a:rPr lang="hu-HU" sz="2800" b="1" dirty="0"/>
              <a:t>halálával rendszerint nem szűnik meg szerződés. </a:t>
            </a:r>
            <a:r>
              <a:rPr lang="hu-HU" sz="2800" dirty="0"/>
              <a:t>Az </a:t>
            </a:r>
            <a:r>
              <a:rPr lang="hu-HU" sz="2800" b="1" dirty="0"/>
              <a:t>örökhagyó halálakor </a:t>
            </a:r>
            <a:r>
              <a:rPr lang="hu-HU" sz="2800" dirty="0"/>
              <a:t>a vagyona - </a:t>
            </a:r>
            <a:r>
              <a:rPr lang="hu-HU" sz="2800" b="1" dirty="0"/>
              <a:t>jogai és kötelezettségei </a:t>
            </a:r>
            <a:r>
              <a:rPr lang="hu-HU" sz="2800" dirty="0" smtClean="0"/>
              <a:t>– egyetemes </a:t>
            </a:r>
            <a:r>
              <a:rPr lang="hu-HU" sz="2800" b="1" dirty="0" smtClean="0"/>
              <a:t>jogutódjára</a:t>
            </a:r>
            <a:r>
              <a:rPr lang="hu-HU" sz="2800" b="1" dirty="0"/>
              <a:t>, örökösére száll át</a:t>
            </a:r>
            <a:r>
              <a:rPr lang="hu-HU" sz="2800" dirty="0"/>
              <a:t>. Az örökös pedig a tartozásokért </a:t>
            </a:r>
            <a:r>
              <a:rPr lang="hu-HU" sz="2800" dirty="0" smtClean="0"/>
              <a:t>köteles helytállni</a:t>
            </a:r>
            <a:r>
              <a:rPr lang="hu-HU" sz="2800" dirty="0"/>
              <a:t>, elsősorban a hagyaték tárgyaival, örökrésze </a:t>
            </a:r>
            <a:r>
              <a:rPr lang="hu-HU" sz="2800" dirty="0" smtClean="0"/>
              <a:t>erejéig. </a:t>
            </a:r>
            <a:r>
              <a:rPr lang="hu-HU" sz="2800" b="1" dirty="0" smtClean="0"/>
              <a:t>A </a:t>
            </a:r>
            <a:r>
              <a:rPr lang="hu-HU" sz="2800" b="1" dirty="0"/>
              <a:t>kötelezett halála megszünteti a szerződést, ha a szolgáltatás </a:t>
            </a:r>
            <a:r>
              <a:rPr lang="hu-HU" sz="2800" b="1" dirty="0" smtClean="0"/>
              <a:t>csak személyesen </a:t>
            </a:r>
            <a:r>
              <a:rPr lang="hu-HU" sz="2800" b="1" dirty="0"/>
              <a:t>volt </a:t>
            </a:r>
            <a:r>
              <a:rPr lang="hu-HU" sz="2800" b="1" dirty="0" smtClean="0"/>
              <a:t>teljesíthető.</a:t>
            </a:r>
            <a:r>
              <a:rPr lang="hu-HU" sz="2800" dirty="0" smtClean="0"/>
              <a:t> A </a:t>
            </a:r>
            <a:r>
              <a:rPr lang="hu-HU" sz="2800" dirty="0"/>
              <a:t>jogosult halála megszünteti a javára kötött tartási vagy </a:t>
            </a:r>
            <a:r>
              <a:rPr lang="hu-HU" sz="2800" dirty="0" smtClean="0"/>
              <a:t>öröklési szerződést. </a:t>
            </a:r>
            <a:r>
              <a:rPr lang="hu-HU" sz="2800" b="1" dirty="0" smtClean="0"/>
              <a:t>A </a:t>
            </a:r>
            <a:r>
              <a:rPr lang="hu-HU" sz="2800" b="1" dirty="0"/>
              <a:t>felek közötti bizalmi viszony miatt a megbízási szerződés </a:t>
            </a:r>
            <a:r>
              <a:rPr lang="hu-HU" sz="2800" b="1" dirty="0" smtClean="0"/>
              <a:t>megszűnik bármelyik </a:t>
            </a:r>
            <a:r>
              <a:rPr lang="hu-HU" sz="2800" b="1" dirty="0"/>
              <a:t>fél </a:t>
            </a:r>
            <a:r>
              <a:rPr lang="hu-HU" sz="2800" b="1" dirty="0" smtClean="0"/>
              <a:t>halálával. Jelentős </a:t>
            </a:r>
            <a:r>
              <a:rPr lang="hu-HU" sz="2800" b="1" dirty="0"/>
              <a:t>szerződésszüntető jogi tény a jogi személy jogutód </a:t>
            </a:r>
            <a:r>
              <a:rPr lang="hu-HU" sz="2800" b="1" dirty="0" smtClean="0"/>
              <a:t>nélküli megszűnése</a:t>
            </a:r>
            <a:r>
              <a:rPr lang="hu-HU" sz="2800" b="1" dirty="0"/>
              <a:t>.</a:t>
            </a:r>
          </a:p>
          <a:p>
            <a:pPr marL="0" indent="0" algn="just">
              <a:buNone/>
            </a:pP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3507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Érvényes</a:t>
            </a:r>
            <a:r>
              <a:rPr lang="hu-HU" sz="2800" dirty="0"/>
              <a:t> a jogszabály, ha a jogalkotásra feljogosított jogalkotó szerv </a:t>
            </a:r>
            <a:r>
              <a:rPr lang="hu-HU" sz="2800" dirty="0" smtClean="0"/>
              <a:t>a jogalkotásról </a:t>
            </a:r>
            <a:r>
              <a:rPr lang="hu-HU" sz="2800" dirty="0"/>
              <a:t>szóló törvény alapján bocsátotta ki és kihirdette a jogszabályt.</a:t>
            </a:r>
          </a:p>
          <a:p>
            <a:pPr marL="0" indent="0" algn="just">
              <a:buNone/>
            </a:pPr>
            <a:r>
              <a:rPr lang="hu-HU" sz="2800" b="1" dirty="0"/>
              <a:t>Hatályos a jogszabály</a:t>
            </a:r>
            <a:r>
              <a:rPr lang="hu-HU" sz="2800" dirty="0"/>
              <a:t>, ha az érvényes jogszabály alkalmazásának </a:t>
            </a:r>
            <a:r>
              <a:rPr lang="hu-HU" sz="2800" dirty="0" smtClean="0"/>
              <a:t>feltételei fennállnak</a:t>
            </a:r>
            <a:r>
              <a:rPr lang="hu-HU" sz="2800" dirty="0"/>
              <a:t>.</a:t>
            </a:r>
          </a:p>
          <a:p>
            <a:pPr marL="0" indent="0" algn="just">
              <a:buNone/>
            </a:pPr>
            <a:r>
              <a:rPr lang="hu-HU" sz="2800" b="1" dirty="0"/>
              <a:t>Időbeli: mikortól - meddig alkalmazható.</a:t>
            </a:r>
          </a:p>
          <a:p>
            <a:pPr marL="0" indent="0" algn="just">
              <a:buNone/>
            </a:pPr>
            <a:r>
              <a:rPr lang="hu-HU" sz="2800" b="1" dirty="0"/>
              <a:t>Területi: hol alkalmazható.</a:t>
            </a:r>
          </a:p>
          <a:p>
            <a:pPr marL="0" indent="0" algn="just">
              <a:buNone/>
            </a:pPr>
            <a:r>
              <a:rPr lang="hu-HU" sz="2800" b="1" dirty="0"/>
              <a:t>Személyi: mely személyekre kell a normát alkalmazni.</a:t>
            </a:r>
          </a:p>
          <a:p>
            <a:pPr marL="0" indent="0" algn="just">
              <a:buNone/>
            </a:pPr>
            <a:r>
              <a:rPr lang="hu-HU" sz="2800" dirty="0"/>
              <a:t>Jogszabály érvényesülése: a </a:t>
            </a:r>
            <a:r>
              <a:rPr lang="hu-HU" sz="2800" b="1" dirty="0"/>
              <a:t>jogszabály tényleges alkalmazása.</a:t>
            </a:r>
          </a:p>
        </p:txBody>
      </p:sp>
    </p:spTree>
    <p:extLst>
      <p:ext uri="{BB962C8B-B14F-4D97-AF65-F5344CB8AC3E}">
        <p14:creationId xmlns:p14="http://schemas.microsoft.com/office/powerpoint/2010/main" val="5744307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Abban az esetben, ha a szerződés a megkötése után bekövetkezett </a:t>
            </a:r>
            <a:r>
              <a:rPr lang="hu-HU" sz="2800" dirty="0" smtClean="0"/>
              <a:t>valamely okból </a:t>
            </a:r>
            <a:r>
              <a:rPr lang="hu-HU" sz="2800" dirty="0"/>
              <a:t>nem teljesíthető, </a:t>
            </a:r>
            <a:r>
              <a:rPr lang="hu-HU" sz="2800" b="1" dirty="0"/>
              <a:t>lehetetlenülésről </a:t>
            </a:r>
            <a:r>
              <a:rPr lang="hu-HU" sz="2800" dirty="0" smtClean="0"/>
              <a:t>beszélünk. </a:t>
            </a:r>
            <a:r>
              <a:rPr lang="hu-HU" sz="2800" b="1" dirty="0" smtClean="0"/>
              <a:t>Jogi </a:t>
            </a:r>
            <a:r>
              <a:rPr lang="hu-HU" sz="2800" b="1" dirty="0"/>
              <a:t>lehetetlenülésről </a:t>
            </a:r>
            <a:r>
              <a:rPr lang="hu-HU" sz="2800" dirty="0"/>
              <a:t>van szó, ha az államigazgatási hatóság elrendeli </a:t>
            </a:r>
            <a:r>
              <a:rPr lang="hu-HU" sz="2800" dirty="0" smtClean="0"/>
              <a:t>egy adott </a:t>
            </a:r>
            <a:r>
              <a:rPr lang="hu-HU" sz="2800" dirty="0"/>
              <a:t>épület lebontását, a házban lévő lakásokra vonatkozó bérleti </a:t>
            </a:r>
            <a:r>
              <a:rPr lang="hu-HU" sz="2800" dirty="0" smtClean="0"/>
              <a:t>szerződés további </a:t>
            </a:r>
            <a:r>
              <a:rPr lang="hu-HU" sz="2800" dirty="0"/>
              <a:t>teljesítése e jogi akadály miatt nem </a:t>
            </a:r>
            <a:r>
              <a:rPr lang="hu-HU" sz="2800" dirty="0" smtClean="0"/>
              <a:t>lehetséges. Sokkal </a:t>
            </a:r>
            <a:r>
              <a:rPr lang="hu-HU" sz="2800" dirty="0"/>
              <a:t>gyakoribb a szerződés </a:t>
            </a:r>
            <a:r>
              <a:rPr lang="hu-HU" sz="2800" b="1" dirty="0"/>
              <a:t>fizikai lehetetlenülése, </a:t>
            </a:r>
            <a:r>
              <a:rPr lang="hu-HU" sz="2800" dirty="0"/>
              <a:t>ha a szolgáltatás </a:t>
            </a:r>
            <a:r>
              <a:rPr lang="hu-HU" sz="2800" dirty="0" smtClean="0"/>
              <a:t>tárgya megsemmisült</a:t>
            </a:r>
            <a:r>
              <a:rPr lang="hu-HU" sz="2800" dirty="0"/>
              <a:t>, vagy pl. </a:t>
            </a:r>
            <a:r>
              <a:rPr lang="hu-HU" sz="2800" dirty="0" smtClean="0"/>
              <a:t>ellopták. Ha </a:t>
            </a:r>
            <a:r>
              <a:rPr lang="hu-HU" sz="2800" dirty="0"/>
              <a:t>objektív, azaz egyik félnek sem felróható a lehetetlenülés, akkor </a:t>
            </a:r>
            <a:r>
              <a:rPr lang="hu-HU" sz="2800" dirty="0" smtClean="0"/>
              <a:t>a szerződés megszűnik. </a:t>
            </a:r>
            <a:r>
              <a:rPr lang="hu-HU" sz="2800" b="1" dirty="0" smtClean="0"/>
              <a:t>A </a:t>
            </a:r>
            <a:r>
              <a:rPr lang="hu-HU" sz="2800" b="1" dirty="0"/>
              <a:t>lehetetlenülés következtében a szerződés a jövőre nézve </a:t>
            </a:r>
            <a:r>
              <a:rPr lang="hu-HU" sz="2800" b="1" dirty="0" smtClean="0"/>
              <a:t>szűnik </a:t>
            </a:r>
            <a:r>
              <a:rPr lang="hu-HU" sz="2800" b="1" dirty="0"/>
              <a:t>meg. </a:t>
            </a:r>
            <a:r>
              <a:rPr lang="hu-HU" sz="2800" dirty="0"/>
              <a:t>A már teljesített szolgáltatásokkal </a:t>
            </a:r>
            <a:r>
              <a:rPr lang="hu-HU" sz="2800" dirty="0" smtClean="0"/>
              <a:t>ennek megfelelően </a:t>
            </a:r>
            <a:r>
              <a:rPr lang="hu-HU" sz="2800" dirty="0"/>
              <a:t>el kell számolni, az ellenszolgáltatás nélkül maradt </a:t>
            </a:r>
            <a:r>
              <a:rPr lang="hu-HU" sz="2800" dirty="0" smtClean="0"/>
              <a:t>szolgáltatás pedig </a:t>
            </a:r>
            <a:r>
              <a:rPr lang="hu-HU" sz="2800" dirty="0"/>
              <a:t>visszajár. </a:t>
            </a:r>
          </a:p>
        </p:txBody>
      </p:sp>
    </p:spTree>
    <p:extLst>
      <p:ext uri="{BB962C8B-B14F-4D97-AF65-F5344CB8AC3E}">
        <p14:creationId xmlns:p14="http://schemas.microsoft.com/office/powerpoint/2010/main" val="2752555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Általános fogalom szerint </a:t>
            </a:r>
            <a:r>
              <a:rPr lang="hu-HU" sz="2800" b="1" dirty="0"/>
              <a:t>szerződésszegés</a:t>
            </a:r>
            <a:r>
              <a:rPr lang="hu-HU" sz="2800" dirty="0"/>
              <a:t> minden olyan </a:t>
            </a:r>
            <a:r>
              <a:rPr lang="hu-HU" sz="2800" dirty="0" smtClean="0"/>
              <a:t>magatartás, körülmény </a:t>
            </a:r>
            <a:r>
              <a:rPr lang="hu-HU" sz="2800" dirty="0"/>
              <a:t>vagy állapot, amely a szerződésbe ütközik, vagy </a:t>
            </a:r>
            <a:r>
              <a:rPr lang="hu-HU" sz="2800" dirty="0" smtClean="0"/>
              <a:t>egyébként bármely </a:t>
            </a:r>
            <a:r>
              <a:rPr lang="hu-HU" sz="2800" dirty="0"/>
              <a:t>okból sérti valamelyik félnek a szerződéssel kapcsolatos </a:t>
            </a:r>
            <a:r>
              <a:rPr lang="hu-HU" sz="2800" dirty="0" smtClean="0"/>
              <a:t>jogait. A </a:t>
            </a:r>
            <a:r>
              <a:rPr lang="hu-HU" sz="2800" dirty="0"/>
              <a:t>szerződésszegés </a:t>
            </a:r>
            <a:r>
              <a:rPr lang="hu-HU" sz="2800" dirty="0" smtClean="0"/>
              <a:t>a szerződés </a:t>
            </a:r>
            <a:r>
              <a:rPr lang="hu-HU" sz="2800" dirty="0"/>
              <a:t>megszegését jelenti bármely kötelezettség </a:t>
            </a:r>
            <a:r>
              <a:rPr lang="hu-HU" sz="2800" dirty="0" smtClean="0"/>
              <a:t>szerződésszerű teljesítésének </a:t>
            </a:r>
            <a:r>
              <a:rPr lang="hu-HU" sz="2800" dirty="0"/>
              <a:t>elmaradása.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/>
              <a:t>Szerződésszegés esetén a jogosultat az </a:t>
            </a:r>
            <a:r>
              <a:rPr lang="hu-HU" sz="2800" dirty="0" smtClean="0"/>
              <a:t>alábbi jogosultságok </a:t>
            </a:r>
            <a:r>
              <a:rPr lang="hu-HU" sz="2800" dirty="0"/>
              <a:t>illetik meg</a:t>
            </a:r>
            <a:r>
              <a:rPr lang="hu-HU" sz="2800" dirty="0" smtClean="0"/>
              <a:t>:</a:t>
            </a:r>
          </a:p>
          <a:p>
            <a:pPr algn="just"/>
            <a:r>
              <a:rPr lang="hu-HU" sz="2800" dirty="0"/>
              <a:t>A teljesítés követelésére való jogosultság </a:t>
            </a:r>
            <a:endParaRPr lang="hu-HU" sz="2800" dirty="0" smtClean="0"/>
          </a:p>
          <a:p>
            <a:pPr algn="just"/>
            <a:r>
              <a:rPr lang="hu-HU" sz="2800" dirty="0"/>
              <a:t>Visszatartási </a:t>
            </a:r>
            <a:r>
              <a:rPr lang="hu-HU" sz="2800" dirty="0" smtClean="0"/>
              <a:t>jog</a:t>
            </a:r>
          </a:p>
          <a:p>
            <a:pPr algn="just"/>
            <a:r>
              <a:rPr lang="hu-HU" sz="2800" dirty="0"/>
              <a:t>Elállás, felmondás </a:t>
            </a:r>
            <a:r>
              <a:rPr lang="hu-HU" sz="2800" dirty="0" smtClean="0"/>
              <a:t>joga</a:t>
            </a:r>
          </a:p>
          <a:p>
            <a:pPr marL="0" indent="0" algn="just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55574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Aki a szerződés megszegésével a másik félnek kárt okoz, köteles </a:t>
            </a:r>
            <a:r>
              <a:rPr lang="hu-HU" sz="2800" b="1" dirty="0" smtClean="0"/>
              <a:t>azt megtéríteni</a:t>
            </a:r>
            <a:r>
              <a:rPr lang="hu-HU" sz="2800" b="1" dirty="0"/>
              <a:t>. </a:t>
            </a:r>
            <a:r>
              <a:rPr lang="hu-HU" sz="2800" dirty="0"/>
              <a:t>A felelősség alól akkor mentesül, ha bizonyítja az </a:t>
            </a:r>
            <a:r>
              <a:rPr lang="hu-HU" sz="2800" dirty="0" smtClean="0"/>
              <a:t>alábbi </a:t>
            </a:r>
            <a:r>
              <a:rPr lang="hu-HU" sz="2800" dirty="0"/>
              <a:t>feltételeket:</a:t>
            </a:r>
          </a:p>
          <a:p>
            <a:pPr marL="0" indent="0" algn="just">
              <a:buNone/>
            </a:pPr>
            <a:r>
              <a:rPr lang="hu-HU" sz="2800" dirty="0"/>
              <a:t>- a szerződésszegést ellenőrzési körén kívül eső,</a:t>
            </a:r>
          </a:p>
          <a:p>
            <a:pPr marL="0" indent="0" algn="just">
              <a:buNone/>
            </a:pPr>
            <a:r>
              <a:rPr lang="hu-HU" sz="2800" dirty="0"/>
              <a:t>- a szerződéskötés időpontjában előre nem látható körülmény okozta, és</a:t>
            </a:r>
          </a:p>
          <a:p>
            <a:pPr algn="just">
              <a:buFontTx/>
              <a:buChar char="-"/>
            </a:pPr>
            <a:r>
              <a:rPr lang="hu-HU" sz="2800" dirty="0" smtClean="0"/>
              <a:t>nem </a:t>
            </a:r>
            <a:r>
              <a:rPr lang="hu-HU" sz="2800" dirty="0"/>
              <a:t>volt elvárható, hogy a körülményt elkerülje, vagy a kárt elhárítsa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Szerződésszegéssel okozott kár esetén </a:t>
            </a:r>
            <a:r>
              <a:rPr lang="hu-HU" sz="2800" b="1" dirty="0"/>
              <a:t>meg kell téríteni a </a:t>
            </a:r>
            <a:r>
              <a:rPr lang="hu-HU" sz="2800" b="1" dirty="0" smtClean="0"/>
              <a:t>szolgáltatás tárgyában </a:t>
            </a:r>
            <a:r>
              <a:rPr lang="hu-HU" sz="2800" b="1" dirty="0"/>
              <a:t>keletkezett kárt. </a:t>
            </a:r>
            <a:r>
              <a:rPr lang="hu-HU" sz="2800" dirty="0"/>
              <a:t>Továbbá meg kell </a:t>
            </a:r>
            <a:r>
              <a:rPr lang="hu-HU" sz="2800" dirty="0" smtClean="0"/>
              <a:t>téríteni a </a:t>
            </a:r>
            <a:r>
              <a:rPr lang="hu-HU" sz="2800" b="1" dirty="0"/>
              <a:t>szerződésszegés következményeként a jogosult </a:t>
            </a:r>
            <a:r>
              <a:rPr lang="hu-HU" sz="2800" b="1" dirty="0" smtClean="0"/>
              <a:t>vagyonában keletkezett </a:t>
            </a:r>
            <a:r>
              <a:rPr lang="hu-HU" sz="2800" b="1" dirty="0"/>
              <a:t>egyéb károkat</a:t>
            </a:r>
            <a:r>
              <a:rPr lang="hu-HU" sz="2800" dirty="0"/>
              <a:t>, valamint </a:t>
            </a:r>
            <a:r>
              <a:rPr lang="hu-HU" sz="2800" b="1" dirty="0" smtClean="0"/>
              <a:t>az elmaradt </a:t>
            </a:r>
            <a:r>
              <a:rPr lang="hu-HU" sz="2800" b="1" dirty="0"/>
              <a:t>vagyoni előnyt.</a:t>
            </a:r>
          </a:p>
        </p:txBody>
      </p:sp>
    </p:spTree>
    <p:extLst>
      <p:ext uri="{BB962C8B-B14F-4D97-AF65-F5344CB8AC3E}">
        <p14:creationId xmlns:p14="http://schemas.microsoft.com/office/powerpoint/2010/main" val="15988185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szerződésszegés egyes eseteit</a:t>
            </a:r>
            <a:r>
              <a:rPr lang="hu-HU" sz="2800" dirty="0"/>
              <a:t> három nagy csoportba sorolhatjuk:</a:t>
            </a:r>
          </a:p>
          <a:p>
            <a:pPr marL="0" indent="0" algn="just">
              <a:buNone/>
            </a:pPr>
            <a:r>
              <a:rPr lang="hu-HU" sz="2800" dirty="0"/>
              <a:t>- </a:t>
            </a:r>
            <a:r>
              <a:rPr lang="hu-HU" sz="2800" b="1" dirty="0"/>
              <a:t>késedelem</a:t>
            </a:r>
            <a:r>
              <a:rPr lang="hu-HU" sz="2800" dirty="0"/>
              <a:t> (</a:t>
            </a:r>
            <a:r>
              <a:rPr lang="hu-HU" sz="2800" dirty="0" err="1"/>
              <a:t>kötelezetti</a:t>
            </a:r>
            <a:r>
              <a:rPr lang="hu-HU" sz="2800" dirty="0"/>
              <a:t> </a:t>
            </a:r>
            <a:r>
              <a:rPr lang="hu-HU" sz="2800" dirty="0" err="1"/>
              <a:t>késedelem</a:t>
            </a:r>
            <a:r>
              <a:rPr lang="hu-HU" sz="2800" dirty="0"/>
              <a:t> és a jogosult átvételi késedelme)</a:t>
            </a:r>
          </a:p>
          <a:p>
            <a:pPr marL="0" indent="0" algn="just">
              <a:buNone/>
            </a:pPr>
            <a:r>
              <a:rPr lang="hu-HU" sz="2800" dirty="0"/>
              <a:t>- </a:t>
            </a:r>
            <a:r>
              <a:rPr lang="hu-HU" sz="2800" b="1" dirty="0"/>
              <a:t>hibás teljesítés </a:t>
            </a:r>
            <a:r>
              <a:rPr lang="hu-HU" sz="2800" dirty="0"/>
              <a:t>(</a:t>
            </a:r>
            <a:r>
              <a:rPr lang="hu-HU" sz="2800" b="1" dirty="0"/>
              <a:t>kellékszavatossági</a:t>
            </a:r>
            <a:r>
              <a:rPr lang="hu-HU" sz="2800" dirty="0"/>
              <a:t>, </a:t>
            </a:r>
            <a:r>
              <a:rPr lang="hu-HU" sz="2800" b="1" dirty="0"/>
              <a:t>jogszavatossági</a:t>
            </a:r>
            <a:r>
              <a:rPr lang="hu-HU" sz="2800" dirty="0"/>
              <a:t>, </a:t>
            </a:r>
            <a:r>
              <a:rPr lang="hu-HU" sz="2800" b="1" dirty="0" smtClean="0"/>
              <a:t>termékszavatossági, </a:t>
            </a:r>
            <a:r>
              <a:rPr lang="hu-HU" sz="2800" dirty="0" smtClean="0"/>
              <a:t>és </a:t>
            </a:r>
            <a:r>
              <a:rPr lang="hu-HU" sz="2800" b="1" dirty="0"/>
              <a:t>jótállási igények</a:t>
            </a:r>
            <a:r>
              <a:rPr lang="hu-HU" sz="2800" dirty="0"/>
              <a:t>)</a:t>
            </a:r>
          </a:p>
          <a:p>
            <a:pPr marL="0" indent="0" algn="just">
              <a:buNone/>
            </a:pPr>
            <a:r>
              <a:rPr lang="hu-HU" sz="2800" dirty="0"/>
              <a:t>- a szerződésszegés </a:t>
            </a:r>
            <a:r>
              <a:rPr lang="hu-HU" sz="2800" b="1" dirty="0"/>
              <a:t>egyéb</a:t>
            </a:r>
            <a:r>
              <a:rPr lang="hu-HU" sz="2800" dirty="0"/>
              <a:t> esetei (</a:t>
            </a:r>
            <a:r>
              <a:rPr lang="hu-HU" sz="2800" b="1" dirty="0"/>
              <a:t>a teljesítés </a:t>
            </a:r>
            <a:r>
              <a:rPr lang="hu-HU" sz="2800" b="1" dirty="0" smtClean="0"/>
              <a:t>lehetetlenné </a:t>
            </a:r>
            <a:r>
              <a:rPr lang="hu-HU" sz="2800" b="1" dirty="0"/>
              <a:t>válása,</a:t>
            </a:r>
            <a:r>
              <a:rPr lang="hu-HU" sz="2800" dirty="0"/>
              <a:t> a </a:t>
            </a:r>
            <a:r>
              <a:rPr lang="hu-HU" sz="2800" b="1" dirty="0" smtClean="0"/>
              <a:t>teljesítés megtagadása</a:t>
            </a:r>
            <a:r>
              <a:rPr lang="hu-HU" sz="2800" dirty="0"/>
              <a:t>, </a:t>
            </a:r>
            <a:r>
              <a:rPr lang="hu-HU" sz="2800" b="1" dirty="0"/>
              <a:t>jognyilatkozat tételének elmulasztása</a:t>
            </a:r>
            <a:r>
              <a:rPr lang="hu-H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508293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késedelem</a:t>
            </a:r>
            <a:r>
              <a:rPr lang="hu-HU" sz="2800" dirty="0"/>
              <a:t> nem más, mint szerződésszegés a teljesítési időre nézve, </a:t>
            </a:r>
            <a:r>
              <a:rPr lang="hu-HU" sz="2800" dirty="0" smtClean="0"/>
              <a:t>vagyis a </a:t>
            </a:r>
            <a:r>
              <a:rPr lang="hu-HU" sz="2800" dirty="0"/>
              <a:t>szolgáltatás időleges </a:t>
            </a:r>
            <a:r>
              <a:rPr lang="hu-HU" sz="2800" dirty="0" err="1"/>
              <a:t>nemteljesítése</a:t>
            </a:r>
            <a:r>
              <a:rPr lang="hu-HU" sz="2800" dirty="0"/>
              <a:t>. </a:t>
            </a:r>
            <a:r>
              <a:rPr lang="hu-HU" sz="2800" dirty="0" err="1"/>
              <a:t>Kötelezetti</a:t>
            </a:r>
            <a:r>
              <a:rPr lang="hu-HU" sz="2800" dirty="0"/>
              <a:t> késedelemről </a:t>
            </a:r>
            <a:r>
              <a:rPr lang="hu-HU" sz="2800" dirty="0" smtClean="0"/>
              <a:t>akkor beszélünk</a:t>
            </a:r>
            <a:r>
              <a:rPr lang="hu-HU" sz="2800" dirty="0"/>
              <a:t>, ha a kötelezett a szolgáltatást annak esedékességekor </a:t>
            </a:r>
            <a:r>
              <a:rPr lang="hu-HU" sz="2800" dirty="0" smtClean="0"/>
              <a:t>nem teljesíti.</a:t>
            </a:r>
          </a:p>
          <a:p>
            <a:pPr marL="0" indent="0" algn="just">
              <a:buNone/>
            </a:pPr>
            <a:r>
              <a:rPr lang="hu-HU" sz="2800" dirty="0"/>
              <a:t>A késedelem </a:t>
            </a:r>
            <a:r>
              <a:rPr lang="hu-HU" sz="2800" b="1" dirty="0"/>
              <a:t>objektív jogkövetkezményei</a:t>
            </a:r>
            <a:r>
              <a:rPr lang="hu-HU" sz="2800" dirty="0"/>
              <a:t>:</a:t>
            </a:r>
          </a:p>
          <a:p>
            <a:pPr algn="just">
              <a:buFontTx/>
              <a:buChar char="-"/>
            </a:pPr>
            <a:r>
              <a:rPr lang="hu-HU" sz="2800" dirty="0" smtClean="0"/>
              <a:t>A </a:t>
            </a:r>
            <a:r>
              <a:rPr lang="hu-HU" sz="2800" dirty="0"/>
              <a:t>jogosult követelheti a teljesítést</a:t>
            </a:r>
            <a:r>
              <a:rPr lang="hu-HU" sz="2800" dirty="0" smtClean="0"/>
              <a:t>.</a:t>
            </a:r>
          </a:p>
          <a:p>
            <a:pPr algn="just">
              <a:buFontTx/>
              <a:buChar char="-"/>
            </a:pPr>
            <a:r>
              <a:rPr lang="hu-HU" sz="2800" dirty="0" smtClean="0"/>
              <a:t>A jogosult elállhat </a:t>
            </a:r>
            <a:r>
              <a:rPr lang="hu-HU" sz="2800" dirty="0"/>
              <a:t>a szerződéstől</a:t>
            </a:r>
            <a:r>
              <a:rPr lang="hu-HU" sz="2800" dirty="0" smtClean="0"/>
              <a:t>.</a:t>
            </a:r>
          </a:p>
          <a:p>
            <a:pPr algn="just">
              <a:buFontTx/>
              <a:buChar char="-"/>
            </a:pPr>
            <a:r>
              <a:rPr lang="hu-HU" sz="2800" dirty="0"/>
              <a:t>A kötelezett köteles megtéríteni a jogosultnak a késelemből </a:t>
            </a:r>
            <a:r>
              <a:rPr lang="hu-HU" sz="2800" dirty="0" smtClean="0"/>
              <a:t>eredő, kivéve</a:t>
            </a:r>
            <a:r>
              <a:rPr lang="hu-HU" sz="2800" dirty="0"/>
              <a:t>, </a:t>
            </a:r>
            <a:r>
              <a:rPr lang="hu-HU" sz="2800" dirty="0" smtClean="0"/>
              <a:t>ha a </a:t>
            </a:r>
            <a:r>
              <a:rPr lang="hu-HU" sz="2800" dirty="0"/>
              <a:t>késedelmét kimenti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dirty="0" err="1"/>
              <a:t>kötelezetti</a:t>
            </a:r>
            <a:r>
              <a:rPr lang="hu-HU" sz="2800" dirty="0"/>
              <a:t> késedelem </a:t>
            </a:r>
            <a:r>
              <a:rPr lang="hu-HU" sz="2800" b="1" dirty="0"/>
              <a:t>szubjektív szankciója </a:t>
            </a:r>
            <a:r>
              <a:rPr lang="hu-HU" sz="2800" dirty="0"/>
              <a:t>a </a:t>
            </a:r>
            <a:r>
              <a:rPr lang="hu-HU" sz="2800" b="1" dirty="0"/>
              <a:t>kártérítési </a:t>
            </a:r>
            <a:r>
              <a:rPr lang="hu-HU" sz="2800" b="1" dirty="0" smtClean="0"/>
              <a:t>kötelezettség </a:t>
            </a:r>
            <a:r>
              <a:rPr lang="hu-HU" sz="2800" dirty="0" smtClean="0"/>
              <a:t>és </a:t>
            </a:r>
            <a:r>
              <a:rPr lang="hu-HU" sz="2800" dirty="0"/>
              <a:t>a </a:t>
            </a:r>
            <a:r>
              <a:rPr lang="hu-HU" sz="2800" b="1" dirty="0"/>
              <a:t>kárveszély </a:t>
            </a:r>
            <a:r>
              <a:rPr lang="hu-HU" sz="2800" b="1" dirty="0" smtClean="0"/>
              <a:t>viselése</a:t>
            </a:r>
            <a:r>
              <a:rPr lang="hu-HU" sz="2800" dirty="0"/>
              <a:t> </a:t>
            </a:r>
            <a:r>
              <a:rPr lang="hu-HU" sz="2800" dirty="0" smtClean="0"/>
              <a:t>és a pénztartozás késedelmes teljesítése esetén a </a:t>
            </a:r>
            <a:r>
              <a:rPr lang="hu-HU" sz="2800" b="1" dirty="0" smtClean="0"/>
              <a:t>késedelmi kötbér.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36618759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A jogosult késedelembe esik, ha a felajánlott teljesítést nem fogadja el.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dirty="0" err="1"/>
              <a:t>jogosulti</a:t>
            </a:r>
            <a:r>
              <a:rPr lang="hu-HU" sz="2800" dirty="0"/>
              <a:t> késedelem </a:t>
            </a:r>
            <a:r>
              <a:rPr lang="hu-HU" sz="2800" b="1" dirty="0"/>
              <a:t>objektív jogkövetkezményei</a:t>
            </a:r>
            <a:r>
              <a:rPr lang="hu-HU" sz="2800" dirty="0"/>
              <a:t>:</a:t>
            </a:r>
          </a:p>
          <a:p>
            <a:pPr marL="0" indent="0" algn="just">
              <a:buNone/>
            </a:pPr>
            <a:r>
              <a:rPr lang="hu-HU" sz="2800" dirty="0"/>
              <a:t>- A </a:t>
            </a:r>
            <a:r>
              <a:rPr lang="hu-HU" sz="2800" dirty="0" err="1"/>
              <a:t>jogosulti</a:t>
            </a:r>
            <a:r>
              <a:rPr lang="hu-HU" sz="2800" dirty="0"/>
              <a:t> késedelem minden esetben érvényesülő joghatása, </a:t>
            </a:r>
            <a:r>
              <a:rPr lang="hu-HU" sz="2800" dirty="0" smtClean="0"/>
              <a:t>hogy kizárja </a:t>
            </a:r>
            <a:r>
              <a:rPr lang="hu-HU" sz="2800" dirty="0"/>
              <a:t>a kötelezett egyidejű késedelmét.</a:t>
            </a:r>
          </a:p>
          <a:p>
            <a:pPr algn="just">
              <a:buFontTx/>
              <a:buChar char="-"/>
            </a:pPr>
            <a:r>
              <a:rPr lang="hu-HU" sz="2800" dirty="0" smtClean="0"/>
              <a:t>a </a:t>
            </a:r>
            <a:r>
              <a:rPr lang="hu-HU" sz="2800" dirty="0"/>
              <a:t>jogosult átvételi késedelme következtében a kötelezett a </a:t>
            </a:r>
            <a:r>
              <a:rPr lang="hu-HU" sz="2800" dirty="0" smtClean="0"/>
              <a:t>dolgot köteles </a:t>
            </a:r>
            <a:r>
              <a:rPr lang="hu-HU" sz="2800" dirty="0"/>
              <a:t>őrizni, </a:t>
            </a:r>
            <a:r>
              <a:rPr lang="hu-HU" sz="2800" dirty="0" smtClean="0"/>
              <a:t>de a kárveszély </a:t>
            </a:r>
            <a:r>
              <a:rPr lang="hu-HU" sz="2800" dirty="0"/>
              <a:t>viselése a jogosultat terheli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kötelezett a jogosult felróható szerződésszegése miatt </a:t>
            </a:r>
            <a:r>
              <a:rPr lang="hu-HU" sz="2800" b="1" dirty="0"/>
              <a:t>kártérítési </a:t>
            </a:r>
            <a:r>
              <a:rPr lang="hu-HU" sz="2800" b="1" dirty="0" smtClean="0"/>
              <a:t>igénnyel </a:t>
            </a:r>
            <a:r>
              <a:rPr lang="hu-HU" sz="2800" dirty="0" smtClean="0"/>
              <a:t>léphet </a:t>
            </a:r>
            <a:r>
              <a:rPr lang="hu-HU" sz="2800" dirty="0"/>
              <a:t>fel.</a:t>
            </a:r>
          </a:p>
        </p:txBody>
      </p:sp>
    </p:spTree>
    <p:extLst>
      <p:ext uri="{BB962C8B-B14F-4D97-AF65-F5344CB8AC3E}">
        <p14:creationId xmlns:p14="http://schemas.microsoft.com/office/powerpoint/2010/main" val="1189789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kötelezett akkor </a:t>
            </a:r>
            <a:r>
              <a:rPr lang="hu-HU" sz="2800" b="1" dirty="0"/>
              <a:t>teljesít hibásan</a:t>
            </a:r>
            <a:r>
              <a:rPr lang="hu-HU" sz="2800" dirty="0"/>
              <a:t>, ha a szolgáltatás a </a:t>
            </a:r>
            <a:r>
              <a:rPr lang="hu-HU" sz="2800" dirty="0" smtClean="0"/>
              <a:t>teljesítés időpontjában </a:t>
            </a:r>
            <a:r>
              <a:rPr lang="hu-HU" sz="2800" dirty="0"/>
              <a:t>nem felel meg a szerződésben vagy </a:t>
            </a:r>
            <a:r>
              <a:rPr lang="hu-HU" sz="2800" dirty="0" smtClean="0"/>
              <a:t>jogszabályban megállapított </a:t>
            </a:r>
            <a:r>
              <a:rPr lang="hu-HU" sz="2800" dirty="0"/>
              <a:t>minőségi követelményeknek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kötelezett a </a:t>
            </a:r>
            <a:r>
              <a:rPr lang="hu-HU" sz="2800" dirty="0" smtClean="0"/>
              <a:t>hibátlan (szerződésszerű) teljesítésért </a:t>
            </a:r>
            <a:r>
              <a:rPr lang="hu-HU" sz="2800" b="1" dirty="0"/>
              <a:t>szavatossággal</a:t>
            </a:r>
            <a:r>
              <a:rPr lang="hu-HU" sz="2800" dirty="0"/>
              <a:t> </a:t>
            </a:r>
            <a:r>
              <a:rPr lang="hu-HU" sz="2800" dirty="0" smtClean="0"/>
              <a:t>tartozik. A </a:t>
            </a:r>
            <a:r>
              <a:rPr lang="hu-HU" sz="2800" dirty="0"/>
              <a:t>szavatosság nem más, mint a hibátlan teljesítésért való, kimentést </a:t>
            </a:r>
            <a:r>
              <a:rPr lang="hu-HU" sz="2800" dirty="0" smtClean="0"/>
              <a:t>nem ismerő</a:t>
            </a:r>
            <a:r>
              <a:rPr lang="hu-HU" sz="2800" dirty="0"/>
              <a:t>, objektív helytállási kötelezettség. A szavatosság magában foglalja a</a:t>
            </a:r>
          </a:p>
          <a:p>
            <a:pPr marL="0" indent="0" algn="just">
              <a:buNone/>
            </a:pPr>
            <a:r>
              <a:rPr lang="hu-HU" sz="2800" dirty="0"/>
              <a:t>szolgáltatás fizikai hibátlanságát (</a:t>
            </a:r>
            <a:r>
              <a:rPr lang="hu-HU" sz="2800" b="1" dirty="0"/>
              <a:t>kellékszavatosság</a:t>
            </a:r>
            <a:r>
              <a:rPr lang="hu-HU" sz="2800" dirty="0"/>
              <a:t>), másrészt pedig </a:t>
            </a:r>
            <a:r>
              <a:rPr lang="hu-HU" sz="2800" dirty="0" smtClean="0"/>
              <a:t>a helytállást </a:t>
            </a:r>
            <a:r>
              <a:rPr lang="hu-HU" sz="2800" dirty="0"/>
              <a:t>azért, hogy a szolgáltatás tárgyán a jogosult </a:t>
            </a:r>
            <a:r>
              <a:rPr lang="hu-HU" sz="2800" dirty="0" smtClean="0"/>
              <a:t>korlátozásmentes tulajdonjogot </a:t>
            </a:r>
            <a:r>
              <a:rPr lang="hu-HU" sz="2800" dirty="0"/>
              <a:t>vagy más rendelkezési jogot szerezhessen (</a:t>
            </a:r>
            <a:r>
              <a:rPr lang="hu-HU" sz="2800" b="1" dirty="0"/>
              <a:t>jogszavatosság</a:t>
            </a:r>
            <a:r>
              <a:rPr lang="hu-HU" sz="2800" dirty="0"/>
              <a:t>).</a:t>
            </a:r>
          </a:p>
          <a:p>
            <a:pPr marL="0" indent="0" algn="just">
              <a:buNone/>
            </a:pPr>
            <a:r>
              <a:rPr lang="hu-HU" sz="2800" dirty="0"/>
              <a:t>O</a:t>
            </a:r>
            <a:r>
              <a:rPr lang="hu-HU" sz="2800" dirty="0" smtClean="0"/>
              <a:t>lyan </a:t>
            </a:r>
            <a:r>
              <a:rPr lang="hu-HU" sz="2800" dirty="0"/>
              <a:t>szerződés esetén, ahol a felek </a:t>
            </a:r>
            <a:r>
              <a:rPr lang="hu-HU" sz="2800" dirty="0" smtClean="0"/>
              <a:t>kölcsönös szolgáltatással </a:t>
            </a:r>
            <a:r>
              <a:rPr lang="hu-HU" sz="2800" dirty="0"/>
              <a:t>tartoznak egymásnak, a kötelezett </a:t>
            </a:r>
            <a:r>
              <a:rPr lang="hu-HU" sz="2800" dirty="0" smtClean="0"/>
              <a:t>kellékszavatossággal tartozik</a:t>
            </a:r>
            <a:r>
              <a:rPr lang="hu-H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121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 smtClean="0"/>
              <a:t>Hibás </a:t>
            </a:r>
            <a:r>
              <a:rPr lang="hu-HU" sz="2800" dirty="0"/>
              <a:t>teljesítés esetén a jogosultat az alábbi </a:t>
            </a:r>
            <a:r>
              <a:rPr lang="hu-HU" sz="2800" b="1" dirty="0"/>
              <a:t>szavatossági igények </a:t>
            </a:r>
            <a:r>
              <a:rPr lang="hu-HU" sz="2800" dirty="0"/>
              <a:t>illetik </a:t>
            </a:r>
            <a:r>
              <a:rPr lang="hu-HU" sz="2800" dirty="0" smtClean="0"/>
              <a:t>meg:</a:t>
            </a:r>
            <a:endParaRPr lang="hu-HU" sz="2800" dirty="0"/>
          </a:p>
          <a:p>
            <a:pPr marL="0" indent="0" algn="just">
              <a:buNone/>
            </a:pPr>
            <a:r>
              <a:rPr lang="hu-HU" sz="2800" dirty="0"/>
              <a:t>1) kijavítást vagy kicserélést igényelhet</a:t>
            </a:r>
          </a:p>
          <a:p>
            <a:pPr marL="0" indent="0" algn="just">
              <a:buNone/>
            </a:pPr>
            <a:r>
              <a:rPr lang="hu-HU" sz="2800" dirty="0"/>
              <a:t>2) árleszállítást kérhet,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 smtClean="0"/>
              <a:t>3) a </a:t>
            </a:r>
            <a:r>
              <a:rPr lang="hu-HU" sz="2800" dirty="0"/>
              <a:t>hibát a kötelezett költségére </a:t>
            </a:r>
            <a:r>
              <a:rPr lang="hu-HU" sz="2800" dirty="0" smtClean="0"/>
              <a:t>maga kijavíthatja</a:t>
            </a:r>
            <a:r>
              <a:rPr lang="hu-HU" sz="2800" dirty="0"/>
              <a:t>, vagy </a:t>
            </a:r>
            <a:r>
              <a:rPr lang="hu-HU" sz="2800" dirty="0" smtClean="0"/>
              <a:t>kijavíttathatja,</a:t>
            </a:r>
          </a:p>
          <a:p>
            <a:pPr marL="0" indent="0" algn="just">
              <a:buNone/>
            </a:pPr>
            <a:r>
              <a:rPr lang="hu-HU" sz="2800" dirty="0" smtClean="0"/>
              <a:t>4) a </a:t>
            </a:r>
            <a:r>
              <a:rPr lang="hu-HU" sz="2800" dirty="0"/>
              <a:t>szerződéstől </a:t>
            </a:r>
            <a:r>
              <a:rPr lang="hu-HU" sz="2800" dirty="0" smtClean="0"/>
              <a:t>elállhat.</a:t>
            </a:r>
          </a:p>
          <a:p>
            <a:pPr marL="0" indent="0" algn="just">
              <a:buNone/>
            </a:pPr>
            <a:r>
              <a:rPr lang="hu-HU" sz="2800" dirty="0"/>
              <a:t>A szavatossági jog érvényesítésének </a:t>
            </a:r>
            <a:r>
              <a:rPr lang="hu-HU" sz="2800" dirty="0" smtClean="0"/>
              <a:t>határideje a </a:t>
            </a:r>
            <a:r>
              <a:rPr lang="hu-HU" sz="2800" dirty="0"/>
              <a:t>teljesítés időpontjától számított </a:t>
            </a:r>
            <a:r>
              <a:rPr lang="hu-HU" sz="2800" dirty="0" smtClean="0"/>
              <a:t>egy év </a:t>
            </a:r>
            <a:r>
              <a:rPr lang="hu-HU" sz="2800" dirty="0"/>
              <a:t>alatt évül el. Fogyasztó és vállalkozás közötti szerződés esetén </a:t>
            </a:r>
            <a:r>
              <a:rPr lang="hu-HU" sz="2800" dirty="0" smtClean="0"/>
              <a:t>a fogyasztó </a:t>
            </a:r>
            <a:r>
              <a:rPr lang="hu-HU" sz="2800" dirty="0"/>
              <a:t>kellékszavatossági igénye a teljesítés időpontjától </a:t>
            </a:r>
            <a:r>
              <a:rPr lang="hu-HU" sz="2800" dirty="0" smtClean="0"/>
              <a:t>számított két év alatt </a:t>
            </a:r>
            <a:r>
              <a:rPr lang="hu-HU" sz="2800" dirty="0"/>
              <a:t>évül el. Ha a szerződés alapján szolgáltatott dolog ingatlan, </a:t>
            </a:r>
            <a:r>
              <a:rPr lang="hu-HU" sz="2800" dirty="0" smtClean="0"/>
              <a:t>az elévülési idő öt év.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84410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kártérítés,</a:t>
            </a:r>
            <a:r>
              <a:rPr lang="hu-HU" sz="2800" dirty="0"/>
              <a:t> mint szubjektív szavatossági igény alapján a kötelezett </a:t>
            </a:r>
            <a:r>
              <a:rPr lang="hu-HU" sz="2800" dirty="0" smtClean="0"/>
              <a:t>köteles megtéríteni </a:t>
            </a:r>
            <a:r>
              <a:rPr lang="hu-HU" sz="2800" dirty="0"/>
              <a:t>a jogosultnak a hibás teljesítésből eredő kárát, kivéve, ha </a:t>
            </a:r>
            <a:r>
              <a:rPr lang="hu-HU" sz="2800" dirty="0" smtClean="0"/>
              <a:t>a hibás </a:t>
            </a:r>
            <a:r>
              <a:rPr lang="hu-HU" sz="2800" dirty="0"/>
              <a:t>teljesítést kimenti. </a:t>
            </a:r>
            <a:r>
              <a:rPr lang="hu-HU" sz="2800" dirty="0" smtClean="0"/>
              <a:t>Ezt a </a:t>
            </a:r>
            <a:r>
              <a:rPr lang="hu-HU" sz="2800" dirty="0"/>
              <a:t>jogosult akkor követelheti, ha </a:t>
            </a:r>
            <a:r>
              <a:rPr lang="hu-HU" sz="2800" dirty="0" smtClean="0"/>
              <a:t>kijavításnak vagy </a:t>
            </a:r>
            <a:r>
              <a:rPr lang="hu-HU" sz="2800" dirty="0"/>
              <a:t>kicserélésnek nincs helye, vagy ha a kötelezett a kijavítást vagy </a:t>
            </a:r>
            <a:r>
              <a:rPr lang="hu-HU" sz="2800" dirty="0" smtClean="0"/>
              <a:t>a kicserélést </a:t>
            </a:r>
            <a:r>
              <a:rPr lang="hu-HU" sz="2800" dirty="0"/>
              <a:t>nem vállalta, e kötelezettségének nem tud eleget tenni, vagy ha </a:t>
            </a:r>
            <a:r>
              <a:rPr lang="hu-HU" sz="2800" dirty="0" smtClean="0"/>
              <a:t>a jogosultnak </a:t>
            </a:r>
            <a:r>
              <a:rPr lang="hu-HU" sz="2800" dirty="0"/>
              <a:t>a kijavításhoz vagy kicseréléshez fűződő </a:t>
            </a:r>
            <a:r>
              <a:rPr lang="hu-HU" sz="2800" dirty="0" smtClean="0"/>
              <a:t>érdeke </a:t>
            </a:r>
            <a:r>
              <a:rPr lang="hu-HU" sz="2800" dirty="0"/>
              <a:t>megszűnt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hibás teljesítés szubjektív, tehát felróhatósághoz </a:t>
            </a:r>
            <a:r>
              <a:rPr lang="hu-HU" sz="2800" dirty="0" smtClean="0"/>
              <a:t>kötött jogkövetkezménye </a:t>
            </a:r>
            <a:r>
              <a:rPr lang="hu-HU" sz="2800" dirty="0"/>
              <a:t>lehet még a felek erre irányuló, írásbeli kikötése </a:t>
            </a:r>
            <a:r>
              <a:rPr lang="hu-HU" sz="2800" dirty="0" smtClean="0"/>
              <a:t>esetében a </a:t>
            </a:r>
            <a:r>
              <a:rPr lang="hu-HU" sz="2800" b="1" dirty="0"/>
              <a:t>hibás teljesítési kötbér</a:t>
            </a:r>
            <a:r>
              <a:rPr lang="hu-HU" sz="2800" dirty="0"/>
              <a:t>. Nem szükséges ugyanakkor a </a:t>
            </a:r>
            <a:r>
              <a:rPr lang="hu-HU" sz="2800" dirty="0" smtClean="0"/>
              <a:t>kötbér érvényesítéséhez</a:t>
            </a:r>
            <a:r>
              <a:rPr lang="hu-HU" sz="2800" dirty="0"/>
              <a:t>, hogy a szerződésszegésből a jogosultnak kára származzon.</a:t>
            </a:r>
          </a:p>
        </p:txBody>
      </p:sp>
    </p:spTree>
    <p:extLst>
      <p:ext uri="{BB962C8B-B14F-4D97-AF65-F5344CB8AC3E}">
        <p14:creationId xmlns:p14="http://schemas.microsoft.com/office/powerpoint/2010/main" val="112861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hibás teljesítés miatti helytállás másik, igen fontos eszköze a </a:t>
            </a:r>
            <a:r>
              <a:rPr lang="hu-HU" sz="2800" b="1" dirty="0"/>
              <a:t>jótállás.</a:t>
            </a:r>
            <a:r>
              <a:rPr lang="hu-HU" sz="2800" dirty="0"/>
              <a:t> </a:t>
            </a:r>
            <a:r>
              <a:rPr lang="hu-HU" sz="2800" dirty="0" smtClean="0"/>
              <a:t>A jótállás </a:t>
            </a:r>
            <a:r>
              <a:rPr lang="hu-HU" sz="2800" b="1" dirty="0"/>
              <a:t>a hibátlan teljesítésért fennálló, szerződésben vállalt, </a:t>
            </a:r>
            <a:r>
              <a:rPr lang="hu-HU" sz="2800" b="1" dirty="0" smtClean="0"/>
              <a:t>vagy jogszabály </a:t>
            </a:r>
            <a:r>
              <a:rPr lang="hu-HU" sz="2800" b="1" dirty="0"/>
              <a:t>által előírt helytállási kötelezettség.</a:t>
            </a:r>
          </a:p>
          <a:p>
            <a:pPr marL="0" indent="0" algn="just">
              <a:buNone/>
            </a:pPr>
            <a:r>
              <a:rPr lang="hu-HU" sz="2800" dirty="0"/>
              <a:t>Aki a szerződés hibátlan teljesítéséért szerződés vagy jogszabály </a:t>
            </a:r>
            <a:r>
              <a:rPr lang="hu-HU" sz="2800" dirty="0" smtClean="0"/>
              <a:t>alapján jótállásra </a:t>
            </a:r>
            <a:r>
              <a:rPr lang="hu-HU" sz="2800" dirty="0"/>
              <a:t>köteles, ennek időtartama alatt a felelősség alól csak </a:t>
            </a:r>
            <a:r>
              <a:rPr lang="hu-HU" sz="2800" dirty="0" smtClean="0"/>
              <a:t>akkor mentesül</a:t>
            </a:r>
            <a:r>
              <a:rPr lang="hu-HU" sz="2800" dirty="0"/>
              <a:t>, ha bizonyítja, hogy a hiba oka a teljesítés után </a:t>
            </a:r>
            <a:r>
              <a:rPr lang="hu-HU" sz="2800" dirty="0" smtClean="0"/>
              <a:t>keletkezett. A </a:t>
            </a:r>
            <a:r>
              <a:rPr lang="hu-HU" sz="2800" dirty="0"/>
              <a:t>jótállás (köznapi elnevezéssel: </a:t>
            </a:r>
            <a:r>
              <a:rPr lang="hu-HU" sz="2800" b="1" dirty="0"/>
              <a:t>a garancia</a:t>
            </a:r>
            <a:r>
              <a:rPr lang="hu-HU" sz="2800" dirty="0"/>
              <a:t>) a szavatossággal sok</a:t>
            </a:r>
          </a:p>
          <a:p>
            <a:pPr marL="0" indent="0" algn="just">
              <a:buNone/>
            </a:pPr>
            <a:r>
              <a:rPr lang="hu-HU" sz="2800" dirty="0"/>
              <a:t>hasonlóságot mutat. A szavatosság és a jótállás között a </a:t>
            </a:r>
            <a:r>
              <a:rPr lang="hu-HU" sz="2800" dirty="0" smtClean="0"/>
              <a:t>különbség elsősorban </a:t>
            </a:r>
            <a:r>
              <a:rPr lang="hu-HU" sz="2800" dirty="0"/>
              <a:t>a helytállási időtartamban és a kötelezett számára </a:t>
            </a:r>
            <a:r>
              <a:rPr lang="hu-HU" sz="2800" dirty="0" smtClean="0"/>
              <a:t>többletteherként jelentkező </a:t>
            </a:r>
            <a:r>
              <a:rPr lang="hu-HU" sz="2800" dirty="0"/>
              <a:t>bizonyítási kötelezettség előírásában rejlik. A jótállási igény a jótállási határidőben érvényesíthető.</a:t>
            </a:r>
          </a:p>
        </p:txBody>
      </p:sp>
    </p:spTree>
    <p:extLst>
      <p:ext uri="{BB962C8B-B14F-4D97-AF65-F5344CB8AC3E}">
        <p14:creationId xmlns:p14="http://schemas.microsoft.com/office/powerpoint/2010/main" val="1959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jogalkalmazás</a:t>
            </a:r>
            <a:r>
              <a:rPr lang="hu-HU" sz="2800" dirty="0"/>
              <a:t> tágabb értelemben a társadalom tagjainak </a:t>
            </a:r>
            <a:r>
              <a:rPr lang="hu-HU" sz="2800" dirty="0" smtClean="0"/>
              <a:t>önkéntes jogkövetése</a:t>
            </a:r>
            <a:r>
              <a:rPr lang="hu-HU" sz="2800" dirty="0"/>
              <a:t>, valamint a jogviszonyban lévő felek vitája esetén </a:t>
            </a:r>
            <a:r>
              <a:rPr lang="hu-HU" sz="2800" dirty="0" smtClean="0"/>
              <a:t>konszenzus létrehozása </a:t>
            </a:r>
            <a:r>
              <a:rPr lang="hu-HU" sz="2800" dirty="0"/>
              <a:t>egyezség útján.</a:t>
            </a:r>
          </a:p>
          <a:p>
            <a:pPr marL="0" indent="0" algn="just">
              <a:buNone/>
            </a:pPr>
            <a:r>
              <a:rPr lang="hu-HU" sz="2800" b="1" dirty="0"/>
              <a:t>Szűkebb értelemben bíróságok, más hatóságok jogalkalmazását jelenti.</a:t>
            </a:r>
          </a:p>
          <a:p>
            <a:pPr marL="0" indent="0" algn="just">
              <a:buNone/>
            </a:pPr>
            <a:r>
              <a:rPr lang="hu-HU" sz="2800" dirty="0"/>
              <a:t>A jogalkalmazás lényege: az absztrakt módon megfogalmazott normát </a:t>
            </a:r>
            <a:r>
              <a:rPr lang="hu-HU" sz="2800" dirty="0" smtClean="0"/>
              <a:t>a konkrét </a:t>
            </a:r>
            <a:r>
              <a:rPr lang="hu-HU" sz="2800" dirty="0"/>
              <a:t>életviszonyra kell minősíteni. A minősítés módszere az </a:t>
            </a:r>
            <a:r>
              <a:rPr lang="hu-HU" sz="2800" dirty="0" smtClean="0"/>
              <a:t>értelmezés, amelyek </a:t>
            </a:r>
            <a:r>
              <a:rPr lang="hu-HU" sz="2800" dirty="0"/>
              <a:t>közül a legnagyobb jelentőségű a </a:t>
            </a:r>
            <a:r>
              <a:rPr lang="hu-HU" sz="2800" b="1" dirty="0"/>
              <a:t>jogalkalmazói értelmezés.</a:t>
            </a:r>
          </a:p>
        </p:txBody>
      </p:sp>
    </p:spTree>
    <p:extLst>
      <p:ext uri="{BB962C8B-B14F-4D97-AF65-F5344CB8AC3E}">
        <p14:creationId xmlns:p14="http://schemas.microsoft.com/office/powerpoint/2010/main" val="33398566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szerződési biztosítékok </a:t>
            </a:r>
            <a:r>
              <a:rPr lang="hu-HU" sz="2800" dirty="0"/>
              <a:t>olyan járulékos ügyletek, melyek a </a:t>
            </a:r>
            <a:r>
              <a:rPr lang="hu-HU" sz="2800" dirty="0" smtClean="0"/>
              <a:t>teljesítést elősegítik</a:t>
            </a:r>
            <a:r>
              <a:rPr lang="hu-HU" sz="2800" dirty="0"/>
              <a:t>, arra ösztönöznek vagy éppen a teljesítés elmaradása esetén </a:t>
            </a:r>
            <a:r>
              <a:rPr lang="hu-HU" sz="2800" dirty="0" smtClean="0"/>
              <a:t>a jogosult </a:t>
            </a:r>
            <a:r>
              <a:rPr lang="hu-HU" sz="2800" dirty="0"/>
              <a:t>javára biztosítékot, fedezetet jelentenek, amelyből </a:t>
            </a:r>
            <a:r>
              <a:rPr lang="hu-HU" sz="2800" dirty="0" smtClean="0"/>
              <a:t>kielégítést nyerhet</a:t>
            </a:r>
            <a:r>
              <a:rPr lang="hu-HU" sz="2800" dirty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biztosítékok körében beszélhetünk egyrészt szerződést </a:t>
            </a:r>
            <a:r>
              <a:rPr lang="hu-HU" sz="2800" dirty="0" smtClean="0"/>
              <a:t>megerősítő mellékkötelezettségekről</a:t>
            </a:r>
            <a:r>
              <a:rPr lang="hu-HU" sz="2800" dirty="0"/>
              <a:t>, melyek különféle hátrányok </a:t>
            </a:r>
            <a:r>
              <a:rPr lang="hu-HU" sz="2800" dirty="0" smtClean="0"/>
              <a:t>kilátásba helyezésével </a:t>
            </a:r>
            <a:r>
              <a:rPr lang="hu-HU" sz="2800" dirty="0"/>
              <a:t>igyekeznek a kötelezettet a szerződésszerű </a:t>
            </a:r>
            <a:r>
              <a:rPr lang="hu-HU" sz="2800" dirty="0" smtClean="0"/>
              <a:t>teljesítésre "rászorítani</a:t>
            </a:r>
            <a:r>
              <a:rPr lang="hu-HU" sz="2800" dirty="0"/>
              <a:t>", ezáltal teljesítési készségét fokozni. Másrészt a </a:t>
            </a:r>
            <a:r>
              <a:rPr lang="hu-HU" sz="2800" dirty="0" smtClean="0"/>
              <a:t>jogosult igazolt </a:t>
            </a:r>
            <a:r>
              <a:rPr lang="hu-HU" sz="2800" dirty="0"/>
              <a:t>követeléseinek kielégítését megkönnyítő, a teljesítési </a:t>
            </a:r>
            <a:r>
              <a:rPr lang="hu-HU" sz="2800" dirty="0" smtClean="0"/>
              <a:t>képességet erősítő biztosítékokról. Teljesítési </a:t>
            </a:r>
            <a:r>
              <a:rPr lang="hu-HU" sz="2800" dirty="0"/>
              <a:t>készséget fokozó szerződési biztosítékok a foglaló, a kötbér, és </a:t>
            </a:r>
            <a:r>
              <a:rPr lang="hu-HU" sz="2800" dirty="0" smtClean="0"/>
              <a:t>a jogvesztés </a:t>
            </a:r>
            <a:r>
              <a:rPr lang="hu-HU" sz="2800" dirty="0"/>
              <a:t>kikötése.</a:t>
            </a:r>
          </a:p>
        </p:txBody>
      </p:sp>
    </p:spTree>
    <p:extLst>
      <p:ext uri="{BB962C8B-B14F-4D97-AF65-F5344CB8AC3E}">
        <p14:creationId xmlns:p14="http://schemas.microsoft.com/office/powerpoint/2010/main" val="3997353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A foglaló </a:t>
            </a:r>
            <a:r>
              <a:rPr lang="hu-HU" sz="2800" dirty="0"/>
              <a:t>a másik félnek fizetett azon pénzösszeg, melynek fizetésére </a:t>
            </a:r>
            <a:r>
              <a:rPr lang="hu-HU" sz="2800" dirty="0" smtClean="0"/>
              <a:t>a kötelezettségvállalás </a:t>
            </a:r>
            <a:r>
              <a:rPr lang="hu-HU" sz="2800" dirty="0"/>
              <a:t>megerősítéseként kerül sor és ez a rendeltetése </a:t>
            </a:r>
            <a:r>
              <a:rPr lang="hu-HU" sz="2800" dirty="0" smtClean="0"/>
              <a:t>a szerződésből </a:t>
            </a:r>
            <a:r>
              <a:rPr lang="hu-HU" sz="2800" dirty="0"/>
              <a:t>egyértelműen </a:t>
            </a:r>
            <a:r>
              <a:rPr lang="hu-HU" sz="2800" dirty="0" smtClean="0"/>
              <a:t>kitűnik. A </a:t>
            </a:r>
            <a:r>
              <a:rPr lang="hu-HU" sz="2800" dirty="0"/>
              <a:t>foglaló sorsa attól függ, hogy a szerződést a felek teljesítik–e, vagy sem </a:t>
            </a:r>
            <a:r>
              <a:rPr lang="hu-HU" sz="2800" dirty="0" smtClean="0"/>
              <a:t>és hogy </a:t>
            </a:r>
            <a:r>
              <a:rPr lang="hu-HU" sz="2800" dirty="0"/>
              <a:t>a szerződés </a:t>
            </a:r>
            <a:r>
              <a:rPr lang="hu-HU" sz="2800" dirty="0" err="1"/>
              <a:t>nemteljesítése</a:t>
            </a:r>
            <a:r>
              <a:rPr lang="hu-HU" sz="2800" dirty="0"/>
              <a:t> melyik félnek volt </a:t>
            </a:r>
            <a:r>
              <a:rPr lang="hu-HU" sz="2800" dirty="0" smtClean="0"/>
              <a:t>felróható. A </a:t>
            </a:r>
            <a:r>
              <a:rPr lang="hu-HU" sz="2800" dirty="0"/>
              <a:t>szerződés teljesítése esetén a felek között fennálló tartozás a </a:t>
            </a:r>
            <a:r>
              <a:rPr lang="hu-HU" sz="2800" dirty="0" smtClean="0"/>
              <a:t>foglaló összegével </a:t>
            </a:r>
            <a:r>
              <a:rPr lang="hu-HU" sz="2800" dirty="0"/>
              <a:t>csökken, tehát a szolgáltatás ellenértékébe </a:t>
            </a:r>
            <a:r>
              <a:rPr lang="hu-HU" sz="2800" dirty="0" smtClean="0"/>
              <a:t>beleszámít. Ha </a:t>
            </a:r>
            <a:r>
              <a:rPr lang="hu-HU" sz="2800" dirty="0"/>
              <a:t>a szerződés teljesítése olyan okból hiúsul meg, amelyért egyik fél </a:t>
            </a:r>
            <a:r>
              <a:rPr lang="hu-HU" sz="2800" dirty="0" smtClean="0"/>
              <a:t>sem felelős</a:t>
            </a:r>
            <a:r>
              <a:rPr lang="hu-HU" sz="2800" dirty="0"/>
              <a:t>, vagy mindkét fél felelős, a foglaló </a:t>
            </a:r>
            <a:r>
              <a:rPr lang="hu-HU" sz="2800" dirty="0" smtClean="0"/>
              <a:t>visszajár. </a:t>
            </a:r>
            <a:r>
              <a:rPr lang="hu-HU" sz="2800" b="1" dirty="0" smtClean="0"/>
              <a:t>Ha </a:t>
            </a:r>
            <a:r>
              <a:rPr lang="hu-HU" sz="2800" b="1" dirty="0"/>
              <a:t>a teljesítés meghiúsulásáért az egyik fél felelős, ez </a:t>
            </a:r>
            <a:r>
              <a:rPr lang="hu-HU" sz="2800" b="1" dirty="0" smtClean="0"/>
              <a:t>a fél </a:t>
            </a:r>
            <a:r>
              <a:rPr lang="hu-HU" sz="2800" b="1" dirty="0"/>
              <a:t>az </a:t>
            </a:r>
            <a:r>
              <a:rPr lang="hu-HU" sz="2800" b="1" dirty="0" smtClean="0"/>
              <a:t>adott foglalót </a:t>
            </a:r>
            <a:r>
              <a:rPr lang="hu-HU" sz="2800" b="1" dirty="0"/>
              <a:t>elveszíti, a kapott foglalót kétszeresen köteles visszatéríteni.</a:t>
            </a:r>
          </a:p>
        </p:txBody>
      </p:sp>
    </p:spTree>
    <p:extLst>
      <p:ext uri="{BB962C8B-B14F-4D97-AF65-F5344CB8AC3E}">
        <p14:creationId xmlns:p14="http://schemas.microsoft.com/office/powerpoint/2010/main" val="32960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kötbér</a:t>
            </a:r>
            <a:r>
              <a:rPr lang="hu-HU" sz="2800" dirty="0"/>
              <a:t> a felek által írásban kikötött pénzösszeg, mellyel a </a:t>
            </a:r>
            <a:r>
              <a:rPr lang="hu-HU" sz="2800" dirty="0" smtClean="0"/>
              <a:t>kötelezett pénz </a:t>
            </a:r>
            <a:r>
              <a:rPr lang="hu-HU" sz="2800" dirty="0"/>
              <a:t>fizetésére kötelezheti magát arra az esetre, ha a szerződést </a:t>
            </a:r>
            <a:r>
              <a:rPr lang="hu-HU" sz="2800" dirty="0" smtClean="0"/>
              <a:t>olyan okból </a:t>
            </a:r>
            <a:r>
              <a:rPr lang="hu-HU" sz="2800" dirty="0"/>
              <a:t>megszegi, amelyért </a:t>
            </a:r>
            <a:r>
              <a:rPr lang="hu-HU" sz="2800" dirty="0" smtClean="0"/>
              <a:t>felelős. A </a:t>
            </a:r>
            <a:r>
              <a:rPr lang="hu-HU" sz="2800" dirty="0"/>
              <a:t>kötbér a szerződés megkötésekor nem kerül átadásra. A kötbér </a:t>
            </a:r>
            <a:r>
              <a:rPr lang="hu-HU" sz="2800" dirty="0" smtClean="0"/>
              <a:t>funkciója szerint </a:t>
            </a:r>
            <a:r>
              <a:rPr lang="hu-HU" sz="2800" dirty="0"/>
              <a:t>arra szolgál, hogy a </a:t>
            </a:r>
            <a:r>
              <a:rPr lang="hu-HU" sz="2800" dirty="0" smtClean="0"/>
              <a:t>kötelezettet </a:t>
            </a:r>
            <a:r>
              <a:rPr lang="hu-HU" sz="2800" dirty="0"/>
              <a:t>a szerződésszerű </a:t>
            </a:r>
            <a:r>
              <a:rPr lang="hu-HU" sz="2800" dirty="0" smtClean="0"/>
              <a:t>teljesítésre ösztönözze.</a:t>
            </a:r>
          </a:p>
          <a:p>
            <a:pPr marL="0" indent="0" algn="just">
              <a:buNone/>
            </a:pPr>
            <a:r>
              <a:rPr lang="hu-HU" sz="2800" dirty="0"/>
              <a:t>A kötbér egyértelműen felróhatósághoz kötött, hiszen a </a:t>
            </a:r>
            <a:r>
              <a:rPr lang="hu-HU" sz="2800" dirty="0" smtClean="0"/>
              <a:t>kötelezett mentesülhet </a:t>
            </a:r>
            <a:r>
              <a:rPr lang="hu-HU" sz="2800" dirty="0"/>
              <a:t>a kötbérfizetési kötelezettség alól, ha a </a:t>
            </a:r>
            <a:r>
              <a:rPr lang="hu-HU" sz="2800" dirty="0" smtClean="0"/>
              <a:t>szerződésszegését kimenti</a:t>
            </a:r>
            <a:r>
              <a:rPr lang="hu-HU" sz="2800" dirty="0"/>
              <a:t>. Nem feltétele ugyanakkor a kötbér érvényesítésének, hogy </a:t>
            </a:r>
            <a:r>
              <a:rPr lang="hu-HU" sz="2800" dirty="0" smtClean="0"/>
              <a:t>a jogosultnak </a:t>
            </a:r>
            <a:r>
              <a:rPr lang="hu-HU" sz="2800" dirty="0"/>
              <a:t>a szerződésszegésből kára származzon, mert </a:t>
            </a:r>
            <a:r>
              <a:rPr lang="hu-HU" sz="2800" dirty="0" smtClean="0"/>
              <a:t>kötbérigényét attól </a:t>
            </a:r>
            <a:r>
              <a:rPr lang="hu-HU" sz="2800" dirty="0"/>
              <a:t>függetlenül érvényesítheti.</a:t>
            </a:r>
          </a:p>
        </p:txBody>
      </p:sp>
    </p:spTree>
    <p:extLst>
      <p:ext uri="{BB962C8B-B14F-4D97-AF65-F5344CB8AC3E}">
        <p14:creationId xmlns:p14="http://schemas.microsoft.com/office/powerpoint/2010/main" val="2266518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jogvesztés</a:t>
            </a:r>
            <a:r>
              <a:rPr lang="hu-HU" sz="2800" dirty="0"/>
              <a:t> kikötésének célja a szerződésszerű teljesítésre ösztönzés </a:t>
            </a:r>
            <a:r>
              <a:rPr lang="hu-HU" sz="2800" dirty="0" smtClean="0"/>
              <a:t>azáltal, hogy </a:t>
            </a:r>
            <a:r>
              <a:rPr lang="hu-HU" sz="2800" dirty="0"/>
              <a:t>a felek megállapodása alapján az, akinek a szerződésszegés </a:t>
            </a:r>
            <a:r>
              <a:rPr lang="hu-HU" sz="2800" dirty="0" smtClean="0"/>
              <a:t>felróható, elveszít </a:t>
            </a:r>
            <a:r>
              <a:rPr lang="hu-HU" sz="2800" dirty="0"/>
              <a:t>valamely korábban fennálló jogot vagy kedvezményt, amely őt </a:t>
            </a:r>
            <a:r>
              <a:rPr lang="hu-HU" sz="2800" dirty="0" smtClean="0"/>
              <a:t>a szerződés </a:t>
            </a:r>
            <a:r>
              <a:rPr lang="hu-HU" sz="2800" dirty="0"/>
              <a:t>alapján egyébként megilletné vagy megillette.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 smtClean="0"/>
              <a:t>A jogvesztés kikötése </a:t>
            </a:r>
            <a:r>
              <a:rPr lang="hu-HU" sz="2800" dirty="0"/>
              <a:t>érvényesen csak a felek írásbeli megállapodása alapján jöhet létre.</a:t>
            </a:r>
          </a:p>
          <a:p>
            <a:pPr marL="0" indent="0" algn="just">
              <a:buNone/>
            </a:pPr>
            <a:r>
              <a:rPr lang="hu-HU" sz="2800" dirty="0"/>
              <a:t>Tipikus esete a részletfizetési kedvezmény megvonásának joga arra </a:t>
            </a:r>
            <a:r>
              <a:rPr lang="hu-HU" sz="2800" dirty="0" smtClean="0"/>
              <a:t>az esetre</a:t>
            </a:r>
            <a:r>
              <a:rPr lang="hu-HU" sz="2800" dirty="0"/>
              <a:t>, ha a vevő a részleteket esedékességkor nem fizeti meg.</a:t>
            </a:r>
          </a:p>
        </p:txBody>
      </p:sp>
    </p:spTree>
    <p:extLst>
      <p:ext uri="{BB962C8B-B14F-4D97-AF65-F5344CB8AC3E}">
        <p14:creationId xmlns:p14="http://schemas.microsoft.com/office/powerpoint/2010/main" val="3172806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Zálogjoga</a:t>
            </a:r>
            <a:r>
              <a:rPr lang="hu-HU" sz="2800" dirty="0"/>
              <a:t> alapján a zálogjogosult a követelésének biztosítására </a:t>
            </a:r>
            <a:r>
              <a:rPr lang="hu-HU" sz="2800" dirty="0" smtClean="0"/>
              <a:t>szolgáló vagyontárgyból </a:t>
            </a:r>
            <a:r>
              <a:rPr lang="hu-HU" sz="2800" dirty="0"/>
              <a:t>más követeléseket megelőző sorrendben </a:t>
            </a:r>
            <a:r>
              <a:rPr lang="hu-HU" sz="2800" dirty="0" smtClean="0"/>
              <a:t>kielégítést kereshet</a:t>
            </a:r>
            <a:r>
              <a:rPr lang="hu-HU" sz="2800" dirty="0"/>
              <a:t>, ha a biztosított követelés kötelezettje nem </a:t>
            </a:r>
            <a:r>
              <a:rPr lang="hu-HU" sz="2800" dirty="0" smtClean="0"/>
              <a:t>teljesít. Zálogjog </a:t>
            </a:r>
            <a:r>
              <a:rPr lang="hu-HU" sz="2800" dirty="0"/>
              <a:t>tárgya bármely vagyontárgy </a:t>
            </a:r>
            <a:r>
              <a:rPr lang="hu-HU" sz="2800" dirty="0" smtClean="0"/>
              <a:t>lehet. A </a:t>
            </a:r>
            <a:r>
              <a:rPr lang="hu-HU" sz="2800" dirty="0"/>
              <a:t>zálogjog ún. járulékos mellékkötelezettség, azaz:</a:t>
            </a:r>
          </a:p>
          <a:p>
            <a:pPr marL="0" indent="0" algn="just">
              <a:buNone/>
            </a:pPr>
            <a:r>
              <a:rPr lang="hu-HU" sz="2800" dirty="0"/>
              <a:t>- A zálogjog csak érvényes követelést biztosíthat. A </a:t>
            </a:r>
            <a:r>
              <a:rPr lang="hu-HU" sz="2800" dirty="0" smtClean="0"/>
              <a:t>zálogjog terjedelmében </a:t>
            </a:r>
            <a:r>
              <a:rPr lang="hu-HU" sz="2800" dirty="0"/>
              <a:t>is a biztosított követeléshez igazodik. Ha a </a:t>
            </a:r>
            <a:r>
              <a:rPr lang="hu-HU" sz="2800" dirty="0" smtClean="0"/>
              <a:t>követelés csökken</a:t>
            </a:r>
            <a:r>
              <a:rPr lang="hu-HU" sz="2800" dirty="0"/>
              <a:t>, a zálogjog is csökken.</a:t>
            </a:r>
          </a:p>
          <a:p>
            <a:pPr marL="0" indent="0" algn="just">
              <a:buNone/>
            </a:pPr>
            <a:r>
              <a:rPr lang="hu-HU" sz="2800" dirty="0"/>
              <a:t>- A zálogjoggal biztosított követelés átruházásával a zálogjog </a:t>
            </a:r>
            <a:r>
              <a:rPr lang="hu-HU" sz="2800" dirty="0" smtClean="0"/>
              <a:t>is átszáll </a:t>
            </a:r>
            <a:r>
              <a:rPr lang="hu-HU" sz="2800" dirty="0"/>
              <a:t>az új jogosultra.</a:t>
            </a:r>
          </a:p>
          <a:p>
            <a:pPr marL="0" indent="0" algn="just">
              <a:buNone/>
            </a:pPr>
            <a:r>
              <a:rPr lang="hu-HU" sz="2800" dirty="0"/>
              <a:t>- A követelés megszűnésével megszűnik a zálogjog is: </a:t>
            </a:r>
            <a:r>
              <a:rPr lang="hu-HU" sz="2800" dirty="0" smtClean="0"/>
              <a:t>a zálogkötelezett </a:t>
            </a:r>
            <a:r>
              <a:rPr lang="hu-HU" sz="2800" dirty="0"/>
              <a:t>követelheti a kézizálogtárgy visszaadását, vagy </a:t>
            </a:r>
            <a:r>
              <a:rPr lang="hu-HU" sz="2800" dirty="0" smtClean="0"/>
              <a:t>a jelzálogjog törléséről nyilatkozat </a:t>
            </a:r>
            <a:r>
              <a:rPr lang="hu-HU" sz="2800" dirty="0"/>
              <a:t>kiadását.</a:t>
            </a:r>
          </a:p>
        </p:txBody>
      </p:sp>
    </p:spTree>
    <p:extLst>
      <p:ext uri="{BB962C8B-B14F-4D97-AF65-F5344CB8AC3E}">
        <p14:creationId xmlns:p14="http://schemas.microsoft.com/office/powerpoint/2010/main" val="28589156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/>
              <a:t>Kézizálog</a:t>
            </a:r>
            <a:r>
              <a:rPr lang="hu-HU" sz="2800" dirty="0"/>
              <a:t> tárgya ingó dolog lehet. A zálogjogosult köteles a zálogtárgyat </a:t>
            </a:r>
            <a:r>
              <a:rPr lang="hu-HU" sz="2800" dirty="0" smtClean="0"/>
              <a:t>a jogviszony </a:t>
            </a:r>
            <a:r>
              <a:rPr lang="hu-HU" sz="2800" dirty="0"/>
              <a:t>teljes időtartama alatt megőrizni, a kötelezettség teljesítése </a:t>
            </a:r>
            <a:r>
              <a:rPr lang="hu-HU" sz="2800" dirty="0" smtClean="0"/>
              <a:t>esetén pedig </a:t>
            </a:r>
            <a:r>
              <a:rPr lang="hu-HU" sz="2800" dirty="0"/>
              <a:t>épségben visszaadni. A zálogjogosult a dolgot ellenkező </a:t>
            </a:r>
            <a:r>
              <a:rPr lang="hu-HU" sz="2800" dirty="0" smtClean="0"/>
              <a:t>megállapodás hiányában </a:t>
            </a:r>
            <a:r>
              <a:rPr lang="hu-HU" sz="2800" dirty="0"/>
              <a:t>nem használhatja, nem </a:t>
            </a:r>
            <a:r>
              <a:rPr lang="hu-HU" sz="2800" dirty="0" smtClean="0"/>
              <a:t>hasznosíthatja, hasznait nem szedheti. A </a:t>
            </a:r>
            <a:r>
              <a:rPr lang="hu-HU" sz="2800" b="1" dirty="0"/>
              <a:t>jelzálogjog</a:t>
            </a:r>
            <a:r>
              <a:rPr lang="hu-HU" sz="2800" dirty="0"/>
              <a:t> esetében a zálogtárgy a zálogkötelezett birtokában marad, </a:t>
            </a:r>
            <a:r>
              <a:rPr lang="hu-HU" sz="2800" dirty="0" smtClean="0"/>
              <a:t>aki jogosult </a:t>
            </a:r>
            <a:r>
              <a:rPr lang="hu-HU" sz="2800" dirty="0"/>
              <a:t>a dolog rendeltetésszerű használatára, hasznosítására, </a:t>
            </a:r>
            <a:r>
              <a:rPr lang="hu-HU" sz="2800" dirty="0" smtClean="0"/>
              <a:t>köteles azonban </a:t>
            </a:r>
            <a:r>
              <a:rPr lang="hu-HU" sz="2800" dirty="0"/>
              <a:t>annak épségét </a:t>
            </a:r>
            <a:r>
              <a:rPr lang="hu-HU" sz="2800" dirty="0" smtClean="0"/>
              <a:t>megőrizni. A </a:t>
            </a:r>
            <a:r>
              <a:rPr lang="hu-HU" sz="2800" dirty="0"/>
              <a:t>jelzálogot kötelező bejegyeztetni. </a:t>
            </a:r>
            <a:r>
              <a:rPr lang="hu-HU" sz="2800" dirty="0" smtClean="0"/>
              <a:t>(Ingatlan </a:t>
            </a:r>
            <a:r>
              <a:rPr lang="hu-HU" sz="2800" dirty="0"/>
              <a:t>esetében a jelzálogjogot </a:t>
            </a:r>
            <a:r>
              <a:rPr lang="hu-HU" sz="2800" dirty="0" smtClean="0"/>
              <a:t>az ingatlan-nyilvántartásba </a:t>
            </a:r>
            <a:r>
              <a:rPr lang="hu-HU" sz="2800" dirty="0"/>
              <a:t>kell bejegyeztetni, ingó, jog, és követelés </a:t>
            </a:r>
            <a:r>
              <a:rPr lang="hu-HU" sz="2800" dirty="0" smtClean="0"/>
              <a:t>esetében pedig </a:t>
            </a:r>
            <a:r>
              <a:rPr lang="hu-HU" sz="2800" dirty="0"/>
              <a:t>a hitelbiztosítéki nyilvántartásba</a:t>
            </a:r>
            <a:r>
              <a:rPr lang="hu-HU" sz="2800" dirty="0" smtClean="0"/>
              <a:t>.) A </a:t>
            </a:r>
            <a:r>
              <a:rPr lang="hu-HU" sz="2800" b="1" dirty="0"/>
              <a:t>zálogjog érvényesítése </a:t>
            </a:r>
            <a:r>
              <a:rPr lang="hu-HU" sz="2800" dirty="0"/>
              <a:t>a zálogtárgyból való kielégítés útján történik.</a:t>
            </a:r>
          </a:p>
        </p:txBody>
      </p:sp>
    </p:spTree>
    <p:extLst>
      <p:ext uri="{BB962C8B-B14F-4D97-AF65-F5344CB8AC3E}">
        <p14:creationId xmlns:p14="http://schemas.microsoft.com/office/powerpoint/2010/main" val="4274042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kezesség </a:t>
            </a:r>
            <a:r>
              <a:rPr lang="hu-HU" sz="2800" dirty="0"/>
              <a:t>a kötelem megerősítését célzó személyi biztosíték, </a:t>
            </a:r>
            <a:r>
              <a:rPr lang="hu-HU" sz="2800" dirty="0" smtClean="0"/>
              <a:t>Kezességi szerződéssel </a:t>
            </a:r>
            <a:r>
              <a:rPr lang="hu-HU" sz="2800" dirty="0"/>
              <a:t>a kezes arra vállal kötelezettséget, hogy amennyiben </a:t>
            </a:r>
            <a:r>
              <a:rPr lang="hu-HU" sz="2800" dirty="0" smtClean="0"/>
              <a:t>a kötelezett </a:t>
            </a:r>
            <a:r>
              <a:rPr lang="hu-HU" sz="2800" dirty="0"/>
              <a:t>nem teljesít, maga </a:t>
            </a:r>
            <a:r>
              <a:rPr lang="hu-HU" sz="2800" dirty="0" smtClean="0"/>
              <a:t>fog </a:t>
            </a:r>
            <a:r>
              <a:rPr lang="hu-HU" sz="2800" dirty="0"/>
              <a:t>helyette a jogosultnak teljesíteni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egyszerű kezes </a:t>
            </a:r>
            <a:r>
              <a:rPr lang="hu-HU" sz="2800" dirty="0"/>
              <a:t>főszabályként mindaddig megtagadhatja a </a:t>
            </a:r>
            <a:r>
              <a:rPr lang="hu-HU" sz="2800" dirty="0" smtClean="0"/>
              <a:t>teljesítést (sortartási </a:t>
            </a:r>
            <a:r>
              <a:rPr lang="hu-HU" sz="2800" dirty="0"/>
              <a:t>kifogással élhet), amíg a követelés a kötelezettől és az </a:t>
            </a:r>
            <a:r>
              <a:rPr lang="hu-HU" sz="2800" dirty="0" smtClean="0"/>
              <a:t>olyan kezesektől</a:t>
            </a:r>
            <a:r>
              <a:rPr lang="hu-HU" sz="2800" dirty="0"/>
              <a:t>, akik őt megelőzően és reá tekintet nélkül vállaltak </a:t>
            </a:r>
            <a:r>
              <a:rPr lang="hu-HU" sz="2800" dirty="0" smtClean="0"/>
              <a:t>kezességet, behajtható</a:t>
            </a:r>
            <a:r>
              <a:rPr lang="hu-HU" sz="2800" dirty="0"/>
              <a:t>. Fizetési kötelezettsége </a:t>
            </a:r>
            <a:r>
              <a:rPr lang="hu-HU" sz="2800" dirty="0" smtClean="0"/>
              <a:t>másodlagos. A </a:t>
            </a:r>
            <a:r>
              <a:rPr lang="hu-HU" sz="2800" b="1" dirty="0"/>
              <a:t>kártalanító kezesség </a:t>
            </a:r>
            <a:r>
              <a:rPr lang="hu-HU" sz="2800" dirty="0"/>
              <a:t>esetében a kezes kizárólag a követelések </a:t>
            </a:r>
            <a:r>
              <a:rPr lang="hu-HU" sz="2800" dirty="0" smtClean="0"/>
              <a:t>a kötelezetten </a:t>
            </a:r>
            <a:r>
              <a:rPr lang="hu-HU" sz="2800" dirty="0"/>
              <a:t>be nem hajtható részéért vállalt </a:t>
            </a:r>
            <a:r>
              <a:rPr lang="hu-HU" sz="2800" dirty="0" smtClean="0"/>
              <a:t>helytállást. A </a:t>
            </a:r>
            <a:r>
              <a:rPr lang="hu-HU" sz="2800" b="1" dirty="0"/>
              <a:t>készfizető kezesség </a:t>
            </a:r>
            <a:r>
              <a:rPr lang="hu-HU" sz="2800" dirty="0"/>
              <a:t>esetén a kezes sortartási kifogásra nem hivatkozhat, </a:t>
            </a:r>
            <a:r>
              <a:rPr lang="hu-HU" sz="2800" dirty="0" smtClean="0"/>
              <a:t>a jogosult </a:t>
            </a:r>
            <a:r>
              <a:rPr lang="hu-HU" sz="2800" dirty="0"/>
              <a:t>közvetlenül fordulhat a kezes felé. </a:t>
            </a:r>
          </a:p>
        </p:txBody>
      </p:sp>
    </p:spTree>
    <p:extLst>
      <p:ext uri="{BB962C8B-B14F-4D97-AF65-F5344CB8AC3E}">
        <p14:creationId xmlns:p14="http://schemas.microsoft.com/office/powerpoint/2010/main" val="2076740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garanciaszerződés</a:t>
            </a:r>
            <a:r>
              <a:rPr lang="hu-HU" sz="2800" dirty="0"/>
              <a:t>, illetve a </a:t>
            </a:r>
            <a:r>
              <a:rPr lang="hu-HU" sz="2800" b="1" dirty="0"/>
              <a:t>garanciavállaló nyilatkozat </a:t>
            </a:r>
            <a:r>
              <a:rPr lang="hu-HU" sz="2800" dirty="0"/>
              <a:t>a </a:t>
            </a:r>
            <a:r>
              <a:rPr lang="hu-HU" sz="2800" dirty="0" err="1"/>
              <a:t>garantőr</a:t>
            </a:r>
            <a:r>
              <a:rPr lang="hu-HU" sz="2800" dirty="0"/>
              <a:t> </a:t>
            </a:r>
            <a:r>
              <a:rPr lang="hu-HU" sz="2800" dirty="0" smtClean="0"/>
              <a:t>olyan kötelezettségvállalása</a:t>
            </a:r>
            <a:r>
              <a:rPr lang="hu-HU" sz="2800" dirty="0"/>
              <a:t>, amely alapján a nyilatkozatban </a:t>
            </a:r>
            <a:r>
              <a:rPr lang="hu-HU" sz="2800" dirty="0" smtClean="0"/>
              <a:t>meghatározott feltételek </a:t>
            </a:r>
            <a:r>
              <a:rPr lang="hu-HU" sz="2800" dirty="0"/>
              <a:t>esetén köteles a jogosultnak fizetést teljesíteni. Mind </a:t>
            </a:r>
            <a:r>
              <a:rPr lang="hu-HU" sz="2800" dirty="0" smtClean="0"/>
              <a:t>a garanciaszerződés</a:t>
            </a:r>
            <a:r>
              <a:rPr lang="hu-HU" sz="2800" dirty="0"/>
              <a:t>, mind a garanciavállaló nyilatkozat írásban érvényes</a:t>
            </a:r>
            <a:r>
              <a:rPr lang="hu-HU" sz="2800" dirty="0" smtClean="0"/>
              <a:t>. Személyi biztosíték.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dirty="0" err="1"/>
              <a:t>garantőr</a:t>
            </a:r>
            <a:r>
              <a:rPr lang="hu-HU" sz="2800" dirty="0"/>
              <a:t> meghatározott követelmények teljesülése esetén, a </a:t>
            </a:r>
            <a:r>
              <a:rPr lang="hu-HU" sz="2800" dirty="0" smtClean="0"/>
              <a:t>jogosult lehívási </a:t>
            </a:r>
            <a:r>
              <a:rPr lang="hu-HU" sz="2800" dirty="0"/>
              <a:t>nyilatkozata alapján teljesít fizetést (pl. bizonyos </a:t>
            </a:r>
            <a:r>
              <a:rPr lang="hu-HU" sz="2800" dirty="0" smtClean="0"/>
              <a:t>okmányok benyújtása</a:t>
            </a:r>
            <a:r>
              <a:rPr lang="hu-HU" sz="2800" dirty="0"/>
              <a:t>, esemény beállta</a:t>
            </a:r>
            <a:r>
              <a:rPr lang="hu-HU" sz="2800" dirty="0" smtClean="0"/>
              <a:t>). A </a:t>
            </a:r>
            <a:r>
              <a:rPr lang="hu-HU" sz="2800" dirty="0"/>
              <a:t>garancia általában megszabott határidő (ún. garancia-futamidő) </a:t>
            </a:r>
            <a:r>
              <a:rPr lang="hu-HU" sz="2800" dirty="0" smtClean="0"/>
              <a:t>lejárta előtt </a:t>
            </a:r>
            <a:r>
              <a:rPr lang="hu-HU" sz="2800" dirty="0"/>
              <a:t>vehető igénybe, és a </a:t>
            </a:r>
            <a:r>
              <a:rPr lang="hu-HU" sz="2800" dirty="0" err="1"/>
              <a:t>garantőr</a:t>
            </a:r>
            <a:r>
              <a:rPr lang="hu-HU" sz="2800" dirty="0"/>
              <a:t> általában csak az előre </a:t>
            </a:r>
            <a:r>
              <a:rPr lang="hu-HU" sz="2800" dirty="0" smtClean="0"/>
              <a:t>megállapított, konkrét </a:t>
            </a:r>
            <a:r>
              <a:rPr lang="hu-HU" sz="2800" dirty="0"/>
              <a:t>összeghatárig teljesít.</a:t>
            </a:r>
          </a:p>
        </p:txBody>
      </p:sp>
    </p:spTree>
    <p:extLst>
      <p:ext uri="{BB962C8B-B14F-4D97-AF65-F5344CB8AC3E}">
        <p14:creationId xmlns:p14="http://schemas.microsoft.com/office/powerpoint/2010/main" val="708116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Tulajdonátruházó </a:t>
            </a:r>
            <a:r>
              <a:rPr lang="hu-HU" sz="2800" i="1" dirty="0" smtClean="0"/>
              <a:t>szerződések</a:t>
            </a:r>
          </a:p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adásvételi szerződés </a:t>
            </a:r>
            <a:r>
              <a:rPr lang="hu-HU" sz="2800" dirty="0"/>
              <a:t>alapján a dolog tulajdonosa arra </a:t>
            </a:r>
            <a:r>
              <a:rPr lang="hu-HU" sz="2800" dirty="0" smtClean="0"/>
              <a:t>vállal kötelezettséget</a:t>
            </a:r>
            <a:r>
              <a:rPr lang="hu-HU" sz="2800" dirty="0"/>
              <a:t>, hogy vételár ellenében valamely forgalomképes </a:t>
            </a:r>
            <a:r>
              <a:rPr lang="hu-HU" sz="2800" dirty="0" smtClean="0"/>
              <a:t>dolog tulajdonjogát </a:t>
            </a:r>
            <a:r>
              <a:rPr lang="hu-HU" sz="2800" dirty="0"/>
              <a:t>a vevőre átruházza, a vevő pedig arra, hogy a dolgot átveszi </a:t>
            </a:r>
            <a:r>
              <a:rPr lang="hu-HU" sz="2800" dirty="0" smtClean="0"/>
              <a:t>és a </a:t>
            </a:r>
            <a:r>
              <a:rPr lang="hu-HU" sz="2800" dirty="0"/>
              <a:t>vételárat </a:t>
            </a:r>
            <a:r>
              <a:rPr lang="hu-HU" sz="2800" dirty="0" smtClean="0"/>
              <a:t>megfizeti. Az </a:t>
            </a:r>
            <a:r>
              <a:rPr lang="hu-HU" sz="2800" dirty="0"/>
              <a:t>adásvételi szerződés kétpólusú jogviszony, alanyai a </a:t>
            </a:r>
            <a:r>
              <a:rPr lang="hu-HU" sz="2800" dirty="0" smtClean="0"/>
              <a:t>tényleges szolgáltatást </a:t>
            </a:r>
            <a:r>
              <a:rPr lang="hu-HU" sz="2800" dirty="0"/>
              <a:t>nyújtó, a tulajdonjogot átruházó </a:t>
            </a:r>
            <a:r>
              <a:rPr lang="hu-HU" sz="2800" b="1" dirty="0"/>
              <a:t>eladó</a:t>
            </a:r>
            <a:r>
              <a:rPr lang="hu-HU" sz="2800" dirty="0"/>
              <a:t> és a dolog </a:t>
            </a:r>
            <a:r>
              <a:rPr lang="hu-HU" sz="2800" dirty="0" smtClean="0"/>
              <a:t>átvételére, valamint </a:t>
            </a:r>
            <a:r>
              <a:rPr lang="hu-HU" sz="2800" dirty="0"/>
              <a:t>vételár, mint ellenérték megfizetésére köteles </a:t>
            </a:r>
            <a:r>
              <a:rPr lang="hu-HU" sz="2800" b="1" dirty="0" smtClean="0"/>
              <a:t>vevő</a:t>
            </a:r>
            <a:r>
              <a:rPr lang="hu-HU" sz="2800" dirty="0" smtClean="0"/>
              <a:t>. Az </a:t>
            </a:r>
            <a:r>
              <a:rPr lang="hu-HU" sz="2800" dirty="0"/>
              <a:t>adásvétel közvetett </a:t>
            </a:r>
            <a:r>
              <a:rPr lang="hu-HU" sz="2800" b="1" dirty="0"/>
              <a:t>tárgya </a:t>
            </a:r>
            <a:r>
              <a:rPr lang="hu-HU" sz="2800" dirty="0"/>
              <a:t>bármely </a:t>
            </a:r>
            <a:r>
              <a:rPr lang="hu-HU" sz="2800" b="1" dirty="0"/>
              <a:t>ingó vagy ingatlan dolog</a:t>
            </a:r>
            <a:r>
              <a:rPr lang="hu-HU" sz="2800" dirty="0"/>
              <a:t>, ill.</a:t>
            </a:r>
          </a:p>
          <a:p>
            <a:pPr marL="0" indent="0" algn="just">
              <a:buNone/>
            </a:pPr>
            <a:r>
              <a:rPr lang="hu-HU" sz="2800" b="1" dirty="0"/>
              <a:t>kötelmi jogosultság vagy akár üzletrész </a:t>
            </a:r>
            <a:r>
              <a:rPr lang="hu-HU" sz="2800" dirty="0"/>
              <a:t>lehet, amennyiben </a:t>
            </a:r>
            <a:r>
              <a:rPr lang="hu-HU" sz="2800" b="1" dirty="0" smtClean="0"/>
              <a:t>forgalomképes.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555131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Tulajdonátruházó </a:t>
            </a:r>
            <a:r>
              <a:rPr lang="hu-HU" sz="2800" i="1" dirty="0" smtClean="0"/>
              <a:t>szerződések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csere</a:t>
            </a:r>
            <a:r>
              <a:rPr lang="hu-HU" sz="2800" dirty="0"/>
              <a:t> specialitása az adásvételhez képest abban áll, hogy mindkét </a:t>
            </a:r>
            <a:r>
              <a:rPr lang="hu-HU" sz="2800" dirty="0" smtClean="0"/>
              <a:t>cserélő fél </a:t>
            </a:r>
            <a:r>
              <a:rPr lang="hu-HU" sz="2800" dirty="0"/>
              <a:t>tényleges </a:t>
            </a:r>
            <a:r>
              <a:rPr lang="hu-HU" sz="2800" dirty="0" smtClean="0"/>
              <a:t>szolgáltatást </a:t>
            </a:r>
            <a:r>
              <a:rPr lang="hu-HU" sz="2800" dirty="0"/>
              <a:t>teljesít a másik irányában. </a:t>
            </a:r>
            <a:r>
              <a:rPr lang="hu-HU" sz="2800" dirty="0" smtClean="0"/>
              <a:t>A szolgáltatott </a:t>
            </a:r>
            <a:r>
              <a:rPr lang="hu-HU" sz="2800" dirty="0"/>
              <a:t>dolgok tulajdonjogát, vagy más jogokat, követeléseket a felek </a:t>
            </a:r>
            <a:r>
              <a:rPr lang="hu-HU" sz="2800" dirty="0" smtClean="0"/>
              <a:t>az adásvétel </a:t>
            </a:r>
            <a:r>
              <a:rPr lang="hu-HU" sz="2800" dirty="0"/>
              <a:t>szabályai szerint kölcsönösen egymásra </a:t>
            </a:r>
            <a:r>
              <a:rPr lang="hu-HU" sz="2800" dirty="0" smtClean="0"/>
              <a:t>ruházzák. A </a:t>
            </a:r>
            <a:r>
              <a:rPr lang="hu-HU" sz="2800" b="1" dirty="0"/>
              <a:t>csereszerződések</a:t>
            </a:r>
            <a:r>
              <a:rPr lang="hu-HU" sz="2800" dirty="0"/>
              <a:t> egy részénél pénzmozgás egyáltalán nincs, mert a </a:t>
            </a:r>
            <a:r>
              <a:rPr lang="hu-HU" sz="2800" dirty="0" smtClean="0"/>
              <a:t>dolgok azonos </a:t>
            </a:r>
            <a:r>
              <a:rPr lang="hu-HU" sz="2800" dirty="0"/>
              <a:t>értékűek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b="1" dirty="0"/>
              <a:t>ajándékozási szerződés </a:t>
            </a:r>
            <a:r>
              <a:rPr lang="hu-HU" sz="2800" dirty="0"/>
              <a:t>alapján az egyik fél (ajándékozó) </a:t>
            </a:r>
            <a:r>
              <a:rPr lang="hu-HU" sz="2800" dirty="0" smtClean="0"/>
              <a:t>saját vagyona </a:t>
            </a:r>
            <a:r>
              <a:rPr lang="hu-HU" sz="2800" dirty="0"/>
              <a:t>terhére a dolog tulajdonjogának (vagy más jog vagy </a:t>
            </a:r>
            <a:r>
              <a:rPr lang="hu-HU" sz="2800" dirty="0" smtClean="0"/>
              <a:t>követelés) ingyenes </a:t>
            </a:r>
            <a:r>
              <a:rPr lang="hu-HU" sz="2800" dirty="0"/>
              <a:t>átruházására, a másik fél (megajándékozott) a dolog </a:t>
            </a:r>
            <a:r>
              <a:rPr lang="hu-HU" sz="2800" dirty="0" smtClean="0"/>
              <a:t>átvételére köteles.</a:t>
            </a:r>
          </a:p>
        </p:txBody>
      </p:sp>
    </p:spTree>
    <p:extLst>
      <p:ext uri="{BB962C8B-B14F-4D97-AF65-F5344CB8AC3E}">
        <p14:creationId xmlns:p14="http://schemas.microsoft.com/office/powerpoint/2010/main" val="278957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774"/>
            <a:ext cx="8229600" cy="809938"/>
          </a:xfrm>
        </p:spPr>
        <p:txBody>
          <a:bodyPr/>
          <a:lstStyle/>
          <a:p>
            <a:r>
              <a:rPr lang="hu-HU" dirty="0" smtClean="0"/>
              <a:t>A jog lényege, fogalma, funkciói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60932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u-HU" sz="3000" dirty="0"/>
              <a:t>A </a:t>
            </a:r>
            <a:r>
              <a:rPr lang="hu-HU" sz="3000" b="1" dirty="0"/>
              <a:t>jogalkalmazás</a:t>
            </a:r>
            <a:r>
              <a:rPr lang="hu-HU" sz="3000" dirty="0"/>
              <a:t> az állami, illetve az állam által erre feljogosított társadalmi szerveknek a jogi szabályok érvényesítésére irányuló olyan tudatos tevékenysége, melynek során a jogilag szabályozott eljárás keretében a természetes és jogi személyek között egyedi jogviszonyokat megállapítanak, létesítenek, változtatnak vagy megszüntetnek, és e tevékenység eredményeként hozott jogalkalmazói aktus nem teljesítése állami kényszerintézkedést von maga után. </a:t>
            </a:r>
          </a:p>
          <a:p>
            <a:pPr marL="0" indent="0" algn="just">
              <a:buNone/>
            </a:pPr>
            <a:endParaRPr lang="hu-HU" sz="3000" dirty="0" smtClean="0"/>
          </a:p>
          <a:p>
            <a:pPr marL="0" indent="0" algn="just">
              <a:buNone/>
            </a:pPr>
            <a:r>
              <a:rPr lang="hu-HU" sz="3000" dirty="0" smtClean="0"/>
              <a:t>A </a:t>
            </a:r>
            <a:r>
              <a:rPr lang="hu-HU" sz="3000" dirty="0"/>
              <a:t>jogalkalmazói tevékenység </a:t>
            </a:r>
            <a:r>
              <a:rPr lang="hu-HU" sz="3000" b="1" dirty="0"/>
              <a:t>két funkciója </a:t>
            </a:r>
            <a:r>
              <a:rPr lang="hu-HU" sz="3000" dirty="0"/>
              <a:t>az </a:t>
            </a:r>
            <a:r>
              <a:rPr lang="hu-HU" sz="3000" b="1" dirty="0"/>
              <a:t>általánosan kötelező jogszabályok minden esetben való érvényesítésének a biztosítása</a:t>
            </a:r>
            <a:r>
              <a:rPr lang="hu-HU" sz="3000" dirty="0"/>
              <a:t>, másrészt meghatározott, </a:t>
            </a:r>
            <a:r>
              <a:rPr lang="hu-HU" sz="3000" b="1" dirty="0"/>
              <a:t>konkrét ügy rendezése.</a:t>
            </a:r>
          </a:p>
          <a:p>
            <a:pPr marL="0" indent="0" algn="just">
              <a:buNone/>
            </a:pPr>
            <a:r>
              <a:rPr lang="hu-HU" sz="3000" b="1" dirty="0"/>
              <a:t> </a:t>
            </a:r>
          </a:p>
          <a:p>
            <a:pPr marL="0" indent="0" algn="just">
              <a:buNone/>
            </a:pP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4532494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Vállalkozási </a:t>
            </a:r>
            <a:r>
              <a:rPr lang="hu-HU" sz="2800" i="1" dirty="0" smtClean="0"/>
              <a:t>típusú szerződések</a:t>
            </a:r>
          </a:p>
          <a:p>
            <a:pPr marL="0" indent="0" algn="just">
              <a:buNone/>
            </a:pPr>
            <a:r>
              <a:rPr lang="hu-HU" sz="2800" b="1" dirty="0"/>
              <a:t>Vállalkozási szerződés </a:t>
            </a:r>
            <a:r>
              <a:rPr lang="hu-HU" sz="2800" dirty="0"/>
              <a:t>alapján a vállalkozó tevékenységgel </a:t>
            </a:r>
            <a:r>
              <a:rPr lang="hu-HU" sz="2800" dirty="0" smtClean="0"/>
              <a:t>elérhető eredmény </a:t>
            </a:r>
            <a:r>
              <a:rPr lang="hu-HU" sz="2800" dirty="0"/>
              <a:t>megvalósítására, a megrendelő annak átvételére és </a:t>
            </a:r>
            <a:r>
              <a:rPr lang="hu-HU" sz="2800" dirty="0" smtClean="0"/>
              <a:t>a vállalkozói </a:t>
            </a:r>
            <a:r>
              <a:rPr lang="hu-HU" sz="2800" dirty="0"/>
              <a:t>díj megfizetésére köteles. </a:t>
            </a:r>
            <a:r>
              <a:rPr lang="hu-HU" sz="2800" dirty="0" smtClean="0"/>
              <a:t>A </a:t>
            </a:r>
            <a:r>
              <a:rPr lang="hu-HU" sz="2800" dirty="0"/>
              <a:t>vállalkozási szerződés alanyai a megrendelő és a vállalkozó. A szerződés teljesítése: átadás-átvételi eljárás. </a:t>
            </a:r>
            <a:r>
              <a:rPr lang="hu-HU" sz="2800" dirty="0" smtClean="0"/>
              <a:t>A </a:t>
            </a:r>
            <a:r>
              <a:rPr lang="hu-HU" sz="2800" dirty="0"/>
              <a:t>vállalkozó alvállalkozót vegyen igénybe az eredmény létrehozásához. A vállalkozó főkötelezettsége az eredmény létrehozása. A megrendelő főkötelezettsége a vállalkozói díj megfizetése. A </a:t>
            </a:r>
            <a:r>
              <a:rPr lang="hu-HU" sz="2800" dirty="0" smtClean="0"/>
              <a:t>megrendelő csak </a:t>
            </a:r>
            <a:r>
              <a:rPr lang="hu-HU" sz="2800" dirty="0"/>
              <a:t>akkor köteles a díjat szolgáltatni, ha a vállalkozói </a:t>
            </a:r>
            <a:r>
              <a:rPr lang="hu-HU" sz="2800" dirty="0" smtClean="0"/>
              <a:t>tevékenység eredményeként </a:t>
            </a:r>
            <a:r>
              <a:rPr lang="hu-HU" sz="2800" dirty="0"/>
              <a:t>a mű létrejött.</a:t>
            </a:r>
          </a:p>
          <a:p>
            <a:pPr marL="0" indent="0" algn="just">
              <a:buNone/>
            </a:pPr>
            <a:endParaRPr lang="hu-HU" sz="2800" dirty="0"/>
          </a:p>
          <a:p>
            <a:pPr marL="0" indent="0" algn="just">
              <a:buNone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735155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 smtClean="0"/>
              <a:t>Megbízási típusú szerződések</a:t>
            </a:r>
          </a:p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b="1" dirty="0" smtClean="0"/>
              <a:t>megbízási szerződés </a:t>
            </a:r>
            <a:r>
              <a:rPr lang="hu-HU" sz="2800" dirty="0" smtClean="0"/>
              <a:t>alapján a megbízott a megbízó által rábízott feladat ellátására, a megbízó a megbízási díj megfizetésére köteles. A megbízások tehát főként olyan altípusokban jelennek meg, amelyeknek vannak eredménykötelmi, vagy dologszolgáltatásra irányuló elemei is (bizomány, szállítmányozás, pénzkezelési szerződés, tartási szerződés). A fogalmi kérdéshez kapcsolható a megbízás és a meghatalmazás elhatárolásának szükségessége is. A </a:t>
            </a:r>
            <a:r>
              <a:rPr lang="hu-HU" sz="2800" b="1" dirty="0" smtClean="0"/>
              <a:t>meghatalmazás</a:t>
            </a:r>
            <a:r>
              <a:rPr lang="hu-HU" sz="2800" dirty="0" smtClean="0"/>
              <a:t> egy egyoldalú jogviszony (és nem szerződés), amely alapján a meghatalmazott nem köteles, csak jogosult harmadik személyek irányában eljárni (jognyilatkozatot tenni). </a:t>
            </a:r>
          </a:p>
        </p:txBody>
      </p:sp>
    </p:spTree>
    <p:extLst>
      <p:ext uri="{BB962C8B-B14F-4D97-AF65-F5344CB8AC3E}">
        <p14:creationId xmlns:p14="http://schemas.microsoft.com/office/powerpoint/2010/main" val="4206797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 smtClean="0"/>
              <a:t>Megbízási típusú szerződések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bizományosi szerződés </a:t>
            </a:r>
            <a:r>
              <a:rPr lang="hu-HU" sz="2800" dirty="0"/>
              <a:t>alapján a bizományos arra vállal </a:t>
            </a:r>
            <a:r>
              <a:rPr lang="hu-HU" sz="2800" dirty="0" smtClean="0"/>
              <a:t>kötelezettséget, hogy </a:t>
            </a:r>
            <a:r>
              <a:rPr lang="hu-HU" sz="2800" dirty="0"/>
              <a:t>a megbízó javára, a saját nevében köt ingó dologra </a:t>
            </a:r>
            <a:r>
              <a:rPr lang="hu-HU" sz="2800" dirty="0" smtClean="0"/>
              <a:t>adásvételi szerződést </a:t>
            </a:r>
            <a:r>
              <a:rPr lang="hu-HU" sz="2800" dirty="0"/>
              <a:t>egy harmadik személlyel. A bizományosnak ezért díjazást fizet </a:t>
            </a:r>
            <a:r>
              <a:rPr lang="hu-HU" sz="2800" dirty="0" smtClean="0"/>
              <a:t>a </a:t>
            </a:r>
            <a:r>
              <a:rPr lang="hu-HU" sz="2800" dirty="0"/>
              <a:t>megbízó. A bizományi szerződés </a:t>
            </a:r>
            <a:r>
              <a:rPr lang="hu-HU" sz="2800" dirty="0" smtClean="0"/>
              <a:t>tárgya </a:t>
            </a:r>
            <a:r>
              <a:rPr lang="hu-HU" sz="2800" dirty="0"/>
              <a:t>egy második </a:t>
            </a:r>
            <a:r>
              <a:rPr lang="hu-HU" sz="2800" dirty="0" smtClean="0"/>
              <a:t>szerződés megkötése</a:t>
            </a:r>
            <a:r>
              <a:rPr lang="hu-HU" sz="2800" dirty="0"/>
              <a:t>, amely leggyakrabban adásvételi szerződés, de bármilyen </a:t>
            </a:r>
            <a:r>
              <a:rPr lang="hu-HU" sz="2800" dirty="0" smtClean="0"/>
              <a:t>más szerződés </a:t>
            </a:r>
            <a:r>
              <a:rPr lang="hu-HU" sz="2800" dirty="0"/>
              <a:t>(pl. vállalkozás) is lehet. Ezt a </a:t>
            </a:r>
            <a:r>
              <a:rPr lang="hu-HU" sz="2800" dirty="0" smtClean="0"/>
              <a:t>2. szerződést </a:t>
            </a:r>
            <a:r>
              <a:rPr lang="hu-HU" sz="2800" dirty="0"/>
              <a:t>a </a:t>
            </a:r>
            <a:r>
              <a:rPr lang="hu-HU" sz="2800" dirty="0" smtClean="0"/>
              <a:t>bizományos köti </a:t>
            </a:r>
            <a:r>
              <a:rPr lang="hu-HU" sz="2800" dirty="0"/>
              <a:t>meg a harmadik személlyel, saját nevében, de a megbízó javára. A szerződés előkészítésével kapcsolatos </a:t>
            </a:r>
            <a:r>
              <a:rPr lang="hu-HU" sz="2800" dirty="0" smtClean="0"/>
              <a:t>kötelezettsége a bizományosnak, </a:t>
            </a:r>
            <a:r>
              <a:rPr lang="hu-HU" sz="2800" dirty="0"/>
              <a:t>hogy mindent </a:t>
            </a:r>
            <a:r>
              <a:rPr lang="hu-HU" sz="2800" dirty="0" smtClean="0"/>
              <a:t>megtegyen annak </a:t>
            </a:r>
            <a:r>
              <a:rPr lang="hu-HU" sz="2800" dirty="0"/>
              <a:t>érdekében, hogy a megbízó érdekeit szolgáló </a:t>
            </a:r>
            <a:r>
              <a:rPr lang="hu-HU" sz="2800" dirty="0" smtClean="0"/>
              <a:t>szerződést </a:t>
            </a:r>
            <a:r>
              <a:rPr lang="hu-HU" sz="2800" dirty="0"/>
              <a:t>kössön. A megbízó legfőbb kötelezettsége a bizományi díj megfizetése.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4517270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Használati </a:t>
            </a:r>
            <a:r>
              <a:rPr lang="hu-HU" sz="2800" i="1" dirty="0" smtClean="0"/>
              <a:t>szerződések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bérleti szerződés </a:t>
            </a:r>
            <a:r>
              <a:rPr lang="hu-HU" sz="2800" dirty="0"/>
              <a:t>alapján a bérbeadó meghatározott dolog </a:t>
            </a:r>
            <a:r>
              <a:rPr lang="hu-HU" sz="2800" dirty="0" smtClean="0"/>
              <a:t>időleges használatának </a:t>
            </a:r>
            <a:r>
              <a:rPr lang="hu-HU" sz="2800" dirty="0"/>
              <a:t>átengedésére, a bérlő a dolog átvételére és bérleti </a:t>
            </a:r>
            <a:r>
              <a:rPr lang="hu-HU" sz="2800" dirty="0" smtClean="0"/>
              <a:t>díj fizetésére </a:t>
            </a:r>
            <a:r>
              <a:rPr lang="hu-HU" sz="2800" dirty="0"/>
              <a:t>köteles. A bérlő a bérbeadó tulajdonában álló dolgot határozott vagy </a:t>
            </a:r>
            <a:r>
              <a:rPr lang="hu-HU" sz="2800" dirty="0" smtClean="0"/>
              <a:t>határozatlan időre </a:t>
            </a:r>
            <a:r>
              <a:rPr lang="hu-HU" sz="2800" dirty="0"/>
              <a:t>birtokba és használatba veszi, de a rendelkezési jogot nem szerzi </a:t>
            </a:r>
            <a:r>
              <a:rPr lang="hu-HU" sz="2800" dirty="0" smtClean="0"/>
              <a:t>meg. A </a:t>
            </a:r>
            <a:r>
              <a:rPr lang="hu-HU" sz="2800" dirty="0"/>
              <a:t>használatért a bérbeadónak ellenszolgáltatás </a:t>
            </a:r>
            <a:r>
              <a:rPr lang="hu-HU" sz="2800" dirty="0" smtClean="0"/>
              <a:t>jár. </a:t>
            </a:r>
            <a:r>
              <a:rPr lang="hu-HU" sz="2800" b="1" dirty="0" smtClean="0"/>
              <a:t>Haszonbérleti </a:t>
            </a:r>
            <a:r>
              <a:rPr lang="hu-HU" sz="2800" b="1" dirty="0"/>
              <a:t>szerződés </a:t>
            </a:r>
            <a:r>
              <a:rPr lang="hu-HU" sz="2800" dirty="0"/>
              <a:t>alapján a haszonbérlő hasznot hajtó </a:t>
            </a:r>
            <a:r>
              <a:rPr lang="hu-HU" sz="2800" dirty="0" smtClean="0"/>
              <a:t>dolog időleges </a:t>
            </a:r>
            <a:r>
              <a:rPr lang="hu-HU" sz="2800" dirty="0"/>
              <a:t>használatára vagy hasznot hajtó jog gyakorlására és </a:t>
            </a:r>
            <a:r>
              <a:rPr lang="hu-HU" sz="2800" dirty="0" smtClean="0"/>
              <a:t>hasznainak szedésére </a:t>
            </a:r>
            <a:r>
              <a:rPr lang="hu-HU" sz="2800" dirty="0"/>
              <a:t>jogosult, és köteles ennek fejében haszonbért fizetni. </a:t>
            </a:r>
            <a:r>
              <a:rPr lang="hu-HU" sz="2800" b="1" dirty="0"/>
              <a:t>Haszonkölcsön-szerződés</a:t>
            </a:r>
            <a:r>
              <a:rPr lang="hu-HU" sz="2800" dirty="0"/>
              <a:t> alapján a kölcsönadó meghatározott </a:t>
            </a:r>
            <a:r>
              <a:rPr lang="hu-HU" sz="2800" dirty="0" smtClean="0"/>
              <a:t>dolog időleges </a:t>
            </a:r>
            <a:r>
              <a:rPr lang="hu-HU" sz="2800" dirty="0"/>
              <a:t>használatának ingyenes átengedésére, a kölcsönvevő a </a:t>
            </a:r>
            <a:r>
              <a:rPr lang="hu-HU" sz="2800" dirty="0" smtClean="0"/>
              <a:t>dolog átvételére </a:t>
            </a:r>
            <a:r>
              <a:rPr lang="hu-HU" sz="2800" dirty="0"/>
              <a:t>köteles.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542843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Hitel- és </a:t>
            </a:r>
            <a:r>
              <a:rPr lang="hu-HU" sz="2800" i="1" dirty="0" smtClean="0"/>
              <a:t>számlaszerződések</a:t>
            </a:r>
          </a:p>
          <a:p>
            <a:pPr marL="0" indent="0" algn="just">
              <a:buNone/>
            </a:pPr>
            <a:r>
              <a:rPr lang="hu-HU" sz="2800" b="1" dirty="0"/>
              <a:t>Hitelszerződés </a:t>
            </a:r>
            <a:r>
              <a:rPr lang="hu-HU" sz="2800" dirty="0"/>
              <a:t>alapján a hitelező hitelkeret rendelkezésre tartására, és </a:t>
            </a:r>
            <a:r>
              <a:rPr lang="hu-HU" sz="2800" dirty="0" smtClean="0"/>
              <a:t>a rendelkezésre </a:t>
            </a:r>
            <a:r>
              <a:rPr lang="hu-HU" sz="2800" dirty="0"/>
              <a:t>tartott összeg erejéig kölcsönszerződés, </a:t>
            </a:r>
            <a:r>
              <a:rPr lang="hu-HU" sz="2800" dirty="0" smtClean="0"/>
              <a:t>kezességi szerződés</a:t>
            </a:r>
            <a:r>
              <a:rPr lang="hu-HU" sz="2800" dirty="0"/>
              <a:t>, garanciaszerződés vagy egyéb hitelművelet </a:t>
            </a:r>
            <a:r>
              <a:rPr lang="hu-HU" sz="2800" dirty="0" smtClean="0"/>
              <a:t>végzésére vonatkozó </a:t>
            </a:r>
            <a:r>
              <a:rPr lang="hu-HU" sz="2800" dirty="0"/>
              <a:t>más szerződés megkötésére, az adós díj fizetésére köteles.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b="1" dirty="0" smtClean="0"/>
              <a:t>Kölcsönszerződés</a:t>
            </a:r>
            <a:r>
              <a:rPr lang="hu-HU" sz="2800" dirty="0" smtClean="0"/>
              <a:t> </a:t>
            </a:r>
            <a:r>
              <a:rPr lang="hu-HU" sz="2800" dirty="0"/>
              <a:t>alapján meghatározott pénzösszeget az adós </a:t>
            </a:r>
            <a:r>
              <a:rPr lang="hu-HU" sz="2800" dirty="0" smtClean="0"/>
              <a:t>olyan feltétellel </a:t>
            </a:r>
            <a:r>
              <a:rPr lang="hu-HU" sz="2800" dirty="0"/>
              <a:t>kapja tulajdonába, hogy azt egy későbbi </a:t>
            </a:r>
            <a:r>
              <a:rPr lang="hu-HU" sz="2800" dirty="0" smtClean="0"/>
              <a:t>időpontban kamatosan vagy </a:t>
            </a:r>
            <a:r>
              <a:rPr lang="hu-HU" sz="2800" dirty="0"/>
              <a:t>kamat nélkül </a:t>
            </a:r>
            <a:r>
              <a:rPr lang="hu-HU" sz="2800" dirty="0" smtClean="0"/>
              <a:t>köteles </a:t>
            </a:r>
            <a:r>
              <a:rPr lang="hu-HU" sz="2800" dirty="0"/>
              <a:t>visszaszolgáltatni. A kölcsönvevő (adós) a jogviszony ideje alatt használja, </a:t>
            </a:r>
            <a:r>
              <a:rPr lang="hu-HU" sz="2800" dirty="0" smtClean="0"/>
              <a:t>hasznosíthatja, felhasználhatja </a:t>
            </a:r>
            <a:r>
              <a:rPr lang="hu-HU" sz="2800" dirty="0"/>
              <a:t>a dolgot, de a jogviszony megszűnésekor </a:t>
            </a:r>
            <a:r>
              <a:rPr lang="hu-HU" sz="2800" dirty="0" smtClean="0"/>
              <a:t>ugyanabból legalább </a:t>
            </a:r>
            <a:r>
              <a:rPr lang="hu-HU" sz="2800" dirty="0"/>
              <a:t>ugyanannyit köteles visszaadni. 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4364897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A </a:t>
            </a:r>
            <a:r>
              <a:rPr lang="hu-HU" sz="2800" i="1" dirty="0" smtClean="0"/>
              <a:t>tartási </a:t>
            </a:r>
            <a:r>
              <a:rPr lang="hu-HU" sz="2800" i="1" dirty="0"/>
              <a:t>és az életjáradéki </a:t>
            </a:r>
            <a:r>
              <a:rPr lang="hu-HU" sz="2800" i="1" dirty="0" smtClean="0"/>
              <a:t>szerződés</a:t>
            </a:r>
          </a:p>
          <a:p>
            <a:pPr marL="0" indent="0" algn="just">
              <a:buNone/>
            </a:pPr>
            <a:r>
              <a:rPr lang="hu-HU" sz="2800" b="1" dirty="0"/>
              <a:t>Tartási szerződés </a:t>
            </a:r>
            <a:r>
              <a:rPr lang="hu-HU" sz="2800" dirty="0"/>
              <a:t>alapján az egyik fél (eltartó) köteles a másik </a:t>
            </a:r>
            <a:r>
              <a:rPr lang="hu-HU" sz="2800" dirty="0" smtClean="0"/>
              <a:t>felet (tartásra </a:t>
            </a:r>
            <a:r>
              <a:rPr lang="hu-HU" sz="2800" dirty="0"/>
              <a:t>jogosult) megfelelően eltartani vagy </a:t>
            </a:r>
            <a:r>
              <a:rPr lang="hu-HU" sz="2800" dirty="0" smtClean="0"/>
              <a:t>gondozni. </a:t>
            </a:r>
            <a:r>
              <a:rPr lang="hu-HU" sz="2800" b="1" dirty="0" smtClean="0"/>
              <a:t>Életjáradéki </a:t>
            </a:r>
            <a:r>
              <a:rPr lang="hu-HU" sz="2800" b="1" dirty="0"/>
              <a:t>szerződés </a:t>
            </a:r>
            <a:r>
              <a:rPr lang="hu-HU" sz="2800" dirty="0"/>
              <a:t>alapján a jogosult élete végéig </a:t>
            </a:r>
            <a:r>
              <a:rPr lang="hu-HU" sz="2800" dirty="0" smtClean="0"/>
              <a:t>járadék szolgáltatására </a:t>
            </a:r>
            <a:r>
              <a:rPr lang="hu-HU" sz="2800" dirty="0"/>
              <a:t>(az eltartó meghatározott pénzösszeg vagy </a:t>
            </a:r>
            <a:r>
              <a:rPr lang="hu-HU" sz="2800" dirty="0" smtClean="0"/>
              <a:t>más helyettesíthető </a:t>
            </a:r>
            <a:r>
              <a:rPr lang="hu-HU" sz="2800" dirty="0"/>
              <a:t>dolog időszakonként visszatérő) szolgáltatására köteles. Mindkét szerződés célja a jogosult létfenntartásának biztosítása, </a:t>
            </a:r>
            <a:r>
              <a:rPr lang="hu-HU" sz="2800" dirty="0" smtClean="0"/>
              <a:t>azonban ez </a:t>
            </a:r>
            <a:r>
              <a:rPr lang="hu-HU" sz="2800" dirty="0"/>
              <a:t>a tartási szerződésnél természetbeni </a:t>
            </a:r>
            <a:r>
              <a:rPr lang="hu-HU" sz="2800" dirty="0" smtClean="0"/>
              <a:t>szolgáltatásokkal valósul </a:t>
            </a:r>
            <a:r>
              <a:rPr lang="hu-HU" sz="2800" dirty="0"/>
              <a:t>meg, </a:t>
            </a:r>
            <a:r>
              <a:rPr lang="hu-HU" sz="2800" dirty="0" smtClean="0"/>
              <a:t>az életjáradéki </a:t>
            </a:r>
            <a:r>
              <a:rPr lang="hu-HU" sz="2800" dirty="0"/>
              <a:t>szerződés alapján a kötelezett elsősorban pénz </a:t>
            </a:r>
            <a:r>
              <a:rPr lang="hu-HU" sz="2800" dirty="0" smtClean="0"/>
              <a:t>teljesítésére köteles</a:t>
            </a:r>
            <a:r>
              <a:rPr lang="hu-HU" sz="2800" dirty="0"/>
              <a:t>. De érvényes a jogosult gondozására, (ápolására, ellátására) </a:t>
            </a:r>
            <a:r>
              <a:rPr lang="hu-HU" sz="2800" dirty="0" smtClean="0"/>
              <a:t>kötött olyan </a:t>
            </a:r>
            <a:r>
              <a:rPr lang="hu-HU" sz="2800" dirty="0"/>
              <a:t>tartási szerződés is, amely esetben a tartás forrása a jogosult </a:t>
            </a:r>
            <a:r>
              <a:rPr lang="hu-HU" sz="2800" dirty="0" smtClean="0"/>
              <a:t>vagyona, jövedelme</a:t>
            </a:r>
            <a:r>
              <a:rPr lang="hu-HU" sz="2800" dirty="0"/>
              <a:t>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8875736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Kötelmi jog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i="1" dirty="0"/>
              <a:t>Letéti </a:t>
            </a:r>
            <a:r>
              <a:rPr lang="hu-HU" sz="2800" i="1" dirty="0" smtClean="0"/>
              <a:t>szerződések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letéti szerződés </a:t>
            </a:r>
            <a:r>
              <a:rPr lang="hu-HU" sz="2800" dirty="0"/>
              <a:t>alapján a letéteményes a szerződésben </a:t>
            </a:r>
            <a:r>
              <a:rPr lang="hu-HU" sz="2800" dirty="0" smtClean="0"/>
              <a:t>meghatározott ingó </a:t>
            </a:r>
            <a:r>
              <a:rPr lang="hu-HU" sz="2800" dirty="0"/>
              <a:t>dolog megőrzésére és annak a szerződés megszűnésekor </a:t>
            </a:r>
            <a:r>
              <a:rPr lang="hu-HU" sz="2800" dirty="0" smtClean="0"/>
              <a:t>történő visszaadására</a:t>
            </a:r>
            <a:r>
              <a:rPr lang="hu-HU" sz="2800" dirty="0"/>
              <a:t>, a letevő díjfizetésre köteles.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7553160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1624</TotalTime>
  <Words>8696</Words>
  <Application>Microsoft Office PowerPoint</Application>
  <PresentationFormat>Diavetítés a képernyőre (4:3 oldalarány)</PresentationFormat>
  <Paragraphs>433</Paragraphs>
  <Slides>97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97</vt:i4>
      </vt:variant>
    </vt:vector>
  </HeadingPairs>
  <TitlesOfParts>
    <vt:vector size="98" baseType="lpstr">
      <vt:lpstr>Áramlás</vt:lpstr>
      <vt:lpstr>Jogi alapismeretek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A jog lényege, fogalma, funkciói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Tulajdonjog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Kötelmi jog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user</cp:lastModifiedBy>
  <cp:revision>275</cp:revision>
  <dcterms:created xsi:type="dcterms:W3CDTF">2023-09-08T20:24:08Z</dcterms:created>
  <dcterms:modified xsi:type="dcterms:W3CDTF">2023-10-10T13:58:01Z</dcterms:modified>
</cp:coreProperties>
</file>