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2" r:id="rId6"/>
    <p:sldId id="315" r:id="rId7"/>
    <p:sldId id="340" r:id="rId8"/>
    <p:sldId id="313" r:id="rId9"/>
    <p:sldId id="316" r:id="rId10"/>
    <p:sldId id="336" r:id="rId11"/>
    <p:sldId id="317" r:id="rId12"/>
    <p:sldId id="339" r:id="rId13"/>
    <p:sldId id="318" r:id="rId14"/>
    <p:sldId id="337" r:id="rId15"/>
    <p:sldId id="319" r:id="rId16"/>
    <p:sldId id="338" r:id="rId17"/>
    <p:sldId id="334" r:id="rId18"/>
    <p:sldId id="341" r:id="rId19"/>
    <p:sldId id="342" r:id="rId20"/>
    <p:sldId id="343" r:id="rId21"/>
    <p:sldId id="320" r:id="rId22"/>
    <p:sldId id="332" r:id="rId23"/>
    <p:sldId id="344" r:id="rId24"/>
    <p:sldId id="333" r:id="rId25"/>
    <p:sldId id="335" r:id="rId26"/>
    <p:sldId id="324" r:id="rId27"/>
    <p:sldId id="325" r:id="rId28"/>
    <p:sldId id="326" r:id="rId29"/>
    <p:sldId id="327" r:id="rId30"/>
    <p:sldId id="328" r:id="rId31"/>
    <p:sldId id="329" r:id="rId32"/>
    <p:sldId id="323" r:id="rId33"/>
    <p:sldId id="314" r:id="rId34"/>
    <p:sldId id="322" r:id="rId35"/>
    <p:sldId id="330" r:id="rId36"/>
    <p:sldId id="331" r:id="rId37"/>
    <p:sldId id="308" r:id="rId3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>
      <p:cViewPr varScale="1">
        <p:scale>
          <a:sx n="64" d="100"/>
          <a:sy n="64" d="100"/>
        </p:scale>
        <p:origin x="-13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489448"/>
          </a:xfrm>
        </p:spPr>
        <p:txBody>
          <a:bodyPr>
            <a:noAutofit/>
          </a:bodyPr>
          <a:lstStyle/>
          <a:p>
            <a:pPr algn="ctr"/>
            <a:r>
              <a:rPr lang="hu-HU" sz="9600" dirty="0"/>
              <a:t>Marketing alapfogalmak</a:t>
            </a:r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992888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86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/>
              <a:t>Árpolitika (Price):</a:t>
            </a:r>
            <a:r>
              <a:rPr lang="hu-HU" dirty="0"/>
              <a:t> a vállalat által kínált termékek árának meghatározására vonatkozó elvek és módszerek összessége. </a:t>
            </a:r>
          </a:p>
          <a:p>
            <a:pPr marL="0" indent="0" algn="just">
              <a:buNone/>
            </a:pPr>
            <a:r>
              <a:rPr lang="hu-HU" dirty="0"/>
              <a:t>Az árpolitikai döntések nem függetleníthetők a választék- és piacbefolyásoló politikától. </a:t>
            </a:r>
          </a:p>
          <a:p>
            <a:pPr marL="0" indent="0" algn="just">
              <a:buNone/>
            </a:pPr>
            <a:r>
              <a:rPr lang="hu-HU" dirty="0"/>
              <a:t>A döntéseket befolyásolja a választék szélessége, mélysége, minősége, vendégek árérzékenysége, konkurencia árpolitikája, pszichológiai tényezők (pl. divat), a forgalom  szerkezete, a helyszín előnyei, szezonalitás </a:t>
            </a:r>
            <a:r>
              <a:rPr lang="hu-HU" dirty="0" err="1"/>
              <a:t>specifikumai</a:t>
            </a:r>
            <a:r>
              <a:rPr lang="hu-HU" dirty="0"/>
              <a:t>, inflációs ráta mértéke, árfolyamok változásai, költsége mértéke, vállalati üzletpolitikai célok.</a:t>
            </a:r>
          </a:p>
        </p:txBody>
      </p:sp>
    </p:spTree>
    <p:extLst>
      <p:ext uri="{BB962C8B-B14F-4D97-AF65-F5344CB8AC3E}">
        <p14:creationId xmlns:p14="http://schemas.microsoft.com/office/powerpoint/2010/main" val="33890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64096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1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/>
              <a:t>Értékesítéspolitika (</a:t>
            </a:r>
            <a:r>
              <a:rPr lang="hu-HU" b="1" dirty="0" err="1"/>
              <a:t>Place</a:t>
            </a:r>
            <a:r>
              <a:rPr lang="hu-HU" dirty="0"/>
              <a:t>)</a:t>
            </a:r>
          </a:p>
          <a:p>
            <a:pPr marL="0" indent="0" algn="just">
              <a:buNone/>
            </a:pPr>
            <a:r>
              <a:rPr lang="hu-HU" dirty="0"/>
              <a:t>Értékesítési-/helypolitika (értékesítési utak politikája): a marketingcsatornák kiválasztására és alkalmazására vonatkozó elvek és módszerek összessége. </a:t>
            </a:r>
          </a:p>
          <a:p>
            <a:pPr marL="0" indent="0" algn="just">
              <a:buNone/>
            </a:pPr>
            <a:r>
              <a:rPr lang="hu-HU" b="1" dirty="0"/>
              <a:t>Értékesítési csatorna, disztribúciós rendszer </a:t>
            </a:r>
          </a:p>
          <a:p>
            <a:pPr marL="0" indent="0" algn="just">
              <a:buNone/>
            </a:pPr>
            <a:r>
              <a:rPr lang="hu-HU" b="1" dirty="0"/>
              <a:t>Értékesítési csatornán </a:t>
            </a:r>
            <a:r>
              <a:rPr lang="hu-HU" dirty="0"/>
              <a:t>azt az utat értjük, amelynek során a termékek és szolgáltatások a termelőtől a végső fogyasztóig jutnak. Szereplői a termelő, nagykereskedő és kiskereskedő.</a:t>
            </a:r>
          </a:p>
          <a:p>
            <a:pPr marL="0" indent="0" algn="just">
              <a:buNone/>
            </a:pPr>
            <a:r>
              <a:rPr lang="hu-HU" dirty="0"/>
              <a:t>A résztvevők összességét és az általuk ellátott feladatokat </a:t>
            </a:r>
            <a:r>
              <a:rPr lang="hu-HU" b="1" dirty="0"/>
              <a:t>disztribúciós rendszernek </a:t>
            </a:r>
            <a:r>
              <a:rPr lang="hu-HU" dirty="0"/>
              <a:t>nevezzük </a:t>
            </a:r>
          </a:p>
        </p:txBody>
      </p:sp>
    </p:spTree>
    <p:extLst>
      <p:ext uri="{BB962C8B-B14F-4D97-AF65-F5344CB8AC3E}">
        <p14:creationId xmlns:p14="http://schemas.microsoft.com/office/powerpoint/2010/main" val="28569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06489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28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/>
              <a:t>Marketingkommunikáció (</a:t>
            </a:r>
            <a:r>
              <a:rPr lang="hu-HU" b="1" dirty="0" err="1"/>
              <a:t>Promotion</a:t>
            </a:r>
            <a:r>
              <a:rPr lang="hu-HU" b="1" dirty="0"/>
              <a:t>)</a:t>
            </a:r>
          </a:p>
          <a:p>
            <a:pPr marL="0" indent="0" algn="just">
              <a:buNone/>
            </a:pPr>
            <a:r>
              <a:rPr lang="hu-HU" dirty="0"/>
              <a:t>Piacbefolyásolás / kommunikációs politika: a vállalat és a fogyasztók közötti információáramlás elveit és módszereit a vállalat oldaláról összefoglaló rendszer. (Elemei: reklám, személyes eladás, eladásösztönzés, közönségkapcsolatok) </a:t>
            </a:r>
          </a:p>
          <a:p>
            <a:pPr marL="0" indent="0" algn="just">
              <a:buNone/>
            </a:pPr>
            <a:r>
              <a:rPr lang="hu-HU" dirty="0"/>
              <a:t>A marketingkommunikáció olyan tervezett cselekvéssorozat, amely a vállalat marketing rendszerébe illeszkedik, célja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dirty="0"/>
              <a:t>egy termék (illetve szolgáltatás) – márka –, vállalat (illetve intézmény) megismertetése, népszerűsítése;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dirty="0"/>
              <a:t> a fogyasztók figyelmének felkeltése;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dirty="0"/>
              <a:t>a fogyasztók vásárlásra ösztönzése; illetve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dirty="0"/>
              <a:t>a fogyasztók érdeklődésének megtartása kommunikáció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70073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92088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5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szolgáltatások esetében a </a:t>
            </a:r>
            <a:r>
              <a:rPr lang="hu-HU" b="1" dirty="0"/>
              <a:t>7P-t</a:t>
            </a:r>
            <a:r>
              <a:rPr lang="hu-HU" dirty="0"/>
              <a:t> alkalmazzák.</a:t>
            </a:r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514350" indent="-514350" algn="just">
              <a:buFont typeface="+mj-lt"/>
              <a:buAutoNum type="arabicPeriod" startAt="5"/>
            </a:pPr>
            <a:r>
              <a:rPr lang="hu-HU" dirty="0">
                <a:solidFill>
                  <a:srgbClr val="FF0000"/>
                </a:solidFill>
              </a:rPr>
              <a:t>Kiszolgálószemélyzet (</a:t>
            </a:r>
            <a:r>
              <a:rPr lang="hu-HU" b="1" dirty="0" err="1">
                <a:solidFill>
                  <a:srgbClr val="FF0000"/>
                </a:solidFill>
              </a:rPr>
              <a:t>P</a:t>
            </a:r>
            <a:r>
              <a:rPr lang="hu-HU" dirty="0" err="1">
                <a:solidFill>
                  <a:srgbClr val="FF0000"/>
                </a:solidFill>
              </a:rPr>
              <a:t>eople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hu-HU" dirty="0">
                <a:solidFill>
                  <a:srgbClr val="FF0000"/>
                </a:solidFill>
              </a:rPr>
              <a:t>Folyamat (</a:t>
            </a:r>
            <a:r>
              <a:rPr lang="hu-HU" b="1" dirty="0" err="1">
                <a:solidFill>
                  <a:srgbClr val="FF0000"/>
                </a:solidFill>
              </a:rPr>
              <a:t>P</a:t>
            </a:r>
            <a:r>
              <a:rPr lang="hu-HU" dirty="0" err="1">
                <a:solidFill>
                  <a:srgbClr val="FF0000"/>
                </a:solidFill>
              </a:rPr>
              <a:t>rocess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hu-HU" dirty="0">
                <a:solidFill>
                  <a:srgbClr val="FF0000"/>
                </a:solidFill>
              </a:rPr>
              <a:t>Fizikai megjelenés (</a:t>
            </a:r>
            <a:r>
              <a:rPr lang="hu-HU" b="1" dirty="0" err="1">
                <a:solidFill>
                  <a:srgbClr val="FF0000"/>
                </a:solidFill>
              </a:rPr>
              <a:t>P</a:t>
            </a:r>
            <a:r>
              <a:rPr lang="hu-HU" dirty="0" err="1">
                <a:solidFill>
                  <a:srgbClr val="FF0000"/>
                </a:solidFill>
              </a:rPr>
              <a:t>hysical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evidence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F61F7648-FE37-4DC2-9D13-16B5413B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23031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3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96752"/>
            <a:ext cx="7704856" cy="53285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 err="1"/>
              <a:t>People</a:t>
            </a:r>
            <a:r>
              <a:rPr lang="hu-HU" sz="2800" b="1" dirty="0"/>
              <a:t> (Emberi tényező)</a:t>
            </a:r>
          </a:p>
          <a:p>
            <a:pPr marL="0" indent="0" algn="just">
              <a:buNone/>
            </a:pPr>
            <a:r>
              <a:rPr lang="hu-HU" sz="2800" dirty="0"/>
              <a:t>A szolgáltatásokban az embernek, mint a szolgáltatás nyújtójának </a:t>
            </a:r>
            <a:r>
              <a:rPr lang="hu-HU" sz="2800" dirty="0" smtClean="0"/>
              <a:t>központi szerepe </a:t>
            </a:r>
            <a:r>
              <a:rPr lang="hu-HU" sz="2800" dirty="0"/>
              <a:t>van.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dirty="0" smtClean="0"/>
              <a:t>Fontos </a:t>
            </a:r>
            <a:r>
              <a:rPr lang="hu-HU" sz="2800" dirty="0"/>
              <a:t>a megfelelő személyzet kiválasztása, melynek szempontjai:</a:t>
            </a:r>
          </a:p>
          <a:p>
            <a:pPr marL="0" indent="0" algn="just">
              <a:buNone/>
            </a:pPr>
            <a:r>
              <a:rPr lang="hu-HU" sz="2800" dirty="0"/>
              <a:t>szaktudás, udvariasság, intelligencia, fellépés, empátia, korrektség, jó </a:t>
            </a:r>
            <a:r>
              <a:rPr lang="hu-HU" sz="2800" dirty="0" smtClean="0"/>
              <a:t>emlékezőtehetség</a:t>
            </a:r>
            <a:r>
              <a:rPr lang="hu-HU" sz="2800" dirty="0"/>
              <a:t>, kapcsolatteremtő képesség, megbízhatóság, diszkréció, </a:t>
            </a:r>
            <a:r>
              <a:rPr lang="hu-HU" sz="2800" dirty="0" smtClean="0"/>
              <a:t>rugalmasság, önuralom</a:t>
            </a:r>
            <a:r>
              <a:rPr lang="hu-HU" sz="2800" dirty="0"/>
              <a:t>, külső megjelenés stb.</a:t>
            </a:r>
            <a:endParaRPr lang="hu-HU" sz="2800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524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u-HU" sz="3000" b="1" dirty="0" err="1"/>
              <a:t>Physical</a:t>
            </a:r>
            <a:r>
              <a:rPr lang="hu-HU" sz="3000" b="1" dirty="0"/>
              <a:t> </a:t>
            </a:r>
            <a:r>
              <a:rPr lang="hu-HU" sz="3000" b="1" dirty="0" err="1"/>
              <a:t>evidence</a:t>
            </a:r>
            <a:r>
              <a:rPr lang="hu-HU" sz="3000" b="1" dirty="0"/>
              <a:t> (Tárgyi bizonyítékok)</a:t>
            </a:r>
          </a:p>
          <a:p>
            <a:pPr marL="0" indent="0" algn="just">
              <a:buNone/>
            </a:pPr>
            <a:r>
              <a:rPr lang="hu-HU" sz="3000" dirty="0"/>
              <a:t>Nagyon fontos a környezet, ahol a szolgáltatás hozzáférhető, illetve az azt </a:t>
            </a:r>
            <a:r>
              <a:rPr lang="hu-HU" sz="3000" dirty="0" smtClean="0"/>
              <a:t>kísérő fizikai </a:t>
            </a:r>
            <a:r>
              <a:rPr lang="hu-HU" sz="3000" dirty="0"/>
              <a:t>tárgyak. Ezek az elemek ugyanis kommunikálnak, üzenetük van a </a:t>
            </a:r>
            <a:r>
              <a:rPr lang="hu-HU" sz="3000" dirty="0" smtClean="0"/>
              <a:t>szolgáltatást </a:t>
            </a:r>
            <a:r>
              <a:rPr lang="hu-HU" sz="3000" dirty="0"/>
              <a:t>igénybevevő számára érdemes figyelni, amelyeknek harmonizálniuk kell a</a:t>
            </a:r>
          </a:p>
          <a:p>
            <a:pPr marL="0" indent="0" algn="just">
              <a:buNone/>
            </a:pPr>
            <a:r>
              <a:rPr lang="hu-HU" sz="3000" dirty="0"/>
              <a:t>nyújtott szolgáltatás jellegével:</a:t>
            </a:r>
          </a:p>
          <a:p>
            <a:pPr algn="just"/>
            <a:r>
              <a:rPr lang="hu-HU" sz="3000" dirty="0"/>
              <a:t>Külső környezeti elemek: épület és stílusa, tájékoztató jelzések, parkoló </a:t>
            </a:r>
            <a:r>
              <a:rPr lang="hu-HU" sz="3000" dirty="0" smtClean="0"/>
              <a:t>kialakítása;</a:t>
            </a:r>
          </a:p>
          <a:p>
            <a:pPr algn="just"/>
            <a:r>
              <a:rPr lang="hu-HU" sz="3000" dirty="0" smtClean="0"/>
              <a:t>Belső </a:t>
            </a:r>
            <a:r>
              <a:rPr lang="hu-HU" sz="3000" dirty="0"/>
              <a:t>környezeti elemek: berendezés, belső kialakítás, levegő </a:t>
            </a:r>
            <a:r>
              <a:rPr lang="hu-HU" sz="3000" dirty="0" smtClean="0"/>
              <a:t>hőmérséklete, minősége</a:t>
            </a:r>
            <a:r>
              <a:rPr lang="hu-HU" sz="3000" dirty="0"/>
              <a:t>, világítás (ergonómiai összetevők</a:t>
            </a:r>
            <a:r>
              <a:rPr lang="hu-HU" sz="3000" dirty="0" smtClean="0"/>
              <a:t>);</a:t>
            </a:r>
          </a:p>
          <a:p>
            <a:pPr algn="just"/>
            <a:r>
              <a:rPr lang="hu-HU" sz="3000" dirty="0" smtClean="0"/>
              <a:t>Egyéb </a:t>
            </a:r>
            <a:r>
              <a:rPr lang="hu-HU" sz="3000" dirty="0"/>
              <a:t>kézzelfogható tényezők: névjegyek, céges papírok, jelentések, </a:t>
            </a:r>
            <a:r>
              <a:rPr lang="hu-HU" sz="3000" dirty="0" smtClean="0"/>
              <a:t>prospektusok</a:t>
            </a:r>
            <a:r>
              <a:rPr lang="hu-HU" sz="3000" dirty="0"/>
              <a:t>, alkalmazottak öltözéke, számlák.</a:t>
            </a:r>
            <a:endParaRPr lang="hu-HU" sz="3000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82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 marketing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vállalkozásban</a:t>
            </a:r>
            <a:r>
              <a:rPr lang="en-US" dirty="0"/>
              <a:t> 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38F216B4-7D2E-4214-9DF1-965A7CEB7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60848"/>
            <a:ext cx="90364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340768"/>
            <a:ext cx="8064896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 err="1"/>
              <a:t>Process</a:t>
            </a:r>
            <a:r>
              <a:rPr lang="hu-HU" sz="2800" b="1" dirty="0"/>
              <a:t> (Szolgáltatási folyamat)</a:t>
            </a:r>
          </a:p>
          <a:p>
            <a:pPr marL="0" indent="0" algn="just">
              <a:buNone/>
            </a:pPr>
            <a:r>
              <a:rPr lang="hu-HU" sz="2800" dirty="0"/>
              <a:t>Kiemelt jelentőségű a szolgáltatás nyújtás folyamata, ugyanis a vevő az </a:t>
            </a:r>
            <a:r>
              <a:rPr lang="hu-HU" sz="2800" dirty="0" smtClean="0"/>
              <a:t>értékesítési </a:t>
            </a:r>
            <a:r>
              <a:rPr lang="hu-HU" sz="2800" dirty="0"/>
              <a:t>folyamatban többnyire részt vesz, annak sokszor alanya. Számára nem </a:t>
            </a:r>
            <a:r>
              <a:rPr lang="hu-HU" sz="2800" dirty="0" smtClean="0"/>
              <a:t>csak a </a:t>
            </a:r>
            <a:r>
              <a:rPr lang="hu-HU" sz="2800" dirty="0"/>
              <a:t>végeredmény, hanem az odáig vezető út is fontos. A szolgáltatónak tehát </a:t>
            </a:r>
            <a:r>
              <a:rPr lang="hu-HU" sz="2800" dirty="0" smtClean="0"/>
              <a:t>nagy hangsúlyt </a:t>
            </a:r>
            <a:r>
              <a:rPr lang="hu-HU" sz="2800" dirty="0"/>
              <a:t>kell fektetnie a szolgáltatás állandó minőségének megtartására és </a:t>
            </a:r>
            <a:r>
              <a:rPr lang="hu-HU" sz="2800" dirty="0" smtClean="0"/>
              <a:t>minőségellenőrzésére</a:t>
            </a:r>
            <a:r>
              <a:rPr lang="hu-HU" sz="2800" dirty="0"/>
              <a:t>.</a:t>
            </a:r>
            <a:endParaRPr lang="hu-HU" sz="2800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793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„A </a:t>
            </a:r>
            <a:r>
              <a:rPr lang="hu-HU" sz="2800" b="1" dirty="0"/>
              <a:t>stratégiai tervezés </a:t>
            </a:r>
            <a:r>
              <a:rPr lang="hu-HU" sz="2800" dirty="0"/>
              <a:t>célja: a vállalat nyereséges és növekedést biztosító üzleti tevékenységének megformálása oly módon, hogy életképes kapcsolat alakuljon ki a szervezet célkitűzései, erőforrásai és a változó piaci lehetőségek között.”</a:t>
            </a:r>
          </a:p>
          <a:p>
            <a:pPr marL="0" indent="0" algn="just">
              <a:buNone/>
            </a:pPr>
            <a:r>
              <a:rPr lang="hu-HU" sz="2800" dirty="0"/>
              <a:t>Leegyszerűsítve, az üzlet 3 fő összetevője:</a:t>
            </a:r>
          </a:p>
          <a:p>
            <a:pPr marL="0" indent="0" algn="just">
              <a:buNone/>
            </a:pPr>
            <a:r>
              <a:rPr lang="hu-HU" sz="2800" dirty="0"/>
              <a:t>– az ügyfelek, a vevők, a vásárlók,</a:t>
            </a:r>
          </a:p>
          <a:p>
            <a:pPr marL="0" indent="0" algn="just">
              <a:buNone/>
            </a:pPr>
            <a:r>
              <a:rPr lang="hu-HU" sz="2800" dirty="0"/>
              <a:t>– a termékek, és</a:t>
            </a:r>
          </a:p>
          <a:p>
            <a:pPr marL="0" indent="0" algn="just">
              <a:buNone/>
            </a:pPr>
            <a:r>
              <a:rPr lang="hu-HU" sz="2800" dirty="0"/>
              <a:t>– a források, vagyis az emberi erőforrás és az eszközök, anyagok. </a:t>
            </a:r>
          </a:p>
        </p:txBody>
      </p:sp>
    </p:spTree>
    <p:extLst>
      <p:ext uri="{BB962C8B-B14F-4D97-AF65-F5344CB8AC3E}">
        <p14:creationId xmlns:p14="http://schemas.microsoft.com/office/powerpoint/2010/main" val="90676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/>
              <a:t>A marketingstratégia a legszélesebb, legátfogóbb és a leghosszabb időhorizontot érintő cselekvési program.</a:t>
            </a:r>
            <a:r>
              <a:rPr lang="hu-HU" sz="2800" dirty="0"/>
              <a:t> A marketingstratégia a cég vevőivel, versenytársaival, fő termékcsoportjaival foglalkozik, s mint ilyen elválaszthatatlan a vállalat egészére vonatkozó stratégiától. Ez a hosszabb távra kialakított stratégia lesz azután az irányadó a rövidebb időre készített tervek és programok összeállításakor.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marketingterv</a:t>
            </a:r>
            <a:r>
              <a:rPr lang="hu-HU" sz="2800" dirty="0"/>
              <a:t> konkrétabb, és mintegy átvezetést képez a stratégia átfogó, általános, és a program nagyon konkrét jellege között. A terv rövidebb időszakra (1-3 év) vonatkozik, és jellemzően egy-egy termékcsoport marketingtevékenységének irányvonalát írja le.</a:t>
            </a:r>
          </a:p>
        </p:txBody>
      </p:sp>
    </p:spTree>
    <p:extLst>
      <p:ext uri="{BB962C8B-B14F-4D97-AF65-F5344CB8AC3E}">
        <p14:creationId xmlns:p14="http://schemas.microsoft.com/office/powerpoint/2010/main" val="138378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/>
              <a:t>MARKETING </a:t>
            </a:r>
            <a:r>
              <a:rPr lang="hu-HU" sz="2800" b="1" dirty="0" smtClean="0"/>
              <a:t>TERV elemei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Ágazati és piaci áttekintés, STEEP </a:t>
            </a:r>
            <a:r>
              <a:rPr lang="hu-HU" sz="2800" b="1" dirty="0" smtClean="0"/>
              <a:t>elemzés</a:t>
            </a:r>
          </a:p>
          <a:p>
            <a:pPr marL="0" indent="0" algn="just">
              <a:buNone/>
            </a:pPr>
            <a:endParaRPr lang="hu-HU" sz="2800" b="1" dirty="0" smtClean="0"/>
          </a:p>
          <a:p>
            <a:pPr marL="514350" indent="-514350" algn="just">
              <a:buFont typeface="+mj-lt"/>
              <a:buAutoNum type="arabicPeriod" startAt="2"/>
            </a:pPr>
            <a:r>
              <a:rPr lang="hu-HU" sz="2800" b="1" dirty="0"/>
              <a:t>Termékek, </a:t>
            </a:r>
            <a:r>
              <a:rPr lang="hu-HU" sz="2800" b="1" dirty="0" smtClean="0"/>
              <a:t>szolgáltatások</a:t>
            </a:r>
          </a:p>
          <a:p>
            <a:pPr marL="0" indent="0" algn="just">
              <a:buNone/>
            </a:pPr>
            <a:endParaRPr lang="hu-HU" sz="2800" b="1" dirty="0" smtClean="0"/>
          </a:p>
          <a:p>
            <a:pPr marL="514350" indent="-514350" algn="just">
              <a:buFont typeface="+mj-lt"/>
              <a:buAutoNum type="arabicPeriod" startAt="3"/>
            </a:pPr>
            <a:r>
              <a:rPr lang="hu-HU" sz="2800" b="1" dirty="0"/>
              <a:t>Piaci </a:t>
            </a:r>
            <a:r>
              <a:rPr lang="hu-HU" sz="2800" b="1" dirty="0" smtClean="0"/>
              <a:t>szegmentáció</a:t>
            </a:r>
          </a:p>
          <a:p>
            <a:pPr marL="0" indent="0" algn="just">
              <a:buNone/>
            </a:pPr>
            <a:endParaRPr lang="hu-HU" sz="2800" b="1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hu-HU" sz="2800" b="1" dirty="0"/>
              <a:t>Versenytársak </a:t>
            </a:r>
            <a:r>
              <a:rPr lang="hu-HU" sz="2800" b="1" dirty="0" smtClean="0"/>
              <a:t>vizsgálata</a:t>
            </a:r>
          </a:p>
          <a:p>
            <a:pPr marL="0" indent="0" algn="just">
              <a:buNone/>
            </a:pPr>
            <a:endParaRPr lang="hu-HU" sz="2800" b="1" dirty="0" smtClean="0"/>
          </a:p>
          <a:p>
            <a:pPr marL="514350" indent="-514350" algn="just">
              <a:buFont typeface="+mj-lt"/>
              <a:buAutoNum type="arabicPeriod" startAt="5"/>
            </a:pPr>
            <a:r>
              <a:rPr lang="hu-HU" sz="2800" b="1" dirty="0"/>
              <a:t>Marketing- </a:t>
            </a:r>
            <a:r>
              <a:rPr lang="hu-HU" sz="2800" b="1" dirty="0" smtClean="0"/>
              <a:t>mix-elemzés</a:t>
            </a:r>
          </a:p>
          <a:p>
            <a:pPr marL="0" indent="0" algn="just">
              <a:buNone/>
            </a:pP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168003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8680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445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marketingprogram</a:t>
            </a:r>
            <a:r>
              <a:rPr lang="hu-HU" sz="2800" dirty="0"/>
              <a:t> viszonylag rövid időre (egy évre, vagy rövidebb időszakra) készített </a:t>
            </a:r>
            <a:r>
              <a:rPr lang="hu-HU" sz="2800" b="1" dirty="0"/>
              <a:t>konkrét cselekvési terv</a:t>
            </a:r>
            <a:r>
              <a:rPr lang="hu-HU" sz="2800" dirty="0"/>
              <a:t>. A program általában egy-egy termékkel, vagy egy-egy piaccal foglalkozik, és a marketingmix egy-egy (vagy esetleg több) elemére vonatkozik. A marketingprogram a rendelkezésre álló eszközök felhasználásának elosztását, költségvetés készítését, és az elérendő eredmények számszerű megfogalmazását foglalja magában.</a:t>
            </a:r>
          </a:p>
        </p:txBody>
      </p:sp>
    </p:spTree>
    <p:extLst>
      <p:ext uri="{BB962C8B-B14F-4D97-AF65-F5344CB8AC3E}">
        <p14:creationId xmlns:p14="http://schemas.microsoft.com/office/powerpoint/2010/main" val="247632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8680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445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Vállalkozó </a:t>
            </a:r>
            <a:r>
              <a:rPr lang="hu-HU" sz="2800" b="1" dirty="0"/>
              <a:t>piacelemzést</a:t>
            </a:r>
            <a:r>
              <a:rPr lang="hu-HU" sz="2800" dirty="0"/>
              <a:t> készít, hogy mit, kinek, mennyit és hogyan állítson elő, ami egy </a:t>
            </a:r>
            <a:r>
              <a:rPr lang="hu-HU" sz="2800" b="1" dirty="0"/>
              <a:t>piackutatással</a:t>
            </a:r>
            <a:r>
              <a:rPr lang="hu-HU" sz="2800" dirty="0"/>
              <a:t> kezdődik. Vizsgálódnia szükséges az értékesítési, a beszerzési, a munkaerőpiaci, valamint tőkepiacokon egyaránt a teljes feltérképezéshez.</a:t>
            </a:r>
          </a:p>
          <a:p>
            <a:pPr marL="0" indent="0" algn="just">
              <a:buNone/>
            </a:pPr>
            <a:r>
              <a:rPr lang="hu-HU" sz="2800" dirty="0"/>
              <a:t>A piackutatás módja lehet </a:t>
            </a:r>
            <a:r>
              <a:rPr lang="hu-HU" sz="2800" b="1" dirty="0"/>
              <a:t>primer és szekunder</a:t>
            </a:r>
            <a:r>
              <a:rPr lang="hu-HU" sz="2800" dirty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primer kutatásnál az információkat magunknak gyűjtjük a saját módszereinkkel, míg a szekunder módszernél egyszer már valaki által összeszedett és feldolgozott adatokból indulunk ki. Utóbbi módszer könnyebb, olcsóbb, de nem mindig naprakész, pontos és alkalmas a számunkra.</a:t>
            </a:r>
          </a:p>
          <a:p>
            <a:pPr marL="0" indent="0" algn="just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51215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/>
              <a:t>Nincs tervszerű magatartás</a:t>
            </a:r>
            <a:r>
              <a:rPr lang="hu-HU" sz="2800" dirty="0"/>
              <a:t>: az adódó lehetőségek</a:t>
            </a:r>
          </a:p>
          <a:p>
            <a:pPr marL="0" indent="0" algn="just">
              <a:buNone/>
            </a:pPr>
            <a:r>
              <a:rPr lang="hu-HU" sz="2800" dirty="0"/>
              <a:t>ösztönös kihasználása és a pillanatnyi kihívásoknak való megfelelés. Célja a profit maximálás, az alaptevékenység megtartása stb. Az ilyen viselkedés passzív, a vállalat „majd lesz valahogy” elven sodródik, és csak akkor alkalmazkodik a körülmények változásához, amikor azok egy küszöbértéket átlépnek és kényszerítik. </a:t>
            </a:r>
          </a:p>
          <a:p>
            <a:pPr marL="0" indent="0" algn="just">
              <a:buNone/>
            </a:pPr>
            <a:r>
              <a:rPr lang="hu-HU" sz="2800" dirty="0"/>
              <a:t>Az ilyen „szélkakast” a megkésett reakció, az esetleges, kampányszerű viselkedés és a pánikszerű, tűzoltás jellegű alkalmazkodás jellemzi.</a:t>
            </a:r>
          </a:p>
        </p:txBody>
      </p:sp>
    </p:spTree>
    <p:extLst>
      <p:ext uri="{BB962C8B-B14F-4D97-AF65-F5344CB8AC3E}">
        <p14:creationId xmlns:p14="http://schemas.microsoft.com/office/powerpoint/2010/main" val="130771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800" b="1" dirty="0"/>
              <a:t>Radikális stratégia. </a:t>
            </a:r>
            <a:r>
              <a:rPr lang="hu-HU" sz="2800" dirty="0"/>
              <a:t>A </a:t>
            </a:r>
            <a:r>
              <a:rPr lang="hu-HU" sz="2800" b="1" dirty="0"/>
              <a:t>tájékozódási modell </a:t>
            </a:r>
            <a:r>
              <a:rPr lang="hu-HU" sz="2800" dirty="0"/>
              <a:t>szerint az előrejutás három alapkérdése a következő:</a:t>
            </a:r>
          </a:p>
          <a:p>
            <a:pPr marL="0" indent="0" algn="just">
              <a:buNone/>
            </a:pPr>
            <a:r>
              <a:rPr lang="hu-HU" sz="2800" dirty="0"/>
              <a:t>– hol vagyok?</a:t>
            </a:r>
          </a:p>
          <a:p>
            <a:pPr marL="0" indent="0" algn="just">
              <a:buNone/>
            </a:pPr>
            <a:r>
              <a:rPr lang="hu-HU" sz="2800" dirty="0"/>
              <a:t>– hova tudok eljutni?</a:t>
            </a:r>
          </a:p>
          <a:p>
            <a:pPr marL="0" indent="0" algn="just">
              <a:buNone/>
            </a:pPr>
            <a:r>
              <a:rPr lang="hu-HU" sz="2800" dirty="0"/>
              <a:t>– hogyan tudok odajutni?</a:t>
            </a:r>
          </a:p>
          <a:p>
            <a:pPr marL="0" indent="0" algn="just">
              <a:buNone/>
            </a:pPr>
            <a:r>
              <a:rPr lang="hu-HU" sz="2800" dirty="0"/>
              <a:t>A tájékozódási modell </a:t>
            </a:r>
            <a:r>
              <a:rPr lang="hu-HU" sz="2800" b="1" dirty="0"/>
              <a:t>négy szintre </a:t>
            </a:r>
            <a:r>
              <a:rPr lang="hu-HU" sz="2800" dirty="0"/>
              <a:t>osztja stratégiát:</a:t>
            </a:r>
          </a:p>
          <a:p>
            <a:pPr marL="0" indent="0" algn="just">
              <a:buNone/>
            </a:pPr>
            <a:r>
              <a:rPr lang="hu-HU" sz="2800" dirty="0"/>
              <a:t>– </a:t>
            </a:r>
            <a:r>
              <a:rPr lang="hu-HU" sz="2800" b="1" dirty="0"/>
              <a:t>Jövőkép,</a:t>
            </a:r>
            <a:r>
              <a:rPr lang="hu-HU" sz="2800" dirty="0"/>
              <a:t> az ideális jövő: világos elképzelés, mely a jövőben elérendő általános helyzetet jelenti.</a:t>
            </a:r>
          </a:p>
          <a:p>
            <a:pPr marL="0" indent="0" algn="just">
              <a:buNone/>
            </a:pPr>
            <a:r>
              <a:rPr lang="hu-HU" sz="2800" dirty="0"/>
              <a:t>– </a:t>
            </a:r>
            <a:r>
              <a:rPr lang="hu-HU" sz="2800" b="1" dirty="0"/>
              <a:t>Stratégiák</a:t>
            </a:r>
            <a:r>
              <a:rPr lang="hu-HU" sz="2800" dirty="0"/>
              <a:t>: az ideális helyzethez vezető hosszú távú folyamatok.</a:t>
            </a:r>
          </a:p>
          <a:p>
            <a:pPr marL="0" indent="0" algn="just">
              <a:buNone/>
            </a:pPr>
            <a:r>
              <a:rPr lang="hu-HU" sz="2800" dirty="0"/>
              <a:t>– </a:t>
            </a:r>
            <a:r>
              <a:rPr lang="hu-HU" sz="2800" b="1" dirty="0"/>
              <a:t>Projektek</a:t>
            </a:r>
            <a:r>
              <a:rPr lang="hu-HU" sz="2800" dirty="0"/>
              <a:t>: nagyberuházások, a stratégiai folyamatokat középtávú folyamatokra osztják fel.</a:t>
            </a:r>
          </a:p>
          <a:p>
            <a:pPr marL="0" indent="0" algn="just">
              <a:buNone/>
            </a:pPr>
            <a:r>
              <a:rPr lang="hu-HU" sz="2800" dirty="0"/>
              <a:t>– </a:t>
            </a:r>
            <a:r>
              <a:rPr lang="hu-HU" sz="2800" b="1" dirty="0"/>
              <a:t>Taktikák</a:t>
            </a:r>
            <a:r>
              <a:rPr lang="hu-HU" sz="2800" dirty="0"/>
              <a:t>, a rövid távú lépések.</a:t>
            </a:r>
          </a:p>
        </p:txBody>
      </p:sp>
    </p:spTree>
    <p:extLst>
      <p:ext uri="{BB962C8B-B14F-4D97-AF65-F5344CB8AC3E}">
        <p14:creationId xmlns:p14="http://schemas.microsoft.com/office/powerpoint/2010/main" val="321565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/>
              <a:t>Adoptációs, evolúciós stratégia.</a:t>
            </a:r>
            <a:r>
              <a:rPr lang="hu-HU" sz="2800" dirty="0"/>
              <a:t> Csak indokolt mértékben tervez előre. A mai változó piaci viszonyok között kevés vállalkozó tudja megmondani, hogy cége hol fog tartani 20 év múlva. A „később” már egy másik helyzet, egy másik világ. </a:t>
            </a:r>
          </a:p>
          <a:p>
            <a:pPr marL="0" indent="0" algn="just">
              <a:buNone/>
            </a:pPr>
            <a:r>
              <a:rPr lang="hu-HU" sz="2800" b="1" dirty="0"/>
              <a:t>Óvatos stratégiaépítés </a:t>
            </a:r>
            <a:r>
              <a:rPr lang="hu-HU" sz="2800" dirty="0"/>
              <a:t>a körülmények gyors változása következtében. Az adaptációs stratégia </a:t>
            </a:r>
            <a:r>
              <a:rPr lang="hu-HU" sz="2800" b="1" dirty="0"/>
              <a:t>rugalmas, nyitott a lehetőségekre, mégis célorientált, tudja, hogy mit akar. </a:t>
            </a:r>
            <a:r>
              <a:rPr lang="hu-HU" sz="2800" dirty="0"/>
              <a:t>A stratégia rendszeres értékelést, felülvizsgálatot jelent. A tervezés hosszú távon óvatos, rövid távon konkrét. Ez a fontolva haladás, a „lépésről lépésre” a „tesztelj és korrigálj” magatartás. </a:t>
            </a:r>
          </a:p>
        </p:txBody>
      </p:sp>
    </p:spTree>
    <p:extLst>
      <p:ext uri="{BB962C8B-B14F-4D97-AF65-F5344CB8AC3E}">
        <p14:creationId xmlns:p14="http://schemas.microsoft.com/office/powerpoint/2010/main" val="52906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800" u="sng" dirty="0"/>
              <a:t>Az adoptációs stratégia 4 szintje</a:t>
            </a:r>
            <a:r>
              <a:rPr lang="hu-HU" sz="2800" u="sng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Vállalati filozófia: </a:t>
            </a:r>
            <a:r>
              <a:rPr lang="hu-HU" sz="2800" dirty="0"/>
              <a:t>a vállalat önépítő ereje, a cégnél uralkodó szemlélet. Az alapvető funkcionális céges követelmények teljesítéséhez kötődő olyan leírt jellegzetes értékeket, vezérlő elveket, mélyebb szinten létező rendszer-logikákat, viselkedési és gondolkodási formákat jelent, melyek biztosítják, hogy a vállalat elérje célját, és dolgozói azonosuljanak vele.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Vállalati kultúra </a:t>
            </a:r>
            <a:r>
              <a:rPr lang="hu-HU" sz="2800" dirty="0"/>
              <a:t>a vállalat világa, belső logikája, működési rendje. A vállalati filozófia az, amit emberek a fejükben hordoznak, a vállalti kultúra az, amit ennek következtében tesznek és az a közeg, ami ennek következtében kialakul. Célja az, hogy a szervezetben ténykedők a közös érdek ügyében motiváltan dolgozzanak.</a:t>
            </a:r>
          </a:p>
        </p:txBody>
      </p:sp>
    </p:spTree>
    <p:extLst>
      <p:ext uri="{BB962C8B-B14F-4D97-AF65-F5344CB8AC3E}">
        <p14:creationId xmlns:p14="http://schemas.microsoft.com/office/powerpoint/2010/main" val="21163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 marketing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vállalkozásban</a:t>
            </a:r>
            <a:r>
              <a:rPr lang="en-US" dirty="0"/>
              <a:t> 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xmlns="" id="{AB37F955-609E-4612-9F3B-15A5C683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847088"/>
            <a:ext cx="8640960" cy="46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800" u="sng" dirty="0"/>
              <a:t>Az adoptációs stratégia 4 szintje</a:t>
            </a:r>
            <a:r>
              <a:rPr lang="hu-HU" sz="2800" u="sng" dirty="0"/>
              <a:t>: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hu-HU" sz="2800" b="1" dirty="0"/>
              <a:t>Vállalati küldetés. </a:t>
            </a:r>
            <a:r>
              <a:rPr lang="hu-HU" sz="2800" dirty="0"/>
              <a:t>A vállalat/márka/termék öndefiníciója, az üzletág határai, útiránya, az útmutatás. A cég, a márka hatásköre: „a főcsapás iránya”. Hosszú távú, tiszta és megtérülő elképzelés arról, hogy a cég, a termék, a márka miért létezik. A vállalatvezetés kijelöli azt a működési teret, versenyszférát, piacot, ahol a vállalat tevékenykedni kíván, illetve ahol a termék, a márka jobb kíván lenni, mint versenytársai, röviden: amire fókuszál.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hu-HU" sz="2800" b="1" dirty="0"/>
              <a:t>Vállalati arculat. </a:t>
            </a:r>
            <a:r>
              <a:rPr lang="hu-HU" sz="2800" dirty="0"/>
              <a:t>Mindazokat a külső jellegzetességeket szokták ide sorolni, amit a vállalattal kapcsolatba került külső szemlélő lát. Célja az, hogy alanya, a vállalat, vagy a termék, a márka egységes arcot mutasson a világnak! Olyan, mint egy fényképes igazolvány.</a:t>
            </a:r>
          </a:p>
        </p:txBody>
      </p:sp>
    </p:spTree>
    <p:extLst>
      <p:ext uri="{BB962C8B-B14F-4D97-AF65-F5344CB8AC3E}">
        <p14:creationId xmlns:p14="http://schemas.microsoft.com/office/powerpoint/2010/main" val="59281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sz="2900" u="sng" dirty="0"/>
              <a:t>Termékstratégia, a személyre szabott tömegtermelés lépései: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900" b="1" dirty="0"/>
              <a:t>Fogyasztói igények, szükségletek, </a:t>
            </a:r>
            <a:r>
              <a:rPr lang="hu-HU" sz="2900" dirty="0"/>
              <a:t>a piaci trendek általános </a:t>
            </a:r>
            <a:r>
              <a:rPr lang="hu-HU" sz="2900" b="1" dirty="0"/>
              <a:t>leírása.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900" b="1" dirty="0"/>
              <a:t>Szegmentáció,</a:t>
            </a:r>
            <a:r>
              <a:rPr lang="hu-HU" sz="2900" dirty="0"/>
              <a:t> a piac feltérképezése, a kategorizálás.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900" b="1" dirty="0"/>
              <a:t>Célzás,</a:t>
            </a:r>
            <a:r>
              <a:rPr lang="hu-HU" sz="2900" dirty="0"/>
              <a:t> vagyis célcsoport kiválasztása, a várható fogyasztói bázis megtervezése.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900" b="1" dirty="0"/>
              <a:t>Pozícionálás,</a:t>
            </a:r>
            <a:r>
              <a:rPr lang="hu-HU" sz="2900" dirty="0"/>
              <a:t> a piaci szegmens feltárása és a marketing koncepció testre szabása az adott célcsoportra.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900" dirty="0"/>
              <a:t> </a:t>
            </a:r>
            <a:r>
              <a:rPr lang="hu-HU" sz="2900" b="1" dirty="0"/>
              <a:t>Operatív terv, cselekvési terv, megvalósítás</a:t>
            </a:r>
            <a:r>
              <a:rPr lang="hu-HU" sz="2900" dirty="0"/>
              <a:t>. A marketing-mix elemeinek kidolgozása a pozícionálás alapján.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900" b="1" dirty="0"/>
              <a:t>Ellenőrzés, </a:t>
            </a:r>
            <a:r>
              <a:rPr lang="hu-HU" sz="2900" dirty="0"/>
              <a:t>a számadatok visszamérése.</a:t>
            </a:r>
          </a:p>
          <a:p>
            <a:pPr marL="514350" indent="-514350" algn="just">
              <a:buFont typeface="+mj-lt"/>
              <a:buAutoNum type="arabicPeriod"/>
            </a:pPr>
            <a:endParaRPr lang="hu-HU" sz="2800" dirty="0"/>
          </a:p>
          <a:p>
            <a:pPr marL="514350" indent="-514350" algn="just">
              <a:buFont typeface="+mj-lt"/>
              <a:buAutoNum type="arabicPeriod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2082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Marketing </a:t>
            </a:r>
            <a:r>
              <a:rPr lang="en-US" dirty="0" err="1"/>
              <a:t>stratégia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</a:t>
            </a:r>
            <a:r>
              <a:rPr lang="hu-HU" b="1" dirty="0"/>
              <a:t>termék életgörbe </a:t>
            </a:r>
            <a:r>
              <a:rPr lang="hu-HU" dirty="0"/>
              <a:t>egy termék piaci életútját jelenti attól a pillanattól kezdve, hogy az első egységet felajánlották megvásárlásra egészen addig, ameddig az utolsót el nem adták.</a:t>
            </a:r>
          </a:p>
          <a:p>
            <a:pPr marL="0" indent="0" algn="just">
              <a:buNone/>
            </a:pPr>
            <a:r>
              <a:rPr lang="hu-HU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0850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96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46C1865-2463-4679-96D4-CBE40BC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Marketing stratégia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56D67A8F-7613-40A5-9922-B3241010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dirty="0"/>
              <a:t>BCG mátrix </a:t>
            </a:r>
            <a:r>
              <a:rPr lang="hu-HU" dirty="0"/>
              <a:t>a stratégiai elemzés eszköze. Célja:</a:t>
            </a:r>
          </a:p>
          <a:p>
            <a:r>
              <a:rPr lang="hu-HU" dirty="0"/>
              <a:t>azonosítani a szervezet egyes termékeinek </a:t>
            </a:r>
            <a:r>
              <a:rPr lang="hu-HU" dirty="0" err="1"/>
              <a:t>termékéletgörbén</a:t>
            </a:r>
            <a:r>
              <a:rPr lang="hu-HU" dirty="0"/>
              <a:t> elfoglalt helyét,</a:t>
            </a:r>
          </a:p>
          <a:p>
            <a:r>
              <a:rPr lang="hu-HU" dirty="0"/>
              <a:t>ez alapján meghatározni az adott termék szempontjából optimális piaci pozícionálási, valamint fejlesztési stratégiát,</a:t>
            </a:r>
          </a:p>
          <a:p>
            <a:r>
              <a:rPr lang="hu-HU" dirty="0"/>
              <a:t>megvizsgálni a termékek egymáshoz viszonyított pozícióját,</a:t>
            </a:r>
          </a:p>
          <a:p>
            <a:r>
              <a:rPr lang="hu-HU" dirty="0"/>
              <a:t>és eszerint kialakítani az adott pillanatban optimális termékportfóliót.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0725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46C1865-2463-4679-96D4-CBE40BC8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Marketing stratégia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488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7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46C1865-2463-4679-96D4-CBE40BC8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Marketing stratégia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SWOT elemzés </a:t>
            </a:r>
            <a:r>
              <a:rPr lang="hu-HU" sz="2800" dirty="0"/>
              <a:t>végigveszi a vállalat, az egység jelenlegi tényezői közül </a:t>
            </a:r>
          </a:p>
          <a:p>
            <a:pPr algn="just"/>
            <a:r>
              <a:rPr lang="hu-HU" sz="2800" dirty="0"/>
              <a:t>az </a:t>
            </a:r>
            <a:r>
              <a:rPr lang="hu-HU" sz="2800" b="1" dirty="0"/>
              <a:t>erős oldalait </a:t>
            </a:r>
            <a:r>
              <a:rPr lang="hu-HU" sz="2800" dirty="0"/>
              <a:t>(</a:t>
            </a:r>
            <a:r>
              <a:rPr lang="hu-HU" sz="2800" dirty="0" err="1"/>
              <a:t>Strengths</a:t>
            </a:r>
            <a:r>
              <a:rPr lang="hu-HU" sz="2800" dirty="0"/>
              <a:t>) és </a:t>
            </a:r>
          </a:p>
          <a:p>
            <a:pPr algn="just"/>
            <a:r>
              <a:rPr lang="hu-HU" sz="2800" dirty="0"/>
              <a:t>a </a:t>
            </a:r>
            <a:r>
              <a:rPr lang="hu-HU" sz="2800" b="1" dirty="0"/>
              <a:t>gyengeségeit</a:t>
            </a:r>
            <a:r>
              <a:rPr lang="hu-HU" sz="2800" dirty="0"/>
              <a:t> (</a:t>
            </a:r>
            <a:r>
              <a:rPr lang="hu-HU" sz="2800" dirty="0" err="1"/>
              <a:t>Weaknesses</a:t>
            </a:r>
            <a:r>
              <a:rPr lang="hu-HU" sz="2800" dirty="0"/>
              <a:t>), valamint </a:t>
            </a:r>
          </a:p>
          <a:p>
            <a:pPr algn="just"/>
            <a:r>
              <a:rPr lang="hu-HU" sz="2800" dirty="0"/>
              <a:t>a várható, jövőbeni tényezők közül a </a:t>
            </a:r>
            <a:r>
              <a:rPr lang="hu-HU" sz="2800" b="1" dirty="0"/>
              <a:t>lehetőségeit</a:t>
            </a:r>
            <a:r>
              <a:rPr lang="hu-HU" sz="2800" dirty="0"/>
              <a:t> (</a:t>
            </a:r>
            <a:r>
              <a:rPr lang="hu-HU" sz="2800" dirty="0" err="1"/>
              <a:t>Opportunities</a:t>
            </a:r>
            <a:r>
              <a:rPr lang="hu-HU" sz="2800" dirty="0"/>
              <a:t>) és </a:t>
            </a:r>
          </a:p>
          <a:p>
            <a:pPr algn="just"/>
            <a:r>
              <a:rPr lang="hu-HU" sz="2800" dirty="0"/>
              <a:t>a leselkedő </a:t>
            </a:r>
            <a:r>
              <a:rPr lang="hu-HU" sz="2800" b="1" dirty="0"/>
              <a:t>veszélyeket </a:t>
            </a:r>
            <a:r>
              <a:rPr lang="hu-HU" sz="2800" dirty="0"/>
              <a:t>(</a:t>
            </a:r>
            <a:r>
              <a:rPr lang="hu-HU" sz="2800" dirty="0" err="1"/>
              <a:t>Threaths</a:t>
            </a:r>
            <a:r>
              <a:rPr lang="hu-HU" sz="2800" dirty="0"/>
              <a:t>). </a:t>
            </a:r>
          </a:p>
          <a:p>
            <a:pPr marL="0" indent="0" algn="just">
              <a:buNone/>
            </a:pPr>
            <a:r>
              <a:rPr lang="hu-HU" sz="2800" dirty="0"/>
              <a:t>Arra ad választ, hogy milyen alapokra építkezhetünk, hol tartunk és hova juthatunk el.</a:t>
            </a:r>
          </a:p>
        </p:txBody>
      </p:sp>
    </p:spTree>
    <p:extLst>
      <p:ext uri="{BB962C8B-B14F-4D97-AF65-F5344CB8AC3E}">
        <p14:creationId xmlns:p14="http://schemas.microsoft.com/office/powerpoint/2010/main" val="205374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46C1865-2463-4679-96D4-CBE40BC8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 stratégia – GE modell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9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marketing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vállalkozásban</a:t>
            </a:r>
            <a:r>
              <a:rPr lang="en-US" dirty="0"/>
              <a:t> 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dirty="0"/>
              <a:t>A marketing nem más, mint a vevők támogatásának megszerzése, és a vevők megtartása. Más szóval: az eladó és a vevő közötti kapcsolat kiépítését és ápolását szolgáló feladatok összessége.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b="1" dirty="0"/>
              <a:t>Termék-központú szemlélet.</a:t>
            </a:r>
            <a:r>
              <a:rPr lang="hu-HU" dirty="0"/>
              <a:t> Lényege, hogy nem törődik a fogyasztói igényekkel. </a:t>
            </a:r>
            <a:r>
              <a:rPr lang="hu-HU" i="1" dirty="0"/>
              <a:t>„A jó bornak nem kell cégér.”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b="1" dirty="0"/>
              <a:t>Kereskedelem központú szemlélet.  </a:t>
            </a:r>
            <a:r>
              <a:rPr lang="hu-HU" dirty="0"/>
              <a:t>Mindazon tevékenységek végrehajtása, melyek a termékek és szolgáltatások áramlását irányítják a termelőtől a fogyasztóig. (Termelő =&gt; Marketing =&gt; Fogyasztó)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b="1" dirty="0"/>
              <a:t>Marketing központú szemlélet. </a:t>
            </a:r>
            <a:r>
              <a:rPr lang="hu-HU" dirty="0"/>
              <a:t>A marketing feladata a fogyasztói szükségletek és szándékok felfedezése és lefordítása termékekre. </a:t>
            </a:r>
            <a:r>
              <a:rPr lang="hu-HU" i="1" dirty="0"/>
              <a:t>„A marketing nem azt jelenti, hogy azt értékesítjük, amink van, hanem azt, hogy olyan termékünk van, amit értékesíteni tudunk!” </a:t>
            </a:r>
          </a:p>
        </p:txBody>
      </p:sp>
    </p:spTree>
    <p:extLst>
      <p:ext uri="{BB962C8B-B14F-4D97-AF65-F5344CB8AC3E}">
        <p14:creationId xmlns:p14="http://schemas.microsoft.com/office/powerpoint/2010/main" val="54906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marketing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vállalkozásban</a:t>
            </a:r>
            <a:r>
              <a:rPr lang="en-US" dirty="0"/>
              <a:t> 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Sikeres marketing tevékenység négy lépése, a folyamat, ahogy egy cég kitalálja magát és termékeit, felméri lehetőségeit és kiszámítja döntései kockázatát:</a:t>
            </a:r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xmlns="" id="{A3D7A6B5-340A-4ACD-9D89-7B4913BB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132856"/>
            <a:ext cx="748883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marketing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vállalkozásban</a:t>
            </a:r>
            <a:r>
              <a:rPr lang="en-US" dirty="0"/>
              <a:t> 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Három „A” angolul az </a:t>
            </a:r>
            <a:r>
              <a:rPr lang="hu-HU" b="1" dirty="0"/>
              <a:t>optimális termék </a:t>
            </a:r>
            <a:r>
              <a:rPr lang="hu-HU" dirty="0"/>
              <a:t>követelménye: </a:t>
            </a:r>
          </a:p>
          <a:p>
            <a:pPr marL="0" indent="0" algn="just">
              <a:buNone/>
            </a:pPr>
            <a:r>
              <a:rPr lang="hu-HU" dirty="0"/>
              <a:t>– </a:t>
            </a:r>
            <a:r>
              <a:rPr lang="hu-HU" b="1" dirty="0"/>
              <a:t>a megfizethetőség </a:t>
            </a:r>
            <a:r>
              <a:rPr lang="hu-HU" dirty="0"/>
              <a:t>(</a:t>
            </a:r>
            <a:r>
              <a:rPr lang="hu-HU" dirty="0" err="1"/>
              <a:t>Affordability</a:t>
            </a:r>
            <a:r>
              <a:rPr lang="hu-HU" dirty="0"/>
              <a:t>): olyan áron kell kínálni, hogy a célcsoport meg tudja, hajlandó legyen megvenni. </a:t>
            </a:r>
          </a:p>
          <a:p>
            <a:pPr marL="0" indent="0" algn="just">
              <a:buNone/>
            </a:pPr>
            <a:r>
              <a:rPr lang="hu-HU" dirty="0"/>
              <a:t>– </a:t>
            </a:r>
            <a:r>
              <a:rPr lang="hu-HU" b="1" dirty="0"/>
              <a:t>a hozzáférhetőség </a:t>
            </a:r>
            <a:r>
              <a:rPr lang="hu-HU" dirty="0"/>
              <a:t>(</a:t>
            </a:r>
            <a:r>
              <a:rPr lang="hu-HU" dirty="0" err="1"/>
              <a:t>Availability</a:t>
            </a:r>
            <a:r>
              <a:rPr lang="hu-HU" dirty="0"/>
              <a:t>): lehessen kapni, férjen hozzá a célcsoport. Értékesítési hálózat fejlesztése és a logisztika. </a:t>
            </a:r>
          </a:p>
          <a:p>
            <a:pPr marL="0" indent="0" algn="just">
              <a:buNone/>
            </a:pPr>
            <a:r>
              <a:rPr lang="hu-HU" dirty="0"/>
              <a:t>– </a:t>
            </a:r>
            <a:r>
              <a:rPr lang="hu-HU" b="1" dirty="0"/>
              <a:t>az elfogadhatóság </a:t>
            </a:r>
            <a:r>
              <a:rPr lang="hu-HU" dirty="0"/>
              <a:t>(</a:t>
            </a:r>
            <a:r>
              <a:rPr lang="hu-HU" dirty="0" err="1"/>
              <a:t>Acceptability</a:t>
            </a:r>
            <a:r>
              <a:rPr lang="hu-HU" dirty="0"/>
              <a:t>): illeszkedjen a célcsoport igényeihez, kultúrájához. Alapja a termékfejlesztés. Rossz ízű élelmiszert nem lehet eladni, még akkor sem, ha olcsó. (Általában a kulturális tényezők határozzák  meg, hogy milyen a „jó” íz.) </a:t>
            </a:r>
          </a:p>
          <a:p>
            <a:pPr marL="0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252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2BBC70-AAE7-4E20-91C0-7DB083F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marketing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vállalkozásban</a:t>
            </a:r>
            <a:r>
              <a:rPr lang="en-US" dirty="0"/>
              <a:t> 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A1616FE-88E9-409F-B3E2-27F9374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márka (BRAND) </a:t>
            </a:r>
            <a:r>
              <a:rPr lang="hu-HU" sz="2800" dirty="0"/>
              <a:t>olyan szimbólumok összessége, amelynek feladata a </a:t>
            </a:r>
            <a:r>
              <a:rPr lang="hu-HU" sz="2800" dirty="0" smtClean="0"/>
              <a:t>termékek </a:t>
            </a:r>
            <a:r>
              <a:rPr lang="hu-HU" sz="2800" dirty="0"/>
              <a:t>és szolgáltatások egy meghatározott gyártóval, forgalmazóval történő </a:t>
            </a:r>
            <a:r>
              <a:rPr lang="hu-HU" sz="2800" dirty="0" smtClean="0"/>
              <a:t>azonosítása </a:t>
            </a:r>
            <a:r>
              <a:rPr lang="hu-HU" sz="2800" dirty="0"/>
              <a:t>és egyúttal azoknak más termékektől való megkülönböztetése. Egy adott márkával szembeni tartós viszonyt, ahhoz való ragaszkodást </a:t>
            </a:r>
            <a:r>
              <a:rPr lang="hu-HU" sz="2800" b="1" dirty="0" smtClean="0"/>
              <a:t>márkahűségnek</a:t>
            </a:r>
            <a:r>
              <a:rPr lang="hu-HU" sz="2800" dirty="0" smtClean="0"/>
              <a:t> </a:t>
            </a:r>
            <a:r>
              <a:rPr lang="hu-HU" sz="2800" dirty="0"/>
              <a:t>nevezzük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védjegy </a:t>
            </a:r>
            <a:r>
              <a:rPr lang="hu-HU" sz="2800" dirty="0"/>
              <a:t>árukat, szolgáltatásokat megjelölő, azokat más hasonló áruktól/ </a:t>
            </a:r>
            <a:r>
              <a:rPr lang="hu-HU" sz="2800" dirty="0" smtClean="0"/>
              <a:t>szolgáltatásoktól </a:t>
            </a:r>
            <a:r>
              <a:rPr lang="hu-HU" sz="2800" dirty="0"/>
              <a:t>megkülönböztető vizuális vagy auditív jelzés, amely kizárólagos </a:t>
            </a:r>
            <a:r>
              <a:rPr lang="hu-HU" sz="2800" dirty="0" smtClean="0"/>
              <a:t>jogot biztosít </a:t>
            </a:r>
            <a:r>
              <a:rPr lang="hu-HU" sz="2800" dirty="0"/>
              <a:t>bejelentőjének egy meghatározott időre. A védjegy (trade mark) tehát </a:t>
            </a:r>
            <a:r>
              <a:rPr lang="hu-HU" sz="2800" dirty="0" smtClean="0"/>
              <a:t>egy jogi </a:t>
            </a:r>
            <a:r>
              <a:rPr lang="hu-HU" sz="2800" dirty="0"/>
              <a:t>kategória.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1887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Marketing-mixnek a marketingeszközök különböző helyzetekben alkalmazott kombinációját nevezzük.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C2EF0C17-BBB4-4140-BD7E-3DAD2700C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43986"/>
            <a:ext cx="8229600" cy="34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6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ACDC739-B4ED-4723-AC75-7C149A1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Marketing-mix és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C75CD48-549B-4A41-AFC4-81037EE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9046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b="1" dirty="0"/>
              <a:t>Termékpolitika (</a:t>
            </a:r>
            <a:r>
              <a:rPr lang="hu-HU" b="1" dirty="0" err="1"/>
              <a:t>Product</a:t>
            </a:r>
            <a:r>
              <a:rPr lang="hu-HU" b="1" dirty="0"/>
              <a:t>):</a:t>
            </a:r>
            <a:r>
              <a:rPr lang="hu-HU" dirty="0"/>
              <a:t> </a:t>
            </a:r>
            <a:r>
              <a:rPr lang="hu-HU" b="1" dirty="0"/>
              <a:t>a fogyasztói igények kielégítésére szolgáló termékek körének és tulajdonságainak meghatározása, valamint a fogyasztónak való bemutatására vonatkozó elvek  és módszerek összessége. </a:t>
            </a:r>
            <a:r>
              <a:rPr lang="hu-HU" dirty="0"/>
              <a:t>Termékpolitikára vonatkozó döntések esetében a kínálatba bevont termékcsoportok, szolgáltatások összetételéről, egymáshoz való mennyiségi és időbeni arányáról kell határozni. A termékpolitika kialakítására hatással van a kereslet, a vállalkozás stratégiája, pénzügyi elképzelései, versenytársak kínálati politikája, a divat és a szezonalitás egyaránt. </a:t>
            </a:r>
          </a:p>
          <a:p>
            <a:pPr marL="0" indent="0" algn="just">
              <a:buNone/>
            </a:pPr>
            <a:r>
              <a:rPr lang="hu-HU" dirty="0"/>
              <a:t>Termékpolitikával elérhető célok: </a:t>
            </a:r>
          </a:p>
          <a:p>
            <a:pPr algn="just"/>
            <a:r>
              <a:rPr lang="hu-HU" dirty="0"/>
              <a:t>hosszú távú nyereség biztosítása; </a:t>
            </a:r>
          </a:p>
          <a:p>
            <a:pPr algn="just"/>
            <a:r>
              <a:rPr lang="hu-HU" dirty="0"/>
              <a:t>imázs és sajátos stílus elérése; </a:t>
            </a:r>
          </a:p>
          <a:p>
            <a:pPr algn="just"/>
            <a:r>
              <a:rPr lang="hu-HU" dirty="0"/>
              <a:t>konkurencia visszaszorítása, illetve támadásainak kivédése.</a:t>
            </a:r>
          </a:p>
        </p:txBody>
      </p:sp>
    </p:spTree>
    <p:extLst>
      <p:ext uri="{BB962C8B-B14F-4D97-AF65-F5344CB8AC3E}">
        <p14:creationId xmlns:p14="http://schemas.microsoft.com/office/powerpoint/2010/main" val="153183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856</TotalTime>
  <Words>2087</Words>
  <Application>Microsoft Office PowerPoint</Application>
  <PresentationFormat>Diavetítés a képernyőre (4:3 oldalarány)</PresentationFormat>
  <Paragraphs>169</Paragraphs>
  <Slides>37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38" baseType="lpstr">
      <vt:lpstr>Áramlás</vt:lpstr>
      <vt:lpstr>Marketing alapfogalmak</vt:lpstr>
      <vt:lpstr>A marketing szerepe a vállalkozásban </vt:lpstr>
      <vt:lpstr>A marketing szerepe a vállalkozásban </vt:lpstr>
      <vt:lpstr>A marketing szerepe a vállalkozásban </vt:lpstr>
      <vt:lpstr>A marketing szerepe a vállalkozásban </vt:lpstr>
      <vt:lpstr>A marketing szerepe a vállalkozásban </vt:lpstr>
      <vt:lpstr>A marketing szerepe a vállalkozásban 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Marketing-mix és elemei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</vt:lpstr>
      <vt:lpstr>Marketing stratégia – GE modell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user</cp:lastModifiedBy>
  <cp:revision>142</cp:revision>
  <dcterms:created xsi:type="dcterms:W3CDTF">2023-09-08T20:24:08Z</dcterms:created>
  <dcterms:modified xsi:type="dcterms:W3CDTF">2023-10-04T14:44:24Z</dcterms:modified>
</cp:coreProperties>
</file>