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9" r:id="rId3"/>
    <p:sldId id="370" r:id="rId4"/>
    <p:sldId id="371" r:id="rId5"/>
    <p:sldId id="372" r:id="rId6"/>
    <p:sldId id="385" r:id="rId7"/>
    <p:sldId id="374" r:id="rId8"/>
    <p:sldId id="386" r:id="rId9"/>
    <p:sldId id="387" r:id="rId10"/>
    <p:sldId id="383" r:id="rId11"/>
    <p:sldId id="384" r:id="rId12"/>
    <p:sldId id="373" r:id="rId13"/>
    <p:sldId id="375" r:id="rId14"/>
    <p:sldId id="376" r:id="rId15"/>
    <p:sldId id="389" r:id="rId16"/>
    <p:sldId id="388" r:id="rId17"/>
    <p:sldId id="377" r:id="rId18"/>
    <p:sldId id="378" r:id="rId19"/>
    <p:sldId id="379" r:id="rId20"/>
    <p:sldId id="380" r:id="rId21"/>
    <p:sldId id="381" r:id="rId22"/>
    <p:sldId id="382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55" r:id="rId39"/>
    <p:sldId id="345" r:id="rId40"/>
    <p:sldId id="347" r:id="rId41"/>
    <p:sldId id="354" r:id="rId42"/>
    <p:sldId id="348" r:id="rId43"/>
    <p:sldId id="350" r:id="rId44"/>
    <p:sldId id="349" r:id="rId45"/>
    <p:sldId id="351" r:id="rId46"/>
    <p:sldId id="346" r:id="rId47"/>
    <p:sldId id="352" r:id="rId48"/>
    <p:sldId id="353" r:id="rId49"/>
    <p:sldId id="356" r:id="rId50"/>
    <p:sldId id="357" r:id="rId51"/>
    <p:sldId id="358" r:id="rId52"/>
    <p:sldId id="359" r:id="rId53"/>
    <p:sldId id="360" r:id="rId54"/>
    <p:sldId id="361" r:id="rId55"/>
    <p:sldId id="362" r:id="rId56"/>
    <p:sldId id="363" r:id="rId57"/>
    <p:sldId id="364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65" r:id="rId77"/>
    <p:sldId id="366" r:id="rId78"/>
    <p:sldId id="367" r:id="rId79"/>
    <p:sldId id="368" r:id="rId80"/>
    <p:sldId id="369" r:id="rId81"/>
    <p:sldId id="390" r:id="rId82"/>
    <p:sldId id="391" r:id="rId83"/>
    <p:sldId id="308" r:id="rId8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 autoAdjust="0"/>
    <p:restoredTop sz="94660"/>
  </p:normalViewPr>
  <p:slideViewPr>
    <p:cSldViewPr>
      <p:cViewPr varScale="1">
        <p:scale>
          <a:sx n="64" d="100"/>
          <a:sy n="64" d="100"/>
        </p:scale>
        <p:origin x="-138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Alcím mintájának szerkesztése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/>
              <a:t>Kép beszúrásához kattintson az ikonra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/>
              <a:t>Mintaszöveg szerkesztése</a:t>
            </a:r>
          </a:p>
          <a:p>
            <a:pPr lvl="1" eaLnBrk="1" latinLnBrk="0" hangingPunct="1"/>
            <a:r>
              <a:rPr kumimoji="0" lang="hu-HU"/>
              <a:t>Második szint</a:t>
            </a:r>
          </a:p>
          <a:p>
            <a:pPr lvl="2" eaLnBrk="1" latinLnBrk="0" hangingPunct="1"/>
            <a:r>
              <a:rPr kumimoji="0" lang="hu-HU"/>
              <a:t>Harmadik szint</a:t>
            </a:r>
          </a:p>
          <a:p>
            <a:pPr lvl="3" eaLnBrk="1" latinLnBrk="0" hangingPunct="1"/>
            <a:r>
              <a:rPr kumimoji="0" lang="hu-HU"/>
              <a:t>Negyedik szint</a:t>
            </a:r>
          </a:p>
          <a:p>
            <a:pPr lvl="4" eaLnBrk="1" latinLnBrk="0" hangingPunct="1"/>
            <a:r>
              <a:rPr kumimoji="0" lang="hu-HU"/>
              <a:t>Ötödik szint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03230E-7423-4A9B-8C83-06DDFE44D740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7504" y="2276872"/>
            <a:ext cx="9036496" cy="2489448"/>
          </a:xfrm>
        </p:spPr>
        <p:txBody>
          <a:bodyPr>
            <a:noAutofit/>
          </a:bodyPr>
          <a:lstStyle/>
          <a:p>
            <a:pPr algn="ctr"/>
            <a:r>
              <a:rPr lang="hu-HU" sz="7000" dirty="0"/>
              <a:t>Nemzetközi gazdasági kapcsolatok </a:t>
            </a:r>
          </a:p>
        </p:txBody>
      </p:sp>
    </p:spTree>
    <p:extLst>
      <p:ext uri="{BB962C8B-B14F-4D97-AF65-F5344CB8AC3E}">
        <p14:creationId xmlns:p14="http://schemas.microsoft.com/office/powerpoint/2010/main" val="18391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189C478C-BBC1-4ACC-952A-BE571019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28800"/>
            <a:ext cx="8856984" cy="50405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rendelkezésre álló termelési tényezők, mint a tőke, a munkaerő, a technológia és </a:t>
            </a:r>
            <a:r>
              <a:rPr lang="hu-HU" sz="2800" dirty="0" smtClean="0"/>
              <a:t>a föld/természeti </a:t>
            </a:r>
            <a:r>
              <a:rPr lang="hu-HU" sz="2800" dirty="0"/>
              <a:t>erőforrások komoly befolyást gyakorolnak a termelési </a:t>
            </a:r>
            <a:r>
              <a:rPr lang="hu-HU" sz="2800" dirty="0" smtClean="0"/>
              <a:t>lehetőségekre. Hiányuk </a:t>
            </a:r>
            <a:r>
              <a:rPr lang="hu-HU" sz="2800" dirty="0"/>
              <a:t>vagy korlátozott jelenlétük versenyhátrányt eredményez, külső </a:t>
            </a:r>
            <a:r>
              <a:rPr lang="hu-HU" sz="2800" dirty="0" smtClean="0"/>
              <a:t>forrásokból történő </a:t>
            </a:r>
            <a:r>
              <a:rPr lang="hu-HU" sz="2800" dirty="0"/>
              <a:t>beszerzésük pedig jelentősen növeli a termék előállításának költségeit. </a:t>
            </a:r>
            <a:r>
              <a:rPr lang="hu-HU" sz="2800" dirty="0" smtClean="0"/>
              <a:t>Ezért a </a:t>
            </a:r>
            <a:r>
              <a:rPr lang="hu-HU" sz="2800" b="1" dirty="0"/>
              <a:t>szakosodás, specializáció </a:t>
            </a:r>
            <a:r>
              <a:rPr lang="hu-HU" sz="2800" dirty="0"/>
              <a:t>irányának meghatározásakor elsősorban azzal </a:t>
            </a:r>
            <a:r>
              <a:rPr lang="hu-HU" sz="2800" dirty="0" smtClean="0"/>
              <a:t>kell tisztában </a:t>
            </a:r>
            <a:r>
              <a:rPr lang="hu-HU" sz="2800" dirty="0"/>
              <a:t>lennie a termelőnek, hogy az előállítani kívánt termékhez szükséges </a:t>
            </a:r>
            <a:r>
              <a:rPr lang="hu-HU" sz="2800" dirty="0" smtClean="0"/>
              <a:t>tőke, munkaerő</a:t>
            </a:r>
            <a:r>
              <a:rPr lang="hu-HU" sz="2800" dirty="0"/>
              <a:t>, technológia, illetve természeti erőforrás elérhető-e számára. </a:t>
            </a:r>
          </a:p>
        </p:txBody>
      </p:sp>
      <p:sp>
        <p:nvSpPr>
          <p:cNvPr id="4" name="Cím 1">
            <a:extLst>
              <a:ext uri="{FF2B5EF4-FFF2-40B4-BE49-F238E27FC236}">
                <a16:creationId xmlns="" xmlns:a16="http://schemas.microsoft.com/office/drawing/2014/main" id="{68590E74-6F74-4DDC-9DF5-7B0CA0A5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hu-HU" sz="3500" dirty="0"/>
              <a:t>A nemzetközi gazdasági kapcsolatok </a:t>
            </a:r>
            <a:r>
              <a:rPr lang="hu-HU" sz="3500" dirty="0" smtClean="0"/>
              <a:t>szükségessége – </a:t>
            </a:r>
            <a:r>
              <a:rPr lang="hu-HU" sz="3500" b="1" dirty="0" smtClean="0"/>
              <a:t>Klasszikus, neoklasszikus kereskedelmi elméletek</a:t>
            </a:r>
            <a:endParaRPr lang="hu-HU" sz="3500" b="1" dirty="0"/>
          </a:p>
        </p:txBody>
      </p:sp>
    </p:spTree>
    <p:extLst>
      <p:ext uri="{BB962C8B-B14F-4D97-AF65-F5344CB8AC3E}">
        <p14:creationId xmlns:p14="http://schemas.microsoft.com/office/powerpoint/2010/main" val="162326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189C478C-BBC1-4ACC-952A-BE571019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28800"/>
            <a:ext cx="8856984" cy="50405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spontán piaci mechanizmusokat előtérbe helyező klasszikus elmélet szerint </a:t>
            </a:r>
            <a:r>
              <a:rPr lang="hu-HU" sz="2800" dirty="0" smtClean="0"/>
              <a:t>a nemzetközi </a:t>
            </a:r>
            <a:r>
              <a:rPr lang="hu-HU" sz="2800" dirty="0"/>
              <a:t>piacokon a megtermelt javak árát az azok előállítására fordított </a:t>
            </a:r>
            <a:r>
              <a:rPr lang="hu-HU" sz="2800" dirty="0" smtClean="0"/>
              <a:t>munka határozza </a:t>
            </a:r>
            <a:r>
              <a:rPr lang="hu-HU" sz="2800" dirty="0"/>
              <a:t>meg. Azaz a termék ára lényegében azt fejezi ki, hogy egy </a:t>
            </a:r>
            <a:r>
              <a:rPr lang="hu-HU" sz="2800" dirty="0" smtClean="0"/>
              <a:t>munkásnak hány </a:t>
            </a:r>
            <a:r>
              <a:rPr lang="hu-HU" sz="2800" dirty="0"/>
              <a:t>munkaórájába telik annak a bizonyos terméknek a létrehozása, s </a:t>
            </a:r>
            <a:r>
              <a:rPr lang="hu-HU" sz="2800" dirty="0" smtClean="0"/>
              <a:t>ő munkaóránként </a:t>
            </a:r>
            <a:r>
              <a:rPr lang="hu-HU" sz="2800" dirty="0"/>
              <a:t>milyen jövedelmezésben részesül. A munkabér így elsődlegesen </a:t>
            </a:r>
            <a:r>
              <a:rPr lang="hu-HU" sz="2800" dirty="0" smtClean="0"/>
              <a:t>hat a </a:t>
            </a:r>
            <a:r>
              <a:rPr lang="hu-HU" sz="2800" dirty="0"/>
              <a:t>termék piaci árára, s ezáltal a nemzetközi kereskedelemben kicserélt termékek </a:t>
            </a:r>
            <a:r>
              <a:rPr lang="hu-HU" sz="2800" dirty="0" smtClean="0"/>
              <a:t>árát, csereértékét </a:t>
            </a:r>
            <a:r>
              <a:rPr lang="hu-HU" sz="2800" dirty="0"/>
              <a:t>a munkások órabére határozza meg.</a:t>
            </a:r>
          </a:p>
        </p:txBody>
      </p:sp>
      <p:sp>
        <p:nvSpPr>
          <p:cNvPr id="4" name="Cím 1">
            <a:extLst>
              <a:ext uri="{FF2B5EF4-FFF2-40B4-BE49-F238E27FC236}">
                <a16:creationId xmlns="" xmlns:a16="http://schemas.microsoft.com/office/drawing/2014/main" id="{68590E74-6F74-4DDC-9DF5-7B0CA0A5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hu-HU" sz="3500" dirty="0"/>
              <a:t>A nemzetközi gazdasági kapcsolatok </a:t>
            </a:r>
            <a:r>
              <a:rPr lang="hu-HU" sz="3500" dirty="0" smtClean="0"/>
              <a:t>szükségessége – </a:t>
            </a:r>
            <a:r>
              <a:rPr lang="hu-HU" sz="3500" b="1" dirty="0" smtClean="0"/>
              <a:t>Klasszikus, neoklasszikus kereskedelmi elméletek</a:t>
            </a:r>
            <a:endParaRPr lang="hu-HU" sz="3500" b="1" dirty="0"/>
          </a:p>
        </p:txBody>
      </p:sp>
    </p:spTree>
    <p:extLst>
      <p:ext uri="{BB962C8B-B14F-4D97-AF65-F5344CB8AC3E}">
        <p14:creationId xmlns:p14="http://schemas.microsoft.com/office/powerpoint/2010/main" val="1510105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189C478C-BBC1-4ACC-952A-BE571019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5446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700" dirty="0"/>
              <a:t>A nemzetközi kereskedelem alapvetően három módon befolyásolhatja a </a:t>
            </a:r>
            <a:r>
              <a:rPr lang="hu-HU" sz="2700" dirty="0" smtClean="0"/>
              <a:t>környezetet</a:t>
            </a:r>
            <a:r>
              <a:rPr lang="hu-HU" sz="2700" dirty="0"/>
              <a:t>: </a:t>
            </a:r>
            <a:endParaRPr lang="hu-HU" sz="27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hu-HU" sz="2700" b="1" dirty="0" smtClean="0"/>
              <a:t>Növekedési hatás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700" b="1" dirty="0" smtClean="0"/>
              <a:t>Tevékenység-összetétel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2700" b="1" dirty="0" smtClean="0"/>
              <a:t>Technológiai színvonal fejlődése</a:t>
            </a:r>
          </a:p>
          <a:p>
            <a:pPr marL="0" indent="0" algn="just">
              <a:buNone/>
            </a:pPr>
            <a:r>
              <a:rPr lang="hu-HU" sz="2700" dirty="0" smtClean="0"/>
              <a:t>A </a:t>
            </a:r>
            <a:r>
              <a:rPr lang="hu-HU" sz="2700" dirty="0"/>
              <a:t>tőkében gazdag </a:t>
            </a:r>
            <a:r>
              <a:rPr lang="hu-HU" sz="2700" dirty="0" smtClean="0"/>
              <a:t>ország ezért </a:t>
            </a:r>
            <a:r>
              <a:rPr lang="hu-HU" sz="2700" dirty="0" err="1"/>
              <a:t>tőkeintenzív</a:t>
            </a:r>
            <a:r>
              <a:rPr lang="hu-HU" sz="2700" dirty="0"/>
              <a:t>, míg a földdel jól ellátott ország e tényezőben intenzív termékek </a:t>
            </a:r>
            <a:r>
              <a:rPr lang="hu-HU" sz="2700" dirty="0" smtClean="0"/>
              <a:t>termelésére szakosodik. Az </a:t>
            </a:r>
            <a:r>
              <a:rPr lang="hu-HU" sz="2700" dirty="0"/>
              <a:t>egyes országok ezért azokat a termékeket fogják exportálni, </a:t>
            </a:r>
            <a:r>
              <a:rPr lang="hu-HU" sz="2700" dirty="0" smtClean="0"/>
              <a:t>amelyek </a:t>
            </a:r>
            <a:r>
              <a:rPr lang="hu-HU" sz="2700" dirty="0"/>
              <a:t>intenzíven használják fel a bőségesen rendelkezésre álló tényezőt, és olyan </a:t>
            </a:r>
            <a:r>
              <a:rPr lang="hu-HU" sz="2700" dirty="0" smtClean="0"/>
              <a:t>termékeket importálnak</a:t>
            </a:r>
            <a:r>
              <a:rPr lang="hu-HU" sz="2700" dirty="0"/>
              <a:t>, amelyek termelése során intenzíven használták fel a relatíve </a:t>
            </a:r>
            <a:r>
              <a:rPr lang="hu-HU" sz="2700" dirty="0" smtClean="0"/>
              <a:t>korlátozottan rendelkezésre </a:t>
            </a:r>
            <a:r>
              <a:rPr lang="hu-HU" sz="2700" dirty="0"/>
              <a:t>álló termelési tényezőt. </a:t>
            </a:r>
          </a:p>
        </p:txBody>
      </p:sp>
      <p:sp>
        <p:nvSpPr>
          <p:cNvPr id="6" name="Cím 1">
            <a:extLst>
              <a:ext uri="{FF2B5EF4-FFF2-40B4-BE49-F238E27FC236}">
                <a16:creationId xmlns="" xmlns:a16="http://schemas.microsoft.com/office/drawing/2014/main" id="{68590E74-6F74-4DDC-9DF5-7B0CA0A5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98984"/>
          </a:xfrm>
        </p:spPr>
        <p:txBody>
          <a:bodyPr>
            <a:noAutofit/>
          </a:bodyPr>
          <a:lstStyle/>
          <a:p>
            <a:pPr algn="ctr"/>
            <a:r>
              <a:rPr lang="hu-HU" sz="3500" dirty="0"/>
              <a:t>A nemzetközi gazdasági kapcsolatok </a:t>
            </a:r>
            <a:r>
              <a:rPr lang="hu-HU" sz="3500" dirty="0" smtClean="0"/>
              <a:t>szükségessége – </a:t>
            </a:r>
            <a:r>
              <a:rPr lang="hu-HU" sz="3500" b="1" dirty="0" smtClean="0"/>
              <a:t>Klasszikus, neoklasszikus kereskedelmi elméletek</a:t>
            </a:r>
            <a:endParaRPr lang="hu-HU" sz="3500" b="1" dirty="0"/>
          </a:p>
        </p:txBody>
      </p:sp>
    </p:spTree>
    <p:extLst>
      <p:ext uri="{BB962C8B-B14F-4D97-AF65-F5344CB8AC3E}">
        <p14:creationId xmlns:p14="http://schemas.microsoft.com/office/powerpoint/2010/main" val="3215516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189C478C-BBC1-4ACC-952A-BE571019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12776"/>
            <a:ext cx="8856984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Vajon mi az oka annak, hogy az új termékek </a:t>
            </a:r>
            <a:r>
              <a:rPr lang="hu-HU" sz="2800" dirty="0" smtClean="0"/>
              <a:t>többnyire a </a:t>
            </a:r>
            <a:r>
              <a:rPr lang="hu-HU" sz="2800" dirty="0"/>
              <a:t>fejlett országokban jelennek meg, és csak a későbbiek során terjednek át kevésbé </a:t>
            </a:r>
            <a:r>
              <a:rPr lang="hu-HU" sz="2800" dirty="0" smtClean="0"/>
              <a:t>fejlett országokba?</a:t>
            </a:r>
          </a:p>
          <a:p>
            <a:pPr marL="0" indent="0" algn="just">
              <a:buNone/>
            </a:pPr>
            <a:r>
              <a:rPr lang="hu-HU" sz="2800" dirty="0" smtClean="0"/>
              <a:t>Az elmélet az </a:t>
            </a:r>
            <a:r>
              <a:rPr lang="hu-HU" sz="2800" b="1" dirty="0" smtClean="0"/>
              <a:t>innováción </a:t>
            </a:r>
            <a:r>
              <a:rPr lang="hu-HU" sz="2800" b="1" dirty="0"/>
              <a:t>alapuló komparatív előny </a:t>
            </a:r>
            <a:r>
              <a:rPr lang="hu-HU" sz="2800" dirty="0"/>
              <a:t>alakulását mutatja be. Ez az </a:t>
            </a:r>
            <a:r>
              <a:rPr lang="hu-HU" sz="2800" dirty="0" smtClean="0"/>
              <a:t>előny annál </a:t>
            </a:r>
            <a:r>
              <a:rPr lang="hu-HU" sz="2800" dirty="0"/>
              <a:t>kevésbé bizonyul tartósnak, minél gyorsabb a technológia nemzetközi </a:t>
            </a:r>
            <a:r>
              <a:rPr lang="hu-HU" sz="2800" dirty="0" smtClean="0"/>
              <a:t>áramlása, illetve </a:t>
            </a:r>
            <a:r>
              <a:rPr lang="hu-HU" sz="2800" dirty="0"/>
              <a:t>minél nagyobb az (adott technológia alkalmazására képes) országok </a:t>
            </a:r>
            <a:r>
              <a:rPr lang="hu-HU" sz="2800" dirty="0" smtClean="0"/>
              <a:t>termelésiköltség-szintjei </a:t>
            </a:r>
            <a:r>
              <a:rPr lang="hu-HU" sz="2800" dirty="0"/>
              <a:t>közötti különbség</a:t>
            </a:r>
            <a:r>
              <a:rPr lang="hu-HU" sz="2800" dirty="0" smtClean="0"/>
              <a:t>.</a:t>
            </a:r>
          </a:p>
          <a:p>
            <a:pPr marL="0" indent="0" algn="just">
              <a:buNone/>
            </a:pPr>
            <a:endParaRPr lang="hu-HU" sz="2700" dirty="0"/>
          </a:p>
        </p:txBody>
      </p:sp>
      <p:sp>
        <p:nvSpPr>
          <p:cNvPr id="6" name="Cím 1">
            <a:extLst>
              <a:ext uri="{FF2B5EF4-FFF2-40B4-BE49-F238E27FC236}">
                <a16:creationId xmlns="" xmlns:a16="http://schemas.microsoft.com/office/drawing/2014/main" id="{68590E74-6F74-4DDC-9DF5-7B0CA0A5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98984"/>
          </a:xfrm>
        </p:spPr>
        <p:txBody>
          <a:bodyPr>
            <a:noAutofit/>
          </a:bodyPr>
          <a:lstStyle/>
          <a:p>
            <a:pPr algn="ctr"/>
            <a:r>
              <a:rPr lang="hu-HU" sz="3500" dirty="0"/>
              <a:t>A nemzetközi gazdasági kapcsolatok </a:t>
            </a:r>
            <a:r>
              <a:rPr lang="hu-HU" sz="3500" dirty="0" smtClean="0"/>
              <a:t>szükségessége – </a:t>
            </a:r>
            <a:r>
              <a:rPr lang="hu-HU" sz="3500" b="1" dirty="0" err="1" smtClean="0"/>
              <a:t>Termékéletciklus</a:t>
            </a:r>
            <a:r>
              <a:rPr lang="hu-HU" sz="3500" b="1" dirty="0" smtClean="0"/>
              <a:t> elmélet</a:t>
            </a:r>
            <a:endParaRPr lang="hu-HU" sz="3500" b="1" dirty="0"/>
          </a:p>
        </p:txBody>
      </p:sp>
    </p:spTree>
    <p:extLst>
      <p:ext uri="{BB962C8B-B14F-4D97-AF65-F5344CB8AC3E}">
        <p14:creationId xmlns:p14="http://schemas.microsoft.com/office/powerpoint/2010/main" val="3782588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1">
            <a:extLst>
              <a:ext uri="{FF2B5EF4-FFF2-40B4-BE49-F238E27FC236}">
                <a16:creationId xmlns="" xmlns:a16="http://schemas.microsoft.com/office/drawing/2014/main" id="{68590E74-6F74-4DDC-9DF5-7B0CA0A5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98984"/>
          </a:xfrm>
        </p:spPr>
        <p:txBody>
          <a:bodyPr>
            <a:noAutofit/>
          </a:bodyPr>
          <a:lstStyle/>
          <a:p>
            <a:pPr algn="ctr"/>
            <a:r>
              <a:rPr lang="hu-HU" sz="3500" dirty="0"/>
              <a:t>A nemzetközi gazdasági kapcsolatok </a:t>
            </a:r>
            <a:r>
              <a:rPr lang="hu-HU" sz="3500" dirty="0" smtClean="0"/>
              <a:t>szükségessége – </a:t>
            </a:r>
            <a:r>
              <a:rPr lang="hu-HU" sz="3500" b="1" dirty="0" err="1" smtClean="0"/>
              <a:t>Termékéletciklus</a:t>
            </a:r>
            <a:r>
              <a:rPr lang="hu-HU" sz="3500" b="1" dirty="0" smtClean="0"/>
              <a:t> elmélet</a:t>
            </a:r>
            <a:endParaRPr lang="hu-HU" sz="3500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3"/>
            <a:ext cx="8568951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500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1">
            <a:extLst>
              <a:ext uri="{FF2B5EF4-FFF2-40B4-BE49-F238E27FC236}">
                <a16:creationId xmlns="" xmlns:a16="http://schemas.microsoft.com/office/drawing/2014/main" id="{68590E74-6F74-4DDC-9DF5-7B0CA0A5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2109"/>
            <a:ext cx="8229600" cy="998984"/>
          </a:xfrm>
        </p:spPr>
        <p:txBody>
          <a:bodyPr>
            <a:noAutofit/>
          </a:bodyPr>
          <a:lstStyle/>
          <a:p>
            <a:pPr algn="ctr"/>
            <a:r>
              <a:rPr lang="hu-HU" sz="3500" dirty="0"/>
              <a:t>A nemzetközi gazdasági kapcsolatok </a:t>
            </a:r>
            <a:r>
              <a:rPr lang="hu-HU" sz="3500" dirty="0" smtClean="0"/>
              <a:t>szükségessége – </a:t>
            </a:r>
            <a:r>
              <a:rPr lang="hu-HU" sz="3500" b="1" dirty="0" err="1" smtClean="0"/>
              <a:t>Termékéletciklus</a:t>
            </a:r>
            <a:r>
              <a:rPr lang="hu-HU" sz="3500" b="1" dirty="0" smtClean="0"/>
              <a:t> elmélet</a:t>
            </a:r>
            <a:endParaRPr lang="hu-HU" sz="3500" b="1" dirty="0"/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dirty="0" smtClean="0"/>
              <a:t>1</a:t>
            </a:r>
            <a:r>
              <a:rPr lang="hu-HU" dirty="0"/>
              <a:t>. </a:t>
            </a:r>
            <a:r>
              <a:rPr lang="hu-HU" b="1" dirty="0"/>
              <a:t>Bevezetés </a:t>
            </a:r>
            <a:r>
              <a:rPr lang="hu-HU" dirty="0"/>
              <a:t>(új </a:t>
            </a:r>
            <a:r>
              <a:rPr lang="hu-HU" dirty="0" smtClean="0"/>
              <a:t>termék, 0A): </a:t>
            </a:r>
            <a:r>
              <a:rPr lang="hu-HU" dirty="0"/>
              <a:t>az adott termék újdonságnak számít, kereslete csak </a:t>
            </a:r>
            <a:r>
              <a:rPr lang="hu-HU" dirty="0" smtClean="0"/>
              <a:t>lassan nő</a:t>
            </a:r>
            <a:r>
              <a:rPr lang="hu-HU" dirty="0"/>
              <a:t>, a terméket bevezető </a:t>
            </a:r>
            <a:r>
              <a:rPr lang="hu-HU" dirty="0" smtClean="0"/>
              <a:t>ország exportmonopóliumot </a:t>
            </a:r>
            <a:r>
              <a:rPr lang="hu-HU" dirty="0"/>
              <a:t>élvez.</a:t>
            </a:r>
          </a:p>
          <a:p>
            <a:pPr marL="0" indent="0" algn="just">
              <a:buNone/>
            </a:pPr>
            <a:r>
              <a:rPr lang="hu-HU" dirty="0"/>
              <a:t>2. </a:t>
            </a:r>
            <a:r>
              <a:rPr lang="hu-HU" b="1" dirty="0"/>
              <a:t>Növekedés</a:t>
            </a:r>
            <a:r>
              <a:rPr lang="hu-HU" dirty="0"/>
              <a:t> (növekvő termék, AB): a kereslet dinamikusan nő, a terméket más </a:t>
            </a:r>
            <a:r>
              <a:rPr lang="hu-HU" dirty="0" smtClean="0"/>
              <a:t>országok </a:t>
            </a:r>
            <a:r>
              <a:rPr lang="hu-HU" dirty="0"/>
              <a:t>„másolni” kezdik (megindul a technológia relatív avulása), az </a:t>
            </a:r>
            <a:r>
              <a:rPr lang="hu-HU" dirty="0" smtClean="0"/>
              <a:t>innovációs fölényen </a:t>
            </a:r>
            <a:r>
              <a:rPr lang="hu-HU" dirty="0"/>
              <a:t>alapuló komparatív előny csökken.</a:t>
            </a:r>
          </a:p>
          <a:p>
            <a:pPr marL="0" indent="0" algn="just">
              <a:buNone/>
            </a:pPr>
            <a:r>
              <a:rPr lang="hu-HU" dirty="0"/>
              <a:t>3. </a:t>
            </a:r>
            <a:r>
              <a:rPr lang="hu-HU" b="1" dirty="0"/>
              <a:t>Érettség</a:t>
            </a:r>
            <a:r>
              <a:rPr lang="hu-HU" dirty="0"/>
              <a:t> (érett termék, BC): a termék „tömegcikké” válik, erősödik az ár- és </a:t>
            </a:r>
            <a:r>
              <a:rPr lang="hu-HU" dirty="0" smtClean="0"/>
              <a:t>költségverseny</a:t>
            </a:r>
            <a:r>
              <a:rPr lang="hu-HU" dirty="0"/>
              <a:t>; a terméket bevezető ország exportrészesedése fokozatosan csökken.</a:t>
            </a:r>
          </a:p>
          <a:p>
            <a:pPr marL="0" indent="0" algn="just">
              <a:buNone/>
            </a:pPr>
            <a:r>
              <a:rPr lang="hu-HU" dirty="0"/>
              <a:t>4. </a:t>
            </a:r>
            <a:r>
              <a:rPr lang="hu-HU" b="1" dirty="0"/>
              <a:t>Hanyatlás</a:t>
            </a:r>
            <a:r>
              <a:rPr lang="hu-HU" dirty="0"/>
              <a:t> (CD): csökken a termék iránti hazai kereslet (már nem számít </a:t>
            </a:r>
            <a:r>
              <a:rPr lang="hu-HU" dirty="0" smtClean="0"/>
              <a:t>újdonságnak</a:t>
            </a:r>
            <a:r>
              <a:rPr lang="hu-HU" dirty="0"/>
              <a:t>), a terméket eredetileg bevezető ország elveszíti komparatív előnyét, az </a:t>
            </a:r>
            <a:r>
              <a:rPr lang="hu-HU" dirty="0" smtClean="0"/>
              <a:t>adott terméket </a:t>
            </a:r>
            <a:r>
              <a:rPr lang="hu-HU" dirty="0"/>
              <a:t>kifizetődőbb importálnia. </a:t>
            </a:r>
          </a:p>
        </p:txBody>
      </p:sp>
    </p:spTree>
    <p:extLst>
      <p:ext uri="{BB962C8B-B14F-4D97-AF65-F5344CB8AC3E}">
        <p14:creationId xmlns:p14="http://schemas.microsoft.com/office/powerpoint/2010/main" val="288193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1">
            <a:extLst>
              <a:ext uri="{FF2B5EF4-FFF2-40B4-BE49-F238E27FC236}">
                <a16:creationId xmlns="" xmlns:a16="http://schemas.microsoft.com/office/drawing/2014/main" id="{68590E74-6F74-4DDC-9DF5-7B0CA0A5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98984"/>
          </a:xfrm>
        </p:spPr>
        <p:txBody>
          <a:bodyPr>
            <a:noAutofit/>
          </a:bodyPr>
          <a:lstStyle/>
          <a:p>
            <a:pPr algn="ctr"/>
            <a:r>
              <a:rPr lang="hu-HU" sz="3500" dirty="0"/>
              <a:t>A nemzetközi gazdasági kapcsolatok </a:t>
            </a:r>
            <a:r>
              <a:rPr lang="hu-HU" sz="3500" dirty="0" smtClean="0"/>
              <a:t>szükségessége – </a:t>
            </a:r>
            <a:r>
              <a:rPr lang="hu-HU" sz="3500" b="1" dirty="0" err="1" smtClean="0"/>
              <a:t>Termékéletciklus</a:t>
            </a:r>
            <a:r>
              <a:rPr lang="hu-HU" sz="3500" b="1" dirty="0" smtClean="0"/>
              <a:t> elmélet</a:t>
            </a:r>
            <a:endParaRPr lang="hu-HU" sz="35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424936" cy="518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718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1">
            <a:extLst>
              <a:ext uri="{FF2B5EF4-FFF2-40B4-BE49-F238E27FC236}">
                <a16:creationId xmlns="" xmlns:a16="http://schemas.microsoft.com/office/drawing/2014/main" id="{68590E74-6F74-4DDC-9DF5-7B0CA0A5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98984"/>
          </a:xfrm>
        </p:spPr>
        <p:txBody>
          <a:bodyPr>
            <a:noAutofit/>
          </a:bodyPr>
          <a:lstStyle/>
          <a:p>
            <a:pPr algn="ctr"/>
            <a:r>
              <a:rPr lang="hu-HU" sz="3500" dirty="0"/>
              <a:t>A nemzetközi gazdasági kapcsolatok </a:t>
            </a:r>
            <a:r>
              <a:rPr lang="hu-HU" sz="3500" dirty="0" smtClean="0"/>
              <a:t>szükségessége – </a:t>
            </a:r>
            <a:r>
              <a:rPr lang="hu-HU" sz="3500" b="1" dirty="0" smtClean="0"/>
              <a:t>Versenyképesség</a:t>
            </a:r>
            <a:endParaRPr lang="hu-HU" sz="3500" b="1" dirty="0"/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251520" y="1484784"/>
            <a:ext cx="8568952" cy="518457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dirty="0"/>
              <a:t>A gazdasági életben folyó verseny nemcsak több különböző jellegű és nagyságrendű </a:t>
            </a:r>
            <a:r>
              <a:rPr lang="hu-HU" dirty="0" smtClean="0"/>
              <a:t>résztvevő </a:t>
            </a:r>
            <a:r>
              <a:rPr lang="hu-HU" dirty="0"/>
              <a:t>között, hanem több különböző szinten is folyik: az azonos használati célú </a:t>
            </a:r>
            <a:r>
              <a:rPr lang="hu-HU" dirty="0" smtClean="0"/>
              <a:t>termékek és </a:t>
            </a:r>
            <a:r>
              <a:rPr lang="hu-HU" dirty="0"/>
              <a:t>szolgáltatások, valamint termelési tényezők piacának szintjén, az azonos gazdasági </a:t>
            </a:r>
            <a:r>
              <a:rPr lang="hu-HU" dirty="0" smtClean="0"/>
              <a:t>ágazatok </a:t>
            </a:r>
            <a:r>
              <a:rPr lang="hu-HU" dirty="0"/>
              <a:t>különböző vállalatai közötti verseny szintjén, a különböző iparágak, illetve </a:t>
            </a:r>
            <a:r>
              <a:rPr lang="hu-HU" dirty="0" smtClean="0"/>
              <a:t>tevékenységek </a:t>
            </a:r>
            <a:r>
              <a:rPr lang="hu-HU" dirty="0"/>
              <a:t>szintjén, országokon belüli regionális szinten, a nemzetközi regionális </a:t>
            </a:r>
            <a:r>
              <a:rPr lang="hu-HU" dirty="0" smtClean="0"/>
              <a:t>integrációk szintjén </a:t>
            </a:r>
            <a:r>
              <a:rPr lang="hu-HU" dirty="0"/>
              <a:t>és </a:t>
            </a:r>
            <a:r>
              <a:rPr lang="hu-HU" dirty="0" smtClean="0"/>
              <a:t>világgazdasági szinten. Beszélhetünk</a:t>
            </a:r>
            <a:r>
              <a:rPr lang="hu-HU" dirty="0"/>
              <a:t>: a) egyes termékek és szolgáltatások (illetve termelési tényezők) </a:t>
            </a:r>
            <a:r>
              <a:rPr lang="hu-HU" dirty="0" smtClean="0"/>
              <a:t>versenyképességéről</a:t>
            </a:r>
            <a:r>
              <a:rPr lang="hu-HU" dirty="0"/>
              <a:t>; b) az egyes </a:t>
            </a:r>
            <a:r>
              <a:rPr lang="hu-HU" dirty="0" smtClean="0"/>
              <a:t>vállalatok versenyképességéről</a:t>
            </a:r>
            <a:r>
              <a:rPr lang="hu-HU" dirty="0"/>
              <a:t>; </a:t>
            </a:r>
            <a:r>
              <a:rPr lang="hu-HU" dirty="0" smtClean="0"/>
              <a:t>c) egyes országok </a:t>
            </a:r>
            <a:r>
              <a:rPr lang="hu-HU" dirty="0"/>
              <a:t>versenyképességéről; d) régiók versenyképességéről.</a:t>
            </a:r>
          </a:p>
        </p:txBody>
      </p:sp>
    </p:spTree>
    <p:extLst>
      <p:ext uri="{BB962C8B-B14F-4D97-AF65-F5344CB8AC3E}">
        <p14:creationId xmlns:p14="http://schemas.microsoft.com/office/powerpoint/2010/main" val="1929182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864096"/>
          </a:xfrm>
        </p:spPr>
        <p:txBody>
          <a:bodyPr>
            <a:normAutofit/>
          </a:bodyPr>
          <a:lstStyle/>
          <a:p>
            <a:r>
              <a:rPr lang="hu-HU" sz="4000" dirty="0" smtClean="0"/>
              <a:t>Nemzetközi kereskedelempolitika eszközei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3285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vám</a:t>
            </a:r>
            <a:r>
              <a:rPr lang="hu-HU" sz="2800" dirty="0"/>
              <a:t> adójellegű kifizetés, amely megemeli a vámhatáron </a:t>
            </a:r>
            <a:r>
              <a:rPr lang="hu-HU" sz="2800" dirty="0" smtClean="0"/>
              <a:t>áthaladó </a:t>
            </a:r>
            <a:r>
              <a:rPr lang="hu-HU" sz="2800" dirty="0"/>
              <a:t>áru árát. </a:t>
            </a:r>
            <a:endParaRPr lang="hu-HU" sz="2800" dirty="0" smtClean="0"/>
          </a:p>
          <a:p>
            <a:pPr marL="0" indent="0" algn="just">
              <a:buNone/>
            </a:pPr>
            <a:r>
              <a:rPr lang="hu-HU" sz="2800" i="1" dirty="0"/>
              <a:t>Jogi értelemben </a:t>
            </a:r>
            <a:r>
              <a:rPr lang="hu-HU" sz="2800" dirty="0"/>
              <a:t>megkülönböztetünk autonóm vagy szerződéses vámot. Az </a:t>
            </a:r>
            <a:r>
              <a:rPr lang="hu-HU" sz="2800" b="1" dirty="0" smtClean="0"/>
              <a:t>autonóm vám </a:t>
            </a:r>
            <a:r>
              <a:rPr lang="hu-HU" sz="2800" dirty="0"/>
              <a:t>valamely szuverén ország gazdaságpolitikai céljai érdekében egyoldalúan </a:t>
            </a:r>
            <a:r>
              <a:rPr lang="hu-HU" sz="2800" dirty="0" smtClean="0"/>
              <a:t>alkalmazott vám</a:t>
            </a:r>
            <a:r>
              <a:rPr lang="hu-HU" sz="2800" dirty="0"/>
              <a:t>, annak mértékét az azt alkalmazó ország bármikor egyoldalúan megváltoztathatja.</a:t>
            </a:r>
          </a:p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szerződéses vám </a:t>
            </a:r>
            <a:r>
              <a:rPr lang="hu-HU" sz="2800" dirty="0"/>
              <a:t>nemzetközi megállapodás keretében rögzített, amelynek mértéke </a:t>
            </a:r>
            <a:r>
              <a:rPr lang="hu-HU" sz="2800" dirty="0" smtClean="0"/>
              <a:t>csak a </a:t>
            </a:r>
            <a:r>
              <a:rPr lang="hu-HU" sz="2800" dirty="0"/>
              <a:t>szerződő felek beleegyezésével változtatható meg.</a:t>
            </a:r>
          </a:p>
        </p:txBody>
      </p:sp>
    </p:spTree>
    <p:extLst>
      <p:ext uri="{BB962C8B-B14F-4D97-AF65-F5344CB8AC3E}">
        <p14:creationId xmlns:p14="http://schemas.microsoft.com/office/powerpoint/2010/main" val="3467894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864096"/>
          </a:xfrm>
        </p:spPr>
        <p:txBody>
          <a:bodyPr>
            <a:normAutofit/>
          </a:bodyPr>
          <a:lstStyle/>
          <a:p>
            <a:r>
              <a:rPr lang="hu-HU" sz="4000" dirty="0" smtClean="0"/>
              <a:t>Nemzetközi kereskedelempolitika eszközei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328592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i="1" dirty="0"/>
              <a:t>meghatározás módja </a:t>
            </a:r>
            <a:r>
              <a:rPr lang="hu-HU" sz="2800" dirty="0"/>
              <a:t>szerint lehet érték-, specifikus vagy vegyes vám. </a:t>
            </a:r>
            <a:r>
              <a:rPr lang="hu-HU" sz="2800" b="1" dirty="0" smtClean="0"/>
              <a:t>Értékvám</a:t>
            </a:r>
            <a:r>
              <a:rPr lang="hu-HU" sz="2800" dirty="0" smtClean="0"/>
              <a:t> esetén </a:t>
            </a:r>
            <a:r>
              <a:rPr lang="hu-HU" sz="2800" dirty="0"/>
              <a:t>az importár százalékában (például az importár 5%-a), </a:t>
            </a:r>
            <a:r>
              <a:rPr lang="hu-HU" sz="2800" b="1" dirty="0"/>
              <a:t>specifikus vám </a:t>
            </a:r>
            <a:r>
              <a:rPr lang="hu-HU" sz="2800" dirty="0"/>
              <a:t>esetén </a:t>
            </a:r>
            <a:r>
              <a:rPr lang="hu-HU" sz="2800" dirty="0" smtClean="0"/>
              <a:t>pedig az </a:t>
            </a:r>
            <a:r>
              <a:rPr lang="hu-HU" sz="2800" dirty="0"/>
              <a:t>áru természetes mértékegységére vetítve határozzák meg (például 10 EUR/t) a </a:t>
            </a:r>
            <a:r>
              <a:rPr lang="hu-HU" sz="2800" dirty="0" smtClean="0"/>
              <a:t>vám mértékét</a:t>
            </a:r>
            <a:r>
              <a:rPr lang="hu-HU" sz="2800" dirty="0"/>
              <a:t>. A specifikus vám független az importártól, ezért csökkenő importárak </a:t>
            </a:r>
            <a:r>
              <a:rPr lang="hu-HU" sz="2800" dirty="0" smtClean="0"/>
              <a:t>esetén nagyobb </a:t>
            </a:r>
            <a:r>
              <a:rPr lang="hu-HU" sz="2800" dirty="0"/>
              <a:t>védelmet biztosít a versenyképes importtal szemben. </a:t>
            </a:r>
            <a:r>
              <a:rPr lang="hu-HU" sz="2800" b="1" dirty="0"/>
              <a:t>Vegyes vám </a:t>
            </a:r>
            <a:r>
              <a:rPr lang="hu-HU" sz="2800" dirty="0"/>
              <a:t>esetén a </a:t>
            </a:r>
            <a:r>
              <a:rPr lang="hu-HU" sz="2800" dirty="0" smtClean="0"/>
              <a:t>két alaptípus </a:t>
            </a:r>
            <a:r>
              <a:rPr lang="hu-HU" sz="2800" dirty="0"/>
              <a:t>valamilyen „keverékét” alkalmazzák.</a:t>
            </a:r>
          </a:p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i="1" dirty="0"/>
              <a:t>kivetés célja </a:t>
            </a:r>
            <a:r>
              <a:rPr lang="hu-HU" sz="2800" dirty="0"/>
              <a:t>alapján beszélhetünk </a:t>
            </a:r>
            <a:r>
              <a:rPr lang="hu-HU" sz="2800" b="1" dirty="0"/>
              <a:t>fiskális</a:t>
            </a:r>
            <a:r>
              <a:rPr lang="hu-HU" sz="2800" dirty="0"/>
              <a:t> (a költségvetés bevételeinek </a:t>
            </a:r>
            <a:r>
              <a:rPr lang="hu-HU" sz="2800" dirty="0" smtClean="0"/>
              <a:t>növelése céljából </a:t>
            </a:r>
            <a:r>
              <a:rPr lang="hu-HU" sz="2800" dirty="0"/>
              <a:t>kivetett) vagy (a piacvédelem érdekében alkalmazott) </a:t>
            </a:r>
            <a:r>
              <a:rPr lang="hu-HU" sz="2800" b="1" dirty="0" smtClean="0"/>
              <a:t>védővámokról</a:t>
            </a:r>
            <a:r>
              <a:rPr lang="hu-HU" sz="2800" dirty="0" smtClean="0"/>
              <a:t>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38846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68590E74-6F74-4DDC-9DF5-7B0CA0A5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13" y="40466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A nemzetközi gazdasági kapcsolatok szükségessége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189C478C-BBC1-4ACC-952A-BE571019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68552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hu-HU" sz="2800" dirty="0"/>
              <a:t>A</a:t>
            </a:r>
            <a:r>
              <a:rPr lang="hu-HU" sz="2800" dirty="0" smtClean="0"/>
              <a:t>z </a:t>
            </a:r>
            <a:r>
              <a:rPr lang="hu-HU" sz="2800" b="1" dirty="0" smtClean="0"/>
              <a:t>export</a:t>
            </a:r>
            <a:r>
              <a:rPr lang="hu-HU" sz="2800" dirty="0" smtClean="0"/>
              <a:t> az </a:t>
            </a:r>
            <a:r>
              <a:rPr lang="hu-HU" sz="2800" dirty="0"/>
              <a:t>adott országban megtermelt, de el </a:t>
            </a:r>
            <a:r>
              <a:rPr lang="hu-HU" sz="2800" dirty="0" smtClean="0"/>
              <a:t>nem fogyasztott </a:t>
            </a:r>
            <a:r>
              <a:rPr lang="hu-HU" sz="2800" dirty="0"/>
              <a:t>javak világpiacon történő értékesítése közvetlenül </a:t>
            </a:r>
            <a:r>
              <a:rPr lang="hu-HU" sz="2800" dirty="0" smtClean="0"/>
              <a:t>juttatja jövedelemhez a nemzetgazdaságot. A </a:t>
            </a:r>
            <a:r>
              <a:rPr lang="hu-HU" sz="2800" dirty="0"/>
              <a:t>nemzetgazdaságban ideális esetben ez a jövedelem képes fedezni az </a:t>
            </a:r>
            <a:r>
              <a:rPr lang="hu-HU" sz="2800" dirty="0" smtClean="0"/>
              <a:t>egyes termékek </a:t>
            </a:r>
            <a:r>
              <a:rPr lang="hu-HU" sz="2800" dirty="0"/>
              <a:t>előállításához szükséges, de az adott országban rendelkezésre nem </a:t>
            </a:r>
            <a:r>
              <a:rPr lang="hu-HU" sz="2800" dirty="0" smtClean="0"/>
              <a:t>álló termékek </a:t>
            </a:r>
            <a:r>
              <a:rPr lang="hu-HU" sz="2800" dirty="0"/>
              <a:t>beszerzését, azaz az importot. A </a:t>
            </a:r>
            <a:r>
              <a:rPr lang="hu-HU" sz="2800" b="1" dirty="0"/>
              <a:t>nettó exportbevétel</a:t>
            </a:r>
            <a:r>
              <a:rPr lang="hu-HU" sz="2800" dirty="0"/>
              <a:t> az adott </a:t>
            </a:r>
            <a:r>
              <a:rPr lang="hu-HU" sz="2800" dirty="0" smtClean="0"/>
              <a:t>nemzetgazdaság éves </a:t>
            </a:r>
            <a:r>
              <a:rPr lang="hu-HU" sz="2800" dirty="0"/>
              <a:t>összes exportjának és importjának különbsége. Ha ez a különbség pozitív, </a:t>
            </a:r>
            <a:r>
              <a:rPr lang="hu-HU" sz="2800" dirty="0" smtClean="0"/>
              <a:t>azaz az </a:t>
            </a:r>
            <a:r>
              <a:rPr lang="hu-HU" sz="2800" dirty="0"/>
              <a:t>export meghaladja az importot, akkor a nemzetgazdaság plusz jövedelemhez jut </a:t>
            </a:r>
            <a:r>
              <a:rPr lang="hu-HU" sz="2800" dirty="0" smtClean="0"/>
              <a:t>a külkereskedelem </a:t>
            </a:r>
            <a:r>
              <a:rPr lang="hu-HU" sz="2800" dirty="0"/>
              <a:t>révén.</a:t>
            </a:r>
          </a:p>
        </p:txBody>
      </p:sp>
    </p:spTree>
    <p:extLst>
      <p:ext uri="{BB962C8B-B14F-4D97-AF65-F5344CB8AC3E}">
        <p14:creationId xmlns:p14="http://schemas.microsoft.com/office/powerpoint/2010/main" val="4141947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864096"/>
          </a:xfrm>
        </p:spPr>
        <p:txBody>
          <a:bodyPr>
            <a:normAutofit/>
          </a:bodyPr>
          <a:lstStyle/>
          <a:p>
            <a:r>
              <a:rPr lang="hu-HU" sz="4000" dirty="0" smtClean="0"/>
              <a:t>Nemzetközi kereskedelempolitika eszközei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3285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800" dirty="0"/>
              <a:t>A vámot a vámhatárt átlépő árura vetik ki, ám fontos látni, hogy ez nem csak az </a:t>
            </a:r>
            <a:r>
              <a:rPr lang="hu-HU" sz="2800" dirty="0" smtClean="0"/>
              <a:t>importtermék </a:t>
            </a:r>
            <a:r>
              <a:rPr lang="hu-HU" sz="2800" dirty="0"/>
              <a:t>árát emeli meg. </a:t>
            </a:r>
            <a:r>
              <a:rPr lang="hu-HU" sz="2800" b="1" dirty="0"/>
              <a:t>Amennyiben az importterméket vám terheli, a hazai termelő </a:t>
            </a:r>
            <a:r>
              <a:rPr lang="hu-HU" sz="2800" b="1" dirty="0" smtClean="0"/>
              <a:t>egészen a </a:t>
            </a:r>
            <a:r>
              <a:rPr lang="hu-HU" sz="2800" b="1" dirty="0"/>
              <a:t>vámmal növelt importár szintjéig növelheti saját termékének árát az importőr országban.</a:t>
            </a:r>
          </a:p>
          <a:p>
            <a:pPr marL="0" indent="0" algn="just">
              <a:buNone/>
            </a:pPr>
            <a:r>
              <a:rPr lang="hu-HU" sz="2800" dirty="0"/>
              <a:t>A magasabb ár veszteség a fogyasztó számára. A fogyasztók kevesebbet tudnak </a:t>
            </a:r>
            <a:r>
              <a:rPr lang="hu-HU" sz="2800" dirty="0" smtClean="0"/>
              <a:t>vásárolni magasabb </a:t>
            </a:r>
            <a:r>
              <a:rPr lang="hu-HU" sz="2800" dirty="0"/>
              <a:t>áron, csökken az úgynevezett fogyasztói </a:t>
            </a:r>
            <a:r>
              <a:rPr lang="hu-HU" sz="2800" dirty="0" smtClean="0"/>
              <a:t>többlet. A </a:t>
            </a:r>
            <a:r>
              <a:rPr lang="hu-HU" sz="2800" dirty="0"/>
              <a:t>magasabb </a:t>
            </a:r>
            <a:r>
              <a:rPr lang="hu-HU" sz="2800" dirty="0" smtClean="0"/>
              <a:t>ár ugyanakkor </a:t>
            </a:r>
            <a:r>
              <a:rPr lang="hu-HU" sz="2800" dirty="0"/>
              <a:t>nyereséget jelent az importőr ország termelője számára, nő a termelői </a:t>
            </a:r>
            <a:r>
              <a:rPr lang="hu-HU" sz="2800" dirty="0" smtClean="0"/>
              <a:t>többlet.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772678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864096"/>
          </a:xfrm>
        </p:spPr>
        <p:txBody>
          <a:bodyPr>
            <a:normAutofit/>
          </a:bodyPr>
          <a:lstStyle/>
          <a:p>
            <a:pPr algn="ctr"/>
            <a:r>
              <a:rPr lang="hu-HU" sz="4000" dirty="0" err="1" smtClean="0"/>
              <a:t>Szabadkereskedelem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4726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dirty="0" err="1"/>
              <a:t>szabadkereskedelem</a:t>
            </a:r>
            <a:r>
              <a:rPr lang="hu-HU" sz="2800" dirty="0"/>
              <a:t> az az állapot, amikor egy ország kormánya semmilyen </a:t>
            </a:r>
            <a:r>
              <a:rPr lang="hu-HU" sz="2800" dirty="0" smtClean="0"/>
              <a:t>formában nem </a:t>
            </a:r>
            <a:r>
              <a:rPr lang="hu-HU" sz="2800" dirty="0"/>
              <a:t>korlátozza, hogy az ország állampolgárai (és üzleti vállalkozásai) mit vásárolnak </a:t>
            </a:r>
            <a:r>
              <a:rPr lang="hu-HU" sz="2800" dirty="0" smtClean="0"/>
              <a:t>más országokból</a:t>
            </a:r>
            <a:r>
              <a:rPr lang="hu-HU" sz="2800" dirty="0"/>
              <a:t>, illetve mit értékesítenek </a:t>
            </a:r>
            <a:r>
              <a:rPr lang="hu-HU" sz="2800" dirty="0" smtClean="0"/>
              <a:t>külföldre, számos </a:t>
            </a:r>
            <a:r>
              <a:rPr lang="hu-HU" sz="2800" dirty="0"/>
              <a:t>érv </a:t>
            </a:r>
            <a:r>
              <a:rPr lang="hu-HU" sz="2800" dirty="0" smtClean="0"/>
              <a:t>hozható fel </a:t>
            </a:r>
            <a:r>
              <a:rPr lang="hu-HU" sz="2800" dirty="0"/>
              <a:t>a </a:t>
            </a:r>
            <a:r>
              <a:rPr lang="hu-HU" sz="2800" dirty="0" err="1"/>
              <a:t>szabadkereskedelem</a:t>
            </a:r>
            <a:r>
              <a:rPr lang="hu-HU" sz="2800" dirty="0"/>
              <a:t> mellett. Ezek az érvek </a:t>
            </a:r>
            <a:endParaRPr lang="hu-HU" sz="28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hu-HU" sz="2800" b="1" dirty="0" smtClean="0"/>
              <a:t>gazdaságiak</a:t>
            </a:r>
            <a:r>
              <a:rPr lang="hu-HU" sz="2800" dirty="0" smtClean="0"/>
              <a:t> </a:t>
            </a:r>
            <a:r>
              <a:rPr lang="hu-HU" sz="2800" b="1" dirty="0"/>
              <a:t>(hatékonyság, </a:t>
            </a:r>
            <a:r>
              <a:rPr lang="hu-HU" sz="2800" b="1" dirty="0" smtClean="0"/>
              <a:t>méretgazdaságossági </a:t>
            </a:r>
            <a:r>
              <a:rPr lang="hu-HU" sz="2800" b="1" dirty="0"/>
              <a:t>és versenyképességi hatások, beruházási hatások) </a:t>
            </a:r>
            <a:endParaRPr lang="hu-HU" sz="2800" b="1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hu-HU" sz="2800" dirty="0" smtClean="0"/>
              <a:t>és </a:t>
            </a:r>
            <a:r>
              <a:rPr lang="hu-HU" sz="2800" b="1" dirty="0"/>
              <a:t>politikaiak</a:t>
            </a:r>
            <a:r>
              <a:rPr lang="hu-HU" sz="2800" dirty="0"/>
              <a:t> (</a:t>
            </a:r>
            <a:r>
              <a:rPr lang="hu-HU" sz="2800" b="1" dirty="0" smtClean="0"/>
              <a:t>protekcionizmus </a:t>
            </a:r>
            <a:r>
              <a:rPr lang="hu-HU" sz="2800" b="1" dirty="0"/>
              <a:t>magas költsége, döntéshozatali kudarc, korrupció, lobbi, jövedelemelosztási hatások)</a:t>
            </a:r>
          </a:p>
          <a:p>
            <a:pPr marL="0" indent="0" algn="just">
              <a:buNone/>
            </a:pPr>
            <a:r>
              <a:rPr lang="hu-HU" sz="2800" dirty="0"/>
              <a:t>egyaránt lehetnek.</a:t>
            </a:r>
          </a:p>
        </p:txBody>
      </p:sp>
    </p:spTree>
    <p:extLst>
      <p:ext uri="{BB962C8B-B14F-4D97-AF65-F5344CB8AC3E}">
        <p14:creationId xmlns:p14="http://schemas.microsoft.com/office/powerpoint/2010/main" val="1541264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864096"/>
          </a:xfrm>
        </p:spPr>
        <p:txBody>
          <a:bodyPr>
            <a:normAutofit/>
          </a:bodyPr>
          <a:lstStyle/>
          <a:p>
            <a:pPr algn="ctr"/>
            <a:r>
              <a:rPr lang="hu-HU" sz="4000" dirty="0" smtClean="0"/>
              <a:t>Protekcionizmus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4726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800" dirty="0"/>
              <a:t>A kereskedelmi elméletek és a jóléti elemzések egyaránt azt mutatják, hogy a </a:t>
            </a:r>
            <a:r>
              <a:rPr lang="hu-HU" sz="2800" dirty="0" smtClean="0"/>
              <a:t>társadalmi jólét </a:t>
            </a:r>
            <a:r>
              <a:rPr lang="hu-HU" sz="2800" dirty="0"/>
              <a:t>szempontjából a </a:t>
            </a:r>
            <a:r>
              <a:rPr lang="hu-HU" sz="2800" dirty="0" err="1"/>
              <a:t>szabadkereskedelem</a:t>
            </a:r>
            <a:r>
              <a:rPr lang="hu-HU" sz="2800" dirty="0"/>
              <a:t> az optimális választás. Valójában azonban </a:t>
            </a:r>
            <a:r>
              <a:rPr lang="hu-HU" sz="2800" b="1" dirty="0"/>
              <a:t>a </a:t>
            </a:r>
            <a:r>
              <a:rPr lang="hu-HU" sz="2800" b="1" dirty="0" smtClean="0"/>
              <a:t>legtöbb </a:t>
            </a:r>
            <a:r>
              <a:rPr lang="hu-HU" sz="2800" b="1" dirty="0"/>
              <a:t>ország beavatkozik a nemzetközi kereskedelembe</a:t>
            </a:r>
            <a:r>
              <a:rPr lang="hu-HU" sz="2800" dirty="0"/>
              <a:t>. Ennek épp úgy lehetnek </a:t>
            </a:r>
            <a:r>
              <a:rPr lang="hu-HU" sz="2800" b="1" dirty="0" smtClean="0"/>
              <a:t>gazdasági</a:t>
            </a:r>
            <a:r>
              <a:rPr lang="hu-HU" sz="2800" dirty="0" smtClean="0"/>
              <a:t> (cserearányérv</a:t>
            </a:r>
            <a:r>
              <a:rPr lang="hu-HU" sz="2800" dirty="0"/>
              <a:t>, belföldi piaci kudarcok) és </a:t>
            </a:r>
            <a:r>
              <a:rPr lang="hu-HU" sz="2800" b="1" dirty="0"/>
              <a:t>politikai</a:t>
            </a:r>
            <a:r>
              <a:rPr lang="hu-HU" sz="2800" dirty="0"/>
              <a:t> (</a:t>
            </a:r>
            <a:r>
              <a:rPr lang="hu-HU" sz="2800" b="1" dirty="0"/>
              <a:t>munkahelyek védelme, </a:t>
            </a:r>
            <a:r>
              <a:rPr lang="hu-HU" sz="2800" b="1" dirty="0" smtClean="0"/>
              <a:t>tisztességtelen külföldi </a:t>
            </a:r>
            <a:r>
              <a:rPr lang="hu-HU" sz="2800" b="1" dirty="0"/>
              <a:t>versennyel szembeni védelem, fogyasztóvédelem</a:t>
            </a:r>
            <a:r>
              <a:rPr lang="hu-HU" sz="2800" dirty="0"/>
              <a:t>, külpolitikai célkitűzések) </a:t>
            </a:r>
            <a:r>
              <a:rPr lang="hu-HU" sz="2800" dirty="0" smtClean="0"/>
              <a:t>okai, mint </a:t>
            </a:r>
            <a:r>
              <a:rPr lang="hu-HU" sz="2800" dirty="0"/>
              <a:t>a </a:t>
            </a:r>
            <a:r>
              <a:rPr lang="hu-HU" sz="2800" dirty="0" err="1"/>
              <a:t>szabadkereskedelmet</a:t>
            </a:r>
            <a:r>
              <a:rPr lang="hu-HU" sz="2800" dirty="0"/>
              <a:t> illetően.</a:t>
            </a:r>
          </a:p>
        </p:txBody>
      </p:sp>
    </p:spTree>
    <p:extLst>
      <p:ext uri="{BB962C8B-B14F-4D97-AF65-F5344CB8AC3E}">
        <p14:creationId xmlns:p14="http://schemas.microsoft.com/office/powerpoint/2010/main" val="2135602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08688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Gazdasági integrációk szerepe, típusai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0465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hu-HU" sz="2800" dirty="0"/>
              <a:t>A regionális gazdasági integrációk alapvetően </a:t>
            </a:r>
            <a:r>
              <a:rPr lang="hu-HU" sz="2800" b="1" dirty="0"/>
              <a:t>gazdasági együttműködési formák</a:t>
            </a:r>
            <a:r>
              <a:rPr lang="hu-HU" sz="2800" b="1" dirty="0" smtClean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2800" dirty="0" smtClean="0"/>
              <a:t>Nem csak gazdasági együttműködés, hanem </a:t>
            </a:r>
            <a:r>
              <a:rPr lang="hu-HU" sz="2800" b="1" dirty="0" smtClean="0"/>
              <a:t>politikai együttműködés </a:t>
            </a:r>
            <a:r>
              <a:rPr lang="hu-HU" sz="2800" dirty="0" smtClean="0"/>
              <a:t>is jellemzi őket.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2800" dirty="0"/>
              <a:t>A regionális gazdasági integrációk </a:t>
            </a:r>
            <a:r>
              <a:rPr lang="hu-HU" sz="2800" b="1" dirty="0"/>
              <a:t>az azonos </a:t>
            </a:r>
            <a:r>
              <a:rPr lang="hu-HU" sz="2800" dirty="0"/>
              <a:t>gazdasági </a:t>
            </a:r>
            <a:r>
              <a:rPr lang="hu-HU" sz="2800" dirty="0" smtClean="0"/>
              <a:t>és politikai </a:t>
            </a:r>
            <a:r>
              <a:rPr lang="hu-HU" sz="2800" b="1" dirty="0"/>
              <a:t>gondolkodású államokat fogják össze</a:t>
            </a:r>
            <a:r>
              <a:rPr lang="hu-HU" sz="2800" dirty="0" smtClean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2800" dirty="0"/>
              <a:t>A felek gazdasági fejlettsége </a:t>
            </a:r>
            <a:r>
              <a:rPr lang="hu-HU" sz="2800" dirty="0" smtClean="0"/>
              <a:t>hasonló, </a:t>
            </a:r>
            <a:r>
              <a:rPr lang="hu-HU" sz="2800" b="1" dirty="0" smtClean="0"/>
              <a:t>az </a:t>
            </a:r>
            <a:r>
              <a:rPr lang="hu-HU" sz="2800" b="1" dirty="0"/>
              <a:t>integráción belül megvalósulhat a szakosodás,</a:t>
            </a:r>
            <a:r>
              <a:rPr lang="hu-HU" sz="2800" dirty="0"/>
              <a:t> munkamegosztás, ami segíti </a:t>
            </a:r>
            <a:r>
              <a:rPr lang="hu-HU" sz="2800" b="1" dirty="0" smtClean="0"/>
              <a:t>a rendelkezésre </a:t>
            </a:r>
            <a:r>
              <a:rPr lang="hu-HU" sz="2800" b="1" dirty="0"/>
              <a:t>álló termelési tényezők optimális kihasználását</a:t>
            </a:r>
            <a:r>
              <a:rPr lang="hu-HU" sz="28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0482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08688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Gazdasági integrációk szerepe, típusai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0465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hu-HU" sz="2800" dirty="0" smtClean="0"/>
              <a:t> Az </a:t>
            </a:r>
            <a:r>
              <a:rPr lang="hu-HU" sz="2800" dirty="0"/>
              <a:t>egymás </a:t>
            </a:r>
            <a:r>
              <a:rPr lang="hu-HU" sz="2800" dirty="0" smtClean="0"/>
              <a:t>közötti </a:t>
            </a:r>
            <a:r>
              <a:rPr lang="hu-HU" sz="2800" b="1" dirty="0" smtClean="0"/>
              <a:t>kereskedelem </a:t>
            </a:r>
            <a:r>
              <a:rPr lang="hu-HU" sz="2800" b="1" dirty="0"/>
              <a:t>korlátainak </a:t>
            </a:r>
            <a:r>
              <a:rPr lang="hu-HU" sz="2800" dirty="0"/>
              <a:t>fokozatos </a:t>
            </a:r>
            <a:r>
              <a:rPr lang="hu-HU" sz="2800" b="1" dirty="0"/>
              <a:t>felszámolása</a:t>
            </a:r>
            <a:r>
              <a:rPr lang="hu-HU" sz="2800" dirty="0"/>
              <a:t> növeli a piacméretet </a:t>
            </a:r>
            <a:r>
              <a:rPr lang="hu-HU" sz="2800" dirty="0" smtClean="0"/>
              <a:t>és </a:t>
            </a:r>
            <a:r>
              <a:rPr lang="hu-HU" sz="2800" b="1" dirty="0" smtClean="0"/>
              <a:t>megkönnyíti </a:t>
            </a:r>
            <a:r>
              <a:rPr lang="hu-HU" sz="2800" b="1" dirty="0"/>
              <a:t>a tagok áruinak, szolgáltatásainak, munkaerejének vagy </a:t>
            </a:r>
            <a:r>
              <a:rPr lang="hu-HU" sz="2800" b="1" dirty="0" smtClean="0"/>
              <a:t>tőkéjének átjutását </a:t>
            </a:r>
            <a:r>
              <a:rPr lang="hu-HU" sz="2800" dirty="0"/>
              <a:t>a többi tagország piacaira</a:t>
            </a:r>
            <a:r>
              <a:rPr lang="hu-HU" sz="2800" dirty="0" smtClean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2800" dirty="0"/>
              <a:t>A regionális gazdasági integrációk </a:t>
            </a:r>
            <a:r>
              <a:rPr lang="hu-HU" sz="2800" b="1" dirty="0"/>
              <a:t>elsődleges célja a tagok közötti </a:t>
            </a:r>
            <a:r>
              <a:rPr lang="hu-HU" sz="2800" b="1" dirty="0" smtClean="0"/>
              <a:t>kereskedelem liberalizálása.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2800" dirty="0" smtClean="0"/>
              <a:t>A </a:t>
            </a:r>
            <a:r>
              <a:rPr lang="hu-HU" sz="2800" dirty="0"/>
              <a:t>felek egy többszintű folyamatot indítanak el, </a:t>
            </a:r>
            <a:r>
              <a:rPr lang="hu-HU" sz="2800" dirty="0" smtClean="0"/>
              <a:t>ahol minden </a:t>
            </a:r>
            <a:r>
              <a:rPr lang="hu-HU" sz="2800" dirty="0"/>
              <a:t>egyes szinten egyre több, a kereskedelmet korlátozó tényező szűnik meg</a:t>
            </a:r>
            <a:r>
              <a:rPr lang="hu-HU" sz="2800" dirty="0" smtClean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2800" b="1" dirty="0" smtClean="0"/>
              <a:t>A </a:t>
            </a:r>
            <a:r>
              <a:rPr lang="hu-HU" sz="2800" b="1" dirty="0"/>
              <a:t>piacok kiszámíthatóbbak, </a:t>
            </a:r>
            <a:r>
              <a:rPr lang="hu-HU" sz="2800" b="1" dirty="0" smtClean="0"/>
              <a:t>biztonságosabbak lesznek</a:t>
            </a:r>
            <a:r>
              <a:rPr lang="hu-HU" sz="2800" b="1" dirty="0"/>
              <a:t>, javulnak az </a:t>
            </a:r>
            <a:r>
              <a:rPr lang="hu-HU" sz="2800" b="1" dirty="0" smtClean="0"/>
              <a:t>exportlehetőségek.</a:t>
            </a:r>
            <a:endParaRPr lang="hu-HU" sz="2800" b="1" dirty="0"/>
          </a:p>
        </p:txBody>
      </p:sp>
    </p:spTree>
    <p:extLst>
      <p:ext uri="{BB962C8B-B14F-4D97-AF65-F5344CB8AC3E}">
        <p14:creationId xmlns:p14="http://schemas.microsoft.com/office/powerpoint/2010/main" val="2454998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08688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Gazdasági integrációk szerepe, típusai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0465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hu-HU" sz="2800" dirty="0"/>
              <a:t> A</a:t>
            </a:r>
            <a:r>
              <a:rPr lang="hu-HU" sz="2800" dirty="0" smtClean="0"/>
              <a:t> </a:t>
            </a:r>
            <a:r>
              <a:rPr lang="hu-HU" sz="2800" b="1" dirty="0" smtClean="0"/>
              <a:t>verseny fokozódásával </a:t>
            </a:r>
            <a:r>
              <a:rPr lang="hu-HU" sz="2800" dirty="0" smtClean="0"/>
              <a:t>jár, </a:t>
            </a:r>
            <a:r>
              <a:rPr lang="hu-HU" sz="2800" dirty="0"/>
              <a:t>a versenyképesség javításának és </a:t>
            </a:r>
            <a:r>
              <a:rPr lang="hu-HU" sz="2800" dirty="0" smtClean="0"/>
              <a:t>fenntartásának szükségességével </a:t>
            </a:r>
            <a:r>
              <a:rPr lang="hu-HU" sz="2800" dirty="0"/>
              <a:t>és a </a:t>
            </a:r>
            <a:r>
              <a:rPr lang="hu-HU" sz="2800" b="1" dirty="0"/>
              <a:t>specializáció erősödésével</a:t>
            </a:r>
            <a:r>
              <a:rPr lang="hu-HU" sz="2800" dirty="0" smtClean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2800" dirty="0"/>
              <a:t>Fokozatosan</a:t>
            </a:r>
            <a:r>
              <a:rPr lang="hu-HU" sz="2800" b="1" dirty="0"/>
              <a:t> javul a gazdaságok hatékonysága, </a:t>
            </a:r>
            <a:r>
              <a:rPr lang="hu-HU" sz="2800" dirty="0"/>
              <a:t>amin keresztül maga </a:t>
            </a:r>
            <a:r>
              <a:rPr lang="hu-HU" sz="2800" b="1" dirty="0"/>
              <a:t>a jólét </a:t>
            </a:r>
            <a:r>
              <a:rPr lang="hu-HU" sz="2800" dirty="0" smtClean="0"/>
              <a:t>is</a:t>
            </a:r>
            <a:r>
              <a:rPr lang="hu-HU" sz="2800" b="1" dirty="0" smtClean="0"/>
              <a:t> növekszik</a:t>
            </a:r>
            <a:r>
              <a:rPr lang="hu-HU" sz="2800" b="1" dirty="0"/>
              <a:t>. </a:t>
            </a:r>
            <a:endParaRPr lang="hu-HU" sz="2800" b="1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hu-HU" sz="2800" dirty="0" smtClean="0"/>
              <a:t>A </a:t>
            </a:r>
            <a:r>
              <a:rPr lang="hu-HU" sz="2800" dirty="0"/>
              <a:t>tartós, hosszú távú együttműködésben azonban főként az </a:t>
            </a:r>
            <a:r>
              <a:rPr lang="hu-HU" sz="2800" dirty="0" smtClean="0"/>
              <a:t>állami szuverenitás csökkentése </a:t>
            </a:r>
            <a:r>
              <a:rPr lang="hu-HU" sz="2800" dirty="0"/>
              <a:t>miatt feszültségek is kialakulhatnak a tagok </a:t>
            </a:r>
            <a:r>
              <a:rPr lang="hu-HU" sz="2800" dirty="0" smtClean="0"/>
              <a:t>között, mivel </a:t>
            </a:r>
            <a:r>
              <a:rPr lang="hu-HU" sz="2800" dirty="0"/>
              <a:t>eltérő tagállami érdekeiket kell összehangolni, majd feladni az </a:t>
            </a:r>
            <a:r>
              <a:rPr lang="hu-HU" sz="2800" dirty="0" smtClean="0"/>
              <a:t>együttműködés érdekében.</a:t>
            </a:r>
          </a:p>
        </p:txBody>
      </p:sp>
    </p:spTree>
    <p:extLst>
      <p:ext uri="{BB962C8B-B14F-4D97-AF65-F5344CB8AC3E}">
        <p14:creationId xmlns:p14="http://schemas.microsoft.com/office/powerpoint/2010/main" val="3388045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08688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Gazdasági integrációk szerepe, típusai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0465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hu-HU" sz="2800" dirty="0"/>
              <a:t>Ahogyan nő az integrációban résztvevő tagok száma, úgy válik egyre nehezebbé </a:t>
            </a:r>
            <a:r>
              <a:rPr lang="hu-HU" sz="2800" dirty="0" smtClean="0"/>
              <a:t>a döntéshozatal</a:t>
            </a:r>
            <a:r>
              <a:rPr lang="hu-HU" sz="2800" dirty="0"/>
              <a:t>, jelennek meg az egyre különlegesebb nemzetgazdasági érdekek </a:t>
            </a:r>
            <a:r>
              <a:rPr lang="hu-HU" sz="2800" dirty="0" smtClean="0"/>
              <a:t>és alakulhat </a:t>
            </a:r>
            <a:r>
              <a:rPr lang="hu-HU" sz="2800" dirty="0"/>
              <a:t>ki komolyabb fejlettségbeli különbség azon tagok között, akik jobban </a:t>
            </a:r>
            <a:r>
              <a:rPr lang="hu-HU" sz="2800" dirty="0" smtClean="0"/>
              <a:t>és akik </a:t>
            </a:r>
            <a:r>
              <a:rPr lang="hu-HU" sz="2800" dirty="0"/>
              <a:t>kevésbé jól tudják hasznosítani a regionális gazdasági integrálódás </a:t>
            </a:r>
            <a:r>
              <a:rPr lang="hu-HU" sz="2800" dirty="0" smtClean="0"/>
              <a:t>előnyeit. Mivel </a:t>
            </a:r>
            <a:r>
              <a:rPr lang="hu-HU" sz="2800" dirty="0"/>
              <a:t>azonban az integrációnak köszönhetően a </a:t>
            </a:r>
            <a:r>
              <a:rPr lang="hu-HU" sz="2800" b="1" dirty="0"/>
              <a:t>tagok együttes nemzetközi </a:t>
            </a:r>
            <a:r>
              <a:rPr lang="hu-HU" sz="2800" b="1" dirty="0" smtClean="0"/>
              <a:t>politikai és </a:t>
            </a:r>
            <a:r>
              <a:rPr lang="hu-HU" sz="2800" b="1" dirty="0"/>
              <a:t>gazdasági befolyása nő, </a:t>
            </a:r>
            <a:r>
              <a:rPr lang="hu-HU" sz="2800" dirty="0"/>
              <a:t>ezért az integráció előnyeit kevésbé kihasználni </a:t>
            </a:r>
            <a:r>
              <a:rPr lang="hu-HU" sz="2800" dirty="0" smtClean="0"/>
              <a:t>tudó államok </a:t>
            </a:r>
            <a:r>
              <a:rPr lang="hu-HU" sz="2800" dirty="0"/>
              <a:t>is jól járnak. Nehéz ugyanis egy magányos nemzetgazdaságnak </a:t>
            </a:r>
            <a:r>
              <a:rPr lang="hu-HU" sz="2800" dirty="0" smtClean="0"/>
              <a:t>megvédenie érdekeit </a:t>
            </a:r>
            <a:r>
              <a:rPr lang="hu-HU" sz="2800" dirty="0"/>
              <a:t>a nemzetközi politika és gazdaság </a:t>
            </a:r>
            <a:r>
              <a:rPr lang="hu-HU" sz="2800" dirty="0" smtClean="0"/>
              <a:t>porondján.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149030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08688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Gazdasági integrációk szerepe, típusai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04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gazdasági integrációs együttműködés során csökkenő nemzeti </a:t>
            </a:r>
            <a:r>
              <a:rPr lang="hu-HU" sz="2800" dirty="0" smtClean="0"/>
              <a:t>szuverenitás, valamint </a:t>
            </a:r>
            <a:r>
              <a:rPr lang="hu-HU" sz="2800" dirty="0"/>
              <a:t>a kereskedelem liberalizálásának mértéke szerint határozhatjuk meg </a:t>
            </a:r>
            <a:r>
              <a:rPr lang="hu-HU" sz="2800" dirty="0" smtClean="0"/>
              <a:t>az egyes </a:t>
            </a:r>
            <a:r>
              <a:rPr lang="hu-HU" sz="2800" dirty="0"/>
              <a:t>integrációk mélységét, azaz az integráció fokát. Ennek alapján beszélhetünk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hu-HU" sz="2800" dirty="0"/>
              <a:t>preferenciális vámövezetről, </a:t>
            </a:r>
            <a:endParaRPr lang="hu-HU" sz="2800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hu-HU" sz="2800" dirty="0" smtClean="0"/>
              <a:t>szabad </a:t>
            </a:r>
            <a:r>
              <a:rPr lang="hu-HU" sz="2800" dirty="0"/>
              <a:t>kereskedelmi területről, </a:t>
            </a:r>
            <a:endParaRPr lang="hu-HU" sz="2800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hu-HU" sz="2800" dirty="0" smtClean="0"/>
              <a:t>vámunióról</a:t>
            </a:r>
            <a:r>
              <a:rPr lang="hu-HU" sz="2800" dirty="0"/>
              <a:t>, </a:t>
            </a:r>
            <a:endParaRPr lang="hu-HU" sz="2800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hu-HU" sz="2800" dirty="0"/>
              <a:t>k</a:t>
            </a:r>
            <a:r>
              <a:rPr lang="hu-HU" sz="2800" dirty="0" smtClean="0"/>
              <a:t>özös piacról</a:t>
            </a:r>
            <a:r>
              <a:rPr lang="hu-HU" sz="2800" dirty="0"/>
              <a:t>, </a:t>
            </a:r>
            <a:endParaRPr lang="hu-HU" sz="2800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hu-HU" sz="2800" dirty="0" smtClean="0"/>
              <a:t>egységes </a:t>
            </a:r>
            <a:r>
              <a:rPr lang="hu-HU" sz="2800" dirty="0"/>
              <a:t>piacról, </a:t>
            </a:r>
            <a:endParaRPr lang="hu-HU" sz="2800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hu-HU" sz="2800" dirty="0" smtClean="0"/>
              <a:t>gazdasági unióról,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hu-HU" sz="2800" dirty="0"/>
              <a:t>é</a:t>
            </a:r>
            <a:r>
              <a:rPr lang="hu-HU" sz="2800" dirty="0" smtClean="0"/>
              <a:t>s politikai </a:t>
            </a:r>
            <a:r>
              <a:rPr lang="hu-HU" sz="2800" dirty="0"/>
              <a:t>unióról.</a:t>
            </a:r>
          </a:p>
        </p:txBody>
      </p:sp>
    </p:spTree>
    <p:extLst>
      <p:ext uri="{BB962C8B-B14F-4D97-AF65-F5344CB8AC3E}">
        <p14:creationId xmlns:p14="http://schemas.microsoft.com/office/powerpoint/2010/main" val="2549217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08688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Gazdasági integrációk szerepe, típusai</a:t>
            </a:r>
            <a:endParaRPr lang="hu-H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712968" cy="54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878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08688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Gazdasági integrációk szerepe, típusai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760640"/>
          </a:xfrm>
        </p:spPr>
        <p:txBody>
          <a:bodyPr/>
          <a:lstStyle/>
          <a:p>
            <a:pPr marL="0" indent="0" algn="just">
              <a:buNone/>
            </a:pPr>
            <a:r>
              <a:rPr lang="hu-HU" dirty="0"/>
              <a:t>A </a:t>
            </a:r>
            <a:r>
              <a:rPr lang="hu-HU" b="1" dirty="0"/>
              <a:t>preferenciális övezetet </a:t>
            </a:r>
            <a:r>
              <a:rPr lang="hu-HU" dirty="0"/>
              <a:t>létrehozó országok amellett kötelezik el magukat, </a:t>
            </a:r>
            <a:r>
              <a:rPr lang="hu-HU" dirty="0" smtClean="0"/>
              <a:t>hogy bizonyos </a:t>
            </a:r>
            <a:r>
              <a:rPr lang="hu-HU" dirty="0"/>
              <a:t>termékcsoportok esetében csökkentik vagy megszüntetik a </a:t>
            </a:r>
            <a:r>
              <a:rPr lang="hu-HU" dirty="0" smtClean="0"/>
              <a:t>kereskedelmi korlátokat </a:t>
            </a:r>
            <a:r>
              <a:rPr lang="hu-HU" dirty="0"/>
              <a:t>ezáltal javítva egymás piacra jutási lehetőségeit</a:t>
            </a:r>
            <a:r>
              <a:rPr lang="hu-HU" dirty="0" smtClean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hu-HU" dirty="0"/>
              <a:t>APEC (</a:t>
            </a:r>
            <a:r>
              <a:rPr lang="hu-HU" dirty="0" err="1"/>
              <a:t>Asian</a:t>
            </a:r>
            <a:r>
              <a:rPr lang="hu-HU" dirty="0"/>
              <a:t> </a:t>
            </a:r>
            <a:r>
              <a:rPr lang="hu-HU" dirty="0" err="1"/>
              <a:t>Pacific</a:t>
            </a:r>
            <a:r>
              <a:rPr lang="hu-HU" dirty="0"/>
              <a:t> </a:t>
            </a:r>
            <a:r>
              <a:rPr lang="hu-HU" dirty="0" err="1"/>
              <a:t>Economic</a:t>
            </a:r>
            <a:r>
              <a:rPr lang="hu-HU" dirty="0"/>
              <a:t> </a:t>
            </a:r>
            <a:r>
              <a:rPr lang="hu-HU" dirty="0" err="1"/>
              <a:t>Cooperation</a:t>
            </a:r>
            <a:r>
              <a:rPr lang="hu-HU" dirty="0"/>
              <a:t>, Ázsiai–Csendes-óceáni </a:t>
            </a:r>
            <a:r>
              <a:rPr lang="hu-HU" dirty="0" smtClean="0"/>
              <a:t>Gazdasági Együttműködés)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hu-HU" dirty="0" smtClean="0"/>
              <a:t>ASEAN </a:t>
            </a:r>
            <a:r>
              <a:rPr lang="hu-HU" dirty="0"/>
              <a:t>(</a:t>
            </a:r>
            <a:r>
              <a:rPr lang="hu-HU" dirty="0" err="1"/>
              <a:t>Association</a:t>
            </a:r>
            <a:r>
              <a:rPr lang="hu-HU" dirty="0"/>
              <a:t> of South </a:t>
            </a:r>
            <a:r>
              <a:rPr lang="hu-HU" dirty="0" err="1"/>
              <a:t>East</a:t>
            </a:r>
            <a:r>
              <a:rPr lang="hu-HU" dirty="0"/>
              <a:t> </a:t>
            </a:r>
            <a:r>
              <a:rPr lang="hu-HU" dirty="0" err="1"/>
              <a:t>Asian</a:t>
            </a:r>
            <a:r>
              <a:rPr lang="hu-HU" dirty="0"/>
              <a:t> </a:t>
            </a:r>
            <a:r>
              <a:rPr lang="hu-HU" dirty="0" err="1"/>
              <a:t>Nations</a:t>
            </a:r>
            <a:r>
              <a:rPr lang="hu-HU" dirty="0"/>
              <a:t>, Délkelet-Ázsiai </a:t>
            </a:r>
            <a:r>
              <a:rPr lang="hu-HU" dirty="0" smtClean="0"/>
              <a:t>Nemzetek Szövetsége)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95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68590E74-6F74-4DDC-9DF5-7B0CA0A5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13" y="40466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A nemzetközi gazdasági kapcsolatok szükségessége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189C478C-BBC1-4ACC-952A-BE571019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28800"/>
            <a:ext cx="8856984" cy="511256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hu-HU" sz="2800" dirty="0"/>
              <a:t>A nyitottsági mutatók egy nemzetgazdaság </a:t>
            </a:r>
            <a:r>
              <a:rPr lang="hu-HU" sz="2800" b="1" dirty="0"/>
              <a:t>külkereskedelmi nyitottságát </a:t>
            </a:r>
            <a:r>
              <a:rPr lang="hu-HU" sz="2800" dirty="0" smtClean="0"/>
              <a:t>mutatják meg</a:t>
            </a:r>
            <a:r>
              <a:rPr lang="hu-HU" sz="2800" dirty="0"/>
              <a:t>. Nyitottnak nevezünk egy gazdaságot, </a:t>
            </a:r>
            <a:r>
              <a:rPr lang="hu-HU" sz="2800" b="1" dirty="0"/>
              <a:t>ha magas a külkereskedelem, azaz </a:t>
            </a:r>
            <a:r>
              <a:rPr lang="hu-HU" sz="2800" b="1" dirty="0" smtClean="0"/>
              <a:t>az áruexport </a:t>
            </a:r>
            <a:r>
              <a:rPr lang="hu-HU" sz="2800" b="1" dirty="0"/>
              <a:t>és az áruimport bruttó hazai össztermékhez (GDP) viszonyított aránya. </a:t>
            </a:r>
            <a:r>
              <a:rPr lang="hu-HU" sz="2800" dirty="0" smtClean="0"/>
              <a:t>A GDP-hez </a:t>
            </a:r>
            <a:r>
              <a:rPr lang="hu-HU" sz="2800" dirty="0"/>
              <a:t>viszonyítva magas export és magas import azt mutatja, hogy </a:t>
            </a:r>
            <a:r>
              <a:rPr lang="hu-HU" sz="2800" dirty="0" smtClean="0"/>
              <a:t>egy nemzetgazdaság </a:t>
            </a:r>
            <a:r>
              <a:rPr lang="hu-HU" sz="2800" dirty="0"/>
              <a:t>aktívan részt vesz a nemzetközi kereskedelemben, vannak </a:t>
            </a:r>
            <a:r>
              <a:rPr lang="hu-HU" sz="2800" dirty="0" smtClean="0"/>
              <a:t>olyan termékei</a:t>
            </a:r>
            <a:r>
              <a:rPr lang="hu-HU" sz="2800" dirty="0"/>
              <a:t>, amelyek képesek versenyképesen megjelenni a világpiacon. A </a:t>
            </a:r>
            <a:r>
              <a:rPr lang="hu-HU" sz="2800" dirty="0" smtClean="0"/>
              <a:t>világpiaci aktív </a:t>
            </a:r>
            <a:r>
              <a:rPr lang="hu-HU" sz="2800" dirty="0"/>
              <a:t>részvétel, a versenyképesség megtartása és javítása pedig a </a:t>
            </a:r>
            <a:r>
              <a:rPr lang="hu-HU" sz="2800" dirty="0" smtClean="0"/>
              <a:t>nemzetgazdaság növekedésének </a:t>
            </a:r>
            <a:r>
              <a:rPr lang="hu-HU" sz="2800" dirty="0"/>
              <a:t>forrása.</a:t>
            </a:r>
          </a:p>
        </p:txBody>
      </p:sp>
    </p:spTree>
    <p:extLst>
      <p:ext uri="{BB962C8B-B14F-4D97-AF65-F5344CB8AC3E}">
        <p14:creationId xmlns:p14="http://schemas.microsoft.com/office/powerpoint/2010/main" val="3735059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08688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Gazdasági integrációk szerepe, típusai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7606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dirty="0"/>
              <a:t>A preferenciális övezeteken túllép </a:t>
            </a:r>
            <a:r>
              <a:rPr lang="hu-HU" b="1" dirty="0"/>
              <a:t>a szabad kereskedelmi terület, </a:t>
            </a:r>
            <a:r>
              <a:rPr lang="hu-HU" dirty="0"/>
              <a:t>ahol </a:t>
            </a:r>
            <a:r>
              <a:rPr lang="hu-HU" dirty="0" smtClean="0"/>
              <a:t>már megszűnnek </a:t>
            </a:r>
            <a:r>
              <a:rPr lang="hu-HU" dirty="0"/>
              <a:t>a vámok és a mennyiségi korlátozások, de az adminisztratív </a:t>
            </a:r>
            <a:r>
              <a:rPr lang="hu-HU" dirty="0" smtClean="0"/>
              <a:t>jellegű kereskedelmet </a:t>
            </a:r>
            <a:r>
              <a:rPr lang="hu-HU" dirty="0"/>
              <a:t>korlátozó intézkedések </a:t>
            </a:r>
            <a:r>
              <a:rPr lang="hu-HU" dirty="0" smtClean="0"/>
              <a:t>megmaradnak</a:t>
            </a:r>
            <a:r>
              <a:rPr lang="hu-HU" dirty="0"/>
              <a:t>. A kereskedelem tehát a szabad kereskedelmi területen sem </a:t>
            </a:r>
            <a:r>
              <a:rPr lang="hu-HU" dirty="0" smtClean="0"/>
              <a:t>teljes mértékben </a:t>
            </a:r>
            <a:r>
              <a:rPr lang="hu-HU" dirty="0"/>
              <a:t>liberalizált. </a:t>
            </a:r>
            <a:endParaRPr lang="hu-HU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hu-HU" dirty="0"/>
              <a:t>A NAFTA (</a:t>
            </a:r>
            <a:r>
              <a:rPr lang="hu-HU" dirty="0" err="1"/>
              <a:t>North</a:t>
            </a:r>
            <a:r>
              <a:rPr lang="hu-HU" dirty="0"/>
              <a:t> American Free Trade </a:t>
            </a:r>
            <a:r>
              <a:rPr lang="hu-HU" dirty="0" err="1"/>
              <a:t>Agreement</a:t>
            </a:r>
            <a:r>
              <a:rPr lang="hu-HU" dirty="0"/>
              <a:t>, </a:t>
            </a:r>
            <a:r>
              <a:rPr lang="hu-HU" dirty="0" smtClean="0"/>
              <a:t>Észak-amerikai Szabadkereskedelmi </a:t>
            </a:r>
            <a:r>
              <a:rPr lang="hu-HU" dirty="0"/>
              <a:t>Megállapodás</a:t>
            </a:r>
            <a:r>
              <a:rPr lang="hu-HU" dirty="0" smtClean="0"/>
              <a:t>)</a:t>
            </a:r>
          </a:p>
          <a:p>
            <a:pPr marL="0" indent="0" algn="just">
              <a:buNone/>
            </a:pPr>
            <a:r>
              <a:rPr lang="hu-HU" dirty="0" smtClean="0"/>
              <a:t>		USA, Kanada, Mexikó</a:t>
            </a:r>
          </a:p>
          <a:p>
            <a:pPr marL="0" indent="0" algn="just">
              <a:buNone/>
            </a:pPr>
            <a:r>
              <a:rPr lang="hu-HU" dirty="0"/>
              <a:t>	</a:t>
            </a:r>
            <a:r>
              <a:rPr lang="hu-HU" dirty="0" smtClean="0"/>
              <a:t>	autóipar Nagy tavak körül + mexikói 				bedolgozóipar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hu-HU" dirty="0"/>
              <a:t>COMESA (</a:t>
            </a:r>
            <a:r>
              <a:rPr lang="hu-HU" dirty="0" err="1"/>
              <a:t>Common</a:t>
            </a:r>
            <a:r>
              <a:rPr lang="hu-HU" dirty="0"/>
              <a:t> Market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Eastern</a:t>
            </a:r>
            <a:r>
              <a:rPr lang="hu-HU" dirty="0" smtClean="0"/>
              <a:t> </a:t>
            </a:r>
            <a:r>
              <a:rPr lang="hu-HU" dirty="0"/>
              <a:t>an Southern </a:t>
            </a:r>
            <a:r>
              <a:rPr lang="hu-HU" dirty="0" err="1"/>
              <a:t>Africa</a:t>
            </a:r>
            <a:r>
              <a:rPr lang="hu-HU" dirty="0"/>
              <a:t>, Dél- és Kelet-afrikai Közös </a:t>
            </a:r>
            <a:r>
              <a:rPr lang="hu-HU" dirty="0" smtClean="0"/>
              <a:t>Piac)</a:t>
            </a:r>
            <a:endParaRPr lang="hu-HU" dirty="0"/>
          </a:p>
        </p:txBody>
      </p:sp>
      <p:sp>
        <p:nvSpPr>
          <p:cNvPr id="4" name="Jobbra nyíl 3"/>
          <p:cNvSpPr/>
          <p:nvPr/>
        </p:nvSpPr>
        <p:spPr>
          <a:xfrm>
            <a:off x="395536" y="4257092"/>
            <a:ext cx="108012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0962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08688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Gazdasági integrációk szerepe, típusai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7606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800" dirty="0" smtClean="0"/>
              <a:t>Ha </a:t>
            </a:r>
            <a:r>
              <a:rPr lang="hu-HU" sz="2800" dirty="0"/>
              <a:t>a vámok és a mennyiségi korlátozások megszüntetése </a:t>
            </a:r>
            <a:r>
              <a:rPr lang="hu-HU" sz="2800" dirty="0" smtClean="0"/>
              <a:t>mellett megvalósul </a:t>
            </a:r>
            <a:r>
              <a:rPr lang="hu-HU" sz="2800" dirty="0"/>
              <a:t>egy közös külkereskedelem-politika is, </a:t>
            </a:r>
            <a:r>
              <a:rPr lang="hu-HU" sz="2800" b="1" dirty="0"/>
              <a:t>vámunióról</a:t>
            </a:r>
            <a:r>
              <a:rPr lang="hu-HU" sz="2800" dirty="0"/>
              <a:t> beszélünk. A tagok </a:t>
            </a:r>
            <a:r>
              <a:rPr lang="hu-HU" sz="2800" dirty="0" smtClean="0"/>
              <a:t>a nem </a:t>
            </a:r>
            <a:r>
              <a:rPr lang="hu-HU" sz="2800" dirty="0"/>
              <a:t>tagokkal szemben már </a:t>
            </a:r>
            <a:r>
              <a:rPr lang="hu-HU" sz="2800" b="1" dirty="0"/>
              <a:t>egységes vámrendszert </a:t>
            </a:r>
            <a:r>
              <a:rPr lang="hu-HU" sz="2800" dirty="0"/>
              <a:t>alkalmaznak, azaz </a:t>
            </a:r>
            <a:r>
              <a:rPr lang="hu-HU" sz="2800" b="1" dirty="0"/>
              <a:t>közös </a:t>
            </a:r>
            <a:r>
              <a:rPr lang="hu-HU" sz="2800" b="1" dirty="0" smtClean="0"/>
              <a:t>külső vámokat</a:t>
            </a:r>
            <a:r>
              <a:rPr lang="hu-HU" sz="2800" dirty="0" smtClean="0"/>
              <a:t> </a:t>
            </a:r>
            <a:r>
              <a:rPr lang="hu-HU" sz="2800" dirty="0"/>
              <a:t>alakítanak ki, és az együttműködést kiterjesztik azon </a:t>
            </a:r>
            <a:r>
              <a:rPr lang="hu-HU" sz="2800" b="1" dirty="0"/>
              <a:t>közpolitikákra</a:t>
            </a:r>
            <a:r>
              <a:rPr lang="hu-HU" sz="2800" dirty="0"/>
              <a:t> </a:t>
            </a:r>
            <a:r>
              <a:rPr lang="hu-HU" sz="2800" dirty="0" smtClean="0"/>
              <a:t>is, amelyek </a:t>
            </a:r>
            <a:r>
              <a:rPr lang="hu-HU" sz="2800" dirty="0"/>
              <a:t>a legkevésbé terhelik a tagok együttműködését. A vámunióban a </a:t>
            </a:r>
            <a:r>
              <a:rPr lang="hu-HU" sz="2800" dirty="0" smtClean="0"/>
              <a:t>tagok egymás </a:t>
            </a:r>
            <a:r>
              <a:rPr lang="hu-HU" sz="2800" dirty="0"/>
              <a:t>közti kereskedelmét még mindig korlátozzák az adminisztratív </a:t>
            </a:r>
            <a:r>
              <a:rPr lang="hu-HU" sz="2800" dirty="0" smtClean="0"/>
              <a:t>jellegű intézkedések</a:t>
            </a:r>
            <a:r>
              <a:rPr lang="hu-HU" sz="2800" dirty="0"/>
              <a:t>, egyes ágazatokban még létezhetnek kétoldalú megállapodások</a:t>
            </a:r>
            <a:r>
              <a:rPr lang="hu-HU" sz="2800" dirty="0" smtClean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ES" sz="2800" dirty="0"/>
              <a:t>A Mercosur (Mercado Comun del Sur, Déli Közös </a:t>
            </a:r>
            <a:r>
              <a:rPr lang="es-ES" sz="2800" dirty="0" smtClean="0"/>
              <a:t>Piac</a:t>
            </a:r>
            <a:r>
              <a:rPr lang="hu-HU" sz="2800" dirty="0" smtClean="0"/>
              <a:t>, </a:t>
            </a:r>
            <a:r>
              <a:rPr lang="es-ES" sz="2800" dirty="0" smtClean="0"/>
              <a:t>dél-amerikai</a:t>
            </a:r>
            <a:r>
              <a:rPr lang="hu-HU" sz="2800" dirty="0" smtClean="0"/>
              <a:t> </a:t>
            </a:r>
            <a:r>
              <a:rPr lang="es-ES" sz="2800" dirty="0" smtClean="0"/>
              <a:t>országok </a:t>
            </a:r>
            <a:r>
              <a:rPr lang="es-ES" sz="2800" dirty="0"/>
              <a:t>közös </a:t>
            </a:r>
            <a:r>
              <a:rPr lang="es-ES" sz="2800" dirty="0" smtClean="0"/>
              <a:t>piac</a:t>
            </a:r>
            <a:r>
              <a:rPr lang="hu-HU" sz="2800" dirty="0" smtClean="0"/>
              <a:t>a)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948382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08688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Gazdasági integrációk szerepe, típusai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7606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800" dirty="0"/>
              <a:t>A vámunión túlmutató </a:t>
            </a:r>
            <a:r>
              <a:rPr lang="hu-HU" sz="2800" b="1" dirty="0"/>
              <a:t>közös piac </a:t>
            </a:r>
            <a:r>
              <a:rPr lang="hu-HU" sz="2800" dirty="0"/>
              <a:t>az </a:t>
            </a:r>
            <a:r>
              <a:rPr lang="hu-HU" sz="2800" b="1" dirty="0"/>
              <a:t>árukon</a:t>
            </a:r>
            <a:r>
              <a:rPr lang="hu-HU" sz="2800" dirty="0"/>
              <a:t> és a </a:t>
            </a:r>
            <a:r>
              <a:rPr lang="hu-HU" sz="2800" b="1" dirty="0"/>
              <a:t>szolgáltatásokon</a:t>
            </a:r>
            <a:r>
              <a:rPr lang="hu-HU" sz="2800" dirty="0"/>
              <a:t> túl már a </a:t>
            </a:r>
            <a:r>
              <a:rPr lang="hu-HU" sz="2800" b="1" dirty="0"/>
              <a:t>tőke</a:t>
            </a:r>
            <a:r>
              <a:rPr lang="hu-HU" sz="2800" dirty="0"/>
              <a:t> és </a:t>
            </a:r>
            <a:r>
              <a:rPr lang="hu-HU" sz="2800" dirty="0" smtClean="0"/>
              <a:t>a </a:t>
            </a:r>
            <a:r>
              <a:rPr lang="hu-HU" sz="2800" b="1" dirty="0" smtClean="0"/>
              <a:t>munkaerő</a:t>
            </a:r>
            <a:r>
              <a:rPr lang="hu-HU" sz="2800" dirty="0" smtClean="0"/>
              <a:t> </a:t>
            </a:r>
            <a:r>
              <a:rPr lang="hu-HU" sz="2800" dirty="0"/>
              <a:t>esetében is biztosítja a szabad áramlást. Ez a </a:t>
            </a:r>
            <a:r>
              <a:rPr lang="hu-HU" sz="2800" b="1" dirty="0"/>
              <a:t>nemzeti szuverenitás </a:t>
            </a:r>
            <a:r>
              <a:rPr lang="hu-HU" sz="2800" b="1" dirty="0" smtClean="0"/>
              <a:t>további csökkentését </a:t>
            </a:r>
            <a:r>
              <a:rPr lang="hu-HU" sz="2800" dirty="0"/>
              <a:t>igényli, hiszen olyan kényes témákat érint, mint a </a:t>
            </a:r>
            <a:r>
              <a:rPr lang="hu-HU" sz="2800" dirty="0" smtClean="0"/>
              <a:t>bevándorlás-politika, vagy </a:t>
            </a:r>
            <a:r>
              <a:rPr lang="hu-HU" sz="2800" dirty="0"/>
              <a:t>a pénzügyi tervezés. </a:t>
            </a:r>
            <a:r>
              <a:rPr lang="hu-HU" sz="2800" dirty="0" smtClean="0"/>
              <a:t>Az egymás profilját kiegészítő </a:t>
            </a:r>
            <a:r>
              <a:rPr lang="hu-HU" sz="2800" dirty="0"/>
              <a:t>gazdaságok számára kifejezetten előnyös ez az integrációs forma, mivel </a:t>
            </a:r>
            <a:r>
              <a:rPr lang="hu-HU" sz="2800" dirty="0" smtClean="0"/>
              <a:t>a piac </a:t>
            </a:r>
            <a:r>
              <a:rPr lang="hu-HU" sz="2800" dirty="0"/>
              <a:t>termelési tényező igényeit, a termelési tényezők tér- és ágazatbeli </a:t>
            </a:r>
            <a:r>
              <a:rPr lang="hu-HU" sz="2800" dirty="0" smtClean="0"/>
              <a:t>eloszlását jobban </a:t>
            </a:r>
            <a:r>
              <a:rPr lang="hu-HU" sz="2800" dirty="0"/>
              <a:t>tudja </a:t>
            </a:r>
            <a:r>
              <a:rPr lang="hu-HU" sz="2800" dirty="0" smtClean="0"/>
              <a:t>koordinálni.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hu-HU" sz="2800" dirty="0" err="1"/>
              <a:t>Caricom</a:t>
            </a:r>
            <a:r>
              <a:rPr lang="hu-HU" sz="2800" dirty="0"/>
              <a:t> (</a:t>
            </a:r>
            <a:r>
              <a:rPr lang="hu-HU" sz="2800" dirty="0" err="1"/>
              <a:t>Carribien</a:t>
            </a:r>
            <a:r>
              <a:rPr lang="hu-HU" sz="2800" dirty="0"/>
              <a:t> </a:t>
            </a:r>
            <a:r>
              <a:rPr lang="hu-HU" sz="2800" dirty="0" err="1"/>
              <a:t>Community</a:t>
            </a:r>
            <a:r>
              <a:rPr lang="hu-HU" sz="2800" dirty="0"/>
              <a:t>, Karibi Közösség)</a:t>
            </a:r>
          </a:p>
        </p:txBody>
      </p:sp>
    </p:spTree>
    <p:extLst>
      <p:ext uri="{BB962C8B-B14F-4D97-AF65-F5344CB8AC3E}">
        <p14:creationId xmlns:p14="http://schemas.microsoft.com/office/powerpoint/2010/main" val="1366478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08688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Gazdasági integrációk szerepe, típusai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7606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800" b="1" dirty="0"/>
              <a:t>Egységes piacról </a:t>
            </a:r>
            <a:r>
              <a:rPr lang="hu-HU" sz="2800" dirty="0"/>
              <a:t>akkor beszélünk, ha létrejön a </a:t>
            </a:r>
            <a:r>
              <a:rPr lang="hu-HU" sz="2800" b="1" dirty="0"/>
              <a:t>jogi és </a:t>
            </a:r>
            <a:r>
              <a:rPr lang="hu-HU" sz="2800" b="1" dirty="0" smtClean="0"/>
              <a:t>a gazdaságpolitikai </a:t>
            </a:r>
            <a:r>
              <a:rPr lang="hu-HU" sz="2800" b="1" dirty="0"/>
              <a:t>harmonizáció,</a:t>
            </a:r>
            <a:r>
              <a:rPr lang="hu-HU" sz="2800" dirty="0"/>
              <a:t> és megvalósul a kereskedelem teljes </a:t>
            </a:r>
            <a:r>
              <a:rPr lang="hu-HU" sz="2800" dirty="0" smtClean="0"/>
              <a:t>liberalizációja. Gazdasági gondolkodásában</a:t>
            </a:r>
            <a:r>
              <a:rPr lang="hu-HU" sz="2800" dirty="0"/>
              <a:t>, problémáiban, jogi kultúrájában igen hasonló országok </a:t>
            </a:r>
            <a:r>
              <a:rPr lang="hu-HU" sz="2800" dirty="0" smtClean="0"/>
              <a:t>vesznek részt </a:t>
            </a:r>
            <a:r>
              <a:rPr lang="hu-HU" sz="2800" dirty="0"/>
              <a:t>az integrációban. Az összehangolás komoly bürokratikus hátteret igényel </a:t>
            </a:r>
            <a:r>
              <a:rPr lang="hu-HU" sz="2800" dirty="0" smtClean="0"/>
              <a:t>a tagállamok </a:t>
            </a:r>
            <a:r>
              <a:rPr lang="hu-HU" sz="2800" dirty="0"/>
              <a:t>és a szervezet részéről is. A kereskedelmet korlátozó tényezők </a:t>
            </a:r>
            <a:r>
              <a:rPr lang="hu-HU" sz="2800" dirty="0" smtClean="0"/>
              <a:t>teljes eltörlése </a:t>
            </a:r>
            <a:r>
              <a:rPr lang="hu-HU" sz="2800" dirty="0"/>
              <a:t>pedig már egészében megnyitja a tagállamok előtt egymás belpiacait, azok </a:t>
            </a:r>
            <a:r>
              <a:rPr lang="hu-HU" sz="2800" dirty="0" smtClean="0"/>
              <a:t>a továbbiakban </a:t>
            </a:r>
            <a:r>
              <a:rPr lang="hu-HU" sz="2800" dirty="0"/>
              <a:t>semmilyen állami bürokratikus védelmet nem tudnak élvezni</a:t>
            </a:r>
            <a:r>
              <a:rPr lang="hu-HU" sz="2800" dirty="0" smtClean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hu-HU" sz="2800" dirty="0" smtClean="0"/>
              <a:t>Európai Unió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991417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08688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Gazdasági integrációk szerepe, típusai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76064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hu-HU" sz="2800" dirty="0"/>
              <a:t>Amikor a gazdasági integrációban résztvevő tagállamok egységesítik </a:t>
            </a:r>
            <a:r>
              <a:rPr lang="hu-HU" sz="2800" dirty="0" smtClean="0"/>
              <a:t>nemzeti gazdaságpolitikájukat </a:t>
            </a:r>
            <a:r>
              <a:rPr lang="hu-HU" sz="2800" dirty="0"/>
              <a:t>és egységes irányítású gazdaságpolitikát hoznak </a:t>
            </a:r>
            <a:r>
              <a:rPr lang="hu-HU" sz="2800" dirty="0" smtClean="0"/>
              <a:t>létre, valamint </a:t>
            </a:r>
            <a:r>
              <a:rPr lang="hu-HU" sz="2800" dirty="0"/>
              <a:t>a közpolitikákat közösségi szintre emelik, akkor már </a:t>
            </a:r>
            <a:r>
              <a:rPr lang="hu-HU" sz="2800" b="1" dirty="0"/>
              <a:t>gazdasági </a:t>
            </a:r>
            <a:r>
              <a:rPr lang="hu-HU" sz="2800" b="1" dirty="0" smtClean="0"/>
              <a:t>unióról </a:t>
            </a:r>
            <a:r>
              <a:rPr lang="hu-HU" sz="2800" dirty="0" smtClean="0"/>
              <a:t>beszélhetünk</a:t>
            </a:r>
            <a:r>
              <a:rPr lang="hu-HU" sz="2800" dirty="0"/>
              <a:t>. Emellett a közös valuta, az annak fenntartásához szükséges </a:t>
            </a:r>
            <a:r>
              <a:rPr lang="hu-HU" sz="2800" dirty="0" smtClean="0"/>
              <a:t>közös monetáris </a:t>
            </a:r>
            <a:r>
              <a:rPr lang="hu-HU" sz="2800" dirty="0"/>
              <a:t>politika és közös központi bank létrehozása pedig a </a:t>
            </a:r>
            <a:r>
              <a:rPr lang="hu-HU" sz="2800" b="1" dirty="0"/>
              <a:t>monetáris </a:t>
            </a:r>
            <a:r>
              <a:rPr lang="hu-HU" sz="2800" b="1" dirty="0" smtClean="0"/>
              <a:t>unió </a:t>
            </a:r>
            <a:r>
              <a:rPr lang="hu-HU" sz="2800" dirty="0" smtClean="0"/>
              <a:t>létrejöttét </a:t>
            </a:r>
            <a:r>
              <a:rPr lang="hu-HU" sz="2800" dirty="0"/>
              <a:t>jelzi</a:t>
            </a:r>
            <a:r>
              <a:rPr lang="hu-HU" sz="2800" dirty="0" smtClean="0"/>
              <a:t>.</a:t>
            </a:r>
          </a:p>
          <a:p>
            <a:pPr marL="0" indent="0" algn="just">
              <a:buNone/>
            </a:pPr>
            <a:r>
              <a:rPr lang="hu-HU" sz="2800" dirty="0"/>
              <a:t>Az integráció legmagasabb fokán a </a:t>
            </a:r>
            <a:r>
              <a:rPr lang="hu-HU" sz="2800" b="1" dirty="0"/>
              <a:t>politikai unió</a:t>
            </a:r>
            <a:r>
              <a:rPr lang="hu-HU" sz="2800" dirty="0"/>
              <a:t> áll, amikor már a </a:t>
            </a:r>
            <a:r>
              <a:rPr lang="hu-HU" sz="2800" dirty="0" smtClean="0"/>
              <a:t>tagállamok </a:t>
            </a:r>
            <a:r>
              <a:rPr lang="hu-HU" sz="2800" dirty="0" err="1" smtClean="0"/>
              <a:t>szupranacionális</a:t>
            </a:r>
            <a:r>
              <a:rPr lang="hu-HU" sz="2800" dirty="0" smtClean="0"/>
              <a:t> </a:t>
            </a:r>
            <a:r>
              <a:rPr lang="hu-HU" sz="2800" dirty="0"/>
              <a:t>törvényhozással, kormányzással és bírósággal </a:t>
            </a:r>
            <a:r>
              <a:rPr lang="hu-HU" sz="2800" dirty="0" smtClean="0"/>
              <a:t>teljes szuverenitásukat feladják.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hu-HU" sz="2800" dirty="0" smtClean="0"/>
              <a:t>USA, Egyesült Arab Emírségek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817573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08688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Gazdasági integrációk szerepe, típusai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7606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schengeni térségnek </a:t>
            </a:r>
            <a:r>
              <a:rPr lang="hu-HU" sz="2800" dirty="0"/>
              <a:t>köszönhetően </a:t>
            </a:r>
            <a:r>
              <a:rPr lang="hu-HU" sz="2800" dirty="0" smtClean="0"/>
              <a:t>közel 420 </a:t>
            </a:r>
            <a:r>
              <a:rPr lang="hu-HU" sz="2800" dirty="0"/>
              <a:t>millió ember utazhat szabadon a schengeni tagállamokban, anélkül, hogy határellenőrzésen kellene </a:t>
            </a:r>
            <a:r>
              <a:rPr lang="hu-HU" sz="2800" dirty="0" smtClean="0"/>
              <a:t>átesnie. Külső </a:t>
            </a:r>
            <a:r>
              <a:rPr lang="hu-HU" sz="2800" dirty="0"/>
              <a:t>határaikon harmonizált ellenőrzést végeznek, egyértelműen meghatározott kritériumok </a:t>
            </a:r>
            <a:r>
              <a:rPr lang="hu-HU" sz="2800" dirty="0" smtClean="0"/>
              <a:t>alapján. A </a:t>
            </a:r>
            <a:r>
              <a:rPr lang="hu-HU" sz="2800" dirty="0"/>
              <a:t>schengeni térség jelenleg több mint 4 millió négyzetkilométert fed le, é</a:t>
            </a:r>
            <a:r>
              <a:rPr lang="hu-HU" sz="2800" dirty="0" smtClean="0"/>
              <a:t>s </a:t>
            </a:r>
            <a:r>
              <a:rPr lang="hu-HU" sz="2800" dirty="0"/>
              <a:t>27 országot foglal magában: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hu-HU" sz="2800" dirty="0" smtClean="0"/>
              <a:t>a </a:t>
            </a:r>
            <a:r>
              <a:rPr lang="hu-HU" sz="2800" dirty="0"/>
              <a:t>27 uniós tagállam közül 23 </a:t>
            </a:r>
            <a:r>
              <a:rPr lang="hu-HU" sz="2800" dirty="0" smtClean="0"/>
              <a:t>tagállamot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hu-HU" sz="2800" dirty="0" smtClean="0"/>
              <a:t>Izland</a:t>
            </a:r>
            <a:r>
              <a:rPr lang="hu-HU" sz="2800" dirty="0"/>
              <a:t>, Liechtenstein, Norvégia és </a:t>
            </a:r>
            <a:r>
              <a:rPr lang="hu-HU" sz="2800" dirty="0" smtClean="0"/>
              <a:t>Svájc</a:t>
            </a:r>
            <a:endParaRPr lang="hu-HU" sz="2800" dirty="0"/>
          </a:p>
          <a:p>
            <a:pPr marL="0" indent="0" algn="just">
              <a:buNone/>
            </a:pPr>
            <a:r>
              <a:rPr lang="hu-HU" sz="2800" dirty="0" smtClean="0"/>
              <a:t>A </a:t>
            </a:r>
            <a:r>
              <a:rPr lang="hu-HU" sz="2800" dirty="0"/>
              <a:t>Bulgáriával, Ciprussal és Romániával közös belső határokon </a:t>
            </a:r>
            <a:r>
              <a:rPr lang="hu-HU" sz="2800" dirty="0" smtClean="0"/>
              <a:t>nem </a:t>
            </a:r>
            <a:r>
              <a:rPr lang="hu-HU" sz="2800" dirty="0"/>
              <a:t>szűnt meg </a:t>
            </a:r>
            <a:r>
              <a:rPr lang="hu-HU" sz="2800" dirty="0" smtClean="0"/>
              <a:t>még az </a:t>
            </a:r>
            <a:r>
              <a:rPr lang="hu-HU" sz="2800" dirty="0"/>
              <a:t>ellenőrzés, Írország pedig nem része a schengeni térségnek.</a:t>
            </a:r>
          </a:p>
        </p:txBody>
      </p:sp>
    </p:spTree>
    <p:extLst>
      <p:ext uri="{BB962C8B-B14F-4D97-AF65-F5344CB8AC3E}">
        <p14:creationId xmlns:p14="http://schemas.microsoft.com/office/powerpoint/2010/main" val="3495629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08688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Gazdasági integrációk szerepe, típusai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7606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/>
              <a:t>BRICS</a:t>
            </a:r>
            <a:r>
              <a:rPr lang="hu-HU" sz="2800" dirty="0"/>
              <a:t> betűszó öt jelentős feltörekvő gazdaság társulását takarja. Az öt ország Brazília, Oroszország, India, Kína és a Dél-afrikai Köztársaság. E</a:t>
            </a:r>
            <a:r>
              <a:rPr lang="hu-HU" sz="2800" dirty="0" smtClean="0"/>
              <a:t>redetileg </a:t>
            </a:r>
            <a:r>
              <a:rPr lang="hu-HU" sz="2800" dirty="0"/>
              <a:t>az egymás országába való </a:t>
            </a:r>
            <a:r>
              <a:rPr lang="hu-HU" sz="2800" b="1" dirty="0"/>
              <a:t>befektetések megkönnyítésére </a:t>
            </a:r>
            <a:r>
              <a:rPr lang="hu-HU" sz="2800" dirty="0"/>
              <a:t>hozták létre, azonban a 2010-es években egyre inkább összetartó </a:t>
            </a:r>
            <a:r>
              <a:rPr lang="hu-HU" sz="2800" b="1" dirty="0"/>
              <a:t>geopolitikai tömbbé </a:t>
            </a:r>
            <a:r>
              <a:rPr lang="hu-HU" sz="2800" dirty="0" smtClean="0"/>
              <a:t>formálódtak.</a:t>
            </a:r>
          </a:p>
          <a:p>
            <a:pPr marL="0" indent="0" algn="just">
              <a:buNone/>
            </a:pPr>
            <a:r>
              <a:rPr lang="hu-HU" sz="2800" dirty="0" smtClean="0"/>
              <a:t>Meghívták Argentínát</a:t>
            </a:r>
            <a:r>
              <a:rPr lang="hu-HU" sz="2800" dirty="0"/>
              <a:t>, Egyesült Arab Emírségeket, Egyiptomot, Etiópiát, Iránt és Szaúd-Arábiát is. </a:t>
            </a:r>
            <a:r>
              <a:rPr lang="hu-HU" sz="2800" dirty="0" smtClean="0"/>
              <a:t>(BRICS+) </a:t>
            </a:r>
          </a:p>
          <a:p>
            <a:pPr marL="0" indent="0" algn="just">
              <a:buNone/>
            </a:pPr>
            <a:r>
              <a:rPr lang="hu-HU" sz="2800" dirty="0" smtClean="0"/>
              <a:t>2024-ben </a:t>
            </a:r>
            <a:r>
              <a:rPr lang="hu-HU" sz="2800" dirty="0"/>
              <a:t>a világ népességének a 44,7%-át, míg a világgazdaságának a 28,9%-át foglalják majd </a:t>
            </a:r>
            <a:r>
              <a:rPr lang="hu-HU" sz="2800" dirty="0" smtClean="0"/>
              <a:t>magukba.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695680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Nemzetközi fizetési mérleg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7606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800" dirty="0"/>
              <a:t>A</a:t>
            </a:r>
            <a:r>
              <a:rPr lang="hu-HU" sz="2800" dirty="0" smtClean="0"/>
              <a:t> </a:t>
            </a:r>
            <a:r>
              <a:rPr lang="hu-HU" sz="2800" b="1" dirty="0">
                <a:solidFill>
                  <a:srgbClr val="FF0000"/>
                </a:solidFill>
              </a:rPr>
              <a:t>nemzetközi fizetési </a:t>
            </a:r>
            <a:r>
              <a:rPr lang="hu-HU" sz="2800" b="1" dirty="0" smtClean="0">
                <a:solidFill>
                  <a:srgbClr val="FF0000"/>
                </a:solidFill>
              </a:rPr>
              <a:t>mérleg </a:t>
            </a:r>
            <a:r>
              <a:rPr lang="hu-HU" sz="2800" dirty="0" smtClean="0"/>
              <a:t>megmutatja nemzetgazdaságból </a:t>
            </a:r>
            <a:r>
              <a:rPr lang="hu-HU" sz="2800" dirty="0"/>
              <a:t>a nemzetközi kereskedelem és tényezőáramlás folytán </a:t>
            </a:r>
            <a:r>
              <a:rPr lang="hu-HU" sz="2800" dirty="0" smtClean="0"/>
              <a:t>kiáramló, és </a:t>
            </a:r>
            <a:r>
              <a:rPr lang="hu-HU" sz="2800" dirty="0"/>
              <a:t>a nemzetgazdaságba beáramló pénzmennyiséget, azaz a nemzetgazdaság </a:t>
            </a:r>
            <a:r>
              <a:rPr lang="hu-HU" sz="2800" dirty="0" smtClean="0"/>
              <a:t>kiadási és </a:t>
            </a:r>
            <a:r>
              <a:rPr lang="hu-HU" sz="2800" dirty="0"/>
              <a:t>bevételi oldalát a külfölddel szemben. Ebből meghatározható </a:t>
            </a:r>
            <a:r>
              <a:rPr lang="hu-HU" sz="2800" b="1" dirty="0"/>
              <a:t>az </a:t>
            </a:r>
            <a:r>
              <a:rPr lang="hu-HU" sz="2800" b="1" dirty="0" smtClean="0"/>
              <a:t>ország nemzetközi </a:t>
            </a:r>
            <a:r>
              <a:rPr lang="hu-HU" sz="2800" b="1" dirty="0"/>
              <a:t>pénzügyi pozíciója és fizetőképessége</a:t>
            </a:r>
            <a:r>
              <a:rPr lang="hu-HU" sz="2800" b="1" dirty="0" smtClean="0"/>
              <a:t>.</a:t>
            </a:r>
          </a:p>
          <a:p>
            <a:pPr marL="0" indent="0" algn="just">
              <a:buNone/>
            </a:pPr>
            <a:r>
              <a:rPr lang="hu-HU" sz="2800" dirty="0"/>
              <a:t>A nemzetközi fizetési </a:t>
            </a:r>
            <a:r>
              <a:rPr lang="hu-HU" sz="2800" dirty="0" smtClean="0"/>
              <a:t>mérlegbe bekerül </a:t>
            </a:r>
            <a:r>
              <a:rPr lang="hu-HU" sz="2800" dirty="0"/>
              <a:t>a gazdaság minden szereplőjének nemzetközi </a:t>
            </a:r>
            <a:r>
              <a:rPr lang="hu-HU" sz="2800" dirty="0" smtClean="0"/>
              <a:t>tevékenysége, így </a:t>
            </a:r>
            <a:r>
              <a:rPr lang="hu-HU" sz="2800" dirty="0"/>
              <a:t>nemcsak </a:t>
            </a:r>
            <a:r>
              <a:rPr lang="hu-HU" sz="2800" dirty="0" smtClean="0"/>
              <a:t>a magánszféra </a:t>
            </a:r>
            <a:r>
              <a:rPr lang="hu-HU" sz="2800" dirty="0"/>
              <a:t>tranzakciói jelennek meg, hanem a kormányzatéi </a:t>
            </a:r>
            <a:r>
              <a:rPr lang="hu-HU" sz="2800" dirty="0" smtClean="0"/>
              <a:t>is.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692526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522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algn="ctr"/>
            <a:r>
              <a:rPr lang="hu-HU" dirty="0" smtClean="0"/>
              <a:t>Nemzetközi fizetési mérleg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>
                <a:solidFill>
                  <a:srgbClr val="FF0000"/>
                </a:solidFill>
              </a:rPr>
              <a:t>külkereskedelmi mérleg </a:t>
            </a:r>
            <a:r>
              <a:rPr lang="hu-HU" sz="2800" dirty="0"/>
              <a:t>(X) </a:t>
            </a:r>
            <a:r>
              <a:rPr lang="hu-HU" sz="2800" b="1" dirty="0"/>
              <a:t>az összes </a:t>
            </a:r>
            <a:r>
              <a:rPr lang="hu-HU" sz="2800" b="1" dirty="0" smtClean="0"/>
              <a:t>áruexport </a:t>
            </a:r>
            <a:r>
              <a:rPr lang="hu-HU" sz="2800" b="1" dirty="0"/>
              <a:t>és az összes </a:t>
            </a:r>
            <a:r>
              <a:rPr lang="hu-HU" sz="2800" b="1" dirty="0" smtClean="0"/>
              <a:t>áruimport különbözeteként</a:t>
            </a:r>
            <a:r>
              <a:rPr lang="hu-HU" sz="2800" dirty="0" smtClean="0"/>
              <a:t> </a:t>
            </a:r>
            <a:r>
              <a:rPr lang="hu-HU" sz="2800" dirty="0"/>
              <a:t>határozható meg. A bruttó nemzeti össztermék részét </a:t>
            </a:r>
            <a:r>
              <a:rPr lang="hu-HU" sz="2800" dirty="0" smtClean="0"/>
              <a:t>alkotó külkereskedelmi </a:t>
            </a:r>
            <a:r>
              <a:rPr lang="hu-HU" sz="2800" dirty="0"/>
              <a:t>mérleg alakulása ezért </a:t>
            </a:r>
            <a:r>
              <a:rPr lang="hu-HU" sz="2800" dirty="0" smtClean="0"/>
              <a:t>közvetlenül alakítja </a:t>
            </a:r>
            <a:r>
              <a:rPr lang="hu-HU" sz="2800" dirty="0"/>
              <a:t>a </a:t>
            </a:r>
            <a:r>
              <a:rPr lang="hu-HU" sz="2800" dirty="0" smtClean="0"/>
              <a:t>nemzetgazdaság makrogazdasági </a:t>
            </a:r>
            <a:r>
              <a:rPr lang="hu-HU" sz="2800" dirty="0"/>
              <a:t>teljesítményét</a:t>
            </a:r>
            <a:r>
              <a:rPr lang="hu-HU" sz="2800" dirty="0" smtClean="0"/>
              <a:t>.</a:t>
            </a:r>
          </a:p>
          <a:p>
            <a:pPr marL="0" indent="0" algn="just">
              <a:buNone/>
            </a:pPr>
            <a:endParaRPr lang="hu-H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365104"/>
            <a:ext cx="4896544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59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68590E74-6F74-4DDC-9DF5-7B0CA0A5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13" y="40466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A nemzetközi gazdasági kapcsolatok szükségessége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189C478C-BBC1-4ACC-952A-BE571019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28800"/>
            <a:ext cx="8856984" cy="51125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800" dirty="0"/>
              <a:t>Ha egy </a:t>
            </a:r>
            <a:r>
              <a:rPr lang="hu-HU" sz="2800" dirty="0" smtClean="0"/>
              <a:t>nemzetgazdaság tudatosan </a:t>
            </a:r>
            <a:r>
              <a:rPr lang="hu-HU" sz="2800" dirty="0"/>
              <a:t>nem vesz részt a világkereskedelemben, akkor </a:t>
            </a:r>
            <a:r>
              <a:rPr lang="hu-HU" sz="2800" b="1" dirty="0"/>
              <a:t>autarkiáról</a:t>
            </a:r>
            <a:r>
              <a:rPr lang="hu-HU" sz="2800" dirty="0"/>
              <a:t>, </a:t>
            </a:r>
            <a:r>
              <a:rPr lang="hu-HU" sz="2800" dirty="0" smtClean="0"/>
              <a:t>bezárkózásról beszélünk</a:t>
            </a:r>
            <a:r>
              <a:rPr lang="hu-HU" sz="2800" dirty="0"/>
              <a:t>. </a:t>
            </a:r>
            <a:r>
              <a:rPr lang="hu-HU" sz="2800" dirty="0" smtClean="0"/>
              <a:t>(pl. Észak-Korea)</a:t>
            </a:r>
          </a:p>
          <a:p>
            <a:pPr marL="0" indent="0" algn="just">
              <a:buNone/>
            </a:pPr>
            <a:r>
              <a:rPr lang="hu-HU" sz="2800" dirty="0"/>
              <a:t>A</a:t>
            </a:r>
            <a:r>
              <a:rPr lang="hu-HU" sz="2800" dirty="0" smtClean="0"/>
              <a:t> </a:t>
            </a:r>
            <a:r>
              <a:rPr lang="hu-HU" sz="2800" dirty="0"/>
              <a:t>nemzetközi kereskedelemből </a:t>
            </a:r>
            <a:r>
              <a:rPr lang="hu-HU" sz="2800" dirty="0" smtClean="0"/>
              <a:t>való kimaradás </a:t>
            </a:r>
            <a:r>
              <a:rPr lang="hu-HU" sz="2800" dirty="0"/>
              <a:t>történhet kényszer hatására is. Ez általában a nemzetközi közösség és </a:t>
            </a:r>
            <a:r>
              <a:rPr lang="hu-HU" sz="2800" dirty="0" smtClean="0"/>
              <a:t>az adott </a:t>
            </a:r>
            <a:r>
              <a:rPr lang="hu-HU" sz="2800" dirty="0"/>
              <a:t>ország viszonyának megromlása esetén következik be, amikor az adott ország </a:t>
            </a:r>
            <a:r>
              <a:rPr lang="hu-HU" sz="2800" dirty="0" smtClean="0"/>
              <a:t>a nemzetközi </a:t>
            </a:r>
            <a:r>
              <a:rPr lang="hu-HU" sz="2800" dirty="0"/>
              <a:t>etikai vagy jogi normákkal ellentétesen cselekszik, s ezért a </a:t>
            </a:r>
            <a:r>
              <a:rPr lang="hu-HU" sz="2800" dirty="0" smtClean="0"/>
              <a:t>nemzetközi közösség </a:t>
            </a:r>
            <a:r>
              <a:rPr lang="hu-HU" sz="2800" b="1" dirty="0"/>
              <a:t>embargóval, </a:t>
            </a:r>
            <a:r>
              <a:rPr lang="hu-HU" sz="2800" dirty="0"/>
              <a:t>azaz a kereskedelem tilalmával vagy jelentős </a:t>
            </a:r>
            <a:r>
              <a:rPr lang="hu-HU" sz="2800" dirty="0" smtClean="0"/>
              <a:t>korlátozásával sújtja.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076286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1533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3019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6"/>
            <a:ext cx="9144000" cy="681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467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564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6385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7430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36004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Nemzetközi fizetési mérleg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7504" y="404664"/>
            <a:ext cx="8928992" cy="61926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A </a:t>
            </a:r>
            <a:r>
              <a:rPr lang="hu-HU" sz="2800" b="1" dirty="0">
                <a:solidFill>
                  <a:srgbClr val="FF0000"/>
                </a:solidFill>
              </a:rPr>
              <a:t>folyó fizetési mérleg </a:t>
            </a:r>
            <a:r>
              <a:rPr lang="hu-HU" sz="2800" dirty="0"/>
              <a:t>egy adott naptári évre vonatkozóan mutatja az </a:t>
            </a:r>
            <a:r>
              <a:rPr lang="hu-HU" sz="2800" b="1" dirty="0"/>
              <a:t>áruexport </a:t>
            </a:r>
            <a:r>
              <a:rPr lang="hu-HU" sz="2800" b="1" dirty="0" smtClean="0"/>
              <a:t>és áruimport </a:t>
            </a:r>
            <a:r>
              <a:rPr lang="hu-HU" sz="2800" dirty="0"/>
              <a:t>mellett a </a:t>
            </a:r>
            <a:r>
              <a:rPr lang="hu-HU" sz="2800" b="1" dirty="0"/>
              <a:t>szolgáltatások exportját és importját</a:t>
            </a:r>
            <a:r>
              <a:rPr lang="hu-HU" sz="2800" dirty="0"/>
              <a:t>, valamint a </a:t>
            </a:r>
            <a:r>
              <a:rPr lang="hu-HU" sz="2800" b="1" dirty="0" smtClean="0"/>
              <a:t>termelési tényezők </a:t>
            </a:r>
            <a:r>
              <a:rPr lang="hu-HU" sz="2800" b="1" dirty="0"/>
              <a:t>nemzetközi áramlásából származó bevételeket és kiadásokat</a:t>
            </a:r>
            <a:r>
              <a:rPr lang="hu-HU" sz="2800" dirty="0"/>
              <a:t>, illetve </a:t>
            </a:r>
            <a:r>
              <a:rPr lang="hu-HU" sz="2800" dirty="0" smtClean="0"/>
              <a:t>a nemzetgazdaságnak </a:t>
            </a:r>
            <a:r>
              <a:rPr lang="hu-HU" sz="2800" dirty="0"/>
              <a:t>juttatott vagy onnan kiáramló </a:t>
            </a:r>
            <a:r>
              <a:rPr lang="hu-HU" sz="2800" b="1" dirty="0"/>
              <a:t>egyoldalú átutalásokat</a:t>
            </a:r>
            <a:r>
              <a:rPr lang="hu-HU" sz="2800" dirty="0"/>
              <a:t>. A</a:t>
            </a:r>
            <a:r>
              <a:rPr lang="hu-HU" sz="2800" dirty="0" smtClean="0"/>
              <a:t> folyó </a:t>
            </a:r>
            <a:r>
              <a:rPr lang="hu-HU" sz="2800" dirty="0"/>
              <a:t>fizetési mérleg egy adott évre vonatkozóan számba veszi a gazdaság belföldi </a:t>
            </a:r>
            <a:r>
              <a:rPr lang="hu-HU" sz="2800" dirty="0" smtClean="0"/>
              <a:t>és külföldi </a:t>
            </a:r>
            <a:r>
              <a:rPr lang="hu-HU" sz="2800" dirty="0"/>
              <a:t>szereplői közti reálgazdasági és pénzügyi </a:t>
            </a:r>
            <a:r>
              <a:rPr lang="hu-HU" sz="2800" dirty="0" smtClean="0"/>
              <a:t>tranzakciókat. Bevételi oldalán </a:t>
            </a:r>
            <a:r>
              <a:rPr lang="hu-HU" sz="2800" dirty="0"/>
              <a:t>(+) regisztrálják </a:t>
            </a:r>
            <a:r>
              <a:rPr lang="hu-HU" sz="2800" dirty="0" smtClean="0"/>
              <a:t>az áru- </a:t>
            </a:r>
            <a:r>
              <a:rPr lang="hu-HU" sz="2800" dirty="0"/>
              <a:t>és szolgáltatásexportot, az országba beáramló jövedelmeket és a </a:t>
            </a:r>
            <a:r>
              <a:rPr lang="hu-HU" sz="2800" dirty="0" smtClean="0"/>
              <a:t>kapott egyoldalú </a:t>
            </a:r>
            <a:r>
              <a:rPr lang="hu-HU" sz="2800" dirty="0"/>
              <a:t>átutalásokat. A kiadási </a:t>
            </a:r>
            <a:r>
              <a:rPr lang="hu-HU" sz="2800" dirty="0" smtClean="0"/>
              <a:t>oldalán </a:t>
            </a:r>
            <a:r>
              <a:rPr lang="hu-HU" sz="2800" dirty="0"/>
              <a:t>(-) szerepel az áruk és </a:t>
            </a:r>
            <a:r>
              <a:rPr lang="hu-HU" sz="2800" dirty="0" smtClean="0"/>
              <a:t>szolgáltatások importja</a:t>
            </a:r>
            <a:r>
              <a:rPr lang="hu-HU" sz="2800" dirty="0"/>
              <a:t>, az országból kiáramló jövedelmek és a kifizetett egyoldalú </a:t>
            </a:r>
            <a:r>
              <a:rPr lang="hu-HU" sz="2800" dirty="0" smtClean="0"/>
              <a:t>átutalások.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808263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5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8487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663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5536" y="-2638"/>
            <a:ext cx="8229600" cy="767342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Árfolyam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9766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b="1" dirty="0" smtClean="0"/>
              <a:t>A </a:t>
            </a:r>
            <a:r>
              <a:rPr lang="hu-HU" b="1" dirty="0"/>
              <a:t>valutaárfolyam </a:t>
            </a:r>
            <a:r>
              <a:rPr lang="hu-HU" b="1" dirty="0" smtClean="0"/>
              <a:t>valamely </a:t>
            </a:r>
            <a:r>
              <a:rPr lang="hu-HU" b="1" dirty="0"/>
              <a:t>külföldi valuta hazai valutában kifejezett ára</a:t>
            </a:r>
            <a:r>
              <a:rPr lang="hu-HU" b="1" dirty="0" smtClean="0"/>
              <a:t>.</a:t>
            </a:r>
          </a:p>
          <a:p>
            <a:pPr marL="0" indent="0" algn="just">
              <a:buNone/>
            </a:pPr>
            <a:r>
              <a:rPr lang="hu-HU" b="1" dirty="0" smtClean="0"/>
              <a:t>A </a:t>
            </a:r>
            <a:r>
              <a:rPr lang="hu-HU" b="1" dirty="0"/>
              <a:t>valutaárfolyam</a:t>
            </a:r>
            <a:r>
              <a:rPr lang="hu-HU" dirty="0"/>
              <a:t>, illetve annak változása az </a:t>
            </a:r>
            <a:r>
              <a:rPr lang="hu-HU" b="1" dirty="0"/>
              <a:t>exportőrök bevételét </a:t>
            </a:r>
            <a:r>
              <a:rPr lang="hu-HU" dirty="0" smtClean="0"/>
              <a:t>ugyanúgy </a:t>
            </a:r>
            <a:r>
              <a:rPr lang="hu-HU" b="1" dirty="0" smtClean="0"/>
              <a:t>megváltoztathatja</a:t>
            </a:r>
            <a:r>
              <a:rPr lang="hu-HU" b="1" dirty="0"/>
              <a:t>,</a:t>
            </a:r>
            <a:r>
              <a:rPr lang="hu-HU" dirty="0"/>
              <a:t> mint ahogy </a:t>
            </a:r>
            <a:r>
              <a:rPr lang="hu-HU" b="1" dirty="0"/>
              <a:t>hatást gyakorolhat az importkiadások nagyságára</a:t>
            </a:r>
            <a:r>
              <a:rPr lang="hu-HU" dirty="0"/>
              <a:t>, </a:t>
            </a:r>
            <a:r>
              <a:rPr lang="hu-HU" dirty="0" smtClean="0"/>
              <a:t>a működő </a:t>
            </a:r>
            <a:r>
              <a:rPr lang="hu-HU" dirty="0"/>
              <a:t>tőke áramlásra, vagy befolyásolhatja a munkaerő </a:t>
            </a:r>
            <a:r>
              <a:rPr lang="hu-HU" dirty="0" smtClean="0"/>
              <a:t>vándorlását</a:t>
            </a:r>
            <a:r>
              <a:rPr lang="hu-HU" dirty="0"/>
              <a:t>. </a:t>
            </a:r>
            <a:endParaRPr lang="hu-HU" dirty="0" smtClean="0"/>
          </a:p>
          <a:p>
            <a:pPr marL="0" indent="0" algn="just">
              <a:buNone/>
            </a:pPr>
            <a:r>
              <a:rPr lang="hu-HU" dirty="0"/>
              <a:t>Az </a:t>
            </a:r>
            <a:r>
              <a:rPr lang="hu-HU" b="1" dirty="0"/>
              <a:t>árfolyam-politikán</a:t>
            </a:r>
            <a:r>
              <a:rPr lang="hu-HU" dirty="0"/>
              <a:t> keresztül az </a:t>
            </a:r>
            <a:r>
              <a:rPr lang="hu-HU" dirty="0" smtClean="0"/>
              <a:t>egyes országok </a:t>
            </a:r>
            <a:r>
              <a:rPr lang="hu-HU" dirty="0"/>
              <a:t>befolyásolni tudják a gazdaság növekedését, a belső és a külső </a:t>
            </a:r>
            <a:r>
              <a:rPr lang="hu-HU" dirty="0" smtClean="0"/>
              <a:t>egyensúlyt.</a:t>
            </a:r>
          </a:p>
          <a:p>
            <a:pPr marL="0" indent="0" algn="just">
              <a:buNone/>
            </a:pPr>
            <a:r>
              <a:rPr lang="hu-HU" dirty="0"/>
              <a:t>Az árfolyam esetében beszélhetünk </a:t>
            </a:r>
            <a:r>
              <a:rPr lang="hu-HU" b="1" dirty="0"/>
              <a:t>valutaárfolyamról</a:t>
            </a:r>
            <a:r>
              <a:rPr lang="hu-HU" dirty="0"/>
              <a:t> és </a:t>
            </a:r>
            <a:r>
              <a:rPr lang="hu-HU" b="1" dirty="0"/>
              <a:t>devizaárfolyamról. </a:t>
            </a:r>
            <a:r>
              <a:rPr lang="hu-HU" b="1" dirty="0" smtClean="0"/>
              <a:t>A </a:t>
            </a:r>
            <a:r>
              <a:rPr lang="hu-HU" b="1" dirty="0"/>
              <a:t>valuta </a:t>
            </a:r>
            <a:r>
              <a:rPr lang="hu-HU" b="1" dirty="0" smtClean="0"/>
              <a:t>a nemzetgazdaság </a:t>
            </a:r>
            <a:r>
              <a:rPr lang="hu-HU" b="1" dirty="0"/>
              <a:t>készpénz formájában megjelenő fizetőeszköze, míg a deviza </a:t>
            </a:r>
            <a:r>
              <a:rPr lang="hu-HU" b="1" dirty="0" smtClean="0"/>
              <a:t>ennek számlapénz </a:t>
            </a:r>
            <a:r>
              <a:rPr lang="hu-HU" b="1" dirty="0"/>
              <a:t>formája.</a:t>
            </a:r>
          </a:p>
        </p:txBody>
      </p:sp>
    </p:spTree>
    <p:extLst>
      <p:ext uri="{BB962C8B-B14F-4D97-AF65-F5344CB8AC3E}">
        <p14:creationId xmlns:p14="http://schemas.microsoft.com/office/powerpoint/2010/main" val="424912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68590E74-6F74-4DDC-9DF5-7B0CA0A5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08" y="476672"/>
            <a:ext cx="8928992" cy="1143000"/>
          </a:xfrm>
        </p:spPr>
        <p:txBody>
          <a:bodyPr>
            <a:noAutofit/>
          </a:bodyPr>
          <a:lstStyle/>
          <a:p>
            <a:pPr algn="ctr"/>
            <a:r>
              <a:rPr lang="hu-HU" sz="3500" dirty="0"/>
              <a:t>A nemzetközi gazdasági kapcsolatok </a:t>
            </a:r>
            <a:r>
              <a:rPr lang="hu-HU" sz="3500" dirty="0" smtClean="0"/>
              <a:t>szükségessége – </a:t>
            </a:r>
            <a:r>
              <a:rPr lang="hu-HU" sz="3500" b="1" dirty="0" smtClean="0"/>
              <a:t>Klasszikus, neoklasszikus kereskedelmi elméletek</a:t>
            </a:r>
            <a:endParaRPr lang="hu-HU" sz="3500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189C478C-BBC1-4ACC-952A-BE571019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28800"/>
            <a:ext cx="8856984" cy="511256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hu-HU" sz="2800" b="1" dirty="0"/>
              <a:t>Abszolút előnyről </a:t>
            </a:r>
            <a:r>
              <a:rPr lang="hu-HU" sz="2800" dirty="0"/>
              <a:t>akkor beszélünk, ha egy ország, vállalat vagy egyén mindenki </a:t>
            </a:r>
            <a:r>
              <a:rPr lang="hu-HU" sz="2800" dirty="0" smtClean="0"/>
              <a:t>másnál alacsonyabb </a:t>
            </a:r>
            <a:r>
              <a:rPr lang="hu-HU" sz="2800" dirty="0"/>
              <a:t>egységköltséggel tud előállítani egy terméket vagy szolgáltatást</a:t>
            </a:r>
            <a:r>
              <a:rPr lang="hu-HU" sz="2800" dirty="0" smtClean="0"/>
              <a:t>.</a:t>
            </a:r>
          </a:p>
          <a:p>
            <a:pPr marL="0" indent="0" algn="just">
              <a:buNone/>
            </a:pPr>
            <a:r>
              <a:rPr lang="hu-HU" sz="2800" dirty="0" smtClean="0"/>
              <a:t>Adam Smith </a:t>
            </a:r>
            <a:r>
              <a:rPr lang="hu-HU" sz="2800" dirty="0"/>
              <a:t>szerint az országoknak </a:t>
            </a:r>
            <a:r>
              <a:rPr lang="hu-HU" sz="2800" dirty="0" smtClean="0"/>
              <a:t>azokat a </a:t>
            </a:r>
            <a:r>
              <a:rPr lang="hu-HU" sz="2800" dirty="0"/>
              <a:t>termékeket kell termelniük, amelyeket illetően abszolút előnnyel rendelkeznek (</a:t>
            </a:r>
            <a:r>
              <a:rPr lang="hu-HU" sz="2800" b="1" dirty="0" smtClean="0"/>
              <a:t>specializáció</a:t>
            </a:r>
            <a:r>
              <a:rPr lang="hu-HU" sz="2800" dirty="0"/>
              <a:t>), és ezeket kell exportálniuk más országok által előállított termékekért „</a:t>
            </a:r>
            <a:r>
              <a:rPr lang="hu-HU" sz="2800" dirty="0" smtClean="0"/>
              <a:t>cserébe”.</a:t>
            </a:r>
          </a:p>
          <a:p>
            <a:pPr marL="0" indent="0" algn="just">
              <a:buNone/>
            </a:pPr>
            <a:r>
              <a:rPr lang="hu-HU" sz="2800" dirty="0"/>
              <a:t>Amennyiben elfogadjuk e megállapítást, </a:t>
            </a:r>
            <a:r>
              <a:rPr lang="hu-HU" sz="2800" dirty="0" smtClean="0"/>
              <a:t>vajon melyek azok </a:t>
            </a:r>
            <a:r>
              <a:rPr lang="hu-HU" sz="2800" b="1" dirty="0"/>
              <a:t>a </a:t>
            </a:r>
            <a:r>
              <a:rPr lang="hu-HU" sz="2800" b="1" dirty="0" smtClean="0"/>
              <a:t>termékek, </a:t>
            </a:r>
            <a:r>
              <a:rPr lang="hu-HU" sz="2800" b="1" dirty="0"/>
              <a:t>amelyek előállításában a leghatékonyabbak</a:t>
            </a:r>
            <a:r>
              <a:rPr lang="hu-HU" sz="2800" dirty="0"/>
              <a:t> vagyunk. </a:t>
            </a:r>
          </a:p>
        </p:txBody>
      </p:sp>
    </p:spTree>
    <p:extLst>
      <p:ext uri="{BB962C8B-B14F-4D97-AF65-F5344CB8AC3E}">
        <p14:creationId xmlns:p14="http://schemas.microsoft.com/office/powerpoint/2010/main" val="31368801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36104"/>
          </a:xfrm>
        </p:spPr>
        <p:txBody>
          <a:bodyPr/>
          <a:lstStyle/>
          <a:p>
            <a:pPr algn="ctr"/>
            <a:r>
              <a:rPr lang="hu-HU" dirty="0" smtClean="0"/>
              <a:t>Árfolyam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hu-HU" sz="2800" dirty="0" smtClean="0"/>
          </a:p>
          <a:p>
            <a:pPr marL="0" indent="0" algn="just">
              <a:buNone/>
            </a:pPr>
            <a:r>
              <a:rPr lang="hu-HU" sz="2800" dirty="0" smtClean="0"/>
              <a:t>Amennyiben </a:t>
            </a:r>
            <a:r>
              <a:rPr lang="hu-HU" sz="2800" dirty="0"/>
              <a:t>az exportőr külföldi valutában rögzíti az exportárat, </a:t>
            </a:r>
            <a:r>
              <a:rPr lang="hu-HU" sz="2800" dirty="0" smtClean="0"/>
              <a:t>hazai fizetőeszközének </a:t>
            </a:r>
            <a:r>
              <a:rPr lang="hu-HU" sz="2800" dirty="0"/>
              <a:t>felértékelődésekor kevesebb hazai valutát fog kapni az </a:t>
            </a:r>
            <a:r>
              <a:rPr lang="hu-HU" sz="2800" dirty="0" smtClean="0"/>
              <a:t>exportált termék </a:t>
            </a:r>
            <a:r>
              <a:rPr lang="hu-HU" sz="2800" dirty="0"/>
              <a:t>után. Ez bevétel kiesést eredményez az exportőrnek, csökkenti profitját. </a:t>
            </a:r>
            <a:r>
              <a:rPr lang="hu-HU" sz="2800" b="1" dirty="0" smtClean="0"/>
              <a:t>A </a:t>
            </a:r>
            <a:r>
              <a:rPr lang="hu-HU" sz="2800" b="1" dirty="0"/>
              <a:t>hazai fizetőeszköz erősödése tehát rontja az </a:t>
            </a:r>
            <a:r>
              <a:rPr lang="hu-HU" sz="2800" b="1" dirty="0" smtClean="0"/>
              <a:t>áruexport </a:t>
            </a:r>
            <a:r>
              <a:rPr lang="hu-HU" sz="2800" b="1" dirty="0"/>
              <a:t>jövedelmezőségét. </a:t>
            </a:r>
            <a:endParaRPr lang="hu-HU" sz="2800" b="1" dirty="0" smtClean="0"/>
          </a:p>
          <a:p>
            <a:pPr marL="0" indent="0" algn="just">
              <a:buNone/>
            </a:pPr>
            <a:r>
              <a:rPr lang="hu-HU" sz="2800" dirty="0"/>
              <a:t>Az import számára a nemzeti valuta </a:t>
            </a:r>
            <a:r>
              <a:rPr lang="hu-HU" sz="2800" dirty="0" smtClean="0"/>
              <a:t>felértékelődése kedvező</a:t>
            </a:r>
            <a:r>
              <a:rPr lang="hu-HU" sz="2800" dirty="0"/>
              <a:t>. </a:t>
            </a:r>
            <a:r>
              <a:rPr lang="hu-HU" sz="2800" b="1" dirty="0"/>
              <a:t>Az importtermékért ugyanis a felértékelődés miatt kevesebb </a:t>
            </a:r>
            <a:r>
              <a:rPr lang="hu-HU" sz="2800" b="1" dirty="0" smtClean="0"/>
              <a:t>nemzeti fizetőeszközt </a:t>
            </a:r>
            <a:r>
              <a:rPr lang="hu-HU" sz="2800" b="1" dirty="0"/>
              <a:t>kell fizetni. </a:t>
            </a:r>
            <a:endParaRPr lang="hu-HU" sz="2800" b="1" dirty="0" smtClean="0"/>
          </a:p>
          <a:p>
            <a:pPr marL="0" indent="0" algn="just">
              <a:buNone/>
            </a:pPr>
            <a:r>
              <a:rPr lang="hu-HU" sz="2800" b="1" dirty="0" smtClean="0"/>
              <a:t>A </a:t>
            </a:r>
            <a:r>
              <a:rPr lang="hu-HU" sz="2800" b="1" dirty="0"/>
              <a:t>hazai fizetőeszköz leértékelődése növeli az exportbevételeket és </a:t>
            </a:r>
            <a:r>
              <a:rPr lang="hu-HU" sz="2800" b="1" dirty="0" smtClean="0"/>
              <a:t>az importkiadásokat</a:t>
            </a:r>
            <a:r>
              <a:rPr lang="hu-HU" sz="2800" b="1" dirty="0"/>
              <a:t>.</a:t>
            </a:r>
            <a:endParaRPr lang="hu-H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3517016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36104"/>
          </a:xfrm>
        </p:spPr>
        <p:txBody>
          <a:bodyPr/>
          <a:lstStyle/>
          <a:p>
            <a:pPr algn="ctr"/>
            <a:r>
              <a:rPr lang="hu-HU" dirty="0" smtClean="0"/>
              <a:t>Árfolyam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hu-HU" sz="2800" b="1" dirty="0" smtClean="0"/>
          </a:p>
          <a:p>
            <a:pPr marL="0" indent="0" algn="just">
              <a:buNone/>
            </a:pPr>
            <a:r>
              <a:rPr lang="hu-HU" sz="2800" b="1" dirty="0" smtClean="0"/>
              <a:t>Az </a:t>
            </a:r>
            <a:r>
              <a:rPr lang="hu-HU" sz="2800" b="1" dirty="0"/>
              <a:t>árfolyammozgások hatást gyakorolnak a hazai infláció nagyságára is. </a:t>
            </a:r>
            <a:r>
              <a:rPr lang="hu-HU" sz="2800" dirty="0"/>
              <a:t>A </a:t>
            </a:r>
            <a:r>
              <a:rPr lang="hu-HU" sz="2800" dirty="0" smtClean="0"/>
              <a:t>nemzeti fizetőeszköz </a:t>
            </a:r>
            <a:r>
              <a:rPr lang="hu-HU" sz="2800" dirty="0"/>
              <a:t>gyengülése miatt az importtermékeket magasabb áron lehet </a:t>
            </a:r>
            <a:r>
              <a:rPr lang="hu-HU" sz="2800" dirty="0" smtClean="0"/>
              <a:t>csak beszerezni</a:t>
            </a:r>
            <a:r>
              <a:rPr lang="hu-HU" sz="2800" dirty="0"/>
              <a:t>. </a:t>
            </a:r>
            <a:r>
              <a:rPr lang="hu-HU" sz="2800" b="1" dirty="0"/>
              <a:t>Az import akár a belföldi végfogyasztóknál, akár belföldi </a:t>
            </a:r>
            <a:r>
              <a:rPr lang="hu-HU" sz="2800" b="1" dirty="0" smtClean="0"/>
              <a:t>termelők inputjaként </a:t>
            </a:r>
            <a:r>
              <a:rPr lang="hu-HU" sz="2800" b="1" dirty="0"/>
              <a:t>szolgál, árnövekedése miatt növelik a fogyasztók kiadásait és a </a:t>
            </a:r>
            <a:r>
              <a:rPr lang="hu-HU" sz="2800" b="1" dirty="0" smtClean="0"/>
              <a:t>termelők termelési </a:t>
            </a:r>
            <a:r>
              <a:rPr lang="hu-HU" sz="2800" b="1" dirty="0"/>
              <a:t>költségeit. A nemzeti valuta árfolyamának gyengülése így az </a:t>
            </a:r>
            <a:r>
              <a:rPr lang="hu-HU" sz="2800" b="1" dirty="0" smtClean="0"/>
              <a:t>importárak növekedésén </a:t>
            </a:r>
            <a:r>
              <a:rPr lang="hu-HU" sz="2800" b="1" dirty="0"/>
              <a:t>keresztül inflációt generál,</a:t>
            </a:r>
            <a:r>
              <a:rPr lang="hu-HU" sz="2800" dirty="0"/>
              <a:t> </a:t>
            </a:r>
            <a:r>
              <a:rPr lang="hu-HU" sz="2800" b="1" dirty="0"/>
              <a:t>míg az árfolyam erősödése </a:t>
            </a:r>
            <a:r>
              <a:rPr lang="hu-HU" sz="2800" b="1" dirty="0" smtClean="0"/>
              <a:t>képes csökkenteni </a:t>
            </a:r>
            <a:r>
              <a:rPr lang="hu-HU" sz="2800" b="1" dirty="0"/>
              <a:t>az inflációt. </a:t>
            </a:r>
            <a:endParaRPr lang="hu-H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6709516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36104"/>
          </a:xfrm>
        </p:spPr>
        <p:txBody>
          <a:bodyPr/>
          <a:lstStyle/>
          <a:p>
            <a:pPr algn="ctr"/>
            <a:r>
              <a:rPr lang="hu-HU" dirty="0" smtClean="0"/>
              <a:t>Árfolyam - MNB</a:t>
            </a:r>
            <a:endParaRPr lang="hu-HU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8352928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5809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36104"/>
          </a:xfrm>
        </p:spPr>
        <p:txBody>
          <a:bodyPr/>
          <a:lstStyle/>
          <a:p>
            <a:pPr algn="ctr"/>
            <a:r>
              <a:rPr lang="hu-HU" dirty="0" smtClean="0"/>
              <a:t>Árfolyam – OTP, 2023.09.29. du</a:t>
            </a:r>
            <a:endParaRPr lang="hu-H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712968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604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Árfolyam (Ft/€ változás éves, MNB)</a:t>
            </a:r>
            <a:endParaRPr lang="hu-H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064896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183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Valuta, deviza árfolyam számítási példák</a:t>
            </a:r>
            <a:endParaRPr lang="hu-H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496944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976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Valuta, deviza árfolyam példák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48680"/>
            <a:ext cx="9108504" cy="6309320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hu-HU" dirty="0" smtClean="0"/>
              <a:t>Egy </a:t>
            </a:r>
            <a:r>
              <a:rPr lang="hu-HU" dirty="0"/>
              <a:t>befektető </a:t>
            </a:r>
            <a:r>
              <a:rPr lang="hu-HU" dirty="0" smtClean="0"/>
              <a:t>10.000.000 </a:t>
            </a:r>
            <a:r>
              <a:rPr lang="hu-HU" dirty="0"/>
              <a:t>Ft-ot szeretne elhelyezni </a:t>
            </a:r>
            <a:r>
              <a:rPr lang="hu-HU" dirty="0" smtClean="0"/>
              <a:t> amerikai </a:t>
            </a:r>
            <a:r>
              <a:rPr lang="hu-HU" dirty="0"/>
              <a:t>dollárban vezetett devizaszámláján. </a:t>
            </a:r>
            <a:r>
              <a:rPr lang="hu-HU" dirty="0" smtClean="0"/>
              <a:t>Mekkora összeg </a:t>
            </a:r>
            <a:r>
              <a:rPr lang="hu-HU" dirty="0"/>
              <a:t>kerül dollárban a </a:t>
            </a:r>
            <a:r>
              <a:rPr lang="hu-HU" dirty="0" smtClean="0"/>
              <a:t>számlájára?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dirty="0" smtClean="0"/>
              <a:t>Svájci </a:t>
            </a:r>
            <a:r>
              <a:rPr lang="hu-HU" dirty="0" err="1" smtClean="0"/>
              <a:t>sícentrumban</a:t>
            </a:r>
            <a:r>
              <a:rPr lang="hu-HU" dirty="0" smtClean="0"/>
              <a:t> 350 CHF-be </a:t>
            </a:r>
            <a:r>
              <a:rPr lang="hu-HU" dirty="0"/>
              <a:t>kerül </a:t>
            </a:r>
            <a:r>
              <a:rPr lang="hu-HU" dirty="0" smtClean="0"/>
              <a:t>egy </a:t>
            </a:r>
            <a:r>
              <a:rPr lang="hu-HU" dirty="0"/>
              <a:t>felnőtt hetijegy. Mennyi ennek a forintban kifejezett </a:t>
            </a:r>
            <a:r>
              <a:rPr lang="hu-HU" dirty="0" smtClean="0"/>
              <a:t> ára</a:t>
            </a:r>
            <a:r>
              <a:rPr lang="hu-HU" dirty="0"/>
              <a:t>, ha a jegyet készpénzben vesszük az </a:t>
            </a:r>
            <a:r>
              <a:rPr lang="hu-HU" dirty="0" smtClean="0"/>
              <a:t>itthon megvásárolt svájci frankból</a:t>
            </a:r>
            <a:r>
              <a:rPr lang="hu-HU" dirty="0"/>
              <a:t>? </a:t>
            </a:r>
            <a:endParaRPr lang="hu-HU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hu-HU" dirty="0" smtClean="0"/>
              <a:t>Mennyit </a:t>
            </a:r>
            <a:r>
              <a:rPr lang="hu-HU" dirty="0"/>
              <a:t>ad a bank </a:t>
            </a:r>
            <a:r>
              <a:rPr lang="hu-HU" dirty="0" smtClean="0"/>
              <a:t>az angliai </a:t>
            </a:r>
            <a:r>
              <a:rPr lang="hu-HU" dirty="0"/>
              <a:t>nyaralásból </a:t>
            </a:r>
            <a:r>
              <a:rPr lang="hu-HU" dirty="0" smtClean="0"/>
              <a:t>megmaradt 120 fontunkért?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dirty="0" smtClean="0"/>
              <a:t>Három </a:t>
            </a:r>
            <a:r>
              <a:rPr lang="hu-HU" dirty="0"/>
              <a:t>éve nyitottunk egy </a:t>
            </a:r>
            <a:r>
              <a:rPr lang="hu-HU" dirty="0" err="1"/>
              <a:t>eurószámlát</a:t>
            </a:r>
            <a:r>
              <a:rPr lang="hu-HU" dirty="0"/>
              <a:t>, amelyen most </a:t>
            </a:r>
            <a:r>
              <a:rPr lang="hu-HU" dirty="0" smtClean="0"/>
              <a:t> 28.563 </a:t>
            </a:r>
            <a:r>
              <a:rPr lang="hu-HU" dirty="0"/>
              <a:t>EUR van. A pénzt </a:t>
            </a:r>
            <a:r>
              <a:rPr lang="hu-HU" dirty="0" smtClean="0"/>
              <a:t>átvezettetjük forintszámlánkra. Mekkora </a:t>
            </a:r>
            <a:r>
              <a:rPr lang="hu-HU" dirty="0"/>
              <a:t>összeg érkezik meg rá</a:t>
            </a:r>
            <a:r>
              <a:rPr lang="hu-HU" dirty="0" smtClean="0"/>
              <a:t>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dirty="0"/>
              <a:t> Egy turista el szeretne látogatni a </a:t>
            </a:r>
            <a:r>
              <a:rPr lang="hu-HU" dirty="0" smtClean="0"/>
              <a:t> Grand </a:t>
            </a:r>
            <a:r>
              <a:rPr lang="hu-HU" dirty="0"/>
              <a:t>Canyonhoz. </a:t>
            </a:r>
            <a:r>
              <a:rPr lang="hu-HU" dirty="0" smtClean="0"/>
              <a:t>A tartózkodási </a:t>
            </a:r>
            <a:r>
              <a:rPr lang="hu-HU" dirty="0"/>
              <a:t>költségei </a:t>
            </a:r>
            <a:r>
              <a:rPr lang="hu-HU" dirty="0" smtClean="0"/>
              <a:t>várhatóan 2.350 </a:t>
            </a:r>
            <a:r>
              <a:rPr lang="hu-HU" dirty="0"/>
              <a:t>dollárt tesznek majd ki. </a:t>
            </a:r>
            <a:r>
              <a:rPr lang="hu-HU" dirty="0" smtClean="0"/>
              <a:t>Mennyiért </a:t>
            </a:r>
            <a:r>
              <a:rPr lang="hu-HU" dirty="0"/>
              <a:t>kapja meg ezt a bankban </a:t>
            </a:r>
            <a:r>
              <a:rPr lang="hu-HU" dirty="0" smtClean="0"/>
              <a:t>készpénzben?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50871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Valuta, deviza árfolyam példák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196752"/>
            <a:ext cx="8496944" cy="5328592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6"/>
            </a:pPr>
            <a:r>
              <a:rPr lang="hu-HU" dirty="0" smtClean="0"/>
              <a:t>Egy </a:t>
            </a:r>
            <a:r>
              <a:rPr lang="hu-HU" dirty="0"/>
              <a:t>turista Bulgáriába utazik. Bolgár </a:t>
            </a:r>
            <a:r>
              <a:rPr lang="hu-HU" dirty="0" err="1"/>
              <a:t>levát</a:t>
            </a:r>
            <a:r>
              <a:rPr lang="hu-HU" dirty="0"/>
              <a:t> nem talál </a:t>
            </a:r>
          </a:p>
          <a:p>
            <a:pPr marL="0" indent="0" algn="just">
              <a:buNone/>
            </a:pPr>
            <a:r>
              <a:rPr lang="hu-HU" dirty="0"/>
              <a:t>egyik közeli bankban és pénzváltóval sem, ezért </a:t>
            </a:r>
            <a:r>
              <a:rPr lang="hu-HU" dirty="0" smtClean="0"/>
              <a:t>itthon vásárolt eurót visz </a:t>
            </a:r>
            <a:r>
              <a:rPr lang="hu-HU" dirty="0"/>
              <a:t>magával az </a:t>
            </a:r>
            <a:r>
              <a:rPr lang="hu-HU" dirty="0" smtClean="0"/>
              <a:t>útra 226.000 </a:t>
            </a:r>
            <a:r>
              <a:rPr lang="hu-HU" dirty="0"/>
              <a:t>Ft </a:t>
            </a:r>
            <a:r>
              <a:rPr lang="hu-HU" dirty="0" smtClean="0"/>
              <a:t>értékben.</a:t>
            </a:r>
            <a:endParaRPr lang="hu-HU" dirty="0"/>
          </a:p>
          <a:p>
            <a:pPr marL="0" indent="0" algn="just">
              <a:buNone/>
            </a:pPr>
            <a:r>
              <a:rPr lang="hu-HU" dirty="0"/>
              <a:t>Bolgár Express Bank a következő árfolyamokat kínálja: </a:t>
            </a:r>
          </a:p>
          <a:p>
            <a:pPr marL="0" indent="0" algn="just">
              <a:buNone/>
            </a:pPr>
            <a:r>
              <a:rPr lang="hu-HU" dirty="0"/>
              <a:t>vételi 1,935 </a:t>
            </a:r>
            <a:r>
              <a:rPr lang="hu-HU" dirty="0" err="1"/>
              <a:t>leva</a:t>
            </a:r>
            <a:r>
              <a:rPr lang="hu-HU" dirty="0"/>
              <a:t>/euró, eladási 1,96 </a:t>
            </a:r>
            <a:r>
              <a:rPr lang="hu-HU" dirty="0" err="1"/>
              <a:t>leva</a:t>
            </a:r>
            <a:r>
              <a:rPr lang="hu-HU" dirty="0"/>
              <a:t>/euró. </a:t>
            </a:r>
          </a:p>
          <a:p>
            <a:pPr marL="0" indent="0" algn="just">
              <a:buNone/>
            </a:pPr>
            <a:r>
              <a:rPr lang="hu-HU" dirty="0" smtClean="0"/>
              <a:t>Miután </a:t>
            </a:r>
            <a:r>
              <a:rPr lang="hu-HU" dirty="0"/>
              <a:t>megnézte a helyi nevezetességeket, turistánk 48 </a:t>
            </a:r>
          </a:p>
          <a:p>
            <a:pPr marL="0" indent="0" algn="just">
              <a:buNone/>
            </a:pPr>
            <a:r>
              <a:rPr lang="hu-HU" dirty="0" err="1"/>
              <a:t>levát</a:t>
            </a:r>
            <a:r>
              <a:rPr lang="hu-HU" dirty="0"/>
              <a:t> nem költött el.</a:t>
            </a:r>
          </a:p>
          <a:p>
            <a:pPr marL="0" indent="0" algn="just">
              <a:buNone/>
            </a:pPr>
            <a:r>
              <a:rPr lang="hu-HU" dirty="0"/>
              <a:t>a) Mennyi </a:t>
            </a:r>
            <a:r>
              <a:rPr lang="hu-HU" dirty="0" err="1"/>
              <a:t>levát</a:t>
            </a:r>
            <a:r>
              <a:rPr lang="hu-HU" dirty="0"/>
              <a:t> kap pénzén az út kezdetén a turista? </a:t>
            </a:r>
          </a:p>
          <a:p>
            <a:pPr marL="0" indent="0" algn="just">
              <a:buNone/>
            </a:pPr>
            <a:r>
              <a:rPr lang="hu-HU" dirty="0"/>
              <a:t>b) A megmaradt pénzt visszaváltva, mennyi forinthoz </a:t>
            </a:r>
          </a:p>
          <a:p>
            <a:pPr marL="0" indent="0" algn="just">
              <a:buNone/>
            </a:pPr>
            <a:r>
              <a:rPr lang="hu-HU" dirty="0"/>
              <a:t>juthat</a:t>
            </a:r>
            <a:r>
              <a:rPr lang="hu-HU" dirty="0" smtClean="0"/>
              <a:t>?</a:t>
            </a:r>
          </a:p>
          <a:p>
            <a:pPr marL="514350" indent="-514350" algn="just">
              <a:buFont typeface="+mj-lt"/>
              <a:buAutoNum type="arabicPeriod" startAt="7"/>
            </a:pPr>
            <a:r>
              <a:rPr lang="hu-HU" dirty="0"/>
              <a:t>Vizsgáljuk meg a korona és </a:t>
            </a:r>
            <a:r>
              <a:rPr lang="hu-HU" dirty="0" err="1"/>
              <a:t>leva</a:t>
            </a:r>
            <a:r>
              <a:rPr lang="hu-HU" dirty="0"/>
              <a:t> keresztárfolyamokat mindkét pénznem szemszögéből!</a:t>
            </a:r>
          </a:p>
          <a:p>
            <a:pPr marL="514350" indent="-514350" algn="just">
              <a:buFont typeface="+mj-lt"/>
              <a:buAutoNum type="arabicPeriod" startAt="7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76197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r>
              <a:rPr lang="hu-HU" dirty="0" smtClean="0"/>
              <a:t>Az EU fejlődése és működése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200" dirty="0"/>
              <a:t>A modern értelemben vett európai integráció a </a:t>
            </a:r>
            <a:r>
              <a:rPr lang="hu-HU" sz="3200" b="1" dirty="0"/>
              <a:t>Montánunióban</a:t>
            </a:r>
            <a:r>
              <a:rPr lang="hu-HU" sz="3200" dirty="0"/>
              <a:t> gyökerezik, ami nem más, mint a </a:t>
            </a:r>
            <a:r>
              <a:rPr lang="hu-HU" sz="3200" b="1" dirty="0"/>
              <a:t>Párizsban </a:t>
            </a:r>
            <a:r>
              <a:rPr lang="hu-HU" sz="3200" b="1" dirty="0" smtClean="0"/>
              <a:t>1951-ben</a:t>
            </a:r>
            <a:r>
              <a:rPr lang="hu-HU" sz="3200" b="1" dirty="0"/>
              <a:t>, hat nyugat-európai állam </a:t>
            </a:r>
            <a:r>
              <a:rPr lang="hu-HU" sz="3200" dirty="0"/>
              <a:t>(</a:t>
            </a:r>
            <a:r>
              <a:rPr lang="hu-HU" sz="3200" b="1" dirty="0"/>
              <a:t>Franciaország, Németország, Olaszország és a Benelux államok</a:t>
            </a:r>
            <a:r>
              <a:rPr lang="hu-HU" sz="3200" dirty="0"/>
              <a:t>) képviselői által </a:t>
            </a:r>
            <a:r>
              <a:rPr lang="hu-HU" sz="3200" dirty="0" smtClean="0"/>
              <a:t>aláírt, ötven </a:t>
            </a:r>
            <a:r>
              <a:rPr lang="hu-HU" sz="3200" dirty="0"/>
              <a:t>évre </a:t>
            </a:r>
            <a:r>
              <a:rPr lang="hu-HU" sz="3200" dirty="0" smtClean="0"/>
              <a:t>szóló szerződéssel </a:t>
            </a:r>
            <a:r>
              <a:rPr lang="hu-HU" sz="3200" dirty="0"/>
              <a:t>létrehozott </a:t>
            </a:r>
            <a:r>
              <a:rPr lang="hu-HU" sz="3200" b="1" dirty="0"/>
              <a:t>Európai Szén- és </a:t>
            </a:r>
            <a:r>
              <a:rPr lang="hu-HU" sz="3200" b="1" dirty="0" smtClean="0"/>
              <a:t>Acélközösség.</a:t>
            </a:r>
            <a:r>
              <a:rPr lang="hu-HU" sz="3200" dirty="0" smtClean="0"/>
              <a:t> A </a:t>
            </a:r>
            <a:r>
              <a:rPr lang="hu-HU" sz="3200" dirty="0"/>
              <a:t>Párizsi Szerződés csak a szénre és az acélra kiterjedő integráció kialakítását tűzte ki célul, és valósította </a:t>
            </a:r>
            <a:r>
              <a:rPr lang="hu-HU" sz="3200" dirty="0" smtClean="0"/>
              <a:t>meg, két </a:t>
            </a:r>
            <a:r>
              <a:rPr lang="hu-HU" sz="3200" dirty="0"/>
              <a:t>átmeneti időszakkal számolva. </a:t>
            </a:r>
          </a:p>
        </p:txBody>
      </p:sp>
    </p:spTree>
    <p:extLst>
      <p:ext uri="{BB962C8B-B14F-4D97-AF65-F5344CB8AC3E}">
        <p14:creationId xmlns:p14="http://schemas.microsoft.com/office/powerpoint/2010/main" val="3996792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9736"/>
            <a:ext cx="8229600" cy="970992"/>
          </a:xfrm>
        </p:spPr>
        <p:txBody>
          <a:bodyPr/>
          <a:lstStyle/>
          <a:p>
            <a:r>
              <a:rPr lang="hu-HU" dirty="0" smtClean="0"/>
              <a:t>Az EU fejlődése és működése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496" y="980728"/>
            <a:ext cx="900100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200" dirty="0" smtClean="0"/>
              <a:t>Először </a:t>
            </a:r>
            <a:r>
              <a:rPr lang="hu-HU" sz="3200" dirty="0"/>
              <a:t>a tagállamok </a:t>
            </a:r>
            <a:r>
              <a:rPr lang="hu-HU" sz="3200" b="1" dirty="0"/>
              <a:t>vámuniót</a:t>
            </a:r>
            <a:r>
              <a:rPr lang="hu-HU" sz="3200" dirty="0"/>
              <a:t> </a:t>
            </a:r>
            <a:r>
              <a:rPr lang="hu-HU" sz="3200" dirty="0" smtClean="0"/>
              <a:t>valósítottak meg</a:t>
            </a:r>
            <a:r>
              <a:rPr lang="hu-HU" sz="3200" dirty="0"/>
              <a:t>, </a:t>
            </a:r>
            <a:r>
              <a:rPr lang="hu-HU" sz="3200" dirty="0" smtClean="0"/>
              <a:t>majd kiépítették </a:t>
            </a:r>
            <a:r>
              <a:rPr lang="hu-HU" sz="3200" dirty="0"/>
              <a:t>a </a:t>
            </a:r>
            <a:r>
              <a:rPr lang="hu-HU" sz="3200" b="1" dirty="0"/>
              <a:t>közös piacot. </a:t>
            </a:r>
            <a:r>
              <a:rPr lang="hu-HU" sz="3200" dirty="0" smtClean="0"/>
              <a:t>A vámunió </a:t>
            </a:r>
            <a:r>
              <a:rPr lang="hu-HU" sz="3200" dirty="0"/>
              <a:t>azt jelenti, hogy az adott szektor tekintetében a </a:t>
            </a:r>
            <a:r>
              <a:rPr lang="hu-HU" sz="3200" dirty="0" smtClean="0"/>
              <a:t>tagállamok között </a:t>
            </a:r>
            <a:r>
              <a:rPr lang="hu-HU" sz="3200" dirty="0"/>
              <a:t>szabadon (vám- és illetékmentesen) áramlik a két ún. gazdasági szabadság: az áru és a szolgáltatás, míg </a:t>
            </a:r>
            <a:r>
              <a:rPr lang="hu-HU" sz="3200" dirty="0" smtClean="0"/>
              <a:t>külső (harmadik</a:t>
            </a:r>
            <a:r>
              <a:rPr lang="hu-HU" sz="3200" dirty="0"/>
              <a:t>) államok irányába egységes vám-tarifa rendszer működik. A közös piac már négy gazdasági </a:t>
            </a:r>
            <a:r>
              <a:rPr lang="hu-HU" sz="3200" dirty="0" smtClean="0"/>
              <a:t>szabadság szabad </a:t>
            </a:r>
            <a:r>
              <a:rPr lang="hu-HU" sz="3200" dirty="0"/>
              <a:t>áramlásának megvalósulását jelenti: immár a tőke és a munkaerő is szabadon áramlik a tagállamok között.</a:t>
            </a:r>
          </a:p>
        </p:txBody>
      </p:sp>
    </p:spTree>
    <p:extLst>
      <p:ext uri="{BB962C8B-B14F-4D97-AF65-F5344CB8AC3E}">
        <p14:creationId xmlns:p14="http://schemas.microsoft.com/office/powerpoint/2010/main" val="401905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68590E74-6F74-4DDC-9DF5-7B0CA0A5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08" y="476672"/>
            <a:ext cx="8928992" cy="1143000"/>
          </a:xfrm>
        </p:spPr>
        <p:txBody>
          <a:bodyPr>
            <a:noAutofit/>
          </a:bodyPr>
          <a:lstStyle/>
          <a:p>
            <a:pPr algn="ctr"/>
            <a:r>
              <a:rPr lang="hu-HU" sz="3500" dirty="0"/>
              <a:t>A nemzetközi gazdasági kapcsolatok </a:t>
            </a:r>
            <a:r>
              <a:rPr lang="hu-HU" sz="3500" dirty="0" smtClean="0"/>
              <a:t>szükségessége – </a:t>
            </a:r>
            <a:r>
              <a:rPr lang="hu-HU" sz="3500" b="1" dirty="0" smtClean="0"/>
              <a:t>Klasszikus, neoklasszikus kereskedelmi elméletek</a:t>
            </a:r>
            <a:endParaRPr lang="hu-HU" sz="35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84887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églalap 3"/>
          <p:cNvSpPr/>
          <p:nvPr/>
        </p:nvSpPr>
        <p:spPr>
          <a:xfrm>
            <a:off x="179512" y="3933056"/>
            <a:ext cx="885698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sz="2600" dirty="0" smtClean="0"/>
              <a:t>Portugáliának </a:t>
            </a:r>
            <a:r>
              <a:rPr lang="hu-HU" sz="2600" dirty="0"/>
              <a:t>abszolút előnye van a borkészítésben, mivel </a:t>
            </a:r>
            <a:r>
              <a:rPr lang="hu-HU" sz="2600" dirty="0" smtClean="0"/>
              <a:t>egy munkaóra </a:t>
            </a:r>
            <a:r>
              <a:rPr lang="hu-HU" sz="2600" dirty="0"/>
              <a:t>alatt több liter bort állít elő, mint Vietnam. Vietnam viszont 1 </a:t>
            </a:r>
            <a:r>
              <a:rPr lang="hu-HU" sz="2600" dirty="0" smtClean="0"/>
              <a:t>munkaóra alatt </a:t>
            </a:r>
            <a:r>
              <a:rPr lang="hu-HU" sz="2600" dirty="0"/>
              <a:t>több cipőt gyárt, ami miatt Portugáliával szemben a cipőgyártásban neki </a:t>
            </a:r>
            <a:r>
              <a:rPr lang="hu-HU" sz="2600" dirty="0" smtClean="0"/>
              <a:t>van abszolút előnye. Portugália </a:t>
            </a:r>
            <a:r>
              <a:rPr lang="hu-HU" sz="2600" dirty="0"/>
              <a:t>így összes munkaerejét a bortermelésre fogja átcsoportosítani, s a </a:t>
            </a:r>
            <a:r>
              <a:rPr lang="hu-HU" sz="2600" dirty="0" smtClean="0"/>
              <a:t>cipőket az </a:t>
            </a:r>
            <a:r>
              <a:rPr lang="hu-HU" sz="2600" dirty="0"/>
              <a:t>azok gyártását eredményesebben végző Vietnamtól fogja beszerezni.</a:t>
            </a:r>
          </a:p>
        </p:txBody>
      </p:sp>
    </p:spTree>
    <p:extLst>
      <p:ext uri="{BB962C8B-B14F-4D97-AF65-F5344CB8AC3E}">
        <p14:creationId xmlns:p14="http://schemas.microsoft.com/office/powerpoint/2010/main" val="34680191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9736"/>
            <a:ext cx="8229600" cy="970992"/>
          </a:xfrm>
        </p:spPr>
        <p:txBody>
          <a:bodyPr/>
          <a:lstStyle/>
          <a:p>
            <a:r>
              <a:rPr lang="hu-HU" dirty="0" smtClean="0"/>
              <a:t>Az EU fejlődése és működése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496" y="980728"/>
            <a:ext cx="900100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200" dirty="0"/>
              <a:t>Az ESZAK </a:t>
            </a:r>
            <a:r>
              <a:rPr lang="hu-HU" sz="3200" dirty="0" smtClean="0"/>
              <a:t>tagállamai </a:t>
            </a:r>
            <a:r>
              <a:rPr lang="hu-HU" sz="3200" b="1" dirty="0" smtClean="0"/>
              <a:t>1957-ben </a:t>
            </a:r>
            <a:r>
              <a:rPr lang="hu-HU" sz="3200" b="1" dirty="0"/>
              <a:t>aláírták az ún. Római Szerződéseket,</a:t>
            </a:r>
            <a:r>
              <a:rPr lang="hu-HU" sz="3200" dirty="0"/>
              <a:t> és ezzel két </a:t>
            </a:r>
            <a:r>
              <a:rPr lang="hu-HU" sz="3200" dirty="0" smtClean="0"/>
              <a:t>további nemzetközi </a:t>
            </a:r>
            <a:r>
              <a:rPr lang="hu-HU" sz="3200" dirty="0"/>
              <a:t>szervezetet hoztak létre: az </a:t>
            </a:r>
            <a:r>
              <a:rPr lang="hu-HU" sz="3200" b="1" dirty="0"/>
              <a:t>Európai Gazdasági Közösséget </a:t>
            </a:r>
            <a:r>
              <a:rPr lang="hu-HU" sz="3200" b="1" dirty="0" smtClean="0"/>
              <a:t>(EGK</a:t>
            </a:r>
            <a:r>
              <a:rPr lang="hu-HU" sz="3200" b="1" dirty="0"/>
              <a:t>)</a:t>
            </a:r>
            <a:r>
              <a:rPr lang="hu-HU" sz="3200" dirty="0"/>
              <a:t>, </a:t>
            </a:r>
            <a:r>
              <a:rPr lang="hu-HU" sz="3200" dirty="0" smtClean="0"/>
              <a:t>és az </a:t>
            </a:r>
            <a:r>
              <a:rPr lang="hu-HU" sz="3200" b="1" dirty="0" smtClean="0"/>
              <a:t>Európai Atomenergia </a:t>
            </a:r>
            <a:r>
              <a:rPr lang="hu-HU" sz="3200" b="1" dirty="0"/>
              <a:t>Közösséget </a:t>
            </a:r>
            <a:r>
              <a:rPr lang="hu-HU" sz="3200" b="1" dirty="0" smtClean="0"/>
              <a:t>( </a:t>
            </a:r>
            <a:r>
              <a:rPr lang="hu-HU" sz="3200" b="1" dirty="0"/>
              <a:t>EURATOM).</a:t>
            </a:r>
          </a:p>
          <a:p>
            <a:pPr marL="0" indent="0" algn="just">
              <a:buNone/>
            </a:pPr>
            <a:r>
              <a:rPr lang="hu-HU" sz="3200" dirty="0" smtClean="0"/>
              <a:t>A Római Szerződés elsődleges </a:t>
            </a:r>
            <a:r>
              <a:rPr lang="hu-HU" sz="3200" dirty="0"/>
              <a:t>célja a tagállamok nemzetgazdaságának egészére kiterjedő </a:t>
            </a:r>
            <a:r>
              <a:rPr lang="hu-HU" sz="3200" dirty="0" smtClean="0"/>
              <a:t>vámunió megteremtése</a:t>
            </a:r>
            <a:r>
              <a:rPr lang="hu-HU" sz="3200" dirty="0"/>
              <a:t>, majd tizenkét év </a:t>
            </a:r>
            <a:r>
              <a:rPr lang="hu-HU" sz="3200" dirty="0" smtClean="0"/>
              <a:t>után közös </a:t>
            </a:r>
            <a:r>
              <a:rPr lang="hu-HU" sz="3200" dirty="0"/>
              <a:t>piac létrehozása volt. Az </a:t>
            </a:r>
            <a:r>
              <a:rPr lang="hu-HU" sz="3200" dirty="0" err="1"/>
              <a:t>EURATOM-ról</a:t>
            </a:r>
            <a:r>
              <a:rPr lang="hu-HU" sz="3200" dirty="0"/>
              <a:t> szóló Szerződés célja </a:t>
            </a:r>
            <a:r>
              <a:rPr lang="hu-HU" sz="3200" dirty="0" smtClean="0"/>
              <a:t>együttműködés az atomenergia </a:t>
            </a:r>
            <a:r>
              <a:rPr lang="hu-HU" sz="3200" dirty="0"/>
              <a:t>kutatásában és békés célú felhasználásában. </a:t>
            </a:r>
          </a:p>
        </p:txBody>
      </p:sp>
    </p:spTree>
    <p:extLst>
      <p:ext uri="{BB962C8B-B14F-4D97-AF65-F5344CB8AC3E}">
        <p14:creationId xmlns:p14="http://schemas.microsoft.com/office/powerpoint/2010/main" val="6999098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9736"/>
            <a:ext cx="8229600" cy="970992"/>
          </a:xfrm>
        </p:spPr>
        <p:txBody>
          <a:bodyPr/>
          <a:lstStyle/>
          <a:p>
            <a:r>
              <a:rPr lang="hu-HU" dirty="0" smtClean="0"/>
              <a:t>Az EU fejlődése és működése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496" y="1196752"/>
            <a:ext cx="9001000" cy="54726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200" dirty="0"/>
              <a:t>A három közösség </a:t>
            </a:r>
            <a:r>
              <a:rPr lang="hu-HU" sz="3200" dirty="0" smtClean="0"/>
              <a:t>(ESZAK, EGK, EURATOM) tagállamai</a:t>
            </a:r>
            <a:r>
              <a:rPr lang="hu-HU" sz="3200" dirty="0"/>
              <a:t>, az </a:t>
            </a:r>
            <a:r>
              <a:rPr lang="hu-HU" sz="3200" b="1" dirty="0"/>
              <a:t>1965-ben megkötött Egyesítő Szerződésben </a:t>
            </a:r>
            <a:r>
              <a:rPr lang="hu-HU" sz="3200" dirty="0"/>
              <a:t>állapodtak meg arról, hogy </a:t>
            </a:r>
            <a:r>
              <a:rPr lang="hu-HU" sz="3200" b="1" dirty="0" smtClean="0"/>
              <a:t>a három </a:t>
            </a:r>
            <a:r>
              <a:rPr lang="hu-HU" sz="3200" b="1" dirty="0"/>
              <a:t>közösség minden intézményét közössé teszik. </a:t>
            </a:r>
            <a:endParaRPr lang="hu-HU" sz="3200" b="1" dirty="0" smtClean="0"/>
          </a:p>
          <a:p>
            <a:pPr marL="0" indent="0" algn="just">
              <a:buNone/>
            </a:pPr>
            <a:r>
              <a:rPr lang="hu-HU" sz="3200" b="1" dirty="0"/>
              <a:t>1973-ban</a:t>
            </a:r>
            <a:r>
              <a:rPr lang="hu-HU" sz="3200" dirty="0"/>
              <a:t> megtörtént az első </a:t>
            </a:r>
            <a:r>
              <a:rPr lang="hu-HU" sz="3200" dirty="0" smtClean="0"/>
              <a:t>kibővülés, </a:t>
            </a:r>
            <a:r>
              <a:rPr lang="hu-HU" sz="3200" b="1" dirty="0" smtClean="0"/>
              <a:t>csatlakozott az </a:t>
            </a:r>
            <a:r>
              <a:rPr lang="hu-HU" sz="3200" b="1" dirty="0"/>
              <a:t>Egyesült </a:t>
            </a:r>
            <a:r>
              <a:rPr lang="hu-HU" sz="3200" b="1" dirty="0" smtClean="0"/>
              <a:t>Királyság</a:t>
            </a:r>
            <a:r>
              <a:rPr lang="hu-HU" sz="3200" b="1" dirty="0"/>
              <a:t>, Írország és </a:t>
            </a:r>
            <a:r>
              <a:rPr lang="hu-HU" sz="3200" b="1" dirty="0" smtClean="0"/>
              <a:t>Dánia, 1981-ben </a:t>
            </a:r>
            <a:r>
              <a:rPr lang="hu-HU" sz="3200" dirty="0"/>
              <a:t>megtörtént </a:t>
            </a:r>
            <a:r>
              <a:rPr lang="hu-HU" sz="3200" b="1" dirty="0" smtClean="0"/>
              <a:t>Görögország</a:t>
            </a:r>
            <a:r>
              <a:rPr lang="hu-HU" sz="3200" dirty="0" smtClean="0"/>
              <a:t> is  </a:t>
            </a:r>
            <a:r>
              <a:rPr lang="hu-HU" sz="3200" dirty="0"/>
              <a:t>csatlakozása a Közösségekhez.</a:t>
            </a:r>
          </a:p>
        </p:txBody>
      </p:sp>
    </p:spTree>
    <p:extLst>
      <p:ext uri="{BB962C8B-B14F-4D97-AF65-F5344CB8AC3E}">
        <p14:creationId xmlns:p14="http://schemas.microsoft.com/office/powerpoint/2010/main" val="11444057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9736"/>
            <a:ext cx="8229600" cy="970992"/>
          </a:xfrm>
        </p:spPr>
        <p:txBody>
          <a:bodyPr/>
          <a:lstStyle/>
          <a:p>
            <a:r>
              <a:rPr lang="hu-HU" dirty="0" smtClean="0"/>
              <a:t>Az EU fejlődése és működése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496" y="1196752"/>
            <a:ext cx="9001000" cy="54726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200" b="1" dirty="0" smtClean="0"/>
              <a:t>1986-ban</a:t>
            </a:r>
            <a:r>
              <a:rPr lang="hu-HU" sz="3200" dirty="0" smtClean="0"/>
              <a:t> </a:t>
            </a:r>
            <a:r>
              <a:rPr lang="hu-HU" sz="3200" dirty="0"/>
              <a:t>került sor </a:t>
            </a:r>
            <a:r>
              <a:rPr lang="hu-HU" sz="3200" b="1" dirty="0"/>
              <a:t>Spanyolország </a:t>
            </a:r>
            <a:r>
              <a:rPr lang="hu-HU" sz="3200" b="1" dirty="0" smtClean="0"/>
              <a:t>és Portugália </a:t>
            </a:r>
            <a:r>
              <a:rPr lang="hu-HU" sz="3200" dirty="0"/>
              <a:t>csatlakozására, és az </a:t>
            </a:r>
            <a:r>
              <a:rPr lang="hu-HU" sz="3200" b="1" dirty="0"/>
              <a:t>Egységes Európai Okmányról</a:t>
            </a:r>
            <a:r>
              <a:rPr lang="hu-HU" sz="3200" dirty="0"/>
              <a:t> szóló Szerződés aláírására. E dokumentum új </a:t>
            </a:r>
            <a:r>
              <a:rPr lang="hu-HU" sz="3200" dirty="0" smtClean="0"/>
              <a:t>területekre </a:t>
            </a:r>
            <a:r>
              <a:rPr lang="hu-HU" sz="3200" dirty="0"/>
              <a:t>terjeszti ki az EGK ún. </a:t>
            </a:r>
            <a:r>
              <a:rPr lang="hu-HU" sz="3200" b="1" dirty="0"/>
              <a:t>közös politikáit, </a:t>
            </a:r>
            <a:r>
              <a:rPr lang="hu-HU" sz="3200" dirty="0"/>
              <a:t>továbbá </a:t>
            </a:r>
            <a:r>
              <a:rPr lang="hu-HU" sz="3200" b="1" dirty="0"/>
              <a:t>célul tűzi ki az ún. egységes piac</a:t>
            </a:r>
            <a:r>
              <a:rPr lang="hu-HU" sz="3200" dirty="0"/>
              <a:t> 1993-ig történő </a:t>
            </a:r>
            <a:r>
              <a:rPr lang="hu-HU" sz="3200" dirty="0" smtClean="0"/>
              <a:t>megvalósítását</a:t>
            </a:r>
            <a:r>
              <a:rPr lang="hu-HU" sz="3200" dirty="0"/>
              <a:t>. </a:t>
            </a:r>
            <a:endParaRPr lang="hu-HU" sz="3200" dirty="0" smtClean="0"/>
          </a:p>
          <a:p>
            <a:pPr marL="0" indent="0" algn="just">
              <a:buNone/>
            </a:pPr>
            <a:r>
              <a:rPr lang="hu-HU" sz="3200" b="1" dirty="0"/>
              <a:t>Európai </a:t>
            </a:r>
            <a:r>
              <a:rPr lang="hu-HU" sz="3200" b="1" dirty="0" smtClean="0"/>
              <a:t>Parlamentnek </a:t>
            </a:r>
            <a:r>
              <a:rPr lang="hu-HU" sz="3200" dirty="0" smtClean="0"/>
              <a:t>hívják az addigi Közgyűlést.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4115626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9736"/>
            <a:ext cx="8229600" cy="970992"/>
          </a:xfrm>
        </p:spPr>
        <p:txBody>
          <a:bodyPr/>
          <a:lstStyle/>
          <a:p>
            <a:r>
              <a:rPr lang="hu-HU" dirty="0" smtClean="0"/>
              <a:t>Az EU fejlődése és működése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496" y="1196752"/>
            <a:ext cx="9001000" cy="54726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200" dirty="0"/>
              <a:t>Az </a:t>
            </a:r>
            <a:r>
              <a:rPr lang="hu-HU" sz="3200" b="1" dirty="0"/>
              <a:t>Európai Uniót létrehozó, 1992-ben aláírt Maastrichti Szerződés </a:t>
            </a:r>
            <a:r>
              <a:rPr lang="hu-HU" sz="3200" dirty="0"/>
              <a:t>célja kettős volt: </a:t>
            </a:r>
            <a:r>
              <a:rPr lang="hu-HU" sz="3200" b="1" dirty="0"/>
              <a:t>Gazdasági és Monetáris </a:t>
            </a:r>
            <a:r>
              <a:rPr lang="hu-HU" sz="3200" b="1" dirty="0" smtClean="0"/>
              <a:t>Unió </a:t>
            </a:r>
            <a:r>
              <a:rPr lang="hu-HU" sz="3200" dirty="0" smtClean="0"/>
              <a:t>létrehozása</a:t>
            </a:r>
            <a:r>
              <a:rPr lang="hu-HU" sz="3200" dirty="0"/>
              <a:t>, továbbá </a:t>
            </a:r>
            <a:r>
              <a:rPr lang="hu-HU" sz="3200" b="1" dirty="0"/>
              <a:t>Politikai Unió </a:t>
            </a:r>
            <a:r>
              <a:rPr lang="hu-HU" sz="3200" dirty="0"/>
              <a:t>megvalósítása. </a:t>
            </a:r>
            <a:r>
              <a:rPr lang="hu-HU" sz="3200" dirty="0" smtClean="0"/>
              <a:t>A </a:t>
            </a:r>
            <a:r>
              <a:rPr lang="hu-HU" sz="3200" dirty="0"/>
              <a:t>tagállamok </a:t>
            </a:r>
            <a:r>
              <a:rPr lang="hu-HU" sz="3200" b="1" dirty="0" smtClean="0"/>
              <a:t>gazdaságpolitikáját </a:t>
            </a:r>
            <a:r>
              <a:rPr lang="hu-HU" sz="3200" b="1" dirty="0"/>
              <a:t>is közösségi szintre </a:t>
            </a:r>
            <a:r>
              <a:rPr lang="hu-HU" sz="3200" b="1" dirty="0" smtClean="0"/>
              <a:t>emelik</a:t>
            </a:r>
            <a:r>
              <a:rPr lang="hu-HU" sz="3200" dirty="0" smtClean="0"/>
              <a:t>, </a:t>
            </a:r>
            <a:r>
              <a:rPr lang="hu-HU" sz="3200" b="1" dirty="0"/>
              <a:t>és annak középpontjába egy közös pénz </a:t>
            </a:r>
            <a:r>
              <a:rPr lang="hu-HU" sz="3200" b="1" dirty="0" smtClean="0"/>
              <a:t>bevezetését </a:t>
            </a:r>
            <a:r>
              <a:rPr lang="hu-HU" sz="3200" b="1" dirty="0"/>
              <a:t>helyezi. </a:t>
            </a:r>
            <a:r>
              <a:rPr lang="hu-HU" sz="3200" dirty="0"/>
              <a:t>A Politikai Unió pedig már a törvényhozásnak és a kormányzásnak is a közösségi szintre emelését jelenti.</a:t>
            </a:r>
          </a:p>
          <a:p>
            <a:pPr marL="0" indent="0" algn="just">
              <a:buNone/>
            </a:pP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0413390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9736"/>
            <a:ext cx="8229600" cy="970992"/>
          </a:xfrm>
        </p:spPr>
        <p:txBody>
          <a:bodyPr/>
          <a:lstStyle/>
          <a:p>
            <a:r>
              <a:rPr lang="hu-HU" dirty="0" smtClean="0"/>
              <a:t>Az EU fejlődése és működése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496" y="1196752"/>
            <a:ext cx="9001000" cy="54726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200" dirty="0"/>
              <a:t>A</a:t>
            </a:r>
            <a:r>
              <a:rPr lang="hu-HU" sz="3200" dirty="0" smtClean="0"/>
              <a:t> </a:t>
            </a:r>
            <a:r>
              <a:rPr lang="hu-HU" sz="3200" b="1" dirty="0"/>
              <a:t>Maastrichti Szerződés </a:t>
            </a:r>
            <a:r>
              <a:rPr lang="hu-HU" sz="3200" dirty="0"/>
              <a:t>k</a:t>
            </a:r>
            <a:r>
              <a:rPr lang="hu-HU" sz="3200" dirty="0" smtClean="0"/>
              <a:t>imondta</a:t>
            </a:r>
            <a:r>
              <a:rPr lang="hu-HU" sz="3200" dirty="0"/>
              <a:t>, hogy </a:t>
            </a:r>
            <a:endParaRPr lang="hu-HU" sz="3200" dirty="0" smtClean="0"/>
          </a:p>
          <a:p>
            <a:pPr marL="514350" indent="-514350" algn="just">
              <a:buAutoNum type="arabicParenR"/>
            </a:pPr>
            <a:r>
              <a:rPr lang="hu-HU" sz="3200" dirty="0" smtClean="0"/>
              <a:t>a </a:t>
            </a:r>
            <a:r>
              <a:rPr lang="hu-HU" sz="3200" dirty="0"/>
              <a:t>tagállamok </a:t>
            </a:r>
            <a:r>
              <a:rPr lang="hu-HU" sz="3200" b="1" dirty="0" smtClean="0"/>
              <a:t>közös </a:t>
            </a:r>
            <a:r>
              <a:rPr lang="hu-HU" sz="3200" b="1" dirty="0" err="1" smtClean="0"/>
              <a:t>kül-</a:t>
            </a:r>
            <a:r>
              <a:rPr lang="hu-HU" sz="3200" b="1" dirty="0"/>
              <a:t>, és biztonságpolitikát </a:t>
            </a:r>
            <a:r>
              <a:rPr lang="hu-HU" sz="3200" dirty="0"/>
              <a:t>valósítanak meg, </a:t>
            </a:r>
            <a:endParaRPr lang="hu-HU" sz="3200" dirty="0" smtClean="0"/>
          </a:p>
          <a:p>
            <a:pPr marL="514350" indent="-514350" algn="just">
              <a:buAutoNum type="arabicParenR"/>
            </a:pPr>
            <a:r>
              <a:rPr lang="hu-HU" sz="3200" dirty="0" smtClean="0"/>
              <a:t>összehangolják </a:t>
            </a:r>
            <a:r>
              <a:rPr lang="hu-HU" sz="3200" dirty="0"/>
              <a:t>a </a:t>
            </a:r>
            <a:r>
              <a:rPr lang="hu-HU" sz="3200" b="1" dirty="0"/>
              <a:t>bel-, és igazságügyek </a:t>
            </a:r>
            <a:r>
              <a:rPr lang="hu-HU" sz="3200" dirty="0"/>
              <a:t>intézését, </a:t>
            </a:r>
          </a:p>
          <a:p>
            <a:pPr marL="514350" indent="-514350" algn="just">
              <a:buAutoNum type="arabicParenR"/>
            </a:pPr>
            <a:r>
              <a:rPr lang="hu-HU" sz="3200" dirty="0" smtClean="0"/>
              <a:t>bevezetik </a:t>
            </a:r>
            <a:r>
              <a:rPr lang="hu-HU" sz="3200" dirty="0"/>
              <a:t>az </a:t>
            </a:r>
            <a:r>
              <a:rPr lang="hu-HU" sz="3200" b="1" dirty="0" smtClean="0"/>
              <a:t>európai </a:t>
            </a:r>
            <a:r>
              <a:rPr lang="hu-HU" sz="3200" b="1" dirty="0"/>
              <a:t>állampolgárságot, </a:t>
            </a:r>
            <a:endParaRPr lang="hu-HU" sz="3200" b="1" dirty="0" smtClean="0"/>
          </a:p>
          <a:p>
            <a:pPr marL="514350" indent="-514350" algn="just">
              <a:buAutoNum type="arabicParenR"/>
            </a:pPr>
            <a:r>
              <a:rPr lang="hu-HU" sz="3200" dirty="0" smtClean="0"/>
              <a:t>a </a:t>
            </a:r>
            <a:r>
              <a:rPr lang="hu-HU" sz="3200" dirty="0"/>
              <a:t>munkaerő szabad áramlása helyébe a </a:t>
            </a:r>
            <a:r>
              <a:rPr lang="hu-HU" sz="3200" b="1" dirty="0"/>
              <a:t>személyek szabad mozgásának </a:t>
            </a:r>
            <a:r>
              <a:rPr lang="hu-HU" sz="3200" b="1" dirty="0" smtClean="0"/>
              <a:t>biztosítását </a:t>
            </a:r>
            <a:r>
              <a:rPr lang="hu-HU" sz="3200" dirty="0" smtClean="0"/>
              <a:t>helyezik</a:t>
            </a:r>
            <a:r>
              <a:rPr lang="hu-H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57548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9736"/>
            <a:ext cx="8229600" cy="970992"/>
          </a:xfrm>
        </p:spPr>
        <p:txBody>
          <a:bodyPr/>
          <a:lstStyle/>
          <a:p>
            <a:r>
              <a:rPr lang="hu-HU" dirty="0" smtClean="0"/>
              <a:t>Az EU fejlődése és működése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496" y="1196752"/>
            <a:ext cx="9001000" cy="54726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200" b="1" dirty="0"/>
              <a:t>1995-ben</a:t>
            </a:r>
            <a:r>
              <a:rPr lang="hu-HU" sz="3200" dirty="0"/>
              <a:t> </a:t>
            </a:r>
            <a:r>
              <a:rPr lang="hu-HU" sz="3200" dirty="0" smtClean="0"/>
              <a:t>csatlakozott</a:t>
            </a:r>
            <a:r>
              <a:rPr lang="hu-HU" sz="3200" b="1" dirty="0" smtClean="0"/>
              <a:t> </a:t>
            </a:r>
            <a:r>
              <a:rPr lang="hu-HU" sz="3200" b="1" dirty="0"/>
              <a:t>Ausztria, Finnország és Svédország</a:t>
            </a:r>
            <a:r>
              <a:rPr lang="hu-HU" sz="3200" b="1" dirty="0" smtClean="0"/>
              <a:t>.</a:t>
            </a:r>
          </a:p>
          <a:p>
            <a:pPr marL="0" indent="0" algn="just">
              <a:buNone/>
            </a:pPr>
            <a:r>
              <a:rPr lang="hu-HU" sz="3200" b="1" dirty="0"/>
              <a:t>2004. május l-én </a:t>
            </a:r>
            <a:r>
              <a:rPr lang="hu-HU" sz="3200" dirty="0"/>
              <a:t>további </a:t>
            </a:r>
            <a:r>
              <a:rPr lang="hu-HU" sz="3200" b="1" dirty="0"/>
              <a:t>tíz európai állam- köztük Magyarország – </a:t>
            </a:r>
            <a:r>
              <a:rPr lang="hu-HU" sz="3200" dirty="0" smtClean="0"/>
              <a:t>csatlakozott.</a:t>
            </a:r>
          </a:p>
          <a:p>
            <a:pPr marL="0" indent="0" algn="just">
              <a:buNone/>
            </a:pPr>
            <a:r>
              <a:rPr lang="hu-HU" sz="3200" b="1" dirty="0" smtClean="0"/>
              <a:t>2007-ben Románia és Bulgária, </a:t>
            </a:r>
            <a:r>
              <a:rPr lang="hu-HU" sz="3200" dirty="0" smtClean="0"/>
              <a:t>valamint </a:t>
            </a:r>
            <a:r>
              <a:rPr lang="hu-HU" sz="3200" b="1" dirty="0" smtClean="0"/>
              <a:t>2012-ben Horvátország </a:t>
            </a:r>
            <a:r>
              <a:rPr lang="hu-HU" sz="3200" dirty="0" smtClean="0"/>
              <a:t>is csatlakozott az EU-hoz.</a:t>
            </a:r>
          </a:p>
          <a:p>
            <a:pPr marL="0" indent="0" algn="just">
              <a:buNone/>
            </a:pPr>
            <a:r>
              <a:rPr lang="hu-HU" sz="3200" dirty="0" smtClean="0"/>
              <a:t>Ekkorra 28 tagú lett az Európai Unió.</a:t>
            </a:r>
          </a:p>
          <a:p>
            <a:pPr marL="0" indent="0" algn="just">
              <a:buNone/>
            </a:pPr>
            <a:r>
              <a:rPr lang="hu-HU" sz="3200" b="1" dirty="0" smtClean="0"/>
              <a:t>2020. </a:t>
            </a:r>
            <a:r>
              <a:rPr lang="hu-HU" sz="3200" b="1" dirty="0"/>
              <a:t>j</a:t>
            </a:r>
            <a:r>
              <a:rPr lang="hu-HU" sz="3200" b="1" dirty="0" smtClean="0"/>
              <a:t>anuár 31-én az Egyesült Királyság kilépett az Közösségből. </a:t>
            </a:r>
            <a:r>
              <a:rPr lang="hu-HU" sz="3200" dirty="0" smtClean="0"/>
              <a:t>(BREXIT)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2561894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9736"/>
            <a:ext cx="8229600" cy="68296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Az EU intézményei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496" y="692696"/>
            <a:ext cx="9001000" cy="5976664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hu-HU" sz="3200" dirty="0" smtClean="0"/>
              <a:t>Az </a:t>
            </a:r>
            <a:r>
              <a:rPr lang="hu-HU" sz="3200" b="1" dirty="0" smtClean="0">
                <a:solidFill>
                  <a:srgbClr val="FF0000"/>
                </a:solidFill>
              </a:rPr>
              <a:t>Európai Parlament </a:t>
            </a:r>
            <a:r>
              <a:rPr lang="hu-HU" sz="3200" b="1" u="sng" dirty="0"/>
              <a:t>jogalkotási, felügyeleti és költségvetési</a:t>
            </a:r>
            <a:r>
              <a:rPr lang="hu-HU" sz="3200" b="1" dirty="0"/>
              <a:t> hatáskörrel rendelkező, </a:t>
            </a:r>
            <a:r>
              <a:rPr lang="hu-HU" sz="3200" dirty="0"/>
              <a:t>közvetlenül választott uniós </a:t>
            </a:r>
            <a:r>
              <a:rPr lang="hu-HU" sz="3200" dirty="0" smtClean="0"/>
              <a:t>intézmény. Tagok</a:t>
            </a:r>
            <a:r>
              <a:rPr lang="hu-HU" sz="3200" dirty="0"/>
              <a:t>: 705 európai parlamenti </a:t>
            </a:r>
            <a:r>
              <a:rPr lang="hu-HU" sz="3200" dirty="0" smtClean="0"/>
              <a:t>képviselő. Székhely</a:t>
            </a:r>
            <a:r>
              <a:rPr lang="hu-HU" sz="3200" dirty="0"/>
              <a:t>: Strasbourg (Franciaország), Brüsszel (Belgium), </a:t>
            </a:r>
            <a:r>
              <a:rPr lang="hu-HU" sz="3200" dirty="0" smtClean="0"/>
              <a:t>Luxembourg </a:t>
            </a:r>
            <a:r>
              <a:rPr lang="hu-HU" sz="3200" dirty="0"/>
              <a:t>(</a:t>
            </a:r>
            <a:r>
              <a:rPr lang="hu-HU" sz="3200" dirty="0" smtClean="0"/>
              <a:t>Luxemburg)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u-HU" sz="3200" dirty="0" smtClean="0"/>
              <a:t>Az </a:t>
            </a:r>
            <a:r>
              <a:rPr lang="hu-HU" sz="3200" dirty="0"/>
              <a:t>uniós országok </a:t>
            </a:r>
            <a:r>
              <a:rPr lang="hu-HU" sz="3200" b="1" dirty="0"/>
              <a:t>állam-, illetve kormányfői </a:t>
            </a:r>
            <a:r>
              <a:rPr lang="hu-HU" sz="3200" dirty="0"/>
              <a:t>az </a:t>
            </a:r>
            <a:r>
              <a:rPr lang="hu-HU" sz="3200" b="1" dirty="0">
                <a:solidFill>
                  <a:srgbClr val="FF0000"/>
                </a:solidFill>
              </a:rPr>
              <a:t>Európai Tanács </a:t>
            </a:r>
            <a:r>
              <a:rPr lang="hu-HU" sz="3200" dirty="0"/>
              <a:t>keretében ülnek össze, hogy meghatározzák az Európai Unió általános </a:t>
            </a:r>
            <a:r>
              <a:rPr lang="hu-HU" sz="3200" b="1" dirty="0"/>
              <a:t>politikai irányvonalát és prioritásait. </a:t>
            </a:r>
            <a:r>
              <a:rPr lang="hu-HU" sz="3200" b="1" dirty="0" smtClean="0"/>
              <a:t> </a:t>
            </a:r>
            <a:r>
              <a:rPr lang="hu-HU" sz="3200" dirty="0" smtClean="0"/>
              <a:t>Székhelye: Brüsszel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9944388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9736"/>
            <a:ext cx="8229600" cy="68296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Az EU intézményei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496" y="692696"/>
            <a:ext cx="9001000" cy="5976664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hu-HU" sz="3100" dirty="0"/>
              <a:t>Az </a:t>
            </a:r>
            <a:r>
              <a:rPr lang="hu-HU" sz="3100" b="1" dirty="0">
                <a:solidFill>
                  <a:srgbClr val="FF0000"/>
                </a:solidFill>
              </a:rPr>
              <a:t>Európai Unió Tanácsában </a:t>
            </a:r>
            <a:r>
              <a:rPr lang="hu-HU" sz="3100" dirty="0"/>
              <a:t>– </a:t>
            </a:r>
            <a:r>
              <a:rPr lang="hu-HU" sz="3100" dirty="0" smtClean="0"/>
              <a:t>a </a:t>
            </a:r>
            <a:r>
              <a:rPr lang="hu-HU" sz="3100" b="1" dirty="0">
                <a:solidFill>
                  <a:srgbClr val="FF0000"/>
                </a:solidFill>
              </a:rPr>
              <a:t>Tanácsban</a:t>
            </a:r>
            <a:r>
              <a:rPr lang="hu-HU" sz="3100" dirty="0"/>
              <a:t> – az egyes EU-országok miniszterei </a:t>
            </a:r>
            <a:r>
              <a:rPr lang="hu-HU" sz="3100" b="1" dirty="0" smtClean="0"/>
              <a:t>jogszabályokat</a:t>
            </a:r>
            <a:r>
              <a:rPr lang="hu-HU" sz="3100" dirty="0" smtClean="0"/>
              <a:t> vitatnak </a:t>
            </a:r>
            <a:r>
              <a:rPr lang="hu-HU" sz="3100" dirty="0"/>
              <a:t>meg, </a:t>
            </a:r>
            <a:r>
              <a:rPr lang="hu-HU" sz="3100" b="1" dirty="0" smtClean="0"/>
              <a:t>fogadnak </a:t>
            </a:r>
            <a:r>
              <a:rPr lang="hu-HU" sz="3100" b="1" dirty="0"/>
              <a:t>el vagy </a:t>
            </a:r>
            <a:r>
              <a:rPr lang="hu-HU" sz="3100" b="1" dirty="0" smtClean="0"/>
              <a:t>módosítanak</a:t>
            </a:r>
            <a:r>
              <a:rPr lang="hu-HU" sz="3100" dirty="0"/>
              <a:t>, illetve </a:t>
            </a:r>
            <a:r>
              <a:rPr lang="hu-HU" sz="3100" dirty="0" smtClean="0"/>
              <a:t>uniós </a:t>
            </a:r>
            <a:r>
              <a:rPr lang="hu-HU" sz="3100" dirty="0"/>
              <a:t>szinten </a:t>
            </a:r>
            <a:r>
              <a:rPr lang="hu-HU" sz="3100" b="1" dirty="0"/>
              <a:t>összehangolják a különböző </a:t>
            </a:r>
            <a:r>
              <a:rPr lang="hu-HU" sz="3100" b="1" dirty="0" smtClean="0"/>
              <a:t>szakpolitikákat. </a:t>
            </a:r>
            <a:r>
              <a:rPr lang="hu-HU" sz="3100" dirty="0" smtClean="0"/>
              <a:t>A </a:t>
            </a:r>
            <a:r>
              <a:rPr lang="hu-HU" sz="3100" dirty="0"/>
              <a:t>miniszterek felhatalmazással bírnak arra nézve, hogy </a:t>
            </a:r>
            <a:r>
              <a:rPr lang="hu-HU" sz="3100" b="1" dirty="0"/>
              <a:t>kormányuk nevében kötelezettséget vállaljanak</a:t>
            </a:r>
            <a:r>
              <a:rPr lang="hu-HU" sz="3100" dirty="0"/>
              <a:t> a Tanács ülésein elfogadott intézkedések végrehajtására. A Tanács </a:t>
            </a:r>
            <a:r>
              <a:rPr lang="hu-HU" sz="3100" dirty="0" smtClean="0"/>
              <a:t>Brüsszelben</a:t>
            </a:r>
            <a:r>
              <a:rPr lang="hu-HU" sz="3100" dirty="0"/>
              <a:t>, </a:t>
            </a:r>
            <a:r>
              <a:rPr lang="hu-HU" sz="3100" dirty="0" smtClean="0"/>
              <a:t>Luxembourgban ülésezik. </a:t>
            </a:r>
            <a:r>
              <a:rPr lang="hu-HU" sz="3100" b="1" dirty="0" smtClean="0"/>
              <a:t>Az </a:t>
            </a:r>
            <a:r>
              <a:rPr lang="hu-HU" sz="3100" b="1" dirty="0"/>
              <a:t>Európai Parlamenttel együtt a Tanács az Európai Unió fő döntéshozatali szerve.</a:t>
            </a:r>
          </a:p>
        </p:txBody>
      </p:sp>
    </p:spTree>
    <p:extLst>
      <p:ext uri="{BB962C8B-B14F-4D97-AF65-F5344CB8AC3E}">
        <p14:creationId xmlns:p14="http://schemas.microsoft.com/office/powerpoint/2010/main" val="30678704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9736"/>
            <a:ext cx="8229600" cy="68296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Az EU intézményei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496" y="692696"/>
            <a:ext cx="9001000" cy="5976664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hu-HU" sz="3200" dirty="0" smtClean="0"/>
              <a:t>Az </a:t>
            </a:r>
            <a:r>
              <a:rPr lang="hu-HU" sz="3200" b="1" dirty="0" smtClean="0">
                <a:solidFill>
                  <a:srgbClr val="FF0000"/>
                </a:solidFill>
              </a:rPr>
              <a:t>Európai Unió Bírósága</a:t>
            </a:r>
            <a:r>
              <a:rPr lang="hu-HU" sz="3200" dirty="0" smtClean="0"/>
              <a:t> </a:t>
            </a:r>
            <a:r>
              <a:rPr lang="hu-HU" sz="3200" dirty="0"/>
              <a:t>gondoskodik arról, hogy az EU mindegyik tagországában </a:t>
            </a:r>
            <a:r>
              <a:rPr lang="hu-HU" sz="3200" b="1" dirty="0"/>
              <a:t>betartsák az uniós jogot,</a:t>
            </a:r>
            <a:r>
              <a:rPr lang="hu-HU" sz="3200" dirty="0"/>
              <a:t> illetve </a:t>
            </a:r>
            <a:r>
              <a:rPr lang="hu-HU" sz="3200" b="1" dirty="0"/>
              <a:t>helyesen értelmezzék és alkalmazzák az uniós szerződéseket</a:t>
            </a:r>
            <a:r>
              <a:rPr lang="hu-HU" sz="3200" dirty="0"/>
              <a:t>: felülvizsgálja az uniós intézmények jogi aktusainak jogszerűségét, biztosítja, hogy az uniós országok teljesítsék a szerződések szerinti kötelezettségeiket, és a tagállami bíróságok kérésére értelmezi az uniós jogot</a:t>
            </a:r>
            <a:r>
              <a:rPr lang="hu-HU" sz="3200" dirty="0" smtClean="0"/>
              <a:t>.</a:t>
            </a:r>
          </a:p>
          <a:p>
            <a:pPr marL="0" indent="0" algn="just">
              <a:buNone/>
            </a:pPr>
            <a:r>
              <a:rPr lang="hu-HU" sz="3200" dirty="0"/>
              <a:t> </a:t>
            </a:r>
            <a:r>
              <a:rPr lang="hu-HU" sz="3200" dirty="0" smtClean="0"/>
              <a:t>    Székhely</a:t>
            </a:r>
            <a:r>
              <a:rPr lang="hu-HU" sz="3200" dirty="0"/>
              <a:t>: Luxembourg</a:t>
            </a:r>
          </a:p>
        </p:txBody>
      </p:sp>
    </p:spTree>
    <p:extLst>
      <p:ext uri="{BB962C8B-B14F-4D97-AF65-F5344CB8AC3E}">
        <p14:creationId xmlns:p14="http://schemas.microsoft.com/office/powerpoint/2010/main" val="35463210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9736"/>
            <a:ext cx="8229600" cy="68296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Az EU intézményei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496" y="692696"/>
            <a:ext cx="9001000" cy="5976664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5"/>
            </a:pPr>
            <a:r>
              <a:rPr lang="hu-HU" sz="3200" dirty="0"/>
              <a:t>Az </a:t>
            </a:r>
            <a:r>
              <a:rPr lang="hu-HU" sz="3200" b="1" dirty="0">
                <a:solidFill>
                  <a:srgbClr val="FF0000"/>
                </a:solidFill>
              </a:rPr>
              <a:t>Európai Bizottság </a:t>
            </a:r>
            <a:r>
              <a:rPr lang="hu-HU" sz="3200" dirty="0"/>
              <a:t>az </a:t>
            </a:r>
            <a:r>
              <a:rPr lang="hu-HU" sz="3200" b="1" dirty="0"/>
              <a:t>EU fő végrehajtó szerve,</a:t>
            </a:r>
            <a:r>
              <a:rPr lang="hu-HU" sz="3200" dirty="0"/>
              <a:t> és </a:t>
            </a:r>
            <a:r>
              <a:rPr lang="hu-HU" sz="3200" b="1" dirty="0"/>
              <a:t>az EU közös érdekeit képviseli</a:t>
            </a:r>
            <a:r>
              <a:rPr lang="hu-HU" sz="3200" dirty="0"/>
              <a:t>. </a:t>
            </a:r>
            <a:r>
              <a:rPr lang="hu-HU" sz="3200" b="1" dirty="0"/>
              <a:t>Ú</a:t>
            </a:r>
            <a:r>
              <a:rPr lang="hu-HU" sz="3200" b="1" dirty="0" smtClean="0"/>
              <a:t>j </a:t>
            </a:r>
            <a:r>
              <a:rPr lang="hu-HU" sz="3200" b="1" dirty="0"/>
              <a:t>jogszabályokra irányuló javaslatokat terjeszt elő, </a:t>
            </a:r>
            <a:r>
              <a:rPr lang="hu-HU" sz="3200" dirty="0"/>
              <a:t>melyeket az Európai Parlament és az Európai Unió Tanácsa részletesen áttekint, majd elfogad. A Bizottság felelős az uniós szakpolitikákért is, </a:t>
            </a:r>
            <a:r>
              <a:rPr lang="hu-HU" sz="3200" dirty="0" smtClean="0"/>
              <a:t>emellett </a:t>
            </a:r>
            <a:r>
              <a:rPr lang="hu-HU" sz="3200" dirty="0"/>
              <a:t>pedig </a:t>
            </a:r>
            <a:r>
              <a:rPr lang="hu-HU" sz="3200" b="1" dirty="0"/>
              <a:t>végrehajtja az uniós költségvetést</a:t>
            </a:r>
            <a:r>
              <a:rPr lang="hu-HU" sz="3200" dirty="0"/>
              <a:t>, és biztosítja, hogy az országok helyesen alkalmazzák az uniós jogot. </a:t>
            </a:r>
            <a:endParaRPr lang="hu-HU" sz="3200" dirty="0" smtClean="0"/>
          </a:p>
          <a:p>
            <a:pPr marL="0" indent="0" algn="just">
              <a:buNone/>
            </a:pPr>
            <a:r>
              <a:rPr lang="hu-HU" sz="3200" dirty="0"/>
              <a:t> </a:t>
            </a:r>
            <a:r>
              <a:rPr lang="hu-HU" sz="3200" dirty="0" smtClean="0"/>
              <a:t>    Székhely</a:t>
            </a:r>
            <a:r>
              <a:rPr lang="hu-HU" sz="3200" dirty="0"/>
              <a:t>: Brüsszel </a:t>
            </a:r>
          </a:p>
        </p:txBody>
      </p:sp>
    </p:spTree>
    <p:extLst>
      <p:ext uri="{BB962C8B-B14F-4D97-AF65-F5344CB8AC3E}">
        <p14:creationId xmlns:p14="http://schemas.microsoft.com/office/powerpoint/2010/main" val="358060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189C478C-BBC1-4ACC-952A-BE571019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772816"/>
            <a:ext cx="8856984" cy="48965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700" dirty="0"/>
              <a:t>Egy országnak </a:t>
            </a:r>
            <a:r>
              <a:rPr lang="hu-HU" sz="2700" b="1" dirty="0"/>
              <a:t>komparatív előnye </a:t>
            </a:r>
            <a:r>
              <a:rPr lang="hu-HU" sz="2700" dirty="0" smtClean="0"/>
              <a:t>van egy </a:t>
            </a:r>
            <a:r>
              <a:rPr lang="hu-HU" sz="2700" dirty="0"/>
              <a:t>termék előállításában, ha az adott termék gyártásának más termékekben kifejezett </a:t>
            </a:r>
            <a:r>
              <a:rPr lang="hu-HU" sz="2700" dirty="0" smtClean="0"/>
              <a:t>alternatív </a:t>
            </a:r>
            <a:r>
              <a:rPr lang="hu-HU" sz="2700" dirty="0"/>
              <a:t>költsége alacsonyabb, mint más országokban (azaz nagyobb a relatív hatékonyság</a:t>
            </a:r>
            <a:r>
              <a:rPr lang="hu-HU" sz="2700" dirty="0" smtClean="0"/>
              <a:t>).</a:t>
            </a:r>
          </a:p>
          <a:p>
            <a:pPr marL="0" indent="0" algn="just">
              <a:buNone/>
            </a:pPr>
            <a:r>
              <a:rPr lang="hu-HU" sz="2700" dirty="0"/>
              <a:t>A komparatív előny elmélete szerint a kereskedelem kölcsönösen előnyös lehet, ha </a:t>
            </a:r>
            <a:r>
              <a:rPr lang="hu-HU" sz="2700" dirty="0" smtClean="0"/>
              <a:t>minden </a:t>
            </a:r>
            <a:r>
              <a:rPr lang="hu-HU" sz="2700" dirty="0"/>
              <a:t>nemzet annak a terméknek a termelésére szakosodik, amelynek termelésében </a:t>
            </a:r>
            <a:r>
              <a:rPr lang="hu-HU" sz="2700" dirty="0" smtClean="0"/>
              <a:t>relatíve hatékony</a:t>
            </a:r>
            <a:r>
              <a:rPr lang="hu-HU" sz="2700" dirty="0"/>
              <a:t>. </a:t>
            </a:r>
            <a:r>
              <a:rPr lang="hu-HU" sz="2700" dirty="0" smtClean="0"/>
              <a:t>(</a:t>
            </a:r>
            <a:r>
              <a:rPr lang="hu-HU" sz="2700" b="1" dirty="0" smtClean="0"/>
              <a:t>Termelési specializáció</a:t>
            </a:r>
            <a:r>
              <a:rPr lang="hu-HU" sz="2700" dirty="0" smtClean="0"/>
              <a:t>)</a:t>
            </a:r>
            <a:endParaRPr lang="hu-HU" sz="2700" dirty="0"/>
          </a:p>
        </p:txBody>
      </p:sp>
      <p:sp>
        <p:nvSpPr>
          <p:cNvPr id="4" name="Cím 1">
            <a:extLst>
              <a:ext uri="{FF2B5EF4-FFF2-40B4-BE49-F238E27FC236}">
                <a16:creationId xmlns="" xmlns:a16="http://schemas.microsoft.com/office/drawing/2014/main" id="{68590E74-6F74-4DDC-9DF5-7B0CA0A5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hu-HU" sz="3500" dirty="0"/>
              <a:t>A nemzetközi gazdasági kapcsolatok </a:t>
            </a:r>
            <a:r>
              <a:rPr lang="hu-HU" sz="3500" dirty="0" smtClean="0"/>
              <a:t>szükségessége – </a:t>
            </a:r>
            <a:r>
              <a:rPr lang="hu-HU" sz="3500" b="1" dirty="0" smtClean="0"/>
              <a:t>Klasszikus, neoklasszikus kereskedelmi elméletek</a:t>
            </a:r>
            <a:endParaRPr lang="hu-HU" sz="3500" b="1" dirty="0"/>
          </a:p>
        </p:txBody>
      </p:sp>
    </p:spTree>
    <p:extLst>
      <p:ext uri="{BB962C8B-B14F-4D97-AF65-F5344CB8AC3E}">
        <p14:creationId xmlns:p14="http://schemas.microsoft.com/office/powerpoint/2010/main" val="32537030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68296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Az EU intézményei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496" y="1268760"/>
            <a:ext cx="9001000" cy="5400600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6"/>
            </a:pPr>
            <a:r>
              <a:rPr lang="hu-HU" sz="3200" dirty="0"/>
              <a:t>Az </a:t>
            </a:r>
            <a:r>
              <a:rPr lang="hu-HU" sz="3200" b="1" dirty="0">
                <a:solidFill>
                  <a:srgbClr val="FF0000"/>
                </a:solidFill>
              </a:rPr>
              <a:t>Európai Központi Bank </a:t>
            </a:r>
            <a:r>
              <a:rPr lang="hu-HU" sz="3200" dirty="0"/>
              <a:t>(EKB) és a Központi Bankok Európai Rendszere (KBER) </a:t>
            </a:r>
            <a:r>
              <a:rPr lang="hu-HU" sz="3200" b="1" dirty="0"/>
              <a:t>felelős azért, hogy az árak stabilak maradjanak az </a:t>
            </a:r>
            <a:r>
              <a:rPr lang="hu-HU" sz="3200" b="1" dirty="0" err="1"/>
              <a:t>euróövezetben</a:t>
            </a:r>
            <a:r>
              <a:rPr lang="hu-HU" sz="3200" b="1" dirty="0"/>
              <a:t>. </a:t>
            </a:r>
            <a:r>
              <a:rPr lang="hu-HU" sz="3200" dirty="0"/>
              <a:t>Az EKB és a KBER </a:t>
            </a:r>
            <a:r>
              <a:rPr lang="hu-HU" sz="3200" b="1" dirty="0"/>
              <a:t>felel az </a:t>
            </a:r>
            <a:r>
              <a:rPr lang="hu-HU" sz="3200" b="1" dirty="0" err="1"/>
              <a:t>euróövezet</a:t>
            </a:r>
            <a:r>
              <a:rPr lang="hu-HU" sz="3200" b="1" dirty="0"/>
              <a:t> monetáris és árfolyam-politikájáért </a:t>
            </a:r>
            <a:r>
              <a:rPr lang="hu-HU" sz="3200" dirty="0"/>
              <a:t>is, és feladatuk az is, hogy támogassák az EU gazdaságpolitikáját. </a:t>
            </a:r>
            <a:endParaRPr lang="hu-HU" sz="3200" dirty="0" smtClean="0"/>
          </a:p>
          <a:p>
            <a:pPr marL="0" indent="0" algn="just">
              <a:buNone/>
            </a:pPr>
            <a:r>
              <a:rPr lang="hu-HU" sz="3200" dirty="0" smtClean="0"/>
              <a:t>     Székhely</a:t>
            </a:r>
            <a:r>
              <a:rPr lang="hu-HU" sz="3200" dirty="0"/>
              <a:t>: Frankfurt </a:t>
            </a:r>
          </a:p>
        </p:txBody>
      </p:sp>
    </p:spTree>
    <p:extLst>
      <p:ext uri="{BB962C8B-B14F-4D97-AF65-F5344CB8AC3E}">
        <p14:creationId xmlns:p14="http://schemas.microsoft.com/office/powerpoint/2010/main" val="27400275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4543"/>
            <a:ext cx="8229600" cy="68296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Az EU intézményei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496" y="764704"/>
            <a:ext cx="9001000" cy="5904656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7"/>
            </a:pPr>
            <a:r>
              <a:rPr lang="hu-HU" sz="3200" dirty="0"/>
              <a:t>Az </a:t>
            </a:r>
            <a:r>
              <a:rPr lang="hu-HU" sz="3200" b="1" dirty="0">
                <a:solidFill>
                  <a:srgbClr val="FF0000"/>
                </a:solidFill>
              </a:rPr>
              <a:t>Európai Számvevőszék </a:t>
            </a:r>
            <a:r>
              <a:rPr lang="hu-HU" sz="3200" dirty="0"/>
              <a:t>hozzájárul az uniós pénzgazdálkodás javításához, valamint az elszámoltathatóság és az átláthatóság előmozdításához, és </a:t>
            </a:r>
            <a:r>
              <a:rPr lang="hu-HU" sz="3200" b="1" dirty="0"/>
              <a:t>az uniós polgárok pénzügyi érdekeinek független őreként jár el</a:t>
            </a:r>
            <a:r>
              <a:rPr lang="hu-HU" sz="3200" dirty="0"/>
              <a:t>. </a:t>
            </a:r>
            <a:r>
              <a:rPr lang="hu-HU" sz="3200" b="1" dirty="0"/>
              <a:t>Ellenőrzi, hogy az uniós forrásokat helyesen számolják-e el, </a:t>
            </a:r>
            <a:r>
              <a:rPr lang="hu-HU" sz="3200" dirty="0"/>
              <a:t>illetve a vonatkozó szabályoknak és rendelkezéseknek megfelelően szedik-e be és költik-e el, továbbá hogy kezelésük megfelel-e a hatékony és eredményes pénzgazdálkodás elveinek</a:t>
            </a:r>
            <a:r>
              <a:rPr lang="hu-HU" sz="3200" dirty="0" smtClean="0"/>
              <a:t>.</a:t>
            </a:r>
          </a:p>
          <a:p>
            <a:pPr marL="0" indent="0" algn="just">
              <a:buNone/>
            </a:pPr>
            <a:r>
              <a:rPr lang="hu-HU" sz="3200" dirty="0" smtClean="0"/>
              <a:t>    Székhelye: Luxembourg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0309295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4543"/>
            <a:ext cx="8229600" cy="68296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Az EU költségvetési bevételei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496" y="548680"/>
            <a:ext cx="9001000" cy="6120680"/>
          </a:xfrm>
        </p:spPr>
        <p:txBody>
          <a:bodyPr>
            <a:noAutofit/>
          </a:bodyPr>
          <a:lstStyle/>
          <a:p>
            <a:pPr algn="just"/>
            <a:r>
              <a:rPr lang="hu-HU" sz="3200" b="1" dirty="0"/>
              <a:t>A</a:t>
            </a:r>
            <a:r>
              <a:rPr lang="hu-HU" sz="3200" b="1" dirty="0" smtClean="0"/>
              <a:t>z </a:t>
            </a:r>
            <a:r>
              <a:rPr lang="hu-HU" sz="3200" b="1" dirty="0"/>
              <a:t>egyes országok bruttó nemzeti jövedelmének (GNI) egy része</a:t>
            </a:r>
            <a:r>
              <a:rPr lang="hu-HU" sz="3200" dirty="0"/>
              <a:t>, melynek mértéke attól függ, hogy mennyire gazdag az adott </a:t>
            </a:r>
            <a:r>
              <a:rPr lang="hu-HU" sz="3200" dirty="0" smtClean="0"/>
              <a:t>ország;</a:t>
            </a:r>
          </a:p>
          <a:p>
            <a:pPr algn="just"/>
            <a:r>
              <a:rPr lang="hu-HU" sz="3200" dirty="0" smtClean="0"/>
              <a:t>az </a:t>
            </a:r>
            <a:r>
              <a:rPr lang="hu-HU" sz="3200" dirty="0"/>
              <a:t>Unión kívülről érkező termékekre kivetett </a:t>
            </a:r>
            <a:r>
              <a:rPr lang="hu-HU" sz="3200" b="1" dirty="0" smtClean="0"/>
              <a:t>vámok;</a:t>
            </a:r>
          </a:p>
          <a:p>
            <a:pPr algn="just"/>
            <a:r>
              <a:rPr lang="hu-HU" sz="3200" dirty="0" smtClean="0"/>
              <a:t>az </a:t>
            </a:r>
            <a:r>
              <a:rPr lang="hu-HU" sz="3200" dirty="0"/>
              <a:t>egyes uniós tagállamok által </a:t>
            </a:r>
            <a:r>
              <a:rPr lang="hu-HU" sz="3200" b="1" dirty="0"/>
              <a:t>beszedett hozzáadottérték-adó egy kis </a:t>
            </a:r>
            <a:r>
              <a:rPr lang="hu-HU" sz="3200" b="1" dirty="0" smtClean="0"/>
              <a:t>része;</a:t>
            </a:r>
          </a:p>
          <a:p>
            <a:pPr algn="just"/>
            <a:r>
              <a:rPr lang="hu-HU" sz="3200" dirty="0" smtClean="0"/>
              <a:t>2021-től </a:t>
            </a:r>
            <a:r>
              <a:rPr lang="hu-HU" sz="3200" dirty="0"/>
              <a:t>kezdődően egy, az </a:t>
            </a:r>
            <a:r>
              <a:rPr lang="hu-HU" sz="3200" dirty="0" err="1"/>
              <a:t>újrafeldolgozatlan</a:t>
            </a:r>
            <a:r>
              <a:rPr lang="hu-HU" sz="3200" dirty="0"/>
              <a:t> műanyag csomagolási hulladékon alapuló tagállami </a:t>
            </a:r>
            <a:r>
              <a:rPr lang="hu-HU" sz="3200" dirty="0" smtClean="0"/>
              <a:t>hozzájárulás;</a:t>
            </a:r>
          </a:p>
          <a:p>
            <a:pPr algn="just"/>
            <a:r>
              <a:rPr lang="hu-HU" sz="3200" dirty="0" smtClean="0"/>
              <a:t>egyéb bevételek</a:t>
            </a:r>
            <a:r>
              <a:rPr lang="hu-H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50242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4543"/>
            <a:ext cx="8229600" cy="68296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Az EU költségvetési kiadásai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496" y="764704"/>
            <a:ext cx="9001000" cy="5904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200" dirty="0"/>
              <a:t>Az uniós költségvetés </a:t>
            </a:r>
            <a:r>
              <a:rPr lang="hu-HU" sz="3200" b="1" dirty="0"/>
              <a:t>elsősorban beruházásokat finanszíroz.</a:t>
            </a:r>
            <a:r>
              <a:rPr lang="hu-HU" sz="3200" dirty="0"/>
              <a:t> Az EU ezért </a:t>
            </a:r>
            <a:r>
              <a:rPr lang="hu-HU" sz="3200" b="1" dirty="0"/>
              <a:t>hosszú távra (5–7 évre) szóló</a:t>
            </a:r>
            <a:r>
              <a:rPr lang="hu-HU" sz="3200" dirty="0"/>
              <a:t>, úgynevezett többéves pénzügyi keretet fogad el. A hosszú távú költségvetés meghatározza az EU hosszú távú kiadásaira vonatkozó prioritásokat és korlátokat. A </a:t>
            </a:r>
            <a:r>
              <a:rPr lang="hu-HU" sz="3200" b="1" dirty="0"/>
              <a:t>jelenlegi pénzügyi keret a 2021–2027 közötti </a:t>
            </a:r>
            <a:r>
              <a:rPr lang="hu-HU" sz="3200" dirty="0"/>
              <a:t>időszakot öleli </a:t>
            </a:r>
            <a:r>
              <a:rPr lang="hu-HU" sz="3200" dirty="0" smtClean="0"/>
              <a:t>fel. Az </a:t>
            </a:r>
            <a:r>
              <a:rPr lang="hu-HU" sz="3200" dirty="0"/>
              <a:t>EU számtalan tevékenységet finanszíroz az uniós költségvetésből, a </a:t>
            </a:r>
            <a:r>
              <a:rPr lang="hu-HU" sz="3200" b="1" dirty="0"/>
              <a:t>vidékfejlesztéstől</a:t>
            </a:r>
            <a:r>
              <a:rPr lang="hu-HU" sz="3200" dirty="0"/>
              <a:t> kezdve a </a:t>
            </a:r>
            <a:r>
              <a:rPr lang="hu-HU" sz="3200" b="1" dirty="0"/>
              <a:t>környezetvédelmen</a:t>
            </a:r>
            <a:r>
              <a:rPr lang="hu-HU" sz="3200" dirty="0"/>
              <a:t> át a </a:t>
            </a:r>
            <a:r>
              <a:rPr lang="hu-HU" sz="3200" b="1" dirty="0"/>
              <a:t>külső határok védelméig</a:t>
            </a:r>
            <a:r>
              <a:rPr lang="hu-HU" sz="3200" dirty="0"/>
              <a:t> és az </a:t>
            </a:r>
            <a:r>
              <a:rPr lang="hu-HU" sz="3200" b="1" dirty="0"/>
              <a:t>emberi jogok előmozdításáig. </a:t>
            </a:r>
          </a:p>
        </p:txBody>
      </p:sp>
    </p:spTree>
    <p:extLst>
      <p:ext uri="{BB962C8B-B14F-4D97-AF65-F5344CB8AC3E}">
        <p14:creationId xmlns:p14="http://schemas.microsoft.com/office/powerpoint/2010/main" val="41839483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68296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Az EU pénzneme az euró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61662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hu-HU" sz="3200" b="1" dirty="0" smtClean="0"/>
              <a:t> 2002. január 1-től került bevezetésre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3200" dirty="0" smtClean="0"/>
              <a:t>Ausztria, Belgium, Ciprus, Észtország, Finnország, Franciaország, Görögország, Hollandia, Horvátország, Írország, Lettország, Litvánia, Luxemburg, Málta, Németország, Olaszország, Portugália, Spanyolország, Szlovákia, Szlovénia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3200" dirty="0" smtClean="0"/>
              <a:t>20 </a:t>
            </a:r>
            <a:r>
              <a:rPr lang="hu-HU" sz="3200" dirty="0" err="1" smtClean="0"/>
              <a:t>euróövezeti</a:t>
            </a:r>
            <a:r>
              <a:rPr lang="hu-HU" sz="3200" dirty="0" smtClean="0"/>
              <a:t> ország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3200" dirty="0" smtClean="0"/>
              <a:t>Ezen kívül: európai </a:t>
            </a:r>
            <a:r>
              <a:rPr lang="hu-HU" sz="3200" dirty="0" err="1" smtClean="0"/>
              <a:t>miniállamok</a:t>
            </a:r>
            <a:r>
              <a:rPr lang="hu-HU" sz="3200" dirty="0" smtClean="0"/>
              <a:t>, Koszovó, Montenegró, francia, spanyol, portugál szigetek a világban, stb.</a:t>
            </a:r>
          </a:p>
          <a:p>
            <a:pPr marL="0" indent="0" algn="just">
              <a:buNone/>
            </a:pPr>
            <a:endParaRPr lang="hu-HU" sz="3200" b="1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hu-HU" sz="3200" b="1" dirty="0"/>
          </a:p>
        </p:txBody>
      </p:sp>
    </p:spTree>
    <p:extLst>
      <p:ext uri="{BB962C8B-B14F-4D97-AF65-F5344CB8AC3E}">
        <p14:creationId xmlns:p14="http://schemas.microsoft.com/office/powerpoint/2010/main" val="6562591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4543"/>
            <a:ext cx="8229600" cy="68296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Az EU pénzneme az euró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496" y="764704"/>
            <a:ext cx="9001000" cy="590465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hu-HU" sz="3200" b="1" dirty="0"/>
              <a:t>könnyebb összehasonlítani az árakat </a:t>
            </a:r>
            <a:r>
              <a:rPr lang="hu-HU" sz="3200" dirty="0"/>
              <a:t>az </a:t>
            </a:r>
            <a:r>
              <a:rPr lang="hu-HU" sz="3200" dirty="0" err="1"/>
              <a:t>euróövezeten</a:t>
            </a:r>
            <a:r>
              <a:rPr lang="hu-HU" sz="3200" dirty="0"/>
              <a:t> belül, </a:t>
            </a:r>
            <a:endParaRPr lang="hu-HU" sz="32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3200" dirty="0"/>
              <a:t> </a:t>
            </a:r>
            <a:r>
              <a:rPr lang="hu-HU" sz="3200" b="1" dirty="0" smtClean="0"/>
              <a:t>árstabilitás;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3200" dirty="0" smtClean="0"/>
              <a:t>a </a:t>
            </a:r>
            <a:r>
              <a:rPr lang="hu-HU" sz="3200" dirty="0"/>
              <a:t>vállalkozások könnyebben, alacsonyabb költséggel és biztonságosabban vásárolhatnak és értékesíthetnek termékeket az </a:t>
            </a:r>
            <a:r>
              <a:rPr lang="hu-HU" sz="3200" dirty="0" err="1"/>
              <a:t>euróövezetben</a:t>
            </a:r>
            <a:r>
              <a:rPr lang="hu-HU" sz="3200" dirty="0" smtClean="0"/>
              <a:t>,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3200" dirty="0" smtClean="0"/>
              <a:t>nagyobb </a:t>
            </a:r>
            <a:r>
              <a:rPr lang="hu-HU" sz="3200" dirty="0"/>
              <a:t>fokú gazdasági stabilitás és </a:t>
            </a:r>
            <a:r>
              <a:rPr lang="hu-HU" sz="3200" dirty="0" smtClean="0"/>
              <a:t>növekedés;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3200" dirty="0" smtClean="0"/>
              <a:t>integráltabb</a:t>
            </a:r>
            <a:r>
              <a:rPr lang="hu-HU" sz="3200" dirty="0"/>
              <a:t>, ezért </a:t>
            </a:r>
            <a:r>
              <a:rPr lang="hu-HU" sz="3200" b="1" dirty="0"/>
              <a:t>hatékonyabban működő pénzügyi </a:t>
            </a:r>
            <a:r>
              <a:rPr lang="hu-HU" sz="3200" b="1" dirty="0" smtClean="0"/>
              <a:t>piacok;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3200" dirty="0" smtClean="0"/>
              <a:t>az </a:t>
            </a:r>
            <a:r>
              <a:rPr lang="hu-HU" sz="3200" dirty="0"/>
              <a:t>eurót használó országok </a:t>
            </a:r>
            <a:r>
              <a:rPr lang="hu-HU" sz="3200" b="1" dirty="0"/>
              <a:t>nagyobb befolyása a </a:t>
            </a:r>
            <a:r>
              <a:rPr lang="hu-HU" sz="3200" b="1" dirty="0" smtClean="0"/>
              <a:t>világgazdaságban</a:t>
            </a:r>
            <a:r>
              <a:rPr lang="hu-HU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8582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Globalizáció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60212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700" dirty="0"/>
              <a:t>A fejlett gazdaságokat összefogó Gazdasági Együttműködés és Fejlesztés </a:t>
            </a:r>
            <a:r>
              <a:rPr lang="hu-HU" sz="2700" dirty="0" smtClean="0"/>
              <a:t>Szervezete (OECD</a:t>
            </a:r>
            <a:r>
              <a:rPr lang="hu-HU" sz="2700" dirty="0"/>
              <a:t>) </a:t>
            </a:r>
            <a:r>
              <a:rPr lang="hu-HU" sz="2700" dirty="0" smtClean="0"/>
              <a:t>szerint a globalizáció „egy </a:t>
            </a:r>
            <a:r>
              <a:rPr lang="hu-HU" sz="2700" dirty="0"/>
              <a:t>dinamikus, </a:t>
            </a:r>
            <a:r>
              <a:rPr lang="hu-HU" sz="2700" dirty="0" err="1" smtClean="0"/>
              <a:t>multidimenzionális</a:t>
            </a:r>
            <a:r>
              <a:rPr lang="hu-HU" sz="2700" dirty="0" smtClean="0"/>
              <a:t> folyamat</a:t>
            </a:r>
            <a:r>
              <a:rPr lang="hu-HU" sz="2700" dirty="0"/>
              <a:t>, aminek eredményeképpen </a:t>
            </a:r>
            <a:r>
              <a:rPr lang="hu-HU" sz="2700" b="1" dirty="0"/>
              <a:t>a nemzeti erőforrások nemzetközileg </a:t>
            </a:r>
            <a:r>
              <a:rPr lang="hu-HU" sz="2700" b="1" dirty="0" smtClean="0"/>
              <a:t>egyre mobilakká </a:t>
            </a:r>
            <a:r>
              <a:rPr lang="hu-HU" sz="2700" b="1" dirty="0"/>
              <a:t>válnak, a nemzetgazdaságok pedig eközben egyre </a:t>
            </a:r>
            <a:r>
              <a:rPr lang="hu-HU" sz="2700" b="1" dirty="0" smtClean="0"/>
              <a:t>inkább függőségi </a:t>
            </a:r>
            <a:r>
              <a:rPr lang="hu-HU" sz="2700" b="1" dirty="0"/>
              <a:t>viszonyba kerülnek.”</a:t>
            </a:r>
          </a:p>
          <a:p>
            <a:pPr marL="0" indent="0" algn="just">
              <a:buNone/>
            </a:pPr>
            <a:r>
              <a:rPr lang="hu-HU" sz="2700" dirty="0"/>
              <a:t>Az Egyesült Nemzetek Szervezete (</a:t>
            </a:r>
            <a:r>
              <a:rPr lang="hu-HU" sz="2700" dirty="0" smtClean="0"/>
              <a:t>ENSZ) </a:t>
            </a:r>
            <a:r>
              <a:rPr lang="hu-HU" sz="2700" dirty="0"/>
              <a:t>a </a:t>
            </a:r>
            <a:r>
              <a:rPr lang="hu-HU" sz="2700" b="1" dirty="0"/>
              <a:t>globalizáció </a:t>
            </a:r>
            <a:r>
              <a:rPr lang="hu-HU" sz="2700" b="1" dirty="0" smtClean="0"/>
              <a:t>a bolygó </a:t>
            </a:r>
            <a:r>
              <a:rPr lang="hu-HU" sz="2700" b="1" dirty="0"/>
              <a:t>lakói közti függőségi viszony növekedéseként értelmezi,</a:t>
            </a:r>
            <a:r>
              <a:rPr lang="hu-HU" sz="2700" dirty="0"/>
              <a:t> ahol az embereket </a:t>
            </a:r>
            <a:r>
              <a:rPr lang="hu-HU" sz="2700" dirty="0" smtClean="0"/>
              <a:t>a kereskedelem</a:t>
            </a:r>
            <a:r>
              <a:rPr lang="hu-HU" sz="2700" dirty="0"/>
              <a:t>, a beruházások és a kormányzás gazdasági és szociális </a:t>
            </a:r>
            <a:r>
              <a:rPr lang="hu-HU" sz="2700" dirty="0" smtClean="0"/>
              <a:t>értelemben összeköti</a:t>
            </a:r>
            <a:r>
              <a:rPr lang="hu-HU" sz="2700" dirty="0"/>
              <a:t>. Ezeket a kapcsolatokat felerősíti a piaci liberalizáció, valamint </a:t>
            </a:r>
            <a:r>
              <a:rPr lang="hu-HU" sz="2700" dirty="0" smtClean="0"/>
              <a:t>az információs</a:t>
            </a:r>
            <a:r>
              <a:rPr lang="hu-HU" sz="2700" dirty="0"/>
              <a:t>, a kommunikációs és a közlekedési technológiák fejlődése.</a:t>
            </a:r>
          </a:p>
        </p:txBody>
      </p:sp>
    </p:spTree>
    <p:extLst>
      <p:ext uri="{BB962C8B-B14F-4D97-AF65-F5344CB8AC3E}">
        <p14:creationId xmlns:p14="http://schemas.microsoft.com/office/powerpoint/2010/main" val="9537483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Globalizáció</a:t>
            </a:r>
            <a:endParaRPr lang="hu-H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704856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2921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Globalizáció</a:t>
            </a:r>
            <a:endParaRPr lang="hu-H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7992888" cy="554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507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Globalizáció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7606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b="1" dirty="0"/>
              <a:t>Fejlett országoknak </a:t>
            </a:r>
            <a:r>
              <a:rPr lang="hu-HU" dirty="0"/>
              <a:t>általában az iparosodott, magas egy főre jutó </a:t>
            </a:r>
            <a:r>
              <a:rPr lang="hu-HU" dirty="0" smtClean="0"/>
              <a:t>nemzeti jövedelemmel </a:t>
            </a:r>
            <a:r>
              <a:rPr lang="hu-HU" dirty="0"/>
              <a:t>rendelkező országokat nevezzük. Ide tartoznak az </a:t>
            </a:r>
            <a:r>
              <a:rPr lang="hu-HU" dirty="0" smtClean="0"/>
              <a:t>észak-amerikai országok</a:t>
            </a:r>
            <a:r>
              <a:rPr lang="hu-HU" dirty="0"/>
              <a:t>, az Európai Gazdasági Térség országai, Japán, Tajvan, Szingapúr, </a:t>
            </a:r>
            <a:r>
              <a:rPr lang="hu-HU" dirty="0" smtClean="0"/>
              <a:t>Dél-Korea</a:t>
            </a:r>
            <a:r>
              <a:rPr lang="hu-HU" dirty="0"/>
              <a:t>, Ausztrália és Új-Zéland. Mivel legtöbbjük az északi féltekén található, ezért </a:t>
            </a:r>
            <a:r>
              <a:rPr lang="hu-HU" dirty="0" smtClean="0"/>
              <a:t>a fejlett </a:t>
            </a:r>
            <a:r>
              <a:rPr lang="hu-HU" dirty="0"/>
              <a:t>országokat együttesen északi országoknak is hívják. Ezen országok </a:t>
            </a:r>
            <a:r>
              <a:rPr lang="hu-HU" dirty="0" smtClean="0"/>
              <a:t>esetében igen </a:t>
            </a:r>
            <a:r>
              <a:rPr lang="hu-HU" dirty="0"/>
              <a:t>magas az egymás közti kereskedelem volumene és aránya is más régiókkal </a:t>
            </a:r>
            <a:r>
              <a:rPr lang="hu-HU" dirty="0" smtClean="0"/>
              <a:t>való kereskedelemhez </a:t>
            </a:r>
            <a:r>
              <a:rPr lang="hu-HU" dirty="0"/>
              <a:t>viszonyítva. Termékeik jellemzően magas hozzáadott </a:t>
            </a:r>
            <a:r>
              <a:rPr lang="hu-HU" dirty="0" smtClean="0"/>
              <a:t>értéket képviselő </a:t>
            </a:r>
            <a:r>
              <a:rPr lang="hu-HU" dirty="0"/>
              <a:t>versenyképes áruk és szolgáltatások, ami a nemzetközi piac </a:t>
            </a:r>
            <a:r>
              <a:rPr lang="hu-HU" dirty="0" smtClean="0"/>
              <a:t>főszereplőivé teszi </a:t>
            </a:r>
            <a:r>
              <a:rPr lang="hu-HU" dirty="0"/>
              <a:t>őket. A nemzetközi tőkepiac meghatározói. Gazdasági súlyuk </a:t>
            </a:r>
            <a:r>
              <a:rPr lang="hu-HU" dirty="0" smtClean="0"/>
              <a:t>mellett meghatározóak </a:t>
            </a:r>
            <a:r>
              <a:rPr lang="hu-HU" dirty="0"/>
              <a:t>a nemzetközi politikában is. </a:t>
            </a:r>
          </a:p>
        </p:txBody>
      </p:sp>
    </p:spTree>
    <p:extLst>
      <p:ext uri="{BB962C8B-B14F-4D97-AF65-F5344CB8AC3E}">
        <p14:creationId xmlns:p14="http://schemas.microsoft.com/office/powerpoint/2010/main" val="373919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189C478C-BBC1-4ACC-952A-BE571019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556792"/>
            <a:ext cx="8856984" cy="511256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dirty="0"/>
              <a:t>Kanada és Spanyolország azonos minőségű búzát és bort állít elő. Kanadában </a:t>
            </a:r>
            <a:r>
              <a:rPr lang="hu-HU" sz="2800" dirty="0" smtClean="0"/>
              <a:t>1 munkaóra </a:t>
            </a:r>
            <a:r>
              <a:rPr lang="hu-HU" sz="2800" dirty="0"/>
              <a:t>alatt 6 l bort és 8 t búzát, Spanyolországban 4 l bort és 2 t </a:t>
            </a:r>
            <a:r>
              <a:rPr lang="hu-HU" sz="2800" dirty="0" smtClean="0"/>
              <a:t>búzát készítenek</a:t>
            </a:r>
            <a:r>
              <a:rPr lang="hu-HU" sz="2800" dirty="0"/>
              <a:t>.</a:t>
            </a:r>
          </a:p>
          <a:p>
            <a:pPr marL="0" indent="0" algn="just">
              <a:buNone/>
            </a:pPr>
            <a:r>
              <a:rPr lang="hu-HU" sz="2800" dirty="0"/>
              <a:t>Kanadában a bortermelő munkások órabére 2 euró, a búzatermelőké 3 </a:t>
            </a:r>
            <a:r>
              <a:rPr lang="hu-HU" sz="2800" dirty="0" smtClean="0"/>
              <a:t>euró. Spanyolországban </a:t>
            </a:r>
            <a:r>
              <a:rPr lang="hu-HU" sz="2800" dirty="0"/>
              <a:t>a bortermelők óránként 1 eurót, a búzatermelő munkások pedig </a:t>
            </a:r>
            <a:r>
              <a:rPr lang="hu-HU" sz="2800" dirty="0" smtClean="0"/>
              <a:t>4 eurót </a:t>
            </a:r>
            <a:r>
              <a:rPr lang="hu-HU" sz="2800" dirty="0"/>
              <a:t>kapnak.</a:t>
            </a:r>
          </a:p>
          <a:p>
            <a:pPr marL="0" indent="0" algn="just">
              <a:buNone/>
            </a:pPr>
            <a:r>
              <a:rPr lang="hu-HU" sz="2800" dirty="0"/>
              <a:t>A feladat ugyanaz. Határozzuk meg, hogy melyik ország melyik terméket </a:t>
            </a:r>
            <a:r>
              <a:rPr lang="hu-HU" sz="2800" dirty="0" smtClean="0"/>
              <a:t>fogja előállítani</a:t>
            </a:r>
            <a:r>
              <a:rPr lang="hu-HU" sz="2800" dirty="0"/>
              <a:t>, számára melyik termék termelése és világpiaci értékesítése jár </a:t>
            </a:r>
            <a:r>
              <a:rPr lang="hu-HU" sz="2800" dirty="0" smtClean="0"/>
              <a:t>előnnyel, illetve </a:t>
            </a:r>
            <a:r>
              <a:rPr lang="hu-HU" sz="2800" dirty="0"/>
              <a:t>több előnnyel!</a:t>
            </a:r>
          </a:p>
        </p:txBody>
      </p:sp>
      <p:sp>
        <p:nvSpPr>
          <p:cNvPr id="4" name="Cím 1">
            <a:extLst>
              <a:ext uri="{FF2B5EF4-FFF2-40B4-BE49-F238E27FC236}">
                <a16:creationId xmlns="" xmlns:a16="http://schemas.microsoft.com/office/drawing/2014/main" id="{68590E74-6F74-4DDC-9DF5-7B0CA0A5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hu-HU" sz="3500" dirty="0"/>
              <a:t>A nemzetközi gazdasági kapcsolatok </a:t>
            </a:r>
            <a:r>
              <a:rPr lang="hu-HU" sz="3500" dirty="0" smtClean="0"/>
              <a:t>szükségessége – </a:t>
            </a:r>
            <a:r>
              <a:rPr lang="hu-HU" sz="3500" b="1" dirty="0" smtClean="0"/>
              <a:t>Klasszikus, neoklasszikus kereskedelmi elméletek</a:t>
            </a:r>
            <a:endParaRPr lang="hu-HU" sz="3500" b="1" dirty="0"/>
          </a:p>
        </p:txBody>
      </p:sp>
    </p:spTree>
    <p:extLst>
      <p:ext uri="{BB962C8B-B14F-4D97-AF65-F5344CB8AC3E}">
        <p14:creationId xmlns:p14="http://schemas.microsoft.com/office/powerpoint/2010/main" val="18460124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/>
              <a:t>Globalizáció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76064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hu-HU" dirty="0"/>
              <a:t>Az ellenpólust a </a:t>
            </a:r>
            <a:r>
              <a:rPr lang="hu-HU" b="1" dirty="0"/>
              <a:t>fejlődő országok </a:t>
            </a:r>
            <a:r>
              <a:rPr lang="hu-HU" dirty="0"/>
              <a:t>csoportja alkotja. Afrika, Közép- és </a:t>
            </a:r>
            <a:r>
              <a:rPr lang="hu-HU" dirty="0" smtClean="0"/>
              <a:t>Dél-Amerika, Ázsia </a:t>
            </a:r>
            <a:r>
              <a:rPr lang="hu-HU" dirty="0"/>
              <a:t>(Japánt kivéve) és Óceánia (Ausztráliát és Új-Zélandot leszámítva) </a:t>
            </a:r>
            <a:r>
              <a:rPr lang="hu-HU" dirty="0" smtClean="0"/>
              <a:t>tartozik ebbe </a:t>
            </a:r>
            <a:r>
              <a:rPr lang="hu-HU" dirty="0"/>
              <a:t>az </a:t>
            </a:r>
            <a:r>
              <a:rPr lang="hu-HU" dirty="0" err="1"/>
              <a:t>országcsoportba</a:t>
            </a:r>
            <a:r>
              <a:rPr lang="hu-HU" dirty="0"/>
              <a:t>. Mivel a déli félteke majdnem összes állama ide </a:t>
            </a:r>
            <a:r>
              <a:rPr lang="hu-HU" dirty="0" smtClean="0"/>
              <a:t>tartozik, ezért </a:t>
            </a:r>
            <a:r>
              <a:rPr lang="hu-HU" dirty="0"/>
              <a:t>együttesen Délnek is nevezzük őket. De ugyanígy a harmadik világ </a:t>
            </a:r>
            <a:r>
              <a:rPr lang="hu-HU" dirty="0" smtClean="0"/>
              <a:t>elnevezést is </a:t>
            </a:r>
            <a:r>
              <a:rPr lang="hu-HU" dirty="0"/>
              <a:t>szokták esetükben használni. </a:t>
            </a:r>
            <a:r>
              <a:rPr lang="hu-HU" dirty="0" smtClean="0"/>
              <a:t>Ha </a:t>
            </a:r>
            <a:r>
              <a:rPr lang="hu-HU" dirty="0"/>
              <a:t>a fejlett országokat centrumként jellemezzük,</a:t>
            </a:r>
          </a:p>
          <a:p>
            <a:pPr marL="0" indent="0" algn="just">
              <a:buNone/>
            </a:pPr>
            <a:r>
              <a:rPr lang="hu-HU" dirty="0"/>
              <a:t>akkor a fejlődő országok a perifériára szorult résztvevőket jelentik. Termékeik </a:t>
            </a:r>
            <a:r>
              <a:rPr lang="hu-HU" dirty="0" smtClean="0"/>
              <a:t>az alacsony </a:t>
            </a:r>
            <a:r>
              <a:rPr lang="hu-HU" dirty="0"/>
              <a:t>hozzáadott értékűek közé tartoznak, az alkalmazott technológia </a:t>
            </a:r>
            <a:r>
              <a:rPr lang="hu-HU" dirty="0" smtClean="0"/>
              <a:t>színvonala elmarad </a:t>
            </a:r>
            <a:r>
              <a:rPr lang="hu-HU" dirty="0"/>
              <a:t>a fejlett országokétól. A világgazdasági változásokra </a:t>
            </a:r>
            <a:r>
              <a:rPr lang="hu-HU" dirty="0" smtClean="0"/>
              <a:t>érzékenyebben reagálnak</a:t>
            </a:r>
            <a:r>
              <a:rPr lang="hu-HU" dirty="0"/>
              <a:t>, exportbevételeik a világgazdasági recessziók idejében nagyobb </a:t>
            </a:r>
            <a:r>
              <a:rPr lang="hu-HU" dirty="0" smtClean="0"/>
              <a:t>arányban esik </a:t>
            </a:r>
            <a:r>
              <a:rPr lang="hu-HU" dirty="0"/>
              <a:t>vissza, mint a fejlett országoké. Magas a munkanélküliség, alacsony </a:t>
            </a:r>
            <a:r>
              <a:rPr lang="hu-HU" dirty="0" smtClean="0"/>
              <a:t>a szakképzett </a:t>
            </a:r>
            <a:r>
              <a:rPr lang="hu-HU" dirty="0"/>
              <a:t>munkaerő aránya, a belpiac vásárlóereje kicsi.</a:t>
            </a:r>
          </a:p>
        </p:txBody>
      </p:sp>
    </p:spTree>
    <p:extLst>
      <p:ext uri="{BB962C8B-B14F-4D97-AF65-F5344CB8AC3E}">
        <p14:creationId xmlns:p14="http://schemas.microsoft.com/office/powerpoint/2010/main" val="41197836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64096"/>
          </a:xfrm>
        </p:spPr>
        <p:txBody>
          <a:bodyPr/>
          <a:lstStyle/>
          <a:p>
            <a:r>
              <a:rPr lang="hu-HU" dirty="0" smtClean="0"/>
              <a:t>Nemzetközi Valutaalap - IMF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51845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800" dirty="0"/>
              <a:t>Az IMF célkitűzései a következők:</a:t>
            </a:r>
          </a:p>
          <a:p>
            <a:pPr marL="0" indent="0" algn="just">
              <a:buNone/>
            </a:pPr>
            <a:r>
              <a:rPr lang="hu-HU" sz="2800" dirty="0"/>
              <a:t>− a nemzetközi pénzügyi kooperáció támogatása;</a:t>
            </a:r>
          </a:p>
          <a:p>
            <a:pPr marL="0" indent="0" algn="just">
              <a:buNone/>
            </a:pPr>
            <a:r>
              <a:rPr lang="hu-HU" sz="2800" dirty="0"/>
              <a:t>− a nemzetközi kereskedelem bővülésének segítése;</a:t>
            </a:r>
          </a:p>
          <a:p>
            <a:pPr marL="0" indent="0" algn="just">
              <a:buNone/>
            </a:pPr>
            <a:r>
              <a:rPr lang="hu-HU" sz="2800" dirty="0"/>
              <a:t>− az </a:t>
            </a:r>
            <a:r>
              <a:rPr lang="hu-HU" sz="2800" dirty="0" err="1"/>
              <a:t>árfolyamstabilitás</a:t>
            </a:r>
            <a:r>
              <a:rPr lang="hu-HU" sz="2800" dirty="0"/>
              <a:t> támogatása, multilaterális fizetések rendszere;</a:t>
            </a:r>
          </a:p>
          <a:p>
            <a:pPr marL="0" indent="0" algn="just">
              <a:buNone/>
            </a:pPr>
            <a:r>
              <a:rPr lang="hu-HU" sz="2800" dirty="0"/>
              <a:t>− átmeneti pénzügyi források biztosítása a tagállamoknak (megfelelő </a:t>
            </a:r>
            <a:r>
              <a:rPr lang="hu-HU" sz="2800" dirty="0" smtClean="0"/>
              <a:t>biztosítékok mellett</a:t>
            </a:r>
            <a:r>
              <a:rPr lang="hu-HU" sz="2800" dirty="0"/>
              <a:t>);</a:t>
            </a:r>
          </a:p>
          <a:p>
            <a:pPr marL="0" indent="0" algn="just">
              <a:buNone/>
            </a:pPr>
            <a:r>
              <a:rPr lang="hu-HU" sz="2800" dirty="0"/>
              <a:t>− a nemzetközi fizetési egyensúlyzavarok időtartamának és mértékének csökkentése.</a:t>
            </a:r>
          </a:p>
        </p:txBody>
      </p:sp>
    </p:spTree>
    <p:extLst>
      <p:ext uri="{BB962C8B-B14F-4D97-AF65-F5344CB8AC3E}">
        <p14:creationId xmlns:p14="http://schemas.microsoft.com/office/powerpoint/2010/main" val="31941192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64096"/>
          </a:xfrm>
        </p:spPr>
        <p:txBody>
          <a:bodyPr/>
          <a:lstStyle/>
          <a:p>
            <a:pPr algn="ctr"/>
            <a:r>
              <a:rPr lang="hu-HU" dirty="0" smtClean="0"/>
              <a:t>Világbank- IBRD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51845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800" dirty="0"/>
              <a:t>A nemzetközi fejlesztés legmeghatározóbb nemzetközi intézménye a Világbank</a:t>
            </a:r>
            <a:r>
              <a:rPr lang="hu-HU" sz="2800" dirty="0" smtClean="0"/>
              <a:t>.</a:t>
            </a:r>
          </a:p>
          <a:p>
            <a:pPr marL="0" indent="0" algn="just">
              <a:buNone/>
            </a:pPr>
            <a:r>
              <a:rPr lang="hu-HU" sz="2800" dirty="0"/>
              <a:t>Fő célja a </a:t>
            </a:r>
            <a:r>
              <a:rPr lang="hu-HU" sz="2800" dirty="0" smtClean="0"/>
              <a:t>fejlődő országok </a:t>
            </a:r>
            <a:r>
              <a:rPr lang="hu-HU" sz="2800" dirty="0"/>
              <a:t>hatékony forráshoz juttatása a gazdasági és társadalmi fejlődés érdekében</a:t>
            </a:r>
            <a:r>
              <a:rPr lang="hu-HU" sz="2800" dirty="0" smtClean="0"/>
              <a:t>.</a:t>
            </a:r>
          </a:p>
          <a:p>
            <a:pPr marL="0" indent="0" algn="just">
              <a:buNone/>
            </a:pPr>
            <a:r>
              <a:rPr lang="hu-HU" sz="2800" dirty="0"/>
              <a:t>Az </a:t>
            </a:r>
            <a:r>
              <a:rPr lang="hu-HU" sz="2800" dirty="0" err="1"/>
              <a:t>IBRD-tagság</a:t>
            </a:r>
            <a:r>
              <a:rPr lang="hu-HU" sz="2800" dirty="0"/>
              <a:t> azoknak az országoknak nyitott, amelyek tagjai az IMF-nek.</a:t>
            </a:r>
          </a:p>
          <a:p>
            <a:pPr marL="0" indent="0" algn="just">
              <a:buNone/>
            </a:pPr>
            <a:r>
              <a:rPr lang="hu-HU" sz="2800" dirty="0"/>
              <a:t>Az IMF-tagság tehát előfeltétele az </a:t>
            </a:r>
            <a:r>
              <a:rPr lang="hu-HU" sz="2800" dirty="0" err="1"/>
              <a:t>IBRD-tagságnak</a:t>
            </a:r>
            <a:r>
              <a:rPr lang="hu-HU" sz="2800" dirty="0" smtClean="0"/>
              <a:t>.</a:t>
            </a:r>
          </a:p>
          <a:p>
            <a:pPr marL="0" indent="0" algn="just">
              <a:buNone/>
            </a:pPr>
            <a:r>
              <a:rPr lang="hu-HU" sz="2800" dirty="0" smtClean="0"/>
              <a:t>Infrastrukturális programok, szegénység elleni küzdelem, újjáépítés, fejlesztés, környezetvédelem a támogatandó területek.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69963820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305800" cy="114300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549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="" xmlns:a16="http://schemas.microsoft.com/office/drawing/2014/main" id="{68590E74-6F74-4DDC-9DF5-7B0CA0A5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hu-HU" sz="3500" dirty="0"/>
              <a:t>A nemzetközi gazdasági kapcsolatok </a:t>
            </a:r>
            <a:r>
              <a:rPr lang="hu-HU" sz="3500" dirty="0" smtClean="0"/>
              <a:t>szükségessége – </a:t>
            </a:r>
            <a:r>
              <a:rPr lang="hu-HU" sz="3500" b="1" dirty="0" smtClean="0"/>
              <a:t>Klasszikus, neoklasszikus kereskedelmi elméletek</a:t>
            </a:r>
            <a:endParaRPr lang="hu-HU" sz="35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560840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37112"/>
            <a:ext cx="770485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029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1983</TotalTime>
  <Words>4960</Words>
  <Application>Microsoft Office PowerPoint</Application>
  <PresentationFormat>Diavetítés a képernyőre (4:3 oldalarány)</PresentationFormat>
  <Paragraphs>248</Paragraphs>
  <Slides>83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83</vt:i4>
      </vt:variant>
    </vt:vector>
  </HeadingPairs>
  <TitlesOfParts>
    <vt:vector size="84" baseType="lpstr">
      <vt:lpstr>Áramlás</vt:lpstr>
      <vt:lpstr>Nemzetközi gazdasági kapcsolatok </vt:lpstr>
      <vt:lpstr>A nemzetközi gazdasági kapcsolatok szükségessége</vt:lpstr>
      <vt:lpstr>A nemzetközi gazdasági kapcsolatok szükségessége</vt:lpstr>
      <vt:lpstr>A nemzetközi gazdasági kapcsolatok szükségessége</vt:lpstr>
      <vt:lpstr>A nemzetközi gazdasági kapcsolatok szükségessége – Klasszikus, neoklasszikus kereskedelmi elméletek</vt:lpstr>
      <vt:lpstr>A nemzetközi gazdasági kapcsolatok szükségessége – Klasszikus, neoklasszikus kereskedelmi elméletek</vt:lpstr>
      <vt:lpstr>A nemzetközi gazdasági kapcsolatok szükségessége – Klasszikus, neoklasszikus kereskedelmi elméletek</vt:lpstr>
      <vt:lpstr>A nemzetközi gazdasági kapcsolatok szükségessége – Klasszikus, neoklasszikus kereskedelmi elméletek</vt:lpstr>
      <vt:lpstr>A nemzetközi gazdasági kapcsolatok szükségessége – Klasszikus, neoklasszikus kereskedelmi elméletek</vt:lpstr>
      <vt:lpstr>A nemzetközi gazdasági kapcsolatok szükségessége – Klasszikus, neoklasszikus kereskedelmi elméletek</vt:lpstr>
      <vt:lpstr>A nemzetközi gazdasági kapcsolatok szükségessége – Klasszikus, neoklasszikus kereskedelmi elméletek</vt:lpstr>
      <vt:lpstr>A nemzetközi gazdasági kapcsolatok szükségessége – Klasszikus, neoklasszikus kereskedelmi elméletek</vt:lpstr>
      <vt:lpstr>A nemzetközi gazdasági kapcsolatok szükségessége – Termékéletciklus elmélet</vt:lpstr>
      <vt:lpstr>A nemzetközi gazdasági kapcsolatok szükségessége – Termékéletciklus elmélet</vt:lpstr>
      <vt:lpstr>A nemzetközi gazdasági kapcsolatok szükségessége – Termékéletciklus elmélet</vt:lpstr>
      <vt:lpstr>A nemzetközi gazdasági kapcsolatok szükségessége – Termékéletciklus elmélet</vt:lpstr>
      <vt:lpstr>A nemzetközi gazdasági kapcsolatok szükségessége – Versenyképesség</vt:lpstr>
      <vt:lpstr>Nemzetközi kereskedelempolitika eszközei</vt:lpstr>
      <vt:lpstr>Nemzetközi kereskedelempolitika eszközei</vt:lpstr>
      <vt:lpstr>Nemzetközi kereskedelempolitika eszközei</vt:lpstr>
      <vt:lpstr>Szabadkereskedelem</vt:lpstr>
      <vt:lpstr>Protekcionizmus</vt:lpstr>
      <vt:lpstr>Gazdasági integrációk szerepe, típusai</vt:lpstr>
      <vt:lpstr>Gazdasági integrációk szerepe, típusai</vt:lpstr>
      <vt:lpstr>Gazdasági integrációk szerepe, típusai</vt:lpstr>
      <vt:lpstr>Gazdasági integrációk szerepe, típusai</vt:lpstr>
      <vt:lpstr>Gazdasági integrációk szerepe, típusai</vt:lpstr>
      <vt:lpstr>Gazdasági integrációk szerepe, típusai</vt:lpstr>
      <vt:lpstr>Gazdasági integrációk szerepe, típusai</vt:lpstr>
      <vt:lpstr>Gazdasági integrációk szerepe, típusai</vt:lpstr>
      <vt:lpstr>Gazdasági integrációk szerepe, típusai</vt:lpstr>
      <vt:lpstr>Gazdasági integrációk szerepe, típusai</vt:lpstr>
      <vt:lpstr>Gazdasági integrációk szerepe, típusai</vt:lpstr>
      <vt:lpstr>Gazdasági integrációk szerepe, típusai</vt:lpstr>
      <vt:lpstr>Gazdasági integrációk szerepe, típusai</vt:lpstr>
      <vt:lpstr>Gazdasági integrációk szerepe, típusai</vt:lpstr>
      <vt:lpstr>Nemzetközi fizetési mérleg</vt:lpstr>
      <vt:lpstr>PowerPoint bemutató</vt:lpstr>
      <vt:lpstr>Nemzetközi fizetési mérleg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Nemzetközi fizetési mérleg</vt:lpstr>
      <vt:lpstr>PowerPoint bemutató</vt:lpstr>
      <vt:lpstr>PowerPoint bemutató</vt:lpstr>
      <vt:lpstr>Árfolyam</vt:lpstr>
      <vt:lpstr>Árfolyam</vt:lpstr>
      <vt:lpstr>Árfolyam</vt:lpstr>
      <vt:lpstr>Árfolyam - MNB</vt:lpstr>
      <vt:lpstr>Árfolyam – OTP, 2023.09.29. du</vt:lpstr>
      <vt:lpstr>Árfolyam (Ft/€ változás éves, MNB)</vt:lpstr>
      <vt:lpstr>Valuta, deviza árfolyam számítási példák</vt:lpstr>
      <vt:lpstr>Valuta, deviza árfolyam példák</vt:lpstr>
      <vt:lpstr>Valuta, deviza árfolyam példák</vt:lpstr>
      <vt:lpstr>Az EU fejlődése és működése</vt:lpstr>
      <vt:lpstr>Az EU fejlődése és működése</vt:lpstr>
      <vt:lpstr>Az EU fejlődése és működése</vt:lpstr>
      <vt:lpstr>Az EU fejlődése és működése</vt:lpstr>
      <vt:lpstr>Az EU fejlődése és működése</vt:lpstr>
      <vt:lpstr>Az EU fejlődése és működése</vt:lpstr>
      <vt:lpstr>Az EU fejlődése és működése</vt:lpstr>
      <vt:lpstr>Az EU fejlődése és működése</vt:lpstr>
      <vt:lpstr>Az EU intézményei</vt:lpstr>
      <vt:lpstr>Az EU intézményei</vt:lpstr>
      <vt:lpstr>Az EU intézményei</vt:lpstr>
      <vt:lpstr>Az EU intézményei</vt:lpstr>
      <vt:lpstr>Az EU intézményei</vt:lpstr>
      <vt:lpstr>Az EU intézményei</vt:lpstr>
      <vt:lpstr>Az EU költségvetési bevételei</vt:lpstr>
      <vt:lpstr>Az EU költségvetési kiadásai</vt:lpstr>
      <vt:lpstr>Az EU pénzneme az euró</vt:lpstr>
      <vt:lpstr>Az EU pénzneme az euró</vt:lpstr>
      <vt:lpstr>Globalizáció</vt:lpstr>
      <vt:lpstr>Globalizáció</vt:lpstr>
      <vt:lpstr>Globalizáció</vt:lpstr>
      <vt:lpstr>Globalizáció</vt:lpstr>
      <vt:lpstr>Globalizáció</vt:lpstr>
      <vt:lpstr>Nemzetközi Valutaalap - IMF</vt:lpstr>
      <vt:lpstr>Világbank- IBRD</vt:lpstr>
      <vt:lpstr>Köszönöm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Gazdasági alapfogalmak</dc:title>
  <dc:creator>user</dc:creator>
  <cp:lastModifiedBy>user</cp:lastModifiedBy>
  <cp:revision>303</cp:revision>
  <dcterms:created xsi:type="dcterms:W3CDTF">2023-09-08T20:24:08Z</dcterms:created>
  <dcterms:modified xsi:type="dcterms:W3CDTF">2023-10-09T19:17:21Z</dcterms:modified>
</cp:coreProperties>
</file>