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8" r:id="rId10"/>
    <p:sldId id="316" r:id="rId11"/>
    <p:sldId id="317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47" r:id="rId23"/>
    <p:sldId id="348" r:id="rId24"/>
    <p:sldId id="349" r:id="rId25"/>
    <p:sldId id="329" r:id="rId26"/>
    <p:sldId id="330" r:id="rId27"/>
    <p:sldId id="331" r:id="rId28"/>
    <p:sldId id="332" r:id="rId29"/>
    <p:sldId id="333" r:id="rId30"/>
    <p:sldId id="350" r:id="rId31"/>
    <p:sldId id="335" r:id="rId32"/>
    <p:sldId id="334" r:id="rId33"/>
    <p:sldId id="338" r:id="rId34"/>
    <p:sldId id="339" r:id="rId35"/>
    <p:sldId id="351" r:id="rId36"/>
    <p:sldId id="336" r:id="rId37"/>
    <p:sldId id="337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08" r:id="rId4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4660"/>
  </p:normalViewPr>
  <p:slideViewPr>
    <p:cSldViewPr>
      <p:cViewPr varScale="1">
        <p:scale>
          <a:sx n="64" d="100"/>
          <a:sy n="64" d="100"/>
        </p:scale>
        <p:origin x="-138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03230E-7423-4A9B-8C83-06DDFE44D740}" type="datetimeFigureOut">
              <a:rPr lang="hu-HU" smtClean="0"/>
              <a:t>2023. 09. 23.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39552" y="2492896"/>
            <a:ext cx="7851648" cy="2489448"/>
          </a:xfrm>
        </p:spPr>
        <p:txBody>
          <a:bodyPr>
            <a:noAutofit/>
          </a:bodyPr>
          <a:lstStyle/>
          <a:p>
            <a:pPr algn="ctr"/>
            <a:r>
              <a:rPr lang="hu-HU" sz="9600" dirty="0"/>
              <a:t>Vállalat termelői magatartása</a:t>
            </a:r>
          </a:p>
        </p:txBody>
      </p:sp>
    </p:spTree>
    <p:extLst>
      <p:ext uri="{BB962C8B-B14F-4D97-AF65-F5344CB8AC3E}">
        <p14:creationId xmlns:p14="http://schemas.microsoft.com/office/powerpoint/2010/main" val="18391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E955A69-5A48-4A2C-BDEC-0DCCADDD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24" y="260648"/>
            <a:ext cx="8229600" cy="864096"/>
          </a:xfrm>
        </p:spPr>
        <p:txBody>
          <a:bodyPr/>
          <a:lstStyle/>
          <a:p>
            <a:pPr algn="ctr"/>
            <a:r>
              <a:rPr lang="hu-HU" dirty="0"/>
              <a:t>Vállalat és vállalkozás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xmlns="" id="{5173FCBF-FDC3-4AED-B80B-7750EC0B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73" y="1124744"/>
            <a:ext cx="8229600" cy="5400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Külső érintettek: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600" dirty="0"/>
              <a:t>Szállítók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600" dirty="0"/>
              <a:t>Vevők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600" dirty="0"/>
              <a:t>Versenytársak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600" dirty="0"/>
              <a:t>Piaci közvetítők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600" dirty="0"/>
              <a:t>Közvélemény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600" dirty="0"/>
              <a:t>Állam, önkormányzat (szabályozás, adók)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600" dirty="0"/>
              <a:t>Pénzintézetek (hitelezés)</a:t>
            </a:r>
          </a:p>
          <a:p>
            <a:pPr marL="0" indent="0" algn="just">
              <a:buNone/>
            </a:pP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54183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E955A69-5A48-4A2C-BDEC-0DCCADDD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66" y="692696"/>
            <a:ext cx="8229600" cy="864096"/>
          </a:xfrm>
        </p:spPr>
        <p:txBody>
          <a:bodyPr/>
          <a:lstStyle/>
          <a:p>
            <a:pPr algn="ctr"/>
            <a:r>
              <a:rPr lang="hu-HU" dirty="0"/>
              <a:t>Vállalat és vállalkozás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xmlns="" id="{5173FCBF-FDC3-4AED-B80B-7750EC0B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34" y="1556792"/>
            <a:ext cx="8229600" cy="5400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Vállalati tágabb piaci környezet: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600" dirty="0"/>
              <a:t>Tudományos-technikai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600" dirty="0"/>
              <a:t>Demográfiai, társadalmi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600" dirty="0"/>
              <a:t>Gazdasági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600" dirty="0"/>
              <a:t>Természeti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600" dirty="0"/>
              <a:t>Jogi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600" dirty="0"/>
              <a:t>Politikai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10700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E955A69-5A48-4A2C-BDEC-0DCCADDD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66" y="692696"/>
            <a:ext cx="8229600" cy="864096"/>
          </a:xfrm>
        </p:spPr>
        <p:txBody>
          <a:bodyPr/>
          <a:lstStyle/>
          <a:p>
            <a:pPr algn="ctr"/>
            <a:r>
              <a:rPr lang="hu-HU" dirty="0"/>
              <a:t>Vállalat és vállalkozás</a:t>
            </a:r>
          </a:p>
        </p:txBody>
      </p:sp>
      <p:pic>
        <p:nvPicPr>
          <p:cNvPr id="3" name="Tartalom helye 2">
            <a:extLst>
              <a:ext uri="{FF2B5EF4-FFF2-40B4-BE49-F238E27FC236}">
                <a16:creationId xmlns:a16="http://schemas.microsoft.com/office/drawing/2014/main" xmlns="" id="{B53B0F9C-64A0-4CE5-8C28-62F8F2B4C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566" y="1844824"/>
            <a:ext cx="838190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1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E955A69-5A48-4A2C-BDEC-0DCCADDD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4169"/>
            <a:ext cx="822960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Vállalat és vállalkozás jogszabályi környezete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xmlns="" id="{9E34CE36-DEB8-46CB-9B9E-0829CA939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000" i="1" dirty="0"/>
              <a:t>2006. évi IV. törvény a gazdasági társaságokról;</a:t>
            </a:r>
          </a:p>
          <a:p>
            <a:r>
              <a:rPr lang="hu-HU" sz="3000" i="1" dirty="0"/>
              <a:t>2009. évi CXV. törvény az egyéni vállalkozóról és az egyéni cégről;</a:t>
            </a:r>
          </a:p>
          <a:p>
            <a:r>
              <a:rPr lang="hu-HU" sz="3000" i="1" dirty="0"/>
              <a:t>2004. évi XXXIV. törvény a </a:t>
            </a:r>
            <a:r>
              <a:rPr lang="hu-HU" sz="3000" i="1"/>
              <a:t>kis- és középvállalkozásokról</a:t>
            </a:r>
            <a:r>
              <a:rPr lang="hu-HU" sz="3000" i="1" dirty="0"/>
              <a:t>, fejlődésük támogatásáról;</a:t>
            </a:r>
          </a:p>
          <a:p>
            <a:r>
              <a:rPr lang="hu-HU" sz="3000" i="1" dirty="0"/>
              <a:t>2009. évi LXXVI. törvény a szolgáltatási tevékenység megkezdésének és folytatásának általános szabályairól;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446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Egyéni vállalkozó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000" dirty="0"/>
              <a:t>Egyéni vállalkozónak nevezzük azt a természetes személyt, aki üzletszerű gazdasági tevékenységet saját neve alatt folytat.</a:t>
            </a:r>
          </a:p>
          <a:p>
            <a:pPr marL="0" indent="0" algn="just">
              <a:buNone/>
            </a:pPr>
            <a:r>
              <a:rPr lang="hu-HU" sz="3000" dirty="0"/>
              <a:t>Üzletszerűnek minősül a rendszeresen, nyereség- és vagyonszerzés céljából, saját gazdasági kockázatvállalás mellett folytatott gazdasági tevékenység.</a:t>
            </a:r>
          </a:p>
          <a:p>
            <a:pPr marL="0" indent="0" algn="just">
              <a:buNone/>
            </a:pPr>
            <a:r>
              <a:rPr lang="hu-HU" sz="3000" dirty="0"/>
              <a:t>A</a:t>
            </a:r>
            <a:r>
              <a:rPr lang="hu-HU" sz="3000" dirty="0" smtClean="0"/>
              <a:t>z </a:t>
            </a:r>
            <a:r>
              <a:rPr lang="hu-HU" sz="3000" dirty="0"/>
              <a:t>egyéni vállalkozó felelőssége korlátlan és egyetemleges, adott esetben a teljes, személyes vagyonával felel a tevékenysége következményeiért.</a:t>
            </a:r>
          </a:p>
        </p:txBody>
      </p:sp>
    </p:spTree>
    <p:extLst>
      <p:ext uri="{BB962C8B-B14F-4D97-AF65-F5344CB8AC3E}">
        <p14:creationId xmlns:p14="http://schemas.microsoft.com/office/powerpoint/2010/main" val="217887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Egyéni vállalkozó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000" dirty="0"/>
              <a:t>Az egyéni vállalkozói tevékenység megkezdésének feltétele, hogy az erre irányuló szándékot a hatóságnak elektronikus úton (ügyfélkapu hozzáféréssel), illetve személyesen bejelentsük az e célra rendszeresített elektronikus űrlapon kell megtenni. Ezután a hatóság automatikusan beszerzi az egyéni vállalkozó:</a:t>
            </a:r>
          </a:p>
          <a:p>
            <a:pPr marL="0" indent="0" algn="just">
              <a:buNone/>
            </a:pPr>
            <a:r>
              <a:rPr lang="hu-HU" sz="3000" dirty="0"/>
              <a:t>Adószámát</a:t>
            </a:r>
          </a:p>
          <a:p>
            <a:pPr marL="0" indent="0" algn="just">
              <a:buNone/>
            </a:pPr>
            <a:r>
              <a:rPr lang="hu-HU" sz="3000" dirty="0"/>
              <a:t>Statisztikai számjelét</a:t>
            </a:r>
          </a:p>
          <a:p>
            <a:pPr marL="0" indent="0" algn="just">
              <a:buNone/>
            </a:pPr>
            <a:r>
              <a:rPr lang="hu-HU" sz="3000" dirty="0"/>
              <a:t>Nyilvántartási számát</a:t>
            </a:r>
          </a:p>
        </p:txBody>
      </p:sp>
    </p:spTree>
    <p:extLst>
      <p:ext uri="{BB962C8B-B14F-4D97-AF65-F5344CB8AC3E}">
        <p14:creationId xmlns:p14="http://schemas.microsoft.com/office/powerpoint/2010/main" val="403589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Egyéni vállalkozó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Az egyéni vállalkozó több tevékenységet folytathat, tevékenységét több telephelyen, fióktelepen végezheti.</a:t>
            </a:r>
          </a:p>
          <a:p>
            <a:pPr marL="0" indent="0" algn="just">
              <a:buNone/>
            </a:pPr>
            <a:r>
              <a:rPr lang="hu-HU" sz="3200" dirty="0"/>
              <a:t>Hatósági engedélyhez kötött tevékenység csak az engedély birtokában végezhető.</a:t>
            </a:r>
          </a:p>
          <a:p>
            <a:pPr marL="0" indent="0" algn="just">
              <a:buNone/>
            </a:pPr>
            <a:r>
              <a:rPr lang="hu-HU" sz="3200" dirty="0"/>
              <a:t>Az egyéni vállalkozó közreműködőként alkalmazottat, segítő családtagot, és szakiskolai, tanulót is foglalkoztathat.</a:t>
            </a:r>
          </a:p>
          <a:p>
            <a:pPr marL="0" indent="0" algn="just">
              <a:buNone/>
            </a:pPr>
            <a:endParaRPr lang="hu-HU" sz="3000" dirty="0"/>
          </a:p>
        </p:txBody>
      </p:sp>
    </p:spTree>
    <p:extLst>
      <p:ext uri="{BB962C8B-B14F-4D97-AF65-F5344CB8AC3E}">
        <p14:creationId xmlns:p14="http://schemas.microsoft.com/office/powerpoint/2010/main" val="3057212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Egyéni vállalkozó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000" dirty="0"/>
              <a:t>Képesítéshez kötött tevékenységet az egyéni vállalkozó csak akkor folytathat, ha a jogszabályokban meghatározott képesítési követelményeknek </a:t>
            </a:r>
            <a:r>
              <a:rPr lang="hu-HU" sz="3000" dirty="0" smtClean="0"/>
              <a:t>megfelel, illetve </a:t>
            </a:r>
            <a:r>
              <a:rPr lang="hu-HU" sz="3000" dirty="0"/>
              <a:t>főszabályként akkor is, ha a képesítési követelményeknek ő maga ugyan nem felel meg, de az adott tevékenység folytatásában személyesen közreműködő, általa határozatlan időre foglalkoztatott személyek között </a:t>
            </a:r>
            <a:r>
              <a:rPr lang="hu-HU" sz="3000" dirty="0" smtClean="0"/>
              <a:t>van olyan</a:t>
            </a:r>
            <a:r>
              <a:rPr lang="hu-HU" sz="3000" dirty="0"/>
              <a:t>, aki rendelkezik az előírt képesítéssel.</a:t>
            </a:r>
          </a:p>
        </p:txBody>
      </p:sp>
    </p:spTree>
    <p:extLst>
      <p:ext uri="{BB962C8B-B14F-4D97-AF65-F5344CB8AC3E}">
        <p14:creationId xmlns:p14="http://schemas.microsoft.com/office/powerpoint/2010/main" val="4168650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Egyéni vállalkozó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278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000" dirty="0"/>
              <a:t>A vállalkozói tevékenység szüneteltetésének bejelentése kizárólag saját ügyfélkapun keresztül, elektronikus űrlap kitöltésével lehetséges. A szüneteltetés illetékmentes.</a:t>
            </a:r>
          </a:p>
          <a:p>
            <a:pPr marL="0" indent="0" algn="just">
              <a:buNone/>
            </a:pPr>
            <a:r>
              <a:rPr lang="hu-HU" sz="3000" dirty="0"/>
              <a:t>Abban az esetben, ha kiváltásra került az egyéni vállalkozói igazolvány, akkor az igazolvány leadása kötelező.</a:t>
            </a:r>
          </a:p>
          <a:p>
            <a:pPr marL="0" indent="0" algn="just">
              <a:buNone/>
            </a:pPr>
            <a:r>
              <a:rPr lang="hu-HU" sz="3000" dirty="0"/>
              <a:t>Ha a vállalkozó a szünetelés kezdő napja után 3 éven belül nem jelenti be a tevékenység folytatását vagy megszüntetését, akkor a 3 év elteltét követő napon megszűnik az egyéni vállalkozói tevékenységre való jogosultsága.</a:t>
            </a:r>
          </a:p>
        </p:txBody>
      </p:sp>
    </p:spTree>
    <p:extLst>
      <p:ext uri="{BB962C8B-B14F-4D97-AF65-F5344CB8AC3E}">
        <p14:creationId xmlns:p14="http://schemas.microsoft.com/office/powerpoint/2010/main" val="1757240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Egyéni vállalkozó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 vállalkozás megszüntetése saját ügyfélkapun keresztül, elektronikus űrlap kitöltésével történik.</a:t>
            </a:r>
          </a:p>
          <a:p>
            <a:pPr marL="0" indent="0" algn="just">
              <a:buNone/>
            </a:pPr>
            <a:r>
              <a:rPr lang="hu-HU" sz="3200" dirty="0"/>
              <a:t>Az igazolvány leadása – ha kiváltották – kötelező.</a:t>
            </a:r>
          </a:p>
          <a:p>
            <a:pPr marL="0" indent="0" algn="just">
              <a:buNone/>
            </a:pPr>
            <a:r>
              <a:rPr lang="hu-HU" sz="3200" dirty="0"/>
              <a:t>Az egyéni vállalkozó halála esetén az egyéni vállalkozó özvegye, özvegy hiányában vagy annak egyetértésével örököse az egyéni vállalkozói tevékenységet folytathatja, ha az egyéni vállalkozói tevékenység folytatását bejelenti.</a:t>
            </a:r>
          </a:p>
        </p:txBody>
      </p:sp>
    </p:spTree>
    <p:extLst>
      <p:ext uri="{BB962C8B-B14F-4D97-AF65-F5344CB8AC3E}">
        <p14:creationId xmlns:p14="http://schemas.microsoft.com/office/powerpoint/2010/main" val="113931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E955A69-5A48-4A2C-BDEC-0DCCADDD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pPr algn="ctr"/>
            <a:r>
              <a:rPr lang="hu-HU" dirty="0"/>
              <a:t>Háztartás és vállalat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xmlns="" id="{48C10AD6-7EF4-4C1F-9404-C028502C6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052737"/>
            <a:ext cx="8784976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6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Társas vállalkozások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u="sng" dirty="0"/>
              <a:t>Jogi személyiség nélküli </a:t>
            </a:r>
            <a:r>
              <a:rPr lang="hu-HU" sz="3200" dirty="0"/>
              <a:t>gazdasági társaság a </a:t>
            </a:r>
            <a:r>
              <a:rPr lang="hu-HU" sz="3200" b="1" dirty="0"/>
              <a:t>közkereseti társaság (</a:t>
            </a:r>
            <a:r>
              <a:rPr lang="hu-HU" sz="3200" b="1" dirty="0" err="1"/>
              <a:t>kkt</a:t>
            </a:r>
            <a:r>
              <a:rPr lang="hu-HU" sz="3200" b="1" dirty="0"/>
              <a:t>.) </a:t>
            </a:r>
            <a:r>
              <a:rPr lang="hu-HU" sz="3200" dirty="0"/>
              <a:t>és a </a:t>
            </a:r>
            <a:r>
              <a:rPr lang="hu-HU" sz="3200" b="1" dirty="0"/>
              <a:t>betéti társaság (bt.)</a:t>
            </a:r>
            <a:r>
              <a:rPr lang="hu-HU" sz="3200" dirty="0"/>
              <a:t>. </a:t>
            </a:r>
            <a:r>
              <a:rPr lang="hu-HU" sz="3200" u="sng" dirty="0"/>
              <a:t>Jogi személyiségű </a:t>
            </a:r>
            <a:r>
              <a:rPr lang="hu-HU" sz="3200" dirty="0"/>
              <a:t>gazdasági társaság a </a:t>
            </a:r>
            <a:r>
              <a:rPr lang="hu-HU" sz="3200" b="1" dirty="0"/>
              <a:t>korlátolt felelősségű társaság (kft.) </a:t>
            </a:r>
            <a:r>
              <a:rPr lang="hu-HU" sz="3200" dirty="0"/>
              <a:t>és a </a:t>
            </a:r>
            <a:r>
              <a:rPr lang="hu-HU" sz="3200" b="1" dirty="0"/>
              <a:t>részvénytársaság (rt.)</a:t>
            </a:r>
            <a:r>
              <a:rPr lang="hu-HU" sz="3200" dirty="0"/>
              <a:t>.</a:t>
            </a:r>
          </a:p>
          <a:p>
            <a:pPr marL="0" indent="0" algn="just">
              <a:buNone/>
            </a:pPr>
            <a:r>
              <a:rPr lang="hu-HU" sz="3200" dirty="0"/>
              <a:t>Valamennyi gazdasági társaság </a:t>
            </a:r>
            <a:r>
              <a:rPr lang="hu-HU" sz="3200" b="1" dirty="0"/>
              <a:t>cégnévvel </a:t>
            </a:r>
            <a:r>
              <a:rPr lang="hu-HU" sz="3200" dirty="0"/>
              <a:t>rendelkezik. A jogi személyiség nélküli gazdasági társaság is jogképes cégneve alatt, </a:t>
            </a:r>
            <a:r>
              <a:rPr lang="hu-HU" sz="3200" b="1" dirty="0"/>
              <a:t>jogokat szerezhet és kötelezettségeket vállalhat</a:t>
            </a:r>
            <a:r>
              <a:rPr lang="hu-HU" sz="3200" dirty="0"/>
              <a:t>, így különösen tulajdont szerezhet, szerződést köthet, pert indíthat és perelhető.</a:t>
            </a:r>
          </a:p>
          <a:p>
            <a:pPr marL="0" indent="0" algn="just">
              <a:buNone/>
            </a:pP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76777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Társas vállalkozások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836712"/>
            <a:ext cx="8568952" cy="5487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Gazdasági társaságot üzletszerű közös gazdasági tevékenység folytatására </a:t>
            </a:r>
            <a:r>
              <a:rPr lang="hu-HU" sz="3200" b="1" dirty="0"/>
              <a:t>külföldi és belföldi természetes és jogi személyek, </a:t>
            </a:r>
            <a:r>
              <a:rPr lang="hu-HU" sz="3200" dirty="0"/>
              <a:t>valamint </a:t>
            </a:r>
            <a:r>
              <a:rPr lang="hu-HU" sz="3200" b="1" dirty="0"/>
              <a:t>jogi személyiség nélküli gazdasági társaságok alapíthatnak, </a:t>
            </a:r>
            <a:r>
              <a:rPr lang="hu-HU" sz="3200" dirty="0"/>
              <a:t>működő társaságba tagként beléphetnek, társasági részesedést (részvényt) szerezhetnek.</a:t>
            </a:r>
          </a:p>
          <a:p>
            <a:pPr marL="0" indent="0" algn="just">
              <a:buNone/>
            </a:pPr>
            <a:r>
              <a:rPr lang="hu-HU" sz="3200" dirty="0"/>
              <a:t>Gazdasági társaság nem jövedelemszerzésre irányuló közös gazdasági tevékenység folytatására is alapítható (</a:t>
            </a:r>
            <a:r>
              <a:rPr lang="hu-HU" sz="3200" b="1" dirty="0"/>
              <a:t>nonprofit gazdasági társaság</a:t>
            </a:r>
            <a:r>
              <a:rPr lang="hu-HU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85471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Természetes személy versus jogi személy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935480"/>
            <a:ext cx="8784976" cy="47338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3200" b="1" dirty="0"/>
              <a:t>A természetes személy kifejezés magát az élő embert jelöli, </a:t>
            </a:r>
            <a:r>
              <a:rPr lang="hu-HU" sz="3200" dirty="0"/>
              <a:t>aki önállóan jogképes, vagyis alanya lehet bizonyos rendelkezéseknek és kötelezettségeknek. </a:t>
            </a:r>
            <a:r>
              <a:rPr lang="hu-HU" sz="3200" b="1" dirty="0"/>
              <a:t>A jogi személyek csoportjába olyan jogalanyok tartoznak, akik/amik fizikailag nem léteznek, </a:t>
            </a:r>
            <a:r>
              <a:rPr lang="hu-HU" sz="3200" dirty="0"/>
              <a:t>kizárólag a jogszabályok alapján, így származtatott jogalanynak tekinthetők.</a:t>
            </a:r>
          </a:p>
        </p:txBody>
      </p:sp>
    </p:spTree>
    <p:extLst>
      <p:ext uri="{BB962C8B-B14F-4D97-AF65-F5344CB8AC3E}">
        <p14:creationId xmlns:p14="http://schemas.microsoft.com/office/powerpoint/2010/main" val="3504432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Természetes személy versus jogi személy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32859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3200" dirty="0"/>
              <a:t>A jogtudományban jogalanyiság szempontjából megkülönbözhető a természetes személy, illetve a nem termesztés személy vagy hivatalos néven jogi személy. </a:t>
            </a:r>
            <a:r>
              <a:rPr lang="hu-HU" sz="3200" b="1" dirty="0"/>
              <a:t>T</a:t>
            </a:r>
            <a:r>
              <a:rPr lang="hu-HU" sz="3200" b="1" dirty="0" smtClean="0"/>
              <a:t>ermészetes </a:t>
            </a:r>
            <a:r>
              <a:rPr lang="hu-HU" sz="3200" b="1" dirty="0"/>
              <a:t>személynek csak és kizárólag az emberek tekinthetők, míg a szervezeteket és egyéb társaságokat a jogrendszer jogi személyeknek tekinti. </a:t>
            </a:r>
            <a:r>
              <a:rPr lang="hu-HU" sz="3200" dirty="0"/>
              <a:t>Utóbbi létezésének a lényege, hogy a szervezetek képviselőinek a felelőssége elválasztható legyen a képviselők személyétől és azt a jogi személynek tudják be.</a:t>
            </a:r>
          </a:p>
        </p:txBody>
      </p:sp>
    </p:spTree>
    <p:extLst>
      <p:ext uri="{BB962C8B-B14F-4D97-AF65-F5344CB8AC3E}">
        <p14:creationId xmlns:p14="http://schemas.microsoft.com/office/powerpoint/2010/main" val="2150391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Természetes személy versus jogi személy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4726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hu-HU" sz="3200" dirty="0"/>
              <a:t>Például jogi személynek tekinthető egy baráti társaság által létrehozott gazdasági társaság, mondjuk kft., amely célja egy vendéglátóhely üzemeltetésén keresztül profit elérése. A baráti társaság tagjai termesztés személynek tekinthetők, viszont az általuk létrehozott szervezet már jogi személynek minősül. A természetes személyek így a tagjai lesznek, illetve a képviseletét is </a:t>
            </a:r>
            <a:r>
              <a:rPr lang="hu-HU" sz="3200" dirty="0" smtClean="0"/>
              <a:t>elláthatják, viszont </a:t>
            </a:r>
            <a:r>
              <a:rPr lang="hu-HU" sz="3200" dirty="0"/>
              <a:t>a vendéglátóhely nevében kötött szerződések és vállalt kötelezettségek alanyai már nem ők lesznek, mint természetes személy, hanem a vállalkozás, mint jogi személy.</a:t>
            </a:r>
          </a:p>
        </p:txBody>
      </p:sp>
    </p:spTree>
    <p:extLst>
      <p:ext uri="{BB962C8B-B14F-4D97-AF65-F5344CB8AC3E}">
        <p14:creationId xmlns:p14="http://schemas.microsoft.com/office/powerpoint/2010/main" val="3156069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Társas vállalkozások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623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A </a:t>
            </a:r>
            <a:r>
              <a:rPr lang="hu-HU" sz="3600" u="sng" dirty="0"/>
              <a:t>gazdasági társaság alapításához</a:t>
            </a:r>
            <a:r>
              <a:rPr lang="hu-HU" sz="3600" dirty="0"/>
              <a:t> </a:t>
            </a:r>
            <a:r>
              <a:rPr lang="hu-HU" sz="3600" b="1" dirty="0"/>
              <a:t>társasági szerződés</a:t>
            </a:r>
            <a:r>
              <a:rPr lang="hu-HU" sz="3600" dirty="0"/>
              <a:t> megkötése, </a:t>
            </a:r>
            <a:r>
              <a:rPr lang="hu-HU" sz="3600" b="1" dirty="0"/>
              <a:t>részvénytársaság esetében alapszabály</a:t>
            </a:r>
            <a:r>
              <a:rPr lang="hu-HU" sz="3600" dirty="0"/>
              <a:t>, </a:t>
            </a:r>
            <a:r>
              <a:rPr lang="hu-HU" sz="3600" b="1" dirty="0"/>
              <a:t>egyszemélyes gazdasági társaságnál alapító okirat </a:t>
            </a:r>
            <a:r>
              <a:rPr lang="hu-HU" sz="3600" dirty="0"/>
              <a:t>elfogadása szükséges. </a:t>
            </a:r>
            <a:endParaRPr lang="hu-HU" sz="3600" dirty="0" smtClean="0"/>
          </a:p>
          <a:p>
            <a:pPr marL="0" indent="0" algn="just">
              <a:buNone/>
            </a:pPr>
            <a:r>
              <a:rPr lang="hu-HU" sz="3600" dirty="0" smtClean="0"/>
              <a:t>Ezek a dokumentumok akkor hitelesek, ha az alapító tagok által aláírtak és szerepel rajtuk ügyvédi ellenjegyzés is.</a:t>
            </a:r>
            <a:endParaRPr lang="hu-HU" sz="3600" dirty="0"/>
          </a:p>
          <a:p>
            <a:pPr marL="0" indent="0" algn="just">
              <a:buNone/>
            </a:pP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931955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Társas vállalkozások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4158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 társasági szerződésnek tartalmaznia kell:</a:t>
            </a:r>
          </a:p>
          <a:p>
            <a:pPr algn="just"/>
            <a:r>
              <a:rPr lang="hu-HU" sz="3200" dirty="0"/>
              <a:t>A gazdasági társaság cégnevét és székhelyét;</a:t>
            </a:r>
          </a:p>
          <a:p>
            <a:pPr algn="just"/>
            <a:r>
              <a:rPr lang="hu-HU" sz="3200" dirty="0"/>
              <a:t>tagjait, cégnevük és </a:t>
            </a:r>
            <a:r>
              <a:rPr lang="hu-HU" sz="3200" dirty="0" smtClean="0"/>
              <a:t>székhelyük, telephelyeik  </a:t>
            </a:r>
            <a:r>
              <a:rPr lang="hu-HU" sz="3200" dirty="0"/>
              <a:t>feltüntetését;</a:t>
            </a:r>
          </a:p>
          <a:p>
            <a:pPr algn="just"/>
            <a:r>
              <a:rPr lang="hu-HU" sz="3200" dirty="0"/>
              <a:t>a gazdasági társaság tevékenységi körét;</a:t>
            </a:r>
          </a:p>
          <a:p>
            <a:pPr algn="just"/>
            <a:r>
              <a:rPr lang="hu-HU" sz="3200" dirty="0"/>
              <a:t>A társaság jegyzett tőkéjét, a jegyzett tőkerendelkezésre bocsátásának módját és idejét;</a:t>
            </a:r>
          </a:p>
          <a:p>
            <a:pPr algn="just"/>
            <a:r>
              <a:rPr lang="hu-HU" sz="3200" dirty="0" smtClean="0"/>
              <a:t>a </a:t>
            </a:r>
            <a:r>
              <a:rPr lang="hu-HU" sz="3200" dirty="0"/>
              <a:t>vezető tisztségviselők nevét, lakóhelyét azonosító adatait.</a:t>
            </a:r>
          </a:p>
        </p:txBody>
      </p:sp>
    </p:spTree>
    <p:extLst>
      <p:ext uri="{BB962C8B-B14F-4D97-AF65-F5344CB8AC3E}">
        <p14:creationId xmlns:p14="http://schemas.microsoft.com/office/powerpoint/2010/main" val="1000638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Társas vállalkozások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4158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 társasági szerződésnek tartalmaznia kell:</a:t>
            </a:r>
          </a:p>
          <a:p>
            <a:pPr algn="just"/>
            <a:r>
              <a:rPr lang="hu-HU" sz="3200" dirty="0"/>
              <a:t>A gazdasági társaság cégnevét és székhelyét;</a:t>
            </a:r>
          </a:p>
          <a:p>
            <a:pPr algn="just"/>
            <a:r>
              <a:rPr lang="hu-HU" sz="3200" dirty="0"/>
              <a:t>tagjait, cégnevük és székhelyük feltüntetését;</a:t>
            </a:r>
          </a:p>
          <a:p>
            <a:pPr algn="just"/>
            <a:r>
              <a:rPr lang="hu-HU" sz="3200" dirty="0"/>
              <a:t>a gazdasági társaság tevékenységi körét;</a:t>
            </a:r>
          </a:p>
          <a:p>
            <a:pPr algn="just"/>
            <a:r>
              <a:rPr lang="hu-HU" sz="3200" dirty="0"/>
              <a:t>A társaság jegyzett tőkéjét, a jegyzett tőkerendelkezésre bocsátásának módját és idejét;</a:t>
            </a:r>
          </a:p>
          <a:p>
            <a:pPr algn="just"/>
            <a:r>
              <a:rPr lang="hu-HU" sz="3200" dirty="0"/>
              <a:t>cégjegyzés módját;</a:t>
            </a:r>
          </a:p>
          <a:p>
            <a:pPr algn="just"/>
            <a:r>
              <a:rPr lang="hu-HU" sz="3200" dirty="0"/>
              <a:t>a vezető tisztségviselők nevét, lakóhelyét azonosító adatait.</a:t>
            </a:r>
          </a:p>
        </p:txBody>
      </p:sp>
    </p:spTree>
    <p:extLst>
      <p:ext uri="{BB962C8B-B14F-4D97-AF65-F5344CB8AC3E}">
        <p14:creationId xmlns:p14="http://schemas.microsoft.com/office/powerpoint/2010/main" val="3428327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Társas vállalkozások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51998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A </a:t>
            </a:r>
            <a:r>
              <a:rPr lang="hu-HU" sz="3600" u="sng" dirty="0"/>
              <a:t>gazdasági társaságok legfőbb szerve </a:t>
            </a:r>
            <a:r>
              <a:rPr lang="hu-HU" sz="3600" dirty="0"/>
              <a:t>az a fórum, amely a társaság </a:t>
            </a:r>
            <a:r>
              <a:rPr lang="hu-HU" sz="3600" dirty="0" smtClean="0"/>
              <a:t>létezését, működését </a:t>
            </a:r>
            <a:r>
              <a:rPr lang="hu-HU" sz="3600" dirty="0"/>
              <a:t>érintő legfontosabb kérdésekben dönt.</a:t>
            </a:r>
          </a:p>
          <a:p>
            <a:pPr marL="0" indent="0" algn="just">
              <a:buNone/>
            </a:pPr>
            <a:r>
              <a:rPr lang="hu-HU" sz="3600" b="1" dirty="0"/>
              <a:t>Kkt. és Bt. esetén ezt </a:t>
            </a:r>
            <a:r>
              <a:rPr lang="hu-HU" sz="3600" b="1" dirty="0" smtClean="0"/>
              <a:t>a tagok gyűlésének</a:t>
            </a:r>
            <a:r>
              <a:rPr lang="hu-HU" sz="3600" b="1" dirty="0"/>
              <a:t>;</a:t>
            </a:r>
          </a:p>
          <a:p>
            <a:pPr marL="0" indent="0" algn="just">
              <a:buNone/>
            </a:pPr>
            <a:r>
              <a:rPr lang="hu-HU" sz="3600" b="1" dirty="0"/>
              <a:t>Kft. esetén taggyűlésnek;</a:t>
            </a:r>
          </a:p>
          <a:p>
            <a:pPr marL="0" indent="0" algn="just">
              <a:buNone/>
            </a:pPr>
            <a:r>
              <a:rPr lang="hu-HU" sz="3600" b="1" dirty="0"/>
              <a:t>Rt. esetén közgyűlésnek </a:t>
            </a:r>
            <a:r>
              <a:rPr lang="hu-HU" sz="3600" dirty="0"/>
              <a:t>nevezzük.</a:t>
            </a:r>
          </a:p>
        </p:txBody>
      </p:sp>
    </p:spTree>
    <p:extLst>
      <p:ext uri="{BB962C8B-B14F-4D97-AF65-F5344CB8AC3E}">
        <p14:creationId xmlns:p14="http://schemas.microsoft.com/office/powerpoint/2010/main" val="3100484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Társas vállalkozások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4158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 gazdasági társaságnak azt a szervét, amely a társaság operatív vezetését látja el </a:t>
            </a:r>
            <a:r>
              <a:rPr lang="hu-HU" sz="3200" b="1" dirty="0"/>
              <a:t>ügyvezetésnek</a:t>
            </a:r>
            <a:r>
              <a:rPr lang="hu-HU" sz="3200" dirty="0"/>
              <a:t> nevezzük. Ez a szerv felel a napi ügyek viteléért. Vezető tisztségviselők elnevezése:</a:t>
            </a:r>
          </a:p>
          <a:p>
            <a:pPr marL="0" indent="0" algn="just">
              <a:buNone/>
            </a:pPr>
            <a:r>
              <a:rPr lang="hu-HU" sz="3200" b="1" dirty="0"/>
              <a:t>Kkt. és Bt ügyvezető</a:t>
            </a:r>
          </a:p>
          <a:p>
            <a:pPr marL="0" indent="0" algn="just">
              <a:buNone/>
            </a:pPr>
            <a:r>
              <a:rPr lang="hu-HU" sz="3200" b="1" dirty="0"/>
              <a:t>Kft.= </a:t>
            </a:r>
            <a:r>
              <a:rPr lang="hu-HU" sz="3200" b="1" dirty="0" smtClean="0"/>
              <a:t>ügyvezető </a:t>
            </a:r>
            <a:endParaRPr lang="hu-HU" sz="3200" b="1" dirty="0"/>
          </a:p>
          <a:p>
            <a:pPr marL="0" indent="0" algn="just">
              <a:buNone/>
            </a:pPr>
            <a:r>
              <a:rPr lang="hu-HU" sz="3200" b="1" dirty="0"/>
              <a:t>Rt. esetében vezérigazgató és igazgatótanács </a:t>
            </a:r>
            <a:r>
              <a:rPr lang="hu-HU" sz="3200" dirty="0"/>
              <a:t>látja el az ügyvezetést.</a:t>
            </a:r>
          </a:p>
        </p:txBody>
      </p:sp>
    </p:spTree>
    <p:extLst>
      <p:ext uri="{BB962C8B-B14F-4D97-AF65-F5344CB8AC3E}">
        <p14:creationId xmlns:p14="http://schemas.microsoft.com/office/powerpoint/2010/main" val="371236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E955A69-5A48-4A2C-BDEC-0DCCADDD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869"/>
            <a:ext cx="8229600" cy="864096"/>
          </a:xfrm>
        </p:spPr>
        <p:txBody>
          <a:bodyPr/>
          <a:lstStyle/>
          <a:p>
            <a:pPr algn="ctr"/>
            <a:r>
              <a:rPr lang="hu-HU" dirty="0"/>
              <a:t>Háztartás és vállalat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xmlns="" id="{0EEE44E8-F4E6-43A7-A6C9-6C6C2A32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>
            <a:normAutofit/>
          </a:bodyPr>
          <a:lstStyle/>
          <a:p>
            <a:pPr algn="just"/>
            <a:r>
              <a:rPr lang="hu-HU" sz="3200" dirty="0"/>
              <a:t>A fogyasztási javak kereslete a háztartások tagjaihoz (a fogyasztókhoz), a tőkejavak kereslete pedig a vállalatokhoz (tág értelemben: üzleti szervezetekhez) kapcsolható. </a:t>
            </a:r>
          </a:p>
          <a:p>
            <a:pPr algn="just"/>
            <a:r>
              <a:rPr lang="hu-HU" sz="3200" dirty="0"/>
              <a:t>Mindkét jószágcsoport kínálatát ugyanakkor természetszerűleg a vállalatok látják el. </a:t>
            </a:r>
          </a:p>
        </p:txBody>
      </p:sp>
    </p:spTree>
    <p:extLst>
      <p:ext uri="{BB962C8B-B14F-4D97-AF65-F5344CB8AC3E}">
        <p14:creationId xmlns:p14="http://schemas.microsoft.com/office/powerpoint/2010/main" val="364354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Társas vállalkozások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4158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 smtClean="0"/>
              <a:t>A gazdasági társaságok induló vagyonát a tagok bocsátják a társaság rendelkezésére. </a:t>
            </a:r>
            <a:r>
              <a:rPr lang="hu-HU" sz="3600" dirty="0" err="1" smtClean="0"/>
              <a:t>Másnéven</a:t>
            </a:r>
            <a:r>
              <a:rPr lang="hu-HU" sz="3600" dirty="0" smtClean="0"/>
              <a:t> </a:t>
            </a:r>
            <a:r>
              <a:rPr lang="hu-HU" sz="3600" b="1" dirty="0" smtClean="0"/>
              <a:t>jegyzett tőkének </a:t>
            </a:r>
            <a:r>
              <a:rPr lang="hu-HU" sz="3600" dirty="0" smtClean="0"/>
              <a:t>hívjuk ezt az induló vagyont.</a:t>
            </a:r>
          </a:p>
          <a:p>
            <a:pPr marL="0" indent="0" algn="just">
              <a:buNone/>
            </a:pPr>
            <a:r>
              <a:rPr lang="hu-HU" sz="3600" dirty="0" smtClean="0"/>
              <a:t>Az induló vagyonnak két formája lehet: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600" dirty="0" smtClean="0"/>
              <a:t>Pénz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600" dirty="0" smtClean="0"/>
              <a:t>Apport</a:t>
            </a:r>
            <a:r>
              <a:rPr lang="hu-HU" sz="3600" dirty="0"/>
              <a:t> </a:t>
            </a:r>
            <a:endParaRPr lang="hu-HU" sz="3600" dirty="0" smtClean="0"/>
          </a:p>
        </p:txBody>
      </p:sp>
    </p:spTree>
    <p:extLst>
      <p:ext uri="{BB962C8B-B14F-4D97-AF65-F5344CB8AC3E}">
        <p14:creationId xmlns:p14="http://schemas.microsoft.com/office/powerpoint/2010/main" val="1646195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Társas vállalkozások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4158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Az </a:t>
            </a:r>
            <a:r>
              <a:rPr lang="hu-HU" sz="3600" b="1" dirty="0"/>
              <a:t>apport, </a:t>
            </a:r>
            <a:r>
              <a:rPr lang="hu-HU" sz="3600" dirty="0"/>
              <a:t>vagy más néven </a:t>
            </a:r>
            <a:r>
              <a:rPr lang="hu-HU" sz="3600" b="1" dirty="0"/>
              <a:t>nem </a:t>
            </a:r>
            <a:r>
              <a:rPr lang="hu-HU" sz="3600" b="1" dirty="0" smtClean="0"/>
              <a:t>pénzbel</a:t>
            </a:r>
            <a:r>
              <a:rPr lang="hu-HU" sz="3600" b="1" dirty="0" smtClean="0"/>
              <a:t>i </a:t>
            </a:r>
            <a:r>
              <a:rPr lang="hu-HU" sz="3600" b="1" dirty="0"/>
              <a:t>hozzájárulás</a:t>
            </a:r>
            <a:r>
              <a:rPr lang="hu-HU" sz="3600" dirty="0"/>
              <a:t> a jogi személyek, illetve gazdasági társaságok tőkeellátásának egyik módja. Gazdasági társaságok esetében az apportálás során a társaság tagjai, részvényesei </a:t>
            </a:r>
            <a:r>
              <a:rPr lang="hu-HU" sz="3600" b="1" dirty="0"/>
              <a:t>nem pénzt, hanem </a:t>
            </a:r>
            <a:r>
              <a:rPr lang="hu-HU" sz="3600" b="1" dirty="0" err="1"/>
              <a:t>pl</a:t>
            </a:r>
            <a:r>
              <a:rPr lang="hu-HU" sz="3600" b="1" dirty="0"/>
              <a:t> eszközöket, </a:t>
            </a:r>
            <a:r>
              <a:rPr lang="hu-HU" sz="3600" dirty="0"/>
              <a:t>vagyoni értékű jogokat, vagy követeléseket </a:t>
            </a:r>
            <a:r>
              <a:rPr lang="hu-HU" sz="3600" b="1" dirty="0"/>
              <a:t>ruháznak át a társaságra</a:t>
            </a:r>
            <a:r>
              <a:rPr lang="hu-HU" sz="3600" dirty="0"/>
              <a:t>, és ezzel növelik a társaság vagyonát (tőkéjét).</a:t>
            </a:r>
          </a:p>
        </p:txBody>
      </p:sp>
    </p:spTree>
    <p:extLst>
      <p:ext uri="{BB962C8B-B14F-4D97-AF65-F5344CB8AC3E}">
        <p14:creationId xmlns:p14="http://schemas.microsoft.com/office/powerpoint/2010/main" val="350073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Társas vállalkozások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4158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A tagok vagy az alapítók a létesítő okiratban három, vagy több tagból álló </a:t>
            </a:r>
            <a:r>
              <a:rPr lang="hu-HU" sz="3600" b="1" dirty="0"/>
              <a:t>felügyelőbizottság</a:t>
            </a:r>
            <a:r>
              <a:rPr lang="hu-HU" sz="3600" dirty="0"/>
              <a:t> létrehozását rendelhetik el (némely, a jogszabályok által meghatározott esetekben kötelező érvénnyel) azzal a feladattal, hogy </a:t>
            </a:r>
            <a:r>
              <a:rPr lang="hu-HU" sz="3600" b="1" dirty="0"/>
              <a:t>az ügyvezetést</a:t>
            </a:r>
            <a:r>
              <a:rPr lang="hu-HU" sz="3600" dirty="0"/>
              <a:t> a jogi személy érdekeinek megóvása céljából </a:t>
            </a:r>
            <a:r>
              <a:rPr lang="hu-HU" sz="3600" b="1" dirty="0"/>
              <a:t>ellenőrizze</a:t>
            </a:r>
            <a:r>
              <a:rPr lang="hu-H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4351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Társas vállalkozások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4158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A </a:t>
            </a:r>
            <a:r>
              <a:rPr lang="hu-HU" sz="3600" b="1" dirty="0"/>
              <a:t>könyvvizsgálati</a:t>
            </a:r>
            <a:r>
              <a:rPr lang="hu-HU" sz="3600" dirty="0"/>
              <a:t> kötelezettséget elsősorban a </a:t>
            </a:r>
            <a:r>
              <a:rPr lang="hu-HU" sz="3600" b="1" dirty="0"/>
              <a:t>számviteli törvény </a:t>
            </a:r>
            <a:r>
              <a:rPr lang="hu-HU" sz="3600" dirty="0"/>
              <a:t>írja elő. Egy vállalkozás nettó árbevétele az adott üzleti évet megelőző két üzleti év átlagában nem haladja meg a 300 millió forintot, és a megelőző két évben az átlagosan foglalkoztatottak létszáma nem haladta meg az 50 főt, akkor a könyvvizsgálat nem kötelező.</a:t>
            </a:r>
          </a:p>
        </p:txBody>
      </p:sp>
    </p:spTree>
    <p:extLst>
      <p:ext uri="{BB962C8B-B14F-4D97-AF65-F5344CB8AC3E}">
        <p14:creationId xmlns:p14="http://schemas.microsoft.com/office/powerpoint/2010/main" val="3123925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Társas vállalkozások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484784"/>
            <a:ext cx="8568952" cy="48398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A </a:t>
            </a:r>
            <a:r>
              <a:rPr lang="hu-HU" sz="3600" b="1" dirty="0"/>
              <a:t>könyvvizsgálat célja </a:t>
            </a:r>
            <a:r>
              <a:rPr lang="hu-HU" sz="3600" dirty="0"/>
              <a:t>annak megállapítása, hogy a vállalkozó által </a:t>
            </a:r>
            <a:r>
              <a:rPr lang="hu-HU" sz="3600" b="1" dirty="0"/>
              <a:t>az üzleti évről készített éves beszámoló, megbízható és valós képet ad a vállalkozó vagyoni és pénzügyi helyzetéről, a működés eredményéről. </a:t>
            </a:r>
          </a:p>
        </p:txBody>
      </p:sp>
    </p:spTree>
    <p:extLst>
      <p:ext uri="{BB962C8B-B14F-4D97-AF65-F5344CB8AC3E}">
        <p14:creationId xmlns:p14="http://schemas.microsoft.com/office/powerpoint/2010/main" val="2985335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Társas vállalkozások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484784"/>
            <a:ext cx="8568952" cy="48398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 smtClean="0"/>
              <a:t>A gazdasági társaság </a:t>
            </a:r>
            <a:r>
              <a:rPr lang="hu-HU" sz="3600" b="1" dirty="0" smtClean="0"/>
              <a:t>megszűnik, ha a cégjegyzékből törlik,</a:t>
            </a:r>
            <a:r>
              <a:rPr lang="hu-HU" sz="3600" dirty="0" smtClean="0"/>
              <a:t> ez megtörténhet kétféleképpen.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600" b="1" dirty="0" smtClean="0"/>
              <a:t>Jogutódlással,</a:t>
            </a:r>
            <a:r>
              <a:rPr lang="hu-HU" sz="3600" dirty="0" smtClean="0"/>
              <a:t> amikor létrejön helyette egy új cég, aki „továbbviszi” a jogokat, de a kötelezettségeket is. Ez lehet </a:t>
            </a:r>
            <a:r>
              <a:rPr lang="hu-HU" sz="3600" b="1" dirty="0" smtClean="0"/>
              <a:t>beolvadás</a:t>
            </a:r>
            <a:r>
              <a:rPr lang="hu-HU" sz="3600" dirty="0" smtClean="0"/>
              <a:t> egy másik cégbe, vagy </a:t>
            </a:r>
            <a:r>
              <a:rPr lang="hu-HU" sz="3600" b="1" dirty="0" smtClean="0"/>
              <a:t>összeolvadás</a:t>
            </a:r>
            <a:r>
              <a:rPr lang="hu-HU" sz="3600" dirty="0" smtClean="0"/>
              <a:t> más megszűnő céggel.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600" b="1" dirty="0" smtClean="0"/>
              <a:t>Jogutód nélkül</a:t>
            </a:r>
            <a:endParaRPr lang="hu-HU" sz="3600" b="1" dirty="0"/>
          </a:p>
        </p:txBody>
      </p:sp>
    </p:spTree>
    <p:extLst>
      <p:ext uri="{BB962C8B-B14F-4D97-AF65-F5344CB8AC3E}">
        <p14:creationId xmlns:p14="http://schemas.microsoft.com/office/powerpoint/2010/main" val="3526735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Társas vállalkozások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4158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A gazdasági társaság </a:t>
            </a:r>
            <a:r>
              <a:rPr lang="hu-HU" sz="3600" dirty="0" smtClean="0"/>
              <a:t>„automatikusan” megszűnhet, ha az alapítása </a:t>
            </a:r>
            <a:r>
              <a:rPr lang="hu-HU" sz="3600" b="1" dirty="0"/>
              <a:t>határozott időre, vagy bizonyos cél </a:t>
            </a:r>
            <a:r>
              <a:rPr lang="hu-HU" sz="3600" dirty="0"/>
              <a:t>megvalósulásáig történt.</a:t>
            </a:r>
          </a:p>
          <a:p>
            <a:pPr marL="0" indent="0" algn="just">
              <a:buNone/>
            </a:pPr>
            <a:r>
              <a:rPr lang="hu-HU" sz="3600" b="1" dirty="0" smtClean="0"/>
              <a:t>Csődeljárás</a:t>
            </a:r>
            <a:r>
              <a:rPr lang="hu-HU" sz="3600" dirty="0" smtClean="0"/>
              <a:t> </a:t>
            </a:r>
            <a:r>
              <a:rPr lang="hu-HU" sz="3600" dirty="0"/>
              <a:t>esetén a </a:t>
            </a:r>
            <a:r>
              <a:rPr lang="hu-HU" sz="3600" b="1" dirty="0"/>
              <a:t>fizetési nehézségekkel</a:t>
            </a:r>
            <a:r>
              <a:rPr lang="hu-HU" sz="3600" dirty="0"/>
              <a:t> küszködő gazdálkodó szervezet </a:t>
            </a:r>
            <a:r>
              <a:rPr lang="hu-HU" sz="3600" b="1" dirty="0" smtClean="0"/>
              <a:t>önmaga kezdeményezheti </a:t>
            </a:r>
            <a:r>
              <a:rPr lang="hu-HU" sz="3600" dirty="0"/>
              <a:t>azzal a céllal, hogy hitelezőitől fizetési haladékot </a:t>
            </a:r>
            <a:r>
              <a:rPr lang="hu-HU" sz="3600" dirty="0" smtClean="0"/>
              <a:t>kapjon és aztán pénzügyi helyzete rendeződjön.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098240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Társas vállalkozások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4158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b="1" dirty="0" smtClean="0"/>
              <a:t>Végelszámolás</a:t>
            </a:r>
            <a:r>
              <a:rPr lang="hu-HU" sz="3600" dirty="0" smtClean="0"/>
              <a:t> </a:t>
            </a:r>
            <a:r>
              <a:rPr lang="hu-HU" sz="3600" dirty="0"/>
              <a:t>jogutód nélküli megszűnést jelent, amely eldöntéséről a gazdasági társaság </a:t>
            </a:r>
            <a:r>
              <a:rPr lang="hu-HU" sz="3600" dirty="0" smtClean="0"/>
              <a:t>önmagától dönt</a:t>
            </a:r>
            <a:r>
              <a:rPr lang="hu-HU" sz="3600" dirty="0"/>
              <a:t>, feltéve, ha cég fizetőképes.</a:t>
            </a:r>
          </a:p>
          <a:p>
            <a:pPr marL="0" indent="0" algn="just">
              <a:buNone/>
            </a:pPr>
            <a:r>
              <a:rPr lang="hu-HU" sz="3600" b="1" dirty="0" smtClean="0"/>
              <a:t>Felszámolással is jogutód nélkül szűnik meg a társaság,</a:t>
            </a:r>
            <a:r>
              <a:rPr lang="hu-HU" sz="3600" dirty="0" smtClean="0"/>
              <a:t> </a:t>
            </a:r>
            <a:r>
              <a:rPr lang="hu-HU" sz="3600" dirty="0"/>
              <a:t>ha fizetőképtelen állapotba került cég. A csődeljárással ellentétben a felszámolást kérheti az adóson kívül a hitelező és végelszámoló is.</a:t>
            </a:r>
          </a:p>
        </p:txBody>
      </p:sp>
    </p:spTree>
    <p:extLst>
      <p:ext uri="{BB962C8B-B14F-4D97-AF65-F5344CB8AC3E}">
        <p14:creationId xmlns:p14="http://schemas.microsoft.com/office/powerpoint/2010/main" val="3626153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Közkereseti társaság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3000" dirty="0"/>
              <a:t>Jellemzően mikro és kisvállalkozási forma. </a:t>
            </a:r>
            <a:r>
              <a:rPr lang="hu-HU" sz="3000" b="1" dirty="0"/>
              <a:t>A tagok egymással egyenrangúak.</a:t>
            </a:r>
          </a:p>
          <a:p>
            <a:pPr marL="0" indent="0" algn="just">
              <a:buNone/>
            </a:pPr>
            <a:r>
              <a:rPr lang="hu-HU" sz="3000" dirty="0"/>
              <a:t>Az alapításhoz </a:t>
            </a:r>
            <a:r>
              <a:rPr lang="hu-HU" sz="3000" b="1" dirty="0"/>
              <a:t>a törvény nem ír elő kötelező nagyságú törzstőkét.</a:t>
            </a:r>
          </a:p>
          <a:p>
            <a:pPr marL="0" indent="0" algn="just">
              <a:buNone/>
            </a:pPr>
            <a:r>
              <a:rPr lang="hu-HU" sz="3000" dirty="0"/>
              <a:t>A társaság vagyonáért elsősorban a társaság felel, de a vagyon elégtelensége esetén </a:t>
            </a:r>
            <a:r>
              <a:rPr lang="hu-HU" sz="3000" b="1" dirty="0"/>
              <a:t>a tagok a saját vagyonukkal korlátlanul és egyetemlegesen felelnek</a:t>
            </a:r>
            <a:r>
              <a:rPr lang="hu-HU" sz="3000" b="1" dirty="0" smtClean="0"/>
              <a:t>.</a:t>
            </a:r>
          </a:p>
          <a:p>
            <a:pPr marL="0" indent="0" algn="just">
              <a:buNone/>
            </a:pPr>
            <a:r>
              <a:rPr lang="hu-HU" sz="3000" dirty="0" smtClean="0"/>
              <a:t>Kevésbé népszerű gazdasági társasági forma.</a:t>
            </a:r>
            <a:endParaRPr lang="hu-HU" sz="3000" dirty="0"/>
          </a:p>
        </p:txBody>
      </p:sp>
    </p:spTree>
    <p:extLst>
      <p:ext uri="{BB962C8B-B14F-4D97-AF65-F5344CB8AC3E}">
        <p14:creationId xmlns:p14="http://schemas.microsoft.com/office/powerpoint/2010/main" val="1629512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hu-HU" dirty="0"/>
              <a:t>Betéti társaság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3000" b="1" dirty="0"/>
              <a:t>Kültagot és </a:t>
            </a:r>
            <a:r>
              <a:rPr lang="hu-HU" sz="3000" dirty="0"/>
              <a:t>beltagot különböztetünk meg, ami a felelősség és az ügyek vitele szempontjából nagyon fontos.</a:t>
            </a:r>
          </a:p>
          <a:p>
            <a:pPr marL="0" indent="0" algn="just">
              <a:buNone/>
            </a:pPr>
            <a:r>
              <a:rPr lang="hu-HU" sz="3000" dirty="0"/>
              <a:t>Az alapításhoz </a:t>
            </a:r>
            <a:r>
              <a:rPr lang="hu-HU" sz="3000" b="1" dirty="0"/>
              <a:t>a törvény nem ír elő kötelező nagyságú törzstőkét. </a:t>
            </a:r>
          </a:p>
          <a:p>
            <a:pPr marL="0" indent="0" algn="just">
              <a:buNone/>
            </a:pPr>
            <a:r>
              <a:rPr lang="hu-HU" sz="3000" dirty="0"/>
              <a:t>A Bt alapításához minimálisan 2 fő szükséges (bel és kültag). </a:t>
            </a:r>
          </a:p>
          <a:p>
            <a:pPr marL="0" indent="0" algn="just">
              <a:buNone/>
            </a:pPr>
            <a:r>
              <a:rPr lang="hu-HU" sz="3000" b="1" dirty="0"/>
              <a:t>A beltag felelőssége minden esetben korlátlan, és egyetemleges, a kültag csak a vagyoni betétje erejéig felel.</a:t>
            </a:r>
          </a:p>
        </p:txBody>
      </p:sp>
    </p:spTree>
    <p:extLst>
      <p:ext uri="{BB962C8B-B14F-4D97-AF65-F5344CB8AC3E}">
        <p14:creationId xmlns:p14="http://schemas.microsoft.com/office/powerpoint/2010/main" val="199379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E955A69-5A48-4A2C-BDEC-0DCCADDD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869"/>
            <a:ext cx="8229600" cy="864096"/>
          </a:xfrm>
        </p:spPr>
        <p:txBody>
          <a:bodyPr/>
          <a:lstStyle/>
          <a:p>
            <a:pPr algn="ctr"/>
            <a:r>
              <a:rPr lang="hu-HU" dirty="0"/>
              <a:t>Vállalat és vállalkozás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xmlns="" id="{0EEE44E8-F4E6-43A7-A6C9-6C6C2A32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hu-HU" sz="3200" dirty="0"/>
              <a:t>A vállalat lényegében egy maximális pénzügyi nyereség (profit) elérése érdekében termelési tényezőket (inputokat) vásárol, és azokat átalakítva eladásra szánt új javakat (termékeket, szolgáltatásokat, azaz outputokat) állít elő. </a:t>
            </a:r>
          </a:p>
          <a:p>
            <a:pPr marL="0" indent="0" algn="just">
              <a:buNone/>
            </a:pPr>
            <a:r>
              <a:rPr lang="hu-HU" sz="3200" dirty="0"/>
              <a:t>Egy valóságos vállalat jóval több ennél: nem csak technológiai halmaz, hanem emberi közösség is, céljai pedig ily módon sokrétűbbek a profit maximálásánál.</a:t>
            </a:r>
          </a:p>
        </p:txBody>
      </p:sp>
    </p:spTree>
    <p:extLst>
      <p:ext uri="{BB962C8B-B14F-4D97-AF65-F5344CB8AC3E}">
        <p14:creationId xmlns:p14="http://schemas.microsoft.com/office/powerpoint/2010/main" val="2856834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9614"/>
            <a:ext cx="8229600" cy="591074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Korlátolt felelősségű társaság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hu-HU" sz="3000" dirty="0"/>
              <a:t>Kft. olyan gazdasági társaság, amely </a:t>
            </a:r>
            <a:r>
              <a:rPr lang="hu-HU" sz="3000" b="1" dirty="0"/>
              <a:t>előre meghatározott összegű törzsbetétekből álló törzstőkével alakul</a:t>
            </a:r>
            <a:r>
              <a:rPr lang="hu-HU" sz="3000" dirty="0"/>
              <a:t>, és amelynél a tag kötelezettsége a társasággal szemben törzsbetétének szolgáltatására és a társasági szerződésben megállapított egyéb vagyoni értékű szolgáltatásra terjed ki. A </a:t>
            </a:r>
            <a:r>
              <a:rPr lang="hu-HU" sz="3000" dirty="0" smtClean="0"/>
              <a:t>társaság </a:t>
            </a:r>
            <a:r>
              <a:rPr lang="hu-HU" sz="3000" dirty="0"/>
              <a:t>kötelezettségeiért a tag nem köteles helytállni.</a:t>
            </a:r>
          </a:p>
          <a:p>
            <a:pPr marL="0" indent="0" algn="just">
              <a:buNone/>
            </a:pPr>
            <a:r>
              <a:rPr lang="hu-HU" sz="3000" dirty="0"/>
              <a:t>A </a:t>
            </a:r>
            <a:r>
              <a:rPr lang="hu-HU" sz="3000" dirty="0" smtClean="0"/>
              <a:t>(minimum százezer </a:t>
            </a:r>
            <a:r>
              <a:rPr lang="hu-HU" sz="3000" dirty="0" err="1" smtClean="0"/>
              <a:t>ft</a:t>
            </a:r>
            <a:r>
              <a:rPr lang="hu-HU" sz="3000" dirty="0" smtClean="0"/>
              <a:t> mértékű) törzsbetétek összege </a:t>
            </a:r>
            <a:r>
              <a:rPr lang="hu-HU" sz="3000" b="1" dirty="0"/>
              <a:t>a törzstőke, amely nem lehet kevesebb hárommillió forintnál. </a:t>
            </a:r>
            <a:r>
              <a:rPr lang="hu-HU" sz="3000" b="1" dirty="0" smtClean="0"/>
              <a:t> </a:t>
            </a:r>
            <a:r>
              <a:rPr lang="hu-HU" sz="3000" dirty="0" smtClean="0"/>
              <a:t>A tagokat a társaság vagyonából </a:t>
            </a:r>
            <a:r>
              <a:rPr lang="hu-HU" sz="3000" b="1" dirty="0" smtClean="0"/>
              <a:t>üzletrész</a:t>
            </a:r>
            <a:r>
              <a:rPr lang="hu-HU" sz="3000" dirty="0" smtClean="0"/>
              <a:t> illeti meg.</a:t>
            </a:r>
            <a:endParaRPr lang="hu-HU" sz="3000" b="1" dirty="0"/>
          </a:p>
          <a:p>
            <a:pPr marL="0" indent="0" algn="just">
              <a:buNone/>
            </a:pPr>
            <a:r>
              <a:rPr lang="hu-HU" sz="3000" dirty="0"/>
              <a:t>Legfőbb szerve a </a:t>
            </a:r>
            <a:r>
              <a:rPr lang="hu-HU" sz="3000" b="1" dirty="0"/>
              <a:t>taggyűlés</a:t>
            </a:r>
            <a:r>
              <a:rPr lang="hu-HU" sz="3000" dirty="0"/>
              <a:t>, a Kft. napi ügyeinek viteléért az </a:t>
            </a:r>
            <a:r>
              <a:rPr lang="hu-HU" sz="3000" b="1" dirty="0"/>
              <a:t>ügyvezető igazgató </a:t>
            </a:r>
            <a:r>
              <a:rPr lang="hu-HU" sz="3000" dirty="0"/>
              <a:t>felel</a:t>
            </a:r>
            <a:r>
              <a:rPr lang="hu-HU" sz="3000" dirty="0" smtClean="0"/>
              <a:t>.</a:t>
            </a:r>
          </a:p>
          <a:p>
            <a:pPr marL="0" indent="0" algn="just">
              <a:buNone/>
            </a:pPr>
            <a:r>
              <a:rPr lang="hu-HU" sz="3000" dirty="0" smtClean="0"/>
              <a:t>A kis és közepes méretű vállalkozások leggyakoribb gazdasági társasági formája.</a:t>
            </a:r>
            <a:endParaRPr lang="hu-HU" sz="3000" dirty="0" smtClean="0"/>
          </a:p>
          <a:p>
            <a:pPr marL="0" indent="0" algn="just">
              <a:buNone/>
            </a:pPr>
            <a:endParaRPr lang="hu-HU" sz="3000" dirty="0"/>
          </a:p>
        </p:txBody>
      </p:sp>
    </p:spTree>
    <p:extLst>
      <p:ext uri="{BB962C8B-B14F-4D97-AF65-F5344CB8AC3E}">
        <p14:creationId xmlns:p14="http://schemas.microsoft.com/office/powerpoint/2010/main" val="2658521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hu-HU" dirty="0"/>
              <a:t>Részvénytársaság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1125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 részvénytársaság olyan gazdasági társaság, amely előre meghatározott számú és névértékű részvényekből álló alaptőkével jön létre és amelynél a tag (részvényes) kötelezettsége a részvénytársasággal szemben csak a részvény névértékének és kibocsátási értékének mértékéig terjed ki. </a:t>
            </a:r>
            <a:r>
              <a:rPr lang="hu-HU" sz="3200" dirty="0" smtClean="0"/>
              <a:t>Tipikus nagyvállalati működési forma.</a:t>
            </a:r>
            <a:endParaRPr lang="hu-HU" sz="3200" dirty="0"/>
          </a:p>
          <a:p>
            <a:pPr marL="0" indent="0" algn="just">
              <a:buNone/>
            </a:pPr>
            <a:r>
              <a:rPr lang="hu-HU" sz="3200" dirty="0"/>
              <a:t>A részvénytársaság kötelezettségeiért a részvényes – ha a törvény eltérően nem rendelkezik – nem</a:t>
            </a:r>
          </a:p>
          <a:p>
            <a:pPr marL="0" indent="0" algn="just">
              <a:buNone/>
            </a:pPr>
            <a:r>
              <a:rPr lang="hu-HU" sz="3200" dirty="0"/>
              <a:t>köteles helytállni.</a:t>
            </a:r>
          </a:p>
        </p:txBody>
      </p:sp>
    </p:spTree>
    <p:extLst>
      <p:ext uri="{BB962C8B-B14F-4D97-AF65-F5344CB8AC3E}">
        <p14:creationId xmlns:p14="http://schemas.microsoft.com/office/powerpoint/2010/main" val="3140523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4543"/>
            <a:ext cx="8229600" cy="740161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Részvénytársaság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766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b="1" dirty="0"/>
              <a:t>A részvény olyan értékpapír, amelynek tulajdonosát vagyoni és tagsági jogok illetik meg. </a:t>
            </a:r>
            <a:r>
              <a:rPr lang="hu-HU" dirty="0"/>
              <a:t>A részvény átruházásával a tagsági viszony </a:t>
            </a:r>
            <a:r>
              <a:rPr lang="hu-HU" b="1" dirty="0"/>
              <a:t>adható- vehető, örökölhető. </a:t>
            </a:r>
          </a:p>
          <a:p>
            <a:pPr marL="0" indent="0" algn="just">
              <a:buNone/>
            </a:pPr>
            <a:r>
              <a:rPr lang="hu-HU" dirty="0"/>
              <a:t>Az Rt. alapítható </a:t>
            </a:r>
            <a:r>
              <a:rPr lang="hu-HU" b="1" dirty="0"/>
              <a:t>nyílt</a:t>
            </a:r>
            <a:r>
              <a:rPr lang="hu-HU" dirty="0"/>
              <a:t> (</a:t>
            </a:r>
            <a:r>
              <a:rPr lang="hu-HU" dirty="0" err="1"/>
              <a:t>Nyrt</a:t>
            </a:r>
            <a:r>
              <a:rPr lang="hu-HU" dirty="0"/>
              <a:t>), vagy </a:t>
            </a:r>
            <a:r>
              <a:rPr lang="hu-HU" b="1" dirty="0"/>
              <a:t>zárt</a:t>
            </a:r>
            <a:r>
              <a:rPr lang="hu-HU" dirty="0"/>
              <a:t> (</a:t>
            </a:r>
            <a:r>
              <a:rPr lang="hu-HU" dirty="0" err="1"/>
              <a:t>Zrt</a:t>
            </a:r>
            <a:r>
              <a:rPr lang="hu-HU" dirty="0"/>
              <a:t>) </a:t>
            </a:r>
            <a:r>
              <a:rPr lang="hu-HU" dirty="0" smtClean="0"/>
              <a:t>formában. </a:t>
            </a:r>
            <a:r>
              <a:rPr lang="hu-HU" dirty="0"/>
              <a:t>Az Rt alapításánál úgynevezett </a:t>
            </a:r>
            <a:r>
              <a:rPr lang="hu-HU" b="1" dirty="0"/>
              <a:t>alapszabályt</a:t>
            </a:r>
            <a:r>
              <a:rPr lang="hu-HU" dirty="0"/>
              <a:t> kell elkészíteni és benyújtani. Nyilvánosan működik az a részvénytársaság, amelynek részvényei részben vagy egészben nyilvánosan kerülnek forgalomba, vagyis tőzsdén adhatók- vehetők. Zártkörűen működik az a részvénytársaság, amelynek részvényei nem kerülnek nyilvános forgalomba hozatalra, tehát nem forgatják őket a tőzsdén.</a:t>
            </a:r>
          </a:p>
          <a:p>
            <a:pPr marL="0" indent="0" algn="just">
              <a:buNone/>
            </a:pPr>
            <a:r>
              <a:rPr lang="hu-HU" dirty="0"/>
              <a:t>Az Rt létrehozásához szükséges alaptőke összege </a:t>
            </a:r>
            <a:r>
              <a:rPr lang="hu-HU" b="1" dirty="0"/>
              <a:t>nyilvánosan működő Rt esetében nem lehet kevesebb, mint 20 millió forint, zártkörűen működő Rt-nél nem lehet kevesebb, mint 5 millió forint.</a:t>
            </a:r>
          </a:p>
        </p:txBody>
      </p:sp>
    </p:spTree>
    <p:extLst>
      <p:ext uri="{BB962C8B-B14F-4D97-AF65-F5344CB8AC3E}">
        <p14:creationId xmlns:p14="http://schemas.microsoft.com/office/powerpoint/2010/main" val="362121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hu-HU" dirty="0"/>
              <a:t>Részvénytársaság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1125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3000" dirty="0"/>
              <a:t>A részvénytársaság legfőbb szerve a </a:t>
            </a:r>
            <a:r>
              <a:rPr lang="hu-HU" sz="3000" b="1" dirty="0"/>
              <a:t>közgyűlés</a:t>
            </a:r>
            <a:r>
              <a:rPr lang="hu-HU" sz="3000" dirty="0"/>
              <a:t>.</a:t>
            </a:r>
          </a:p>
          <a:p>
            <a:pPr marL="0" indent="0" algn="just">
              <a:buNone/>
            </a:pPr>
            <a:r>
              <a:rPr lang="hu-HU" sz="3000" dirty="0"/>
              <a:t>A részvénytársaság ügyvezetését az </a:t>
            </a:r>
            <a:r>
              <a:rPr lang="hu-HU" sz="3000" b="1" dirty="0"/>
              <a:t>igazgatóság</a:t>
            </a:r>
            <a:r>
              <a:rPr lang="hu-HU" sz="3000" dirty="0"/>
              <a:t> látja el. Az igazgatóság három természetes személy tagból kell, hogy álljon. </a:t>
            </a:r>
          </a:p>
          <a:p>
            <a:pPr marL="0" indent="0" algn="just">
              <a:buNone/>
            </a:pPr>
            <a:r>
              <a:rPr lang="hu-HU" sz="3000" dirty="0"/>
              <a:t>Zártkörűen működő részvénytársaság alapszabályának rendelkezése esetén az igazgatóság jogait vezető tisztségviselőként </a:t>
            </a:r>
            <a:r>
              <a:rPr lang="hu-HU" sz="3000" b="1" dirty="0"/>
              <a:t>vezérigazgató</a:t>
            </a:r>
            <a:r>
              <a:rPr lang="hu-HU" sz="3000" dirty="0"/>
              <a:t> gyakorolja.</a:t>
            </a:r>
          </a:p>
          <a:p>
            <a:pPr marL="0" indent="0" algn="just">
              <a:buNone/>
            </a:pPr>
            <a:r>
              <a:rPr lang="hu-HU" sz="3000" dirty="0"/>
              <a:t>Nyilvánosan működő részvénytársaság alapszabályának rendelkezése esetén </a:t>
            </a:r>
            <a:r>
              <a:rPr lang="hu-HU" sz="3000" b="1" dirty="0"/>
              <a:t>igazgatótanács</a:t>
            </a:r>
            <a:r>
              <a:rPr lang="hu-HU" sz="3000" dirty="0"/>
              <a:t> működhet. </a:t>
            </a:r>
          </a:p>
        </p:txBody>
      </p:sp>
    </p:spTree>
    <p:extLst>
      <p:ext uri="{BB962C8B-B14F-4D97-AF65-F5344CB8AC3E}">
        <p14:creationId xmlns:p14="http://schemas.microsoft.com/office/powerpoint/2010/main" val="49314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hu-HU" dirty="0"/>
              <a:t>Részvénytársaság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1125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3000" b="1" dirty="0"/>
              <a:t>A részvény a kibocsátó részvénytársaságban gyakorolható tagsági jogokat megtestesítő, névre szóló, névértékkel rendelkező, forgalomképes értékpapír. </a:t>
            </a:r>
          </a:p>
          <a:p>
            <a:pPr marL="0" indent="0" algn="just">
              <a:buNone/>
            </a:pPr>
            <a:r>
              <a:rPr lang="hu-HU" sz="3000" dirty="0"/>
              <a:t>A részvénytársaság által kibocsátható részvényfajták:</a:t>
            </a:r>
          </a:p>
          <a:p>
            <a:pPr marL="0" indent="0" algn="just">
              <a:buNone/>
            </a:pPr>
            <a:r>
              <a:rPr lang="hu-HU" sz="3000" dirty="0"/>
              <a:t>a) törzsrészvény;</a:t>
            </a:r>
          </a:p>
          <a:p>
            <a:pPr marL="0" indent="0" algn="just">
              <a:buNone/>
            </a:pPr>
            <a:r>
              <a:rPr lang="hu-HU" sz="3000" dirty="0"/>
              <a:t>b) elsőbbségi részvény;</a:t>
            </a:r>
          </a:p>
          <a:p>
            <a:pPr marL="0" indent="0" algn="just">
              <a:buNone/>
            </a:pPr>
            <a:r>
              <a:rPr lang="hu-HU" sz="3000" dirty="0"/>
              <a:t>c) dolgozói részvény;</a:t>
            </a:r>
          </a:p>
          <a:p>
            <a:pPr marL="0" indent="0" algn="just">
              <a:buNone/>
            </a:pPr>
            <a:r>
              <a:rPr lang="hu-HU" sz="3000" dirty="0"/>
              <a:t>d) kamatozó részvény;</a:t>
            </a:r>
          </a:p>
          <a:p>
            <a:pPr marL="0" indent="0" algn="just">
              <a:buNone/>
            </a:pPr>
            <a:r>
              <a:rPr lang="hu-HU" sz="3000" dirty="0"/>
              <a:t>e) visszaváltható részvény.</a:t>
            </a:r>
          </a:p>
        </p:txBody>
      </p:sp>
    </p:spTree>
    <p:extLst>
      <p:ext uri="{BB962C8B-B14F-4D97-AF65-F5344CB8AC3E}">
        <p14:creationId xmlns:p14="http://schemas.microsoft.com/office/powerpoint/2010/main" val="3305290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305800" cy="11430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549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E955A69-5A48-4A2C-BDEC-0DCCADDD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869"/>
            <a:ext cx="8229600" cy="864096"/>
          </a:xfrm>
        </p:spPr>
        <p:txBody>
          <a:bodyPr/>
          <a:lstStyle/>
          <a:p>
            <a:pPr algn="ctr"/>
            <a:r>
              <a:rPr lang="hu-HU" dirty="0"/>
              <a:t>Vállalat és vállalkozás</a:t>
            </a:r>
          </a:p>
        </p:txBody>
      </p:sp>
      <p:pic>
        <p:nvPicPr>
          <p:cNvPr id="3" name="Tartalom helye 2">
            <a:extLst>
              <a:ext uri="{FF2B5EF4-FFF2-40B4-BE49-F238E27FC236}">
                <a16:creationId xmlns:a16="http://schemas.microsoft.com/office/drawing/2014/main" xmlns="" id="{A6AB0330-63FE-4F4C-9BFF-0E380CCC5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4824"/>
            <a:ext cx="8229600" cy="47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3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E955A69-5A48-4A2C-BDEC-0DCCADDD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24" y="260648"/>
            <a:ext cx="8229600" cy="864096"/>
          </a:xfrm>
        </p:spPr>
        <p:txBody>
          <a:bodyPr/>
          <a:lstStyle/>
          <a:p>
            <a:pPr algn="ctr"/>
            <a:r>
              <a:rPr lang="hu-HU" dirty="0"/>
              <a:t>Vállalat és vállalkozás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xmlns="" id="{5173FCBF-FDC3-4AED-B80B-7750EC0B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73" y="1124744"/>
            <a:ext cx="8229600" cy="438912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hu-HU" sz="2800" dirty="0"/>
              <a:t>Meg kell hozni a három legfontosabb döntést a következő kérdésekben: Mit, Kinek a részére és Hogyan állítsunk elő?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dirty="0"/>
              <a:t>Biztosítani kell a termelés élőmunka, tőke, információ és egyéb input igényét.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dirty="0"/>
              <a:t>Az erőforrások megfelelő összerendezése is szükséges (koordináció és szervezés).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dirty="0"/>
              <a:t>Kockázatvállalás: A vállalkozás kockázattal jár, ami főleg az abból fakadó kockázatra vonatkozik, hogy az erőforrások biztosítása, illetőleg a költségek felmerülése megelőzi a piacon való megjelenést és a bevétel realizálását.</a:t>
            </a:r>
          </a:p>
        </p:txBody>
      </p:sp>
    </p:spTree>
    <p:extLst>
      <p:ext uri="{BB962C8B-B14F-4D97-AF65-F5344CB8AC3E}">
        <p14:creationId xmlns:p14="http://schemas.microsoft.com/office/powerpoint/2010/main" val="414581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E955A69-5A48-4A2C-BDEC-0DCCADDD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24" y="260648"/>
            <a:ext cx="8229600" cy="864096"/>
          </a:xfrm>
        </p:spPr>
        <p:txBody>
          <a:bodyPr/>
          <a:lstStyle/>
          <a:p>
            <a:pPr algn="ctr"/>
            <a:r>
              <a:rPr lang="hu-HU" dirty="0"/>
              <a:t>Vállalat és vállalkozás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xmlns="" id="{5173FCBF-FDC3-4AED-B80B-7750EC0B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73" y="1124744"/>
            <a:ext cx="8229600" cy="47525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Két fő vonulattal találkozhatunk a vállalat és vállalkozás tekintetében: </a:t>
            </a:r>
          </a:p>
          <a:p>
            <a:pPr marL="0" indent="0" algn="just">
              <a:buNone/>
            </a:pPr>
            <a:r>
              <a:rPr lang="hu-HU" sz="3600" dirty="0"/>
              <a:t>1. Minden gazdasági vállalkozás lényegében vállalat. </a:t>
            </a:r>
          </a:p>
          <a:p>
            <a:pPr marL="0" indent="0" algn="just">
              <a:buNone/>
            </a:pPr>
            <a:r>
              <a:rPr lang="hu-HU" sz="3600" dirty="0"/>
              <a:t>2. Csak a jogi személyiséggel rendelkező gazdasági vállalkozások tartoznak a vállalatok körébe.</a:t>
            </a:r>
          </a:p>
        </p:txBody>
      </p:sp>
    </p:spTree>
    <p:extLst>
      <p:ext uri="{BB962C8B-B14F-4D97-AF65-F5344CB8AC3E}">
        <p14:creationId xmlns:p14="http://schemas.microsoft.com/office/powerpoint/2010/main" val="128516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E955A69-5A48-4A2C-BDEC-0DCCADDD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24" y="260648"/>
            <a:ext cx="8229600" cy="864096"/>
          </a:xfrm>
        </p:spPr>
        <p:txBody>
          <a:bodyPr/>
          <a:lstStyle/>
          <a:p>
            <a:pPr algn="ctr"/>
            <a:r>
              <a:rPr lang="hu-HU" dirty="0"/>
              <a:t>Vállalat és vállalkozás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xmlns="" id="{5173FCBF-FDC3-4AED-B80B-7750EC0B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73" y="1268760"/>
            <a:ext cx="8229600" cy="49685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Funkciók: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hu-HU" sz="3600" dirty="0"/>
              <a:t> Kielégíti a fogyasztói szükségletet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hu-HU" sz="3600" dirty="0"/>
              <a:t>Terméket állít elő, szolgáltatást nyújt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hu-HU" sz="3600" dirty="0"/>
              <a:t>Profitot termel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hu-HU" sz="3600" dirty="0"/>
              <a:t>Adót fizet az államnak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hu-HU" sz="3600" dirty="0"/>
              <a:t>Munkahelyet teremt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hu-HU" sz="3600" dirty="0"/>
              <a:t>Társadalmi felelősséget vállal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hu-HU" sz="3600" dirty="0"/>
              <a:t>Technológiát fejleszt</a:t>
            </a:r>
          </a:p>
        </p:txBody>
      </p:sp>
    </p:spTree>
    <p:extLst>
      <p:ext uri="{BB962C8B-B14F-4D97-AF65-F5344CB8AC3E}">
        <p14:creationId xmlns:p14="http://schemas.microsoft.com/office/powerpoint/2010/main" val="99704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E955A69-5A48-4A2C-BDEC-0DCCADDD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24" y="260648"/>
            <a:ext cx="8229600" cy="864096"/>
          </a:xfrm>
        </p:spPr>
        <p:txBody>
          <a:bodyPr/>
          <a:lstStyle/>
          <a:p>
            <a:pPr algn="ctr"/>
            <a:r>
              <a:rPr lang="hu-HU" dirty="0"/>
              <a:t>Vállalat és vállalkozás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xmlns="" id="{5173FCBF-FDC3-4AED-B80B-7750EC0B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73" y="1268760"/>
            <a:ext cx="8229600" cy="49685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Belső érintettek: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600" dirty="0"/>
              <a:t>Tulajdonosok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600" dirty="0"/>
              <a:t>Ügyvezető, igazgató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600" dirty="0"/>
              <a:t>Menedzsment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600" dirty="0"/>
              <a:t>Alkalmazottak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600" dirty="0"/>
              <a:t>Külsős foglalkoztatottak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704083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1121</TotalTime>
  <Words>2170</Words>
  <Application>Microsoft Office PowerPoint</Application>
  <PresentationFormat>Diavetítés a képernyőre (4:3 oldalarány)</PresentationFormat>
  <Paragraphs>180</Paragraphs>
  <Slides>45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45</vt:i4>
      </vt:variant>
    </vt:vector>
  </HeadingPairs>
  <TitlesOfParts>
    <vt:vector size="46" baseType="lpstr">
      <vt:lpstr>Áramlás</vt:lpstr>
      <vt:lpstr>Vállalat termelői magatartása</vt:lpstr>
      <vt:lpstr>Háztartás és vállalat</vt:lpstr>
      <vt:lpstr>Háztartás és vállalat</vt:lpstr>
      <vt:lpstr>Vállalat és vállalkozás</vt:lpstr>
      <vt:lpstr>Vállalat és vállalkozás</vt:lpstr>
      <vt:lpstr>Vállalat és vállalkozás</vt:lpstr>
      <vt:lpstr>Vállalat és vállalkozás</vt:lpstr>
      <vt:lpstr>Vállalat és vállalkozás</vt:lpstr>
      <vt:lpstr>Vállalat és vállalkozás</vt:lpstr>
      <vt:lpstr>Vállalat és vállalkozás</vt:lpstr>
      <vt:lpstr>Vállalat és vállalkozás</vt:lpstr>
      <vt:lpstr>Vállalat és vállalkozás</vt:lpstr>
      <vt:lpstr>Vállalat és vállalkozás jogszabályi környezete</vt:lpstr>
      <vt:lpstr>Egyéni vállalkozó </vt:lpstr>
      <vt:lpstr>Egyéni vállalkozó </vt:lpstr>
      <vt:lpstr>Egyéni vállalkozó </vt:lpstr>
      <vt:lpstr>Egyéni vállalkozó </vt:lpstr>
      <vt:lpstr>Egyéni vállalkozó </vt:lpstr>
      <vt:lpstr>Egyéni vállalkozó </vt:lpstr>
      <vt:lpstr>Társas vállalkozások </vt:lpstr>
      <vt:lpstr>Társas vállalkozások </vt:lpstr>
      <vt:lpstr>Természetes személy versus jogi személy</vt:lpstr>
      <vt:lpstr>Természetes személy versus jogi személy</vt:lpstr>
      <vt:lpstr>Természetes személy versus jogi személy</vt:lpstr>
      <vt:lpstr>Társas vállalkozások </vt:lpstr>
      <vt:lpstr>Társas vállalkozások </vt:lpstr>
      <vt:lpstr>Társas vállalkozások </vt:lpstr>
      <vt:lpstr>Társas vállalkozások </vt:lpstr>
      <vt:lpstr>Társas vállalkozások </vt:lpstr>
      <vt:lpstr>Társas vállalkozások </vt:lpstr>
      <vt:lpstr>Társas vállalkozások </vt:lpstr>
      <vt:lpstr>Társas vállalkozások </vt:lpstr>
      <vt:lpstr>Társas vállalkozások </vt:lpstr>
      <vt:lpstr>Társas vállalkozások </vt:lpstr>
      <vt:lpstr>Társas vállalkozások </vt:lpstr>
      <vt:lpstr>Társas vállalkozások </vt:lpstr>
      <vt:lpstr>Társas vállalkozások </vt:lpstr>
      <vt:lpstr>Közkereseti társaság</vt:lpstr>
      <vt:lpstr>Betéti társaság</vt:lpstr>
      <vt:lpstr>Korlátolt felelősségű társaság</vt:lpstr>
      <vt:lpstr>Részvénytársaság</vt:lpstr>
      <vt:lpstr>Részvénytársaság</vt:lpstr>
      <vt:lpstr>Részvénytársaság</vt:lpstr>
      <vt:lpstr>Részvénytársaság</vt:lpstr>
      <vt:lpstr>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Gazdasági alapfogalmak</dc:title>
  <dc:creator>user</dc:creator>
  <cp:lastModifiedBy>user</cp:lastModifiedBy>
  <cp:revision>180</cp:revision>
  <dcterms:created xsi:type="dcterms:W3CDTF">2023-09-08T20:24:08Z</dcterms:created>
  <dcterms:modified xsi:type="dcterms:W3CDTF">2023-09-23T22:05:54Z</dcterms:modified>
</cp:coreProperties>
</file>