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2" r:id="rId3"/>
    <p:sldId id="303" r:id="rId4"/>
    <p:sldId id="304" r:id="rId5"/>
    <p:sldId id="306" r:id="rId6"/>
    <p:sldId id="30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5" r:id="rId17"/>
    <p:sldId id="269" r:id="rId18"/>
    <p:sldId id="268" r:id="rId19"/>
    <p:sldId id="270" r:id="rId20"/>
    <p:sldId id="272" r:id="rId21"/>
    <p:sldId id="273" r:id="rId22"/>
    <p:sldId id="274" r:id="rId23"/>
    <p:sldId id="275" r:id="rId24"/>
    <p:sldId id="276" r:id="rId25"/>
    <p:sldId id="291" r:id="rId26"/>
    <p:sldId id="292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93" r:id="rId35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3B189"/>
    <a:srgbClr val="00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/>
              <a:t>Alapozó gazdaságtan Oktatási segédanyag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906A6-357E-47A6-BEAC-D7E0EC044C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933580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hu-HU"/>
              <a:t>Alapozó gazdaságtan Oktatási segédanyag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561153-1241-4A29-AF40-7F54428E4D9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35980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2015.11.11.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/>
              <a:t>Alapozó gazdaságtan Oktatási segédanyag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1153-1241-4A29-AF40-7F54428E4D9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36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2017.10.12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/>
              <a:t>Alapozó gazdaságtan Oktatási segédanyag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1153-1241-4A29-AF40-7F54428E4D93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99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2015.11.18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/>
              <a:t>Alapozó gazdaságtan Oktatási segédanyag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1153-1241-4A29-AF40-7F54428E4D93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82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2017.10.19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/>
              <a:t>Alapozó gazdaságtan Oktatási segédanyag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1153-1241-4A29-AF40-7F54428E4D93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787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EFD194-4946-4FC6-A1D9-A38D70F3DD3E}" type="datetimeFigureOut">
              <a:rPr lang="hu-HU" smtClean="0"/>
              <a:t>2023. 09. 18.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40790B-9352-4BCD-A85A-EE36045C0334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3400" y="1916832"/>
            <a:ext cx="7854696" cy="3064304"/>
          </a:xfrm>
        </p:spPr>
        <p:txBody>
          <a:bodyPr>
            <a:noAutofit/>
          </a:bodyPr>
          <a:lstStyle/>
          <a:p>
            <a:r>
              <a:rPr lang="hu-HU" sz="8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Háztartások </a:t>
            </a:r>
            <a:r>
              <a:rPr lang="hu-HU" sz="8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gazdálkodása </a:t>
            </a:r>
          </a:p>
        </p:txBody>
      </p:sp>
    </p:spTree>
    <p:extLst>
      <p:ext uri="{BB962C8B-B14F-4D97-AF65-F5344CB8AC3E}">
        <p14:creationId xmlns:p14="http://schemas.microsoft.com/office/powerpoint/2010/main" val="195695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4000" b="1" dirty="0">
                <a:solidFill>
                  <a:schemeClr val="accent1">
                    <a:lumMod val="75000"/>
                  </a:schemeClr>
                </a:solidFill>
              </a:rPr>
              <a:t>A háztartás </a:t>
            </a:r>
            <a:r>
              <a:rPr lang="hu-HU" altLang="hu-HU" sz="4000" b="1" dirty="0" smtClean="0">
                <a:solidFill>
                  <a:schemeClr val="accent1">
                    <a:lumMod val="75000"/>
                  </a:schemeClr>
                </a:solidFill>
              </a:rPr>
              <a:t>jellemzése</a:t>
            </a:r>
            <a:endParaRPr lang="hu-HU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hu-H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Elosztás: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i="1" dirty="0">
                <a:latin typeface="Arial" panose="020B0604020202020204" pitchFamily="34" charset="0"/>
                <a:cs typeface="Arial" panose="020B0604020202020204" pitchFamily="34" charset="0"/>
              </a:rPr>
              <a:t>döntést, rangsort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jelent a különböző szükségletek között.</a:t>
            </a:r>
          </a:p>
          <a:p>
            <a:pPr marL="0" indent="0">
              <a:buNone/>
              <a:defRPr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Mivel </a:t>
            </a:r>
            <a:r>
              <a:rPr lang="hu-HU" sz="32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szükségletekhez képest az erőforrások  korlátozottan állnak rendelkezésre</a:t>
            </a:r>
            <a:r>
              <a:rPr lang="hu-HU" sz="3200" i="1" dirty="0">
                <a:latin typeface="Arial" panose="020B0604020202020204" pitchFamily="34" charset="0"/>
                <a:cs typeface="Arial" panose="020B0604020202020204" pitchFamily="34" charset="0"/>
              </a:rPr>
              <a:t>,:</a:t>
            </a:r>
          </a:p>
          <a:p>
            <a:pPr marL="628650" lvl="1" indent="-428625" algn="just">
              <a:buFont typeface="Wingdings" panose="05000000000000000000" pitchFamily="2" charset="2"/>
              <a:buChar char="§"/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az elosztás során dönteni kell a család közös szükségleteinek kielégítési sorrendjéről (preferencia)</a:t>
            </a:r>
          </a:p>
          <a:p>
            <a:pPr marL="628650" lvl="1" indent="-428625" algn="just">
              <a:buFont typeface="Wingdings" panose="05000000000000000000" pitchFamily="2" charset="2"/>
              <a:buChar char="§"/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javak családtagok között történő méltányos elosztásáról.</a:t>
            </a:r>
          </a:p>
          <a:p>
            <a:pPr marL="0" indent="0">
              <a:buNone/>
              <a:defRPr/>
            </a:pPr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3600" b="1" dirty="0">
                <a:solidFill>
                  <a:schemeClr val="accent1">
                    <a:lumMod val="75000"/>
                  </a:schemeClr>
                </a:solidFill>
              </a:rPr>
              <a:t>A háztartás </a:t>
            </a:r>
            <a:r>
              <a:rPr lang="hu-HU" altLang="hu-HU" sz="3600" b="1" dirty="0" smtClean="0">
                <a:solidFill>
                  <a:schemeClr val="accent1">
                    <a:lumMod val="75000"/>
                  </a:schemeClr>
                </a:solidFill>
              </a:rPr>
              <a:t>jellemzése</a:t>
            </a:r>
            <a:endParaRPr lang="hu-HU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hu-H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Csere: </a:t>
            </a:r>
            <a:r>
              <a:rPr lang="hu-HU" sz="3000" i="1" dirty="0">
                <a:latin typeface="Arial" panose="020B0604020202020204" pitchFamily="34" charset="0"/>
                <a:cs typeface="Arial" panose="020B0604020202020204" pitchFamily="34" charset="0"/>
              </a:rPr>
              <a:t>nem azonos tartalmú a piaci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(általában egyenértékű) </a:t>
            </a:r>
            <a:r>
              <a:rPr lang="hu-HU" sz="3000" i="1" dirty="0">
                <a:latin typeface="Arial" panose="020B0604020202020204" pitchFamily="34" charset="0"/>
                <a:cs typeface="Arial" panose="020B0604020202020204" pitchFamily="34" charset="0"/>
              </a:rPr>
              <a:t>cserével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családi kapcsolatokban</a:t>
            </a:r>
            <a:r>
              <a:rPr lang="hu-HU" sz="3000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nem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egyenértékű (nem piaci)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cserekapcsolatok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érvényesülnek. </a:t>
            </a:r>
          </a:p>
          <a:p>
            <a:pPr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háztartáson belül az egyes javaknak, szolgáltatásoknak nincs piaci ára. </a:t>
            </a:r>
          </a:p>
          <a:p>
            <a:pPr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családi</a:t>
            </a:r>
            <a:r>
              <a:rPr lang="hu-HU" sz="3000" i="1" dirty="0">
                <a:latin typeface="Arial" panose="020B0604020202020204" pitchFamily="34" charset="0"/>
                <a:cs typeface="Arial" panose="020B0604020202020204" pitchFamily="34" charset="0"/>
              </a:rPr>
              <a:t> munkamegosztás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 keretében végbemegy a „tevékenységek cseréje” családtagok között a munkamegosztás során, de generációk között is megvalósul.</a:t>
            </a:r>
          </a:p>
          <a:p>
            <a:pPr>
              <a:defRPr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4000" b="1" dirty="0">
                <a:solidFill>
                  <a:schemeClr val="accent1">
                    <a:lumMod val="75000"/>
                  </a:schemeClr>
                </a:solidFill>
              </a:rPr>
              <a:t>A háztartás </a:t>
            </a:r>
            <a:r>
              <a:rPr lang="hu-HU" altLang="hu-HU" sz="4000" b="1" dirty="0" smtClean="0">
                <a:solidFill>
                  <a:schemeClr val="accent1">
                    <a:lumMod val="75000"/>
                  </a:schemeClr>
                </a:solidFill>
              </a:rPr>
              <a:t>jellemzése</a:t>
            </a:r>
            <a:endParaRPr lang="hu-HU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065315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hu-H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Fogyasztás: </a:t>
            </a: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kitüntetett színtere a háztartás. Ugyanakkor a háztartásban zajló </a:t>
            </a:r>
            <a:r>
              <a:rPr lang="hu-H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végső fogyasztás egyúttal termelést is jelent</a:t>
            </a:r>
            <a:r>
              <a:rPr lang="hu-HU" sz="3600" i="1" dirty="0">
                <a:latin typeface="Arial" panose="020B0604020202020204" pitchFamily="34" charset="0"/>
                <a:cs typeface="Arial" panose="020B0604020202020204" pitchFamily="34" charset="0"/>
              </a:rPr>
              <a:t>: a háztartásban megy végbe az ember - a munkaerő- újratermelése.</a:t>
            </a: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A háztartás adja a gazdaság legfontosabb erőforrását.</a:t>
            </a:r>
          </a:p>
          <a:p>
            <a:pPr marL="0" indent="0" algn="just">
              <a:buNone/>
              <a:defRPr/>
            </a:pPr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0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xfrm>
            <a:off x="528638" y="87634"/>
            <a:ext cx="8229600" cy="553717"/>
          </a:xfrm>
        </p:spPr>
        <p:txBody>
          <a:bodyPr>
            <a:normAutofit/>
          </a:bodyPr>
          <a:lstStyle/>
          <a:p>
            <a:pPr algn="ctr"/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</a:rPr>
              <a:t>A háztartás </a:t>
            </a:r>
            <a:r>
              <a:rPr lang="hu-HU" altLang="hu-HU" sz="3200" b="1" dirty="0" smtClean="0">
                <a:solidFill>
                  <a:schemeClr val="accent1">
                    <a:lumMod val="75000"/>
                  </a:schemeClr>
                </a:solidFill>
              </a:rPr>
              <a:t>jellemzése</a:t>
            </a:r>
            <a:endParaRPr lang="hu-HU" altLang="hu-H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59522" y="677816"/>
            <a:ext cx="4006850" cy="43180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hu-HU" dirty="0"/>
              <a:t>A háztartás funkciói</a:t>
            </a:r>
          </a:p>
        </p:txBody>
      </p:sp>
      <p:sp>
        <p:nvSpPr>
          <p:cNvPr id="9221" name="Szöveg helye 4"/>
          <p:cNvSpPr>
            <a:spLocks noGrp="1"/>
          </p:cNvSpPr>
          <p:nvPr>
            <p:ph type="body" sz="half" idx="3"/>
          </p:nvPr>
        </p:nvSpPr>
        <p:spPr>
          <a:xfrm>
            <a:off x="4356100" y="677816"/>
            <a:ext cx="4608513" cy="1166859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hu-HU" altLang="hu-HU" b="0" dirty="0"/>
              <a:t>A </a:t>
            </a:r>
            <a:r>
              <a:rPr lang="hu-HU" altLang="hu-HU" dirty="0"/>
              <a:t>háztartás </a:t>
            </a:r>
            <a:r>
              <a:rPr lang="hu-HU" altLang="hu-HU" b="0" dirty="0"/>
              <a:t>– mint gazdasági szereplő – </a:t>
            </a:r>
            <a:r>
              <a:rPr lang="hu-HU" altLang="hu-HU" dirty="0"/>
              <a:t>jellemzői </a:t>
            </a:r>
            <a:r>
              <a:rPr lang="hu-HU" altLang="hu-HU" b="0" dirty="0"/>
              <a:t>(sajátosságai)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57200" y="1109617"/>
            <a:ext cx="3827463" cy="5611858"/>
          </a:xfr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txBody>
          <a:bodyPr>
            <a:normAutofit fontScale="925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Gazdasági funkciók</a:t>
            </a:r>
          </a:p>
          <a:p>
            <a:pPr lvl="1" eaLnBrk="1" hangingPunct="1">
              <a:defRPr/>
            </a:pP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Termelés                    </a:t>
            </a:r>
          </a:p>
          <a:p>
            <a:pPr lvl="2" eaLnBrk="1" hangingPunct="1">
              <a:defRPr/>
            </a:pP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 jövedelemtermelés </a:t>
            </a:r>
          </a:p>
          <a:p>
            <a:pPr lvl="2" eaLnBrk="1" hangingPunct="1">
              <a:defRPr/>
            </a:pP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saját szükségletre  termelés</a:t>
            </a:r>
          </a:p>
          <a:p>
            <a:pPr marL="604837" lvl="1" indent="-285750" eaLnBrk="1" hangingPunct="1">
              <a:defRPr/>
            </a:pP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Elosztás</a:t>
            </a:r>
          </a:p>
          <a:p>
            <a:pPr marL="604837" lvl="1" indent="-285750" eaLnBrk="1" hangingPunct="1">
              <a:defRPr/>
            </a:pP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Csere</a:t>
            </a:r>
          </a:p>
          <a:p>
            <a:pPr marL="604837" lvl="1" indent="-285750" eaLnBrk="1" hangingPunct="1">
              <a:defRPr/>
            </a:pPr>
            <a:r>
              <a:rPr lang="hu-HU" sz="2200" b="1" dirty="0">
                <a:latin typeface="Arial" panose="020B0604020202020204" pitchFamily="34" charset="0"/>
                <a:cs typeface="Arial" panose="020B0604020202020204" pitchFamily="34" charset="0"/>
              </a:rPr>
              <a:t>Fogyasztás</a:t>
            </a:r>
          </a:p>
          <a:p>
            <a:pPr marL="604837" lvl="1" indent="-285750" eaLnBrk="1" hangingPunct="1">
              <a:defRPr/>
            </a:pPr>
            <a:endParaRPr lang="hu-HU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Nem gazdasági funkciók: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Sokrétűek, pl.:</a:t>
            </a:r>
          </a:p>
          <a:p>
            <a:pPr marL="612775" lvl="1" indent="-285750" eaLnBrk="1" hangingPunct="1">
              <a:defRPr/>
            </a:pP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gyermeknevelés</a:t>
            </a:r>
          </a:p>
          <a:p>
            <a:pPr marL="612775" lvl="1" indent="-285750" eaLnBrk="1" hangingPunct="1">
              <a:defRPr/>
            </a:pP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biztonságot, érzelmi stabilitást nyújtó funkció</a:t>
            </a:r>
          </a:p>
          <a:p>
            <a:pPr marL="612775" lvl="1" indent="-285750" eaLnBrk="1" hangingPunct="1">
              <a:defRPr/>
            </a:pPr>
            <a:r>
              <a:rPr lang="hu-HU" sz="2200" dirty="0">
                <a:latin typeface="Arial" panose="020B0604020202020204" pitchFamily="34" charset="0"/>
                <a:cs typeface="Arial" panose="020B0604020202020204" pitchFamily="34" charset="0"/>
              </a:rPr>
              <a:t>közös </a:t>
            </a:r>
            <a:r>
              <a:rPr lang="hu-H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hobby</a:t>
            </a:r>
            <a:endParaRPr lang="hu-H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356100" y="1916113"/>
            <a:ext cx="4679950" cy="4753247"/>
          </a:xfrm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Végső fogyasztói a megtermelt javaknak =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FOGYASZTÓEGYSÉG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Saját szükségletre termel (is)</a:t>
            </a:r>
          </a:p>
          <a:p>
            <a:pPr>
              <a:defRPr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gazdaság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munkaerőbázis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át adja</a:t>
            </a:r>
          </a:p>
          <a:p>
            <a:pPr marL="0" indent="0">
              <a:buNone/>
              <a:defRPr/>
            </a:pP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Jövedelmet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összpontosít (munkabér, transzferek), melynek egy részét </a:t>
            </a:r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megtakarítja</a:t>
            </a:r>
          </a:p>
          <a:p>
            <a:pPr marL="0" indent="0">
              <a:buNone/>
              <a:defRPr/>
            </a:pPr>
            <a:endParaRPr lang="hu-H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hu-HU" b="1" i="1" dirty="0">
                <a:latin typeface="Arial" panose="020B0604020202020204" pitchFamily="34" charset="0"/>
                <a:cs typeface="Arial" panose="020B0604020202020204" pitchFamily="34" charset="0"/>
              </a:rPr>
              <a:t>Vagyont képez, 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vagyona a nemzeti vagyon része.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34B477-A536-4B21-B097-DA464F2374A0}" type="slidenum">
              <a:rPr lang="hu-HU" altLang="en-US">
                <a:latin typeface="Garamond" panose="02020404030301010803" pitchFamily="18" charset="0"/>
              </a:rPr>
              <a:pPr eaLnBrk="1" hangingPunct="1"/>
              <a:t>13</a:t>
            </a:fld>
            <a:endParaRPr lang="hu-HU" altLang="en-US">
              <a:latin typeface="Garamond" panose="02020404030301010803" pitchFamily="18" charset="0"/>
            </a:endParaRPr>
          </a:p>
        </p:txBody>
      </p:sp>
      <p:cxnSp>
        <p:nvCxnSpPr>
          <p:cNvPr id="13" name="Egyenes összekötő nyíllal 12"/>
          <p:cNvCxnSpPr/>
          <p:nvPr/>
        </p:nvCxnSpPr>
        <p:spPr>
          <a:xfrm>
            <a:off x="2403463" y="2759395"/>
            <a:ext cx="2015083" cy="3651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 flipH="1">
            <a:off x="5508104" y="3484030"/>
            <a:ext cx="971946" cy="460700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V="1">
            <a:off x="2432026" y="2462259"/>
            <a:ext cx="2015083" cy="145328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3374376" y="2462259"/>
            <a:ext cx="819655" cy="187220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/>
          <p:nvPr/>
        </p:nvCxnSpPr>
        <p:spPr>
          <a:xfrm flipH="1">
            <a:off x="5543823" y="4869415"/>
            <a:ext cx="1152252" cy="46141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0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 </a:t>
            </a:r>
            <a:r>
              <a:rPr lang="hu-HU" altLang="hu-HU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gazdálkodása</a:t>
            </a:r>
            <a:endParaRPr lang="hu-H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25658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hu-HU" alt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Alapfogalmak:</a:t>
            </a:r>
          </a:p>
          <a:p>
            <a:pPr marL="0" indent="0">
              <a:buNone/>
              <a:defRPr/>
            </a:pPr>
            <a:r>
              <a:rPr lang="hu-HU" altLang="hu-HU" sz="3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Jövedelem</a:t>
            </a:r>
            <a:r>
              <a:rPr lang="hu-HU" altLang="hu-HU" sz="3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u-HU" altLang="hu-HU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dirty="0">
                <a:latin typeface="Arial" charset="0"/>
              </a:rPr>
              <a:t>A jövedelem, valamely termelési tényezőért kapott ellenszolgáltatás</a:t>
            </a:r>
            <a:r>
              <a:rPr lang="hu-HU" sz="3000" dirty="0" smtClean="0">
                <a:latin typeface="Arial" charset="0"/>
              </a:rPr>
              <a:t>.</a:t>
            </a:r>
            <a:endParaRPr lang="hu-HU" altLang="hu-HU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hu-HU" altLang="hu-HU" sz="3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Vagyon</a:t>
            </a:r>
            <a:r>
              <a:rPr lang="hu-HU" altLang="hu-HU" sz="3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u-HU" altLang="hu-HU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altLang="hu-HU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u-HU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elhalmozott jövedelem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, illetve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felhalmozott jövedelem révén szerzett</a:t>
            </a:r>
            <a:r>
              <a:rPr lang="hu-H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u-HU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tartós  javak összessége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 pl. lakás, üdülő, autó, föld, értékpapírok, stb</a:t>
            </a:r>
            <a:r>
              <a:rPr lang="hu-H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altLang="hu-HU" sz="3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Megtakarítás</a:t>
            </a:r>
            <a:r>
              <a:rPr lang="hu-HU" altLang="hu-HU" sz="3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u-HU" altLang="hu-HU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altLang="hu-HU" sz="3000" dirty="0">
                <a:latin typeface="Arial" panose="020B0604020202020204" pitchFamily="34" charset="0"/>
                <a:cs typeface="Arial" panose="020B0604020202020204" pitchFamily="34" charset="0"/>
              </a:rPr>
              <a:t>Egy időszak jövedelmeinek és az időszak fogyasztásának a különbsége.</a:t>
            </a:r>
          </a:p>
          <a:p>
            <a:pPr marL="0" indent="0">
              <a:buNone/>
              <a:defRPr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2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548680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 </a:t>
            </a:r>
            <a:r>
              <a:rPr lang="hu-HU" altLang="hu-HU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gazdálkodása</a:t>
            </a:r>
            <a:endParaRPr lang="hu-H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4" y="1638297"/>
            <a:ext cx="2206588" cy="211327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84784"/>
            <a:ext cx="2691724" cy="198607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0" y="4481146"/>
            <a:ext cx="2558444" cy="2093883"/>
          </a:xfrm>
          <a:prstGeom prst="rect">
            <a:avLst/>
          </a:prstGeom>
        </p:spPr>
      </p:pic>
      <p:cxnSp>
        <p:nvCxnSpPr>
          <p:cNvPr id="9" name="Egyenes összekötő nyíllal 8"/>
          <p:cNvCxnSpPr>
            <a:stCxn id="5" idx="3"/>
          </p:cNvCxnSpPr>
          <p:nvPr/>
        </p:nvCxnSpPr>
        <p:spPr>
          <a:xfrm>
            <a:off x="2763162" y="2694933"/>
            <a:ext cx="2761964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829337" y="2167594"/>
            <a:ext cx="26212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Munkabér (jövedelem)</a:t>
            </a:r>
          </a:p>
        </p:txBody>
      </p:sp>
      <p:cxnSp>
        <p:nvCxnSpPr>
          <p:cNvPr id="11" name="Egyenes összekötő nyíllal 10"/>
          <p:cNvCxnSpPr/>
          <p:nvPr/>
        </p:nvCxnSpPr>
        <p:spPr>
          <a:xfrm flipH="1">
            <a:off x="4139952" y="3645024"/>
            <a:ext cx="1728192" cy="122413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2843808" y="4004877"/>
            <a:ext cx="367510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sz="2000" b="1" dirty="0"/>
              <a:t>Fogyasztásra elköltött jövedelem</a:t>
            </a: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04" y="4204932"/>
            <a:ext cx="2743200" cy="2743200"/>
          </a:xfrm>
          <a:prstGeom prst="rect">
            <a:avLst/>
          </a:prstGeom>
        </p:spPr>
      </p:pic>
      <p:cxnSp>
        <p:nvCxnSpPr>
          <p:cNvPr id="17" name="Egyenes összekötő nyíllal 16"/>
          <p:cNvCxnSpPr>
            <a:endCxn id="16" idx="0"/>
          </p:cNvCxnSpPr>
          <p:nvPr/>
        </p:nvCxnSpPr>
        <p:spPr>
          <a:xfrm>
            <a:off x="7596336" y="3470858"/>
            <a:ext cx="14568" cy="73407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6932153" y="3677590"/>
            <a:ext cx="16777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b="1" dirty="0"/>
              <a:t>Megtakarítások</a:t>
            </a:r>
          </a:p>
        </p:txBody>
      </p:sp>
    </p:spTree>
    <p:extLst>
      <p:ext uri="{BB962C8B-B14F-4D97-AF65-F5344CB8AC3E}">
        <p14:creationId xmlns:p14="http://schemas.microsoft.com/office/powerpoint/2010/main" val="335868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 gazdálkodása </a:t>
            </a:r>
            <a:endParaRPr lang="hu-H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jövedelem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háztartás 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gazdálkodásának kiindulópontja és egyben korlátja. </a:t>
            </a:r>
          </a:p>
          <a:p>
            <a:pPr marL="0" indent="0">
              <a:buNone/>
              <a:defRPr/>
            </a:pP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A  jövedelem </a:t>
            </a:r>
            <a:r>
              <a:rPr lang="hu-H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többféle forrásból 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származhat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attól függően, hogy a háztartás milyen </a:t>
            </a:r>
            <a:r>
              <a:rPr lang="hu-H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termelési tényezővel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rendelkezik. </a:t>
            </a:r>
          </a:p>
          <a:p>
            <a:pPr>
              <a:defRPr/>
            </a:pP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háztartás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 valamennyi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termelési tényezővel 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rendelkezhet, de legjellemzőbb a munkaerő. </a:t>
            </a:r>
          </a:p>
          <a:p>
            <a:pPr marL="0" indent="0">
              <a:buNone/>
              <a:defRPr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861048"/>
            <a:ext cx="8928992" cy="280831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299032" y="465709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Munkabér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287471" y="50805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Bérleti díj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299032" y="55637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Kamat (osztalék)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299032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1114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u-H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Jövedelemforrások</a:t>
            </a:r>
          </a:p>
        </p:txBody>
      </p:sp>
      <p:sp>
        <p:nvSpPr>
          <p:cNvPr id="2" name="Lekerekített téglalap 1"/>
          <p:cNvSpPr/>
          <p:nvPr/>
        </p:nvSpPr>
        <p:spPr>
          <a:xfrm>
            <a:off x="251520" y="2136661"/>
            <a:ext cx="1872208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Munkavégzéshez kapcsolódó jövedelmek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2411760" y="2136661"/>
            <a:ext cx="1944216" cy="10839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Tulajdonból, vagyonból származó jövedelmek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4644008" y="2136661"/>
            <a:ext cx="180020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Szociális juttatások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6759142" y="2136661"/>
            <a:ext cx="1800200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Rendkívüli bevételek</a:t>
            </a:r>
          </a:p>
        </p:txBody>
      </p:sp>
      <p:sp>
        <p:nvSpPr>
          <p:cNvPr id="3" name="Téglalap 2"/>
          <p:cNvSpPr/>
          <p:nvPr/>
        </p:nvSpPr>
        <p:spPr>
          <a:xfrm>
            <a:off x="467544" y="4990950"/>
            <a:ext cx="1584176" cy="12933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Bér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Nyugdíj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Táppénz, stb.</a:t>
            </a:r>
          </a:p>
        </p:txBody>
      </p:sp>
      <p:sp>
        <p:nvSpPr>
          <p:cNvPr id="4" name="Lefelé nyíl 3"/>
          <p:cNvSpPr/>
          <p:nvPr/>
        </p:nvSpPr>
        <p:spPr>
          <a:xfrm>
            <a:off x="1043608" y="3068960"/>
            <a:ext cx="432048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2591780" y="4990950"/>
            <a:ext cx="1584176" cy="1534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Bérleti díj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Kamat,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Osztalék,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Profit, stb.</a:t>
            </a:r>
          </a:p>
        </p:txBody>
      </p:sp>
      <p:sp>
        <p:nvSpPr>
          <p:cNvPr id="11" name="Téglalap 10"/>
          <p:cNvSpPr/>
          <p:nvPr/>
        </p:nvSpPr>
        <p:spPr>
          <a:xfrm>
            <a:off x="4572000" y="4990950"/>
            <a:ext cx="2088232" cy="1747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Családi pótlék,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GYED, GYES,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>
                <a:solidFill>
                  <a:schemeClr val="tx1"/>
                </a:solidFill>
              </a:rPr>
              <a:t>Szoc</a:t>
            </a:r>
            <a:r>
              <a:rPr lang="hu-HU" sz="2000" dirty="0">
                <a:solidFill>
                  <a:schemeClr val="tx1"/>
                </a:solidFill>
              </a:rPr>
              <a:t>. segély,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Munkanélküli segély , stb.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759142" y="4837231"/>
            <a:ext cx="1819646" cy="1447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Nyeremény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Örökség,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Adomány,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Ajándék, stb.</a:t>
            </a:r>
          </a:p>
        </p:txBody>
      </p:sp>
      <p:sp>
        <p:nvSpPr>
          <p:cNvPr id="13" name="Lefelé nyíl 12"/>
          <p:cNvSpPr/>
          <p:nvPr/>
        </p:nvSpPr>
        <p:spPr>
          <a:xfrm>
            <a:off x="3167844" y="3293662"/>
            <a:ext cx="432048" cy="1624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Lefelé nyíl 13"/>
          <p:cNvSpPr/>
          <p:nvPr/>
        </p:nvSpPr>
        <p:spPr>
          <a:xfrm>
            <a:off x="5341535" y="3000757"/>
            <a:ext cx="432048" cy="1836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Lefelé nyíl 14"/>
          <p:cNvSpPr/>
          <p:nvPr/>
        </p:nvSpPr>
        <p:spPr>
          <a:xfrm>
            <a:off x="7452941" y="3000757"/>
            <a:ext cx="432048" cy="1796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4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 </a:t>
            </a:r>
            <a:r>
              <a:rPr lang="hu-HU" altLang="hu-HU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gazdálkodása</a:t>
            </a:r>
            <a:endParaRPr lang="hu-H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47260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hu-HU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Hogyan lesz a  jövedelemből vagyon?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jövedelem egy részének </a:t>
            </a:r>
            <a: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  <a:t>megtakarítása 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és befektetése révén, vagy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  <a:t>hitelfelvételből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tartós javak megszerzése révén.  </a:t>
            </a:r>
          </a:p>
          <a:p>
            <a:pPr marL="669925" lvl="1" indent="-342900"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jelenben felvett hitel, jövőbeni jövedelemből kerül törlesztésre.</a:t>
            </a:r>
          </a:p>
          <a:p>
            <a:pPr marL="0" indent="0" algn="ctr">
              <a:buNone/>
              <a:defRPr/>
            </a:pPr>
            <a:r>
              <a:rPr lang="hu-HU" sz="2400" b="1" cap="all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jövedelem vagyonra váltható és az átváltás visszafelé is </a:t>
            </a:r>
            <a:r>
              <a:rPr lang="hu-HU" sz="2400" b="1" cap="all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igaz</a:t>
            </a:r>
            <a:endParaRPr lang="hu-HU" sz="2400" b="1" cap="all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hu-HU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Hogyan lesz  a vagyonból jövedelem? </a:t>
            </a:r>
          </a:p>
          <a:p>
            <a:pPr marL="0" indent="0">
              <a:buNone/>
              <a:defRPr/>
            </a:pPr>
            <a:r>
              <a:rPr lang="hu-H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 vagyontárgyak hasznosítása révén, pl.: </a:t>
            </a:r>
          </a:p>
          <a:p>
            <a:pPr marL="442913" indent="-442913">
              <a:buFont typeface="Wingdings" panose="05000000000000000000" pitchFamily="2" charset="2"/>
              <a:buChar char="§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hu-HU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értékpapírok – jellegüknél fogva jövedelmet biztosítanak,</a:t>
            </a:r>
          </a:p>
          <a:p>
            <a:pPr marL="442913" indent="-442913">
              <a:buFont typeface="Wingdings" panose="05000000000000000000" pitchFamily="2" charset="2"/>
              <a:buChar char="§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tartós javak bérbe adhatók </a:t>
            </a:r>
          </a:p>
          <a:p>
            <a:pPr marL="0" indent="0">
              <a:buNone/>
              <a:defRPr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9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 </a:t>
            </a:r>
            <a:r>
              <a:rPr lang="hu-HU" altLang="hu-HU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gazdálkodása</a:t>
            </a:r>
            <a:endParaRPr lang="hu-H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1256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hu-HU" alt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háztartás erőforrásai: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Jövedelem: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2800" dirty="0"/>
              <a:t>elsősorban pénzjövedelem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Idő: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u-HU" sz="2800" dirty="0"/>
              <a:t>amellyel való gazdálkodás rohanó világunkban egyre fontosabb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Családi munkamegosztás: </a:t>
            </a:r>
            <a:r>
              <a:rPr lang="hu-HU" sz="2800" dirty="0"/>
              <a:t>az együtt élők készsége és hajlandósága a feladatok megosztására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sz="2800" b="1" dirty="0">
                <a:solidFill>
                  <a:schemeClr val="accent1">
                    <a:lumMod val="75000"/>
                  </a:schemeClr>
                </a:solidFill>
              </a:rPr>
              <a:t>Kapcsolati tőke: </a:t>
            </a:r>
            <a:r>
              <a:rPr lang="hu-HU" sz="2800" dirty="0"/>
              <a:t>információk, tanácsok, életviteli „minták”….</a:t>
            </a:r>
          </a:p>
          <a:p>
            <a:pPr marL="0" indent="0" algn="ctr">
              <a:buNone/>
              <a:defRPr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A háztartások </a:t>
            </a:r>
            <a:r>
              <a:rPr lang="hu-HU" sz="2000" i="1" dirty="0">
                <a:latin typeface="Arial" panose="020B0604020202020204" pitchFamily="34" charset="0"/>
                <a:cs typeface="Arial" panose="020B0604020202020204" pitchFamily="34" charset="0"/>
              </a:rPr>
              <a:t>gazdálkodása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 is, - mint mindenfajta gazdálkodás-, </a:t>
            </a:r>
            <a:r>
              <a:rPr lang="hu-HU" sz="2000" i="1" dirty="0">
                <a:latin typeface="Arial" panose="020B0604020202020204" pitchFamily="34" charset="0"/>
                <a:cs typeface="Arial" panose="020B0604020202020204" pitchFamily="34" charset="0"/>
              </a:rPr>
              <a:t>döntéseket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, és ehhez szükséges </a:t>
            </a:r>
            <a:r>
              <a:rPr lang="hu-HU" sz="2000" i="1" dirty="0">
                <a:latin typeface="Arial" panose="020B0604020202020204" pitchFamily="34" charset="0"/>
                <a:cs typeface="Arial" panose="020B0604020202020204" pitchFamily="34" charset="0"/>
              </a:rPr>
              <a:t>sajátos "szakértelmet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" igényel</a:t>
            </a:r>
            <a:r>
              <a:rPr lang="hu-HU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  <a:defRPr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60106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504" y="836712"/>
            <a:ext cx="8387272" cy="2812294"/>
          </a:xfrm>
        </p:spPr>
        <p:txBody>
          <a:bodyPr>
            <a:noAutofit/>
          </a:bodyPr>
          <a:lstStyle/>
          <a:p>
            <a:r>
              <a:rPr lang="hu-HU" sz="7200" dirty="0" smtClean="0"/>
              <a:t>Család fogalma, funkciói</a:t>
            </a:r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106513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u-HU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Háztartások kiadásai</a:t>
            </a:r>
          </a:p>
        </p:txBody>
      </p:sp>
      <p:sp>
        <p:nvSpPr>
          <p:cNvPr id="10243" name="Tartalom hely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hu-HU" altLang="hu-HU" sz="2800" dirty="0"/>
              <a:t>A háztartások folyamatosan költenek szükségleteik kielégítésére. </a:t>
            </a:r>
          </a:p>
          <a:p>
            <a:pPr marL="0" indent="0" algn="ctr">
              <a:buFontTx/>
              <a:buNone/>
            </a:pPr>
            <a:endParaRPr lang="hu-HU" altLang="hu-HU" sz="2800" dirty="0"/>
          </a:p>
          <a:p>
            <a:pPr marL="0" indent="0" algn="ctr">
              <a:buFontTx/>
              <a:buNone/>
            </a:pPr>
            <a:r>
              <a:rPr lang="hu-HU" altLang="hu-HU" sz="2800" dirty="0"/>
              <a:t>Kiadásaiknak korlátot szab a megszerzett jövedelem nagysága. </a:t>
            </a:r>
          </a:p>
          <a:p>
            <a:pPr marL="0" indent="0" algn="ctr">
              <a:buFontTx/>
              <a:buNone/>
            </a:pPr>
            <a:endParaRPr lang="hu-HU" altLang="hu-HU" sz="2800" dirty="0"/>
          </a:p>
          <a:p>
            <a:pPr marL="0" indent="0" algn="ctr">
              <a:buFontTx/>
              <a:buNone/>
            </a:pPr>
            <a:r>
              <a:rPr lang="hu-HU" altLang="hu-HU" sz="2800" dirty="0"/>
              <a:t>A kiadásokat tervezni kell!</a:t>
            </a:r>
          </a:p>
          <a:p>
            <a:pPr marL="0" indent="0">
              <a:buFontTx/>
              <a:buNone/>
            </a:pPr>
            <a:endParaRPr lang="hu-HU" altLang="hu-HU" sz="2800" dirty="0"/>
          </a:p>
        </p:txBody>
      </p:sp>
      <p:sp>
        <p:nvSpPr>
          <p:cNvPr id="2" name="Lefelé nyíl 1"/>
          <p:cNvSpPr/>
          <p:nvPr/>
        </p:nvSpPr>
        <p:spPr>
          <a:xfrm>
            <a:off x="4427984" y="2721953"/>
            <a:ext cx="288032" cy="576064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felé nyíl 4"/>
          <p:cNvSpPr/>
          <p:nvPr/>
        </p:nvSpPr>
        <p:spPr>
          <a:xfrm>
            <a:off x="4427984" y="4249688"/>
            <a:ext cx="288032" cy="576064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71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>
          <a:xfrm>
            <a:off x="578068" y="188640"/>
            <a:ext cx="7781488" cy="9821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Kiadások csoportosítása </a:t>
            </a:r>
            <a:r>
              <a:rPr lang="hu-H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rendszeresség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szerint 1.</a:t>
            </a:r>
          </a:p>
        </p:txBody>
      </p:sp>
      <p:sp>
        <p:nvSpPr>
          <p:cNvPr id="11267" name="Tartalom helye 1"/>
          <p:cNvSpPr>
            <a:spLocks noGrp="1"/>
          </p:cNvSpPr>
          <p:nvPr>
            <p:ph idx="1"/>
          </p:nvPr>
        </p:nvSpPr>
        <p:spPr>
          <a:xfrm>
            <a:off x="250825" y="1417638"/>
            <a:ext cx="8435975" cy="4784725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romanUcPeriod"/>
            </a:pPr>
            <a:r>
              <a:rPr lang="hu-HU" altLang="hu-H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Rendszeresen felmerülő kiadások</a:t>
            </a:r>
          </a:p>
          <a:p>
            <a:pPr marL="857250" lvl="1" indent="-457200">
              <a:buFontTx/>
              <a:buAutoNum type="alphaUcPeriod"/>
            </a:pPr>
            <a:r>
              <a:rPr lang="hu-HU" altLang="hu-HU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Rugalmatlan kiadások</a:t>
            </a:r>
            <a:r>
              <a:rPr lang="hu-HU" altLang="hu-HU" sz="2400" dirty="0">
                <a:latin typeface="Arial" panose="020B0604020202020204" pitchFamily="34" charset="0"/>
                <a:cs typeface="Arial" panose="020B0604020202020204" pitchFamily="34" charset="0"/>
              </a:rPr>
              <a:t>: a minden hónapban jelentkező </a:t>
            </a:r>
            <a:r>
              <a:rPr lang="hu-HU" altLang="hu-HU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kiadások </a:t>
            </a:r>
            <a:r>
              <a:rPr lang="hu-HU" alt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hu-HU" altLang="hu-HU" sz="2400" dirty="0">
                <a:latin typeface="Arial" panose="020B0604020202020204" pitchFamily="34" charset="0"/>
                <a:cs typeface="Arial" panose="020B0604020202020204" pitchFamily="34" charset="0"/>
              </a:rPr>
              <a:t>: lakbér, hiteltörlesztés</a:t>
            </a:r>
            <a:r>
              <a:rPr lang="hu-HU" altLang="hu-HU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altLang="hu-HU" sz="2400" smtClean="0">
                <a:latin typeface="Arial" panose="020B0604020202020204" pitchFamily="34" charset="0"/>
                <a:cs typeface="Arial" panose="020B0604020202020204" pitchFamily="34" charset="0"/>
              </a:rPr>
              <a:t>rezsi, </a:t>
            </a:r>
            <a:r>
              <a:rPr lang="hu-HU" altLang="hu-HU" sz="2400" dirty="0">
                <a:latin typeface="Arial" panose="020B0604020202020204" pitchFamily="34" charset="0"/>
                <a:cs typeface="Arial" panose="020B0604020202020204" pitchFamily="34" charset="0"/>
              </a:rPr>
              <a:t>iskolai befizetések, biztosítási díjak, közlekedési </a:t>
            </a:r>
            <a:r>
              <a:rPr lang="hu-HU" alt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ktg</a:t>
            </a:r>
            <a:r>
              <a:rPr lang="hu-HU" altLang="hu-HU" sz="2400" dirty="0">
                <a:latin typeface="Arial" panose="020B0604020202020204" pitchFamily="34" charset="0"/>
                <a:cs typeface="Arial" panose="020B0604020202020204" pitchFamily="34" charset="0"/>
              </a:rPr>
              <a:t>. Ezekről a kiadásokról már korábban döntöttünk, fizetésük kötelező.</a:t>
            </a:r>
          </a:p>
          <a:p>
            <a:pPr marL="857250" lvl="1" indent="-457200">
              <a:buFontTx/>
              <a:buAutoNum type="alphaUcPeriod"/>
            </a:pPr>
            <a:r>
              <a:rPr lang="hu-HU" altLang="hu-HU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Rugalmas kiadások</a:t>
            </a:r>
            <a:r>
              <a:rPr lang="hu-HU" altLang="hu-HU" sz="2400" dirty="0">
                <a:latin typeface="Arial" panose="020B0604020202020204" pitchFamily="34" charset="0"/>
                <a:cs typeface="Arial" panose="020B0604020202020204" pitchFamily="34" charset="0"/>
              </a:rPr>
              <a:t>: Döntünk a kiadás mértékéről és a termékek minőségéről, az </a:t>
            </a:r>
            <a:r>
              <a:rPr lang="hu-HU" altLang="hu-HU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összege változtatható</a:t>
            </a:r>
            <a:r>
              <a:rPr lang="hu-HU" altLang="hu-H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alt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hu-HU" altLang="hu-HU" sz="2400" dirty="0">
                <a:latin typeface="Arial" panose="020B0604020202020204" pitchFamily="34" charset="0"/>
                <a:cs typeface="Arial" panose="020B0604020202020204" pitchFamily="34" charset="0"/>
              </a:rPr>
              <a:t>: élelmiszer, illatszer, ruházkodás</a:t>
            </a:r>
          </a:p>
          <a:p>
            <a:pPr marL="514350" indent="-514350">
              <a:buFontTx/>
              <a:buAutoNum type="alphaUcPeriod"/>
            </a:pPr>
            <a:endParaRPr lang="hu-HU" alt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romanUcPeriod" startAt="2"/>
            </a:pPr>
            <a:r>
              <a:rPr lang="hu-HU" altLang="hu-H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Szabad rendelkezésű jövedelem: </a:t>
            </a:r>
            <a:r>
              <a:rPr lang="hu-HU" altLang="hu-HU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rendszeres kiadás után fennmaradó jövedelem</a:t>
            </a:r>
          </a:p>
        </p:txBody>
      </p:sp>
    </p:spTree>
    <p:extLst>
      <p:ext uri="{BB962C8B-B14F-4D97-AF65-F5344CB8AC3E}">
        <p14:creationId xmlns:p14="http://schemas.microsoft.com/office/powerpoint/2010/main" val="151778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Kiadások csoportosítása </a:t>
            </a:r>
            <a:r>
              <a:rPr lang="hu-H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tartósság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szerint 2.</a:t>
            </a:r>
          </a:p>
        </p:txBody>
      </p:sp>
      <p:sp>
        <p:nvSpPr>
          <p:cNvPr id="12291" name="Tartalom helye 1"/>
          <p:cNvSpPr>
            <a:spLocks noGrp="1"/>
          </p:cNvSpPr>
          <p:nvPr>
            <p:ph idx="1"/>
          </p:nvPr>
        </p:nvSpPr>
        <p:spPr>
          <a:xfrm>
            <a:off x="250825" y="2276872"/>
            <a:ext cx="8435975" cy="3849291"/>
          </a:xfrm>
        </p:spPr>
        <p:txBody>
          <a:bodyPr>
            <a:normAutofit/>
          </a:bodyPr>
          <a:lstStyle/>
          <a:p>
            <a:pPr marL="857250" lvl="1" indent="-457200" algn="just">
              <a:buFontTx/>
              <a:buAutoNum type="alphaUcPeriod"/>
            </a:pPr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</a:rPr>
              <a:t>Napi cikkekre vonatkozó kiadások (folyó kiadások)</a:t>
            </a:r>
            <a:r>
              <a:rPr lang="hu-HU" altLang="hu-HU" sz="3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hu-HU" altLang="hu-HU" sz="3200" dirty="0"/>
              <a:t>egyszer használatos javakra való kiadások, pl. élelmiszer</a:t>
            </a:r>
            <a:r>
              <a:rPr lang="hu-HU" altLang="hu-HU" sz="3200" dirty="0" smtClean="0"/>
              <a:t>,</a:t>
            </a:r>
            <a:endParaRPr lang="hu-HU" altLang="hu-HU" sz="3200" dirty="0"/>
          </a:p>
          <a:p>
            <a:pPr marL="857250" lvl="1" indent="-457200" algn="just">
              <a:buFontTx/>
              <a:buAutoNum type="alphaUcPeriod"/>
            </a:pPr>
            <a:r>
              <a:rPr lang="hu-HU" altLang="hu-HU" sz="3200" b="1" dirty="0">
                <a:solidFill>
                  <a:schemeClr val="accent1">
                    <a:lumMod val="75000"/>
                  </a:schemeClr>
                </a:solidFill>
              </a:rPr>
              <a:t>Tartós fogyasztási cikkekre vonatkozó kiadások</a:t>
            </a:r>
            <a:r>
              <a:rPr lang="hu-HU" altLang="hu-HU" sz="3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hu-HU" altLang="hu-HU" sz="3200" dirty="0"/>
              <a:t>nagyobb összegű kiadások, de ritkábban merülnek fel, pl. lakás, autó, </a:t>
            </a:r>
            <a:r>
              <a:rPr lang="hu-HU" altLang="hu-HU" sz="3200" dirty="0" smtClean="0"/>
              <a:t>bútor</a:t>
            </a:r>
            <a:r>
              <a:rPr lang="hu-HU" altLang="hu-HU" sz="3200" dirty="0"/>
              <a:t>,</a:t>
            </a:r>
          </a:p>
          <a:p>
            <a:pPr marL="457200" indent="-457200">
              <a:buFontTx/>
              <a:buAutoNum type="alphaUcPeriod"/>
            </a:pPr>
            <a:endParaRPr lang="hu-HU" altLang="hu-HU" sz="3600" dirty="0"/>
          </a:p>
        </p:txBody>
      </p:sp>
    </p:spTree>
    <p:extLst>
      <p:ext uri="{BB962C8B-B14F-4D97-AF65-F5344CB8AC3E}">
        <p14:creationId xmlns:p14="http://schemas.microsoft.com/office/powerpoint/2010/main" val="333560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52261"/>
          </a:xfrm>
        </p:spPr>
        <p:txBody>
          <a:bodyPr/>
          <a:lstStyle/>
          <a:p>
            <a:pPr algn="ctr">
              <a:defRPr/>
            </a:pPr>
            <a:r>
              <a:rPr lang="hu-H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Folyó kiadások csoportosítása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457200" y="1741704"/>
            <a:ext cx="1368152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Élelmezés</a:t>
            </a:r>
          </a:p>
        </p:txBody>
      </p:sp>
      <p:sp>
        <p:nvSpPr>
          <p:cNvPr id="5" name="Téglalap 4"/>
          <p:cNvSpPr/>
          <p:nvPr/>
        </p:nvSpPr>
        <p:spPr>
          <a:xfrm>
            <a:off x="251520" y="3361914"/>
            <a:ext cx="2146002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Lakásfenntartás, rezsi</a:t>
            </a:r>
          </a:p>
        </p:txBody>
      </p:sp>
      <p:sp>
        <p:nvSpPr>
          <p:cNvPr id="6" name="Téglalap 5"/>
          <p:cNvSpPr/>
          <p:nvPr/>
        </p:nvSpPr>
        <p:spPr>
          <a:xfrm>
            <a:off x="1907704" y="4509120"/>
            <a:ext cx="167418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Ruházkodás</a:t>
            </a:r>
          </a:p>
        </p:txBody>
      </p:sp>
      <p:sp>
        <p:nvSpPr>
          <p:cNvPr id="7" name="Téglalap 6"/>
          <p:cNvSpPr/>
          <p:nvPr/>
        </p:nvSpPr>
        <p:spPr>
          <a:xfrm>
            <a:off x="3887924" y="5589240"/>
            <a:ext cx="176419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Egészségügy</a:t>
            </a:r>
          </a:p>
        </p:txBody>
      </p:sp>
      <p:sp>
        <p:nvSpPr>
          <p:cNvPr id="8" name="Téglalap 7"/>
          <p:cNvSpPr/>
          <p:nvPr/>
        </p:nvSpPr>
        <p:spPr>
          <a:xfrm>
            <a:off x="5580112" y="4313684"/>
            <a:ext cx="193881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Közlekedés, hírközlés</a:t>
            </a:r>
          </a:p>
        </p:txBody>
      </p:sp>
      <p:sp>
        <p:nvSpPr>
          <p:cNvPr id="9" name="Téglalap 8"/>
          <p:cNvSpPr/>
          <p:nvPr/>
        </p:nvSpPr>
        <p:spPr>
          <a:xfrm>
            <a:off x="6834846" y="3109258"/>
            <a:ext cx="1368152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Oktatás, művelődés</a:t>
            </a:r>
          </a:p>
        </p:txBody>
      </p:sp>
      <p:sp>
        <p:nvSpPr>
          <p:cNvPr id="10" name="Téglalap 9"/>
          <p:cNvSpPr/>
          <p:nvPr/>
        </p:nvSpPr>
        <p:spPr>
          <a:xfrm>
            <a:off x="6978801" y="1735849"/>
            <a:ext cx="1368152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Egyéb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99" y="1677900"/>
            <a:ext cx="2911202" cy="2079430"/>
          </a:xfrm>
          <a:prstGeom prst="rect">
            <a:avLst/>
          </a:prstGeom>
        </p:spPr>
      </p:pic>
      <p:cxnSp>
        <p:nvCxnSpPr>
          <p:cNvPr id="12" name="Egyenes összekötő nyíllal 11"/>
          <p:cNvCxnSpPr>
            <a:stCxn id="4" idx="2"/>
            <a:endCxn id="7" idx="0"/>
          </p:cNvCxnSpPr>
          <p:nvPr/>
        </p:nvCxnSpPr>
        <p:spPr>
          <a:xfrm>
            <a:off x="4572000" y="3757330"/>
            <a:ext cx="198022" cy="1831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4" idx="1"/>
            <a:endCxn id="5" idx="3"/>
          </p:cNvCxnSpPr>
          <p:nvPr/>
        </p:nvCxnSpPr>
        <p:spPr>
          <a:xfrm flipH="1">
            <a:off x="2397522" y="2717615"/>
            <a:ext cx="718877" cy="968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4" idx="2"/>
            <a:endCxn id="6" idx="0"/>
          </p:cNvCxnSpPr>
          <p:nvPr/>
        </p:nvCxnSpPr>
        <p:spPr>
          <a:xfrm flipH="1">
            <a:off x="2744797" y="3757330"/>
            <a:ext cx="1827203" cy="75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 flipH="1" flipV="1">
            <a:off x="1825352" y="2054544"/>
            <a:ext cx="1291047" cy="651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H="1" flipV="1">
            <a:off x="1825352" y="2065740"/>
            <a:ext cx="1291047" cy="651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4" idx="2"/>
            <a:endCxn id="8" idx="0"/>
          </p:cNvCxnSpPr>
          <p:nvPr/>
        </p:nvCxnSpPr>
        <p:spPr>
          <a:xfrm>
            <a:off x="4572000" y="3757330"/>
            <a:ext cx="1977517" cy="556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4" idx="3"/>
            <a:endCxn id="10" idx="1"/>
          </p:cNvCxnSpPr>
          <p:nvPr/>
        </p:nvCxnSpPr>
        <p:spPr>
          <a:xfrm flipV="1">
            <a:off x="6027601" y="2059885"/>
            <a:ext cx="951200" cy="657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4" idx="3"/>
            <a:endCxn id="9" idx="1"/>
          </p:cNvCxnSpPr>
          <p:nvPr/>
        </p:nvCxnSpPr>
        <p:spPr>
          <a:xfrm>
            <a:off x="6027601" y="2717615"/>
            <a:ext cx="807245" cy="715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7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pPr algn="ctr">
              <a:defRPr/>
            </a:pPr>
            <a:r>
              <a:rPr lang="hu-H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Háztartások költségvetése</a:t>
            </a:r>
          </a:p>
        </p:txBody>
      </p:sp>
      <p:sp>
        <p:nvSpPr>
          <p:cNvPr id="14339" name="Tartalom helye 1"/>
          <p:cNvSpPr>
            <a:spLocks noGrp="1"/>
          </p:cNvSpPr>
          <p:nvPr>
            <p:ph idx="1"/>
          </p:nvPr>
        </p:nvSpPr>
        <p:spPr>
          <a:xfrm>
            <a:off x="250825" y="836613"/>
            <a:ext cx="8785225" cy="59055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hu-HU" altLang="hu-HU" dirty="0"/>
              <a:t>A </a:t>
            </a:r>
            <a:r>
              <a:rPr lang="hu-HU" altLang="hu-HU" b="1" dirty="0">
                <a:solidFill>
                  <a:srgbClr val="C00000"/>
                </a:solidFill>
              </a:rPr>
              <a:t>költségvetés olyan pénzügyi terv</a:t>
            </a:r>
            <a:r>
              <a:rPr lang="hu-HU" altLang="hu-HU" dirty="0"/>
              <a:t>, amely adott időszakra vonatkozik, tartalmazza a bevételt és kiadásokat</a:t>
            </a:r>
            <a:r>
              <a:rPr lang="hu-HU" altLang="hu-HU" dirty="0" smtClean="0"/>
              <a:t>.</a:t>
            </a:r>
            <a:endParaRPr lang="hu-HU" altLang="hu-HU" dirty="0"/>
          </a:p>
          <a:p>
            <a:pPr marL="0" indent="0">
              <a:buFontTx/>
              <a:buNone/>
            </a:pPr>
            <a:r>
              <a:rPr lang="hu-HU" altLang="hu-HU" b="1" dirty="0">
                <a:solidFill>
                  <a:schemeClr val="accent1">
                    <a:lumMod val="75000"/>
                  </a:schemeClr>
                </a:solidFill>
              </a:rPr>
              <a:t>A háztartás költségvetése alakulhat:</a:t>
            </a:r>
          </a:p>
          <a:p>
            <a:pPr marL="0" indent="0"/>
            <a:r>
              <a:rPr lang="hu-HU" altLang="hu-HU" b="1" dirty="0"/>
              <a:t>Egyezőség</a:t>
            </a:r>
            <a:r>
              <a:rPr lang="hu-HU" altLang="hu-HU" dirty="0"/>
              <a:t> (</a:t>
            </a:r>
            <a:r>
              <a:rPr lang="hu-HU" altLang="hu-HU" dirty="0" err="1"/>
              <a:t>nullszaldó</a:t>
            </a:r>
            <a:r>
              <a:rPr lang="hu-HU" altLang="hu-HU" dirty="0"/>
              <a:t>): kiadás=bevétel </a:t>
            </a:r>
          </a:p>
          <a:p>
            <a:pPr marL="0" indent="0"/>
            <a:r>
              <a:rPr lang="hu-HU" altLang="hu-HU" b="1" dirty="0"/>
              <a:t>Hiány</a:t>
            </a:r>
            <a:r>
              <a:rPr lang="hu-HU" altLang="hu-HU" dirty="0"/>
              <a:t> (deficit): kiadás &gt; bevétel</a:t>
            </a:r>
          </a:p>
          <a:p>
            <a:pPr marL="0" indent="0"/>
            <a:r>
              <a:rPr lang="hu-HU" altLang="hu-HU" b="1" dirty="0"/>
              <a:t>Megtakarítás</a:t>
            </a:r>
            <a:r>
              <a:rPr lang="hu-HU" altLang="hu-HU" dirty="0"/>
              <a:t> (</a:t>
            </a:r>
            <a:r>
              <a:rPr lang="hu-HU" altLang="hu-HU" dirty="0" err="1"/>
              <a:t>szufficit</a:t>
            </a:r>
            <a:r>
              <a:rPr lang="hu-HU" altLang="hu-HU" dirty="0"/>
              <a:t>): kiadás &lt; bevétel</a:t>
            </a:r>
          </a:p>
          <a:p>
            <a:pPr marL="0" indent="0">
              <a:buFontTx/>
              <a:buNone/>
            </a:pPr>
            <a:r>
              <a:rPr lang="hu-HU" altLang="hu-HU" b="1" dirty="0">
                <a:solidFill>
                  <a:schemeClr val="accent1">
                    <a:lumMod val="75000"/>
                  </a:schemeClr>
                </a:solidFill>
              </a:rPr>
              <a:t>A háztartások megtakarítása: </a:t>
            </a:r>
            <a:r>
              <a:rPr lang="hu-HU" altLang="hu-HU" dirty="0"/>
              <a:t>A jövedelmekből mindig takarékoskodni kell, váratlan későbbi kiadásokra, vagy nagyobb kiadások vállalására. Megtakarítani lehet:</a:t>
            </a:r>
          </a:p>
          <a:p>
            <a:pPr marL="457200" indent="-457200">
              <a:buFont typeface="+mj-lt"/>
              <a:buAutoNum type="alphaUcPeriod"/>
            </a:pPr>
            <a:r>
              <a:rPr lang="hu-HU" altLang="hu-HU" dirty="0"/>
              <a:t>havonta azonos összeggel,</a:t>
            </a:r>
          </a:p>
          <a:p>
            <a:pPr marL="457200" indent="-457200">
              <a:buFont typeface="+mj-lt"/>
              <a:buAutoNum type="alphaUcPeriod"/>
            </a:pPr>
            <a:r>
              <a:rPr lang="hu-HU" altLang="hu-HU" dirty="0"/>
              <a:t>a havonta megmaradó összeggel</a:t>
            </a:r>
          </a:p>
          <a:p>
            <a:pPr marL="457200" indent="-457200">
              <a:buFont typeface="+mj-lt"/>
              <a:buAutoNum type="alphaUcPeriod"/>
            </a:pPr>
            <a:r>
              <a:rPr lang="hu-HU" altLang="hu-HU" dirty="0"/>
              <a:t>alkalomszerűen</a:t>
            </a:r>
          </a:p>
          <a:p>
            <a:pPr marL="457200" indent="-457200">
              <a:buFont typeface="+mj-lt"/>
              <a:buAutoNum type="alphaUcPeriod"/>
            </a:pPr>
            <a:r>
              <a:rPr lang="hu-HU" altLang="hu-HU" dirty="0"/>
              <a:t>nem takarékoskodnak semmit</a:t>
            </a:r>
          </a:p>
        </p:txBody>
      </p:sp>
    </p:spTree>
    <p:extLst>
      <p:ext uri="{BB962C8B-B14F-4D97-AF65-F5344CB8AC3E}">
        <p14:creationId xmlns:p14="http://schemas.microsoft.com/office/powerpoint/2010/main" val="251024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2082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hu-HU" altLang="hu-HU" sz="2800" b="1" dirty="0">
                <a:solidFill>
                  <a:schemeClr val="accent1">
                    <a:lumMod val="75000"/>
                  </a:schemeClr>
                </a:solidFill>
              </a:rPr>
              <a:t>Háztartások bevételeinek és kiadásainak időbeli egyezősége – a háztartások pénzáramlása</a:t>
            </a:r>
            <a:endParaRPr lang="hu-H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Tartalom helye 1"/>
          <p:cNvSpPr>
            <a:spLocks noGrp="1"/>
          </p:cNvSpPr>
          <p:nvPr>
            <p:ph idx="1"/>
          </p:nvPr>
        </p:nvSpPr>
        <p:spPr>
          <a:xfrm>
            <a:off x="250825" y="836713"/>
            <a:ext cx="8785225" cy="5905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lang="hu-HU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Miért fontos a háztartás </a:t>
            </a:r>
            <a:r>
              <a:rPr lang="hu-H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bevételeinek és kiadásainak nagyságrendi egyeztetése</a:t>
            </a:r>
            <a:r>
              <a:rPr lang="hu-HU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mellett, e </a:t>
            </a:r>
            <a:r>
              <a:rPr lang="hu-HU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tételek időbeli összehangolása </a:t>
            </a:r>
            <a:r>
              <a:rPr lang="hu-HU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is?</a:t>
            </a:r>
            <a:r>
              <a:rPr lang="hu-HU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Miért lényeges a háztartás </a:t>
            </a:r>
            <a:r>
              <a:rPr lang="hu-HU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pénzáramlásának </a:t>
            </a:r>
            <a:r>
              <a:rPr lang="hu-HU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vizsgálata? </a:t>
            </a:r>
          </a:p>
          <a:p>
            <a:pPr marL="0" indent="0" algn="just">
              <a:buNone/>
              <a:defRPr/>
            </a:pPr>
            <a:r>
              <a:rPr lang="hu-HU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(pénzáramlás = cash flow)</a:t>
            </a:r>
          </a:p>
          <a:p>
            <a:pPr marL="0" indent="0">
              <a:buNone/>
              <a:defRPr/>
            </a:pPr>
            <a:r>
              <a:rPr lang="hu-HU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problémák forrása</a:t>
            </a:r>
            <a:r>
              <a:rPr lang="hu-H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háztartások bevételei és a kiadásai nem azonos időközönként, nem azonos ütemezésben jelentkeznek:</a:t>
            </a:r>
          </a:p>
          <a:p>
            <a:pPr marL="542925" indent="-542925">
              <a:buFont typeface="Wingdings" panose="05000000000000000000" pitchFamily="2" charset="2"/>
              <a:buChar char="§"/>
              <a:defRPr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bevételek általában nagyobb összegben, nagyobb időközönként (ritkábban); </a:t>
            </a:r>
          </a:p>
          <a:p>
            <a:pPr marL="542925" indent="-542925">
              <a:buFont typeface="Wingdings" panose="05000000000000000000" pitchFamily="2" charset="2"/>
              <a:buChar char="§"/>
              <a:defRPr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kiadások eltérő nagyságrendű tételekben, gyakrabban merülnek fel egy adott időszakban; </a:t>
            </a:r>
          </a:p>
          <a:p>
            <a:pPr marL="542925" indent="-542925">
              <a:buFont typeface="Wingdings" panose="05000000000000000000" pitchFamily="2" charset="2"/>
              <a:buChar char="§"/>
              <a:defRPr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bevételek jelentős részének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beérkezési időpontja valamint a </a:t>
            </a:r>
            <a:r>
              <a:rPr lang="hu-HU" i="1" dirty="0">
                <a:latin typeface="Arial" panose="020B0604020202020204" pitchFamily="34" charset="0"/>
                <a:cs typeface="Arial" panose="020B0604020202020204" pitchFamily="34" charset="0"/>
              </a:rPr>
              <a:t>szükséges kiadások teljesítésének határideje kötött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„kívülről meghatározott". </a:t>
            </a:r>
          </a:p>
          <a:p>
            <a:pPr marL="0" indent="0">
              <a:buFontTx/>
              <a:buNone/>
            </a:pPr>
            <a:endParaRPr lang="hu-HU" altLang="hu-HU" sz="2400" dirty="0"/>
          </a:p>
        </p:txBody>
      </p:sp>
    </p:spTree>
    <p:extLst>
      <p:ext uri="{BB962C8B-B14F-4D97-AF65-F5344CB8AC3E}">
        <p14:creationId xmlns:p14="http://schemas.microsoft.com/office/powerpoint/2010/main" val="742089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hu-HU" altLang="hu-HU" sz="2800" b="1" dirty="0">
                <a:solidFill>
                  <a:schemeClr val="accent1">
                    <a:lumMod val="75000"/>
                  </a:schemeClr>
                </a:solidFill>
              </a:rPr>
              <a:t>Háztartások bevételeinek és kiadásainak időbeli egyezősége – a háztartások pénzáramlása</a:t>
            </a:r>
            <a:endParaRPr lang="hu-HU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Tartalom helye 1"/>
          <p:cNvSpPr>
            <a:spLocks noGrp="1"/>
          </p:cNvSpPr>
          <p:nvPr>
            <p:ph idx="1"/>
          </p:nvPr>
        </p:nvSpPr>
        <p:spPr>
          <a:xfrm>
            <a:off x="250825" y="1124743"/>
            <a:ext cx="8785225" cy="561736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Következmény:</a:t>
            </a:r>
          </a:p>
          <a:p>
            <a:pPr marL="0" indent="0">
              <a:buNone/>
              <a:defRPr/>
            </a:pPr>
            <a:r>
              <a:rPr lang="hu-H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időbeli összehangolás hiányában a háztartás nem tud időben eleget tenni fizetési kötelezettségeinek! </a:t>
            </a:r>
          </a:p>
          <a:p>
            <a:pPr marL="0" indent="0">
              <a:buNone/>
              <a:defRPr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 bevételek és a kiadások </a:t>
            </a:r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időbeli egyeztetéséhez szükséges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42913" indent="-442913">
              <a:buFont typeface="Wingdings" panose="05000000000000000000" pitchFamily="2" charset="2"/>
              <a:buChar char="§"/>
              <a:tabLst>
                <a:tab pos="357188" algn="l"/>
              </a:tabLst>
              <a:defRPr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 bevételre és a kiadásra vonatkozó </a:t>
            </a:r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időpontok és pénzösszegek pontos ismerete</a:t>
            </a:r>
          </a:p>
          <a:p>
            <a:pPr marL="442913" indent="-442913">
              <a:buFont typeface="Wingdings" panose="05000000000000000000" pitchFamily="2" charset="2"/>
              <a:buChar char="§"/>
              <a:tabLst>
                <a:tab pos="357188" algn="l"/>
              </a:tabLst>
              <a:defRPr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 nem időhöz kötött beszerzések időpontjának és nagyságrendjének ezekhez való </a:t>
            </a:r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igazítása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. (Nem egyszerű gazdálkodási feladat; szükséges</a:t>
            </a:r>
            <a:r>
              <a:rPr lang="hu-HU" sz="2800" b="1" dirty="0">
                <a:latin typeface="Arial" panose="020B0604020202020204" pitchFamily="34" charset="0"/>
                <a:cs typeface="Arial" panose="020B0604020202020204" pitchFamily="34" charset="0"/>
              </a:rPr>
              <a:t> a tartalékolás</a:t>
            </a: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!). </a:t>
            </a:r>
          </a:p>
          <a:p>
            <a:pPr marL="0" indent="0">
              <a:buFontTx/>
              <a:buNone/>
            </a:pPr>
            <a:endParaRPr lang="hu-HU" altLang="hu-HU" sz="2400" dirty="0"/>
          </a:p>
        </p:txBody>
      </p:sp>
    </p:spTree>
    <p:extLst>
      <p:ext uri="{BB962C8B-B14F-4D97-AF65-F5344CB8AC3E}">
        <p14:creationId xmlns:p14="http://schemas.microsoft.com/office/powerpoint/2010/main" val="301984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05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54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9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 család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fogalma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5576" y="1844824"/>
            <a:ext cx="8183880" cy="47708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200" dirty="0"/>
              <a:t>A család a társadalom legkisebb egysége, </a:t>
            </a:r>
            <a:r>
              <a:rPr lang="hu-HU" sz="3200" dirty="0" err="1" smtClean="0"/>
              <a:t>mikrostrukturális</a:t>
            </a:r>
            <a:r>
              <a:rPr lang="hu-HU" sz="3200" dirty="0" smtClean="0"/>
              <a:t> részrendszere</a:t>
            </a:r>
            <a:r>
              <a:rPr lang="hu-HU" sz="3200" dirty="0"/>
              <a:t>, érzelmi-gazdasági közösség.</a:t>
            </a:r>
          </a:p>
          <a:p>
            <a:pPr marL="0" indent="0" algn="just">
              <a:buNone/>
            </a:pPr>
            <a:r>
              <a:rPr lang="hu-HU" sz="3200" dirty="0"/>
              <a:t>Hagyományosan a család tagjait</a:t>
            </a:r>
          </a:p>
          <a:p>
            <a:pPr marL="0" indent="0" algn="just">
              <a:buNone/>
            </a:pPr>
            <a:r>
              <a:rPr lang="hu-HU" sz="3200" dirty="0"/>
              <a:t>• leszármazotti</a:t>
            </a:r>
          </a:p>
          <a:p>
            <a:pPr marL="0" indent="0" algn="just">
              <a:buNone/>
            </a:pPr>
            <a:r>
              <a:rPr lang="hu-HU" sz="3200" dirty="0"/>
              <a:t>• házassági vagy</a:t>
            </a:r>
          </a:p>
          <a:p>
            <a:pPr marL="0" indent="0" algn="just">
              <a:buNone/>
            </a:pPr>
            <a:r>
              <a:rPr lang="hu-HU" sz="3200" dirty="0"/>
              <a:t>• örökbefogadási kapcsolat</a:t>
            </a:r>
          </a:p>
          <a:p>
            <a:pPr marL="0" indent="0" algn="just">
              <a:buNone/>
            </a:pPr>
            <a:r>
              <a:rPr lang="hu-HU" sz="3200" dirty="0"/>
              <a:t>fűzi </a:t>
            </a:r>
            <a:r>
              <a:rPr lang="hu-HU" sz="3200" dirty="0" smtClean="0"/>
              <a:t>össze.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087470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667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2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414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99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Köszönöm </a:t>
            </a:r>
            <a:r>
              <a:rPr lang="hu-HU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365246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 család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fogalma 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3568" y="1844824"/>
            <a:ext cx="8183880" cy="47708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600" dirty="0" smtClean="0"/>
              <a:t>Emberi </a:t>
            </a:r>
            <a:r>
              <a:rPr lang="hu-HU" sz="3600" dirty="0"/>
              <a:t>Jogok Egyetemes Nyilatkozata 16. cikke szerint a család a társadalom természetes és alapvető </a:t>
            </a:r>
            <a:r>
              <a:rPr lang="hu-HU" sz="3600" dirty="0" smtClean="0"/>
              <a:t>alkotó </a:t>
            </a:r>
            <a:r>
              <a:rPr lang="hu-HU" sz="3600" dirty="0"/>
              <a:t>eleme és joga van a társadalom, valamint az állam </a:t>
            </a:r>
            <a:r>
              <a:rPr lang="hu-HU" sz="3600" dirty="0" smtClean="0"/>
              <a:t>védelmére.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8361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csalá</a:t>
            </a:r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d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funkciói 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3568" y="1412776"/>
            <a:ext cx="8183880" cy="5634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3600" dirty="0" smtClean="0"/>
              <a:t>Reprodukciós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err="1" smtClean="0"/>
              <a:t>Pszichoszociális</a:t>
            </a:r>
            <a:endParaRPr lang="hu-HU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smtClean="0"/>
              <a:t>Érzelmi/Emocionális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smtClean="0"/>
              <a:t>Irányítási/Ellenőrzési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smtClean="0"/>
              <a:t>Szocializációs/Nevelési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smtClean="0"/>
              <a:t>Szellemi/Kulturális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smtClean="0"/>
              <a:t>Gondozó/Ellátó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smtClean="0"/>
              <a:t>Gazdasági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89466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 család </a:t>
            </a:r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versus háztartás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9552" y="1916832"/>
            <a:ext cx="8183880" cy="52029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400" dirty="0" smtClean="0"/>
              <a:t>A </a:t>
            </a:r>
            <a:r>
              <a:rPr lang="hu-HU" sz="3400" dirty="0"/>
              <a:t>család nem (feltétlenül) azonos a háztartás fogalmával (ld. a segélyezési típusú rendszerek kapcsán). </a:t>
            </a:r>
          </a:p>
          <a:p>
            <a:pPr marL="0" indent="0" algn="just">
              <a:buNone/>
            </a:pPr>
            <a:r>
              <a:rPr lang="hu-HU" sz="3400" dirty="0" smtClean="0"/>
              <a:t>A </a:t>
            </a:r>
            <a:r>
              <a:rPr lang="hu-HU" sz="3400" dirty="0"/>
              <a:t>háztartás együtt lakó és a megélhetési költségeket megosztó, együtt fogyasztó </a:t>
            </a:r>
            <a:r>
              <a:rPr lang="hu-HU" sz="3400" dirty="0" smtClean="0"/>
              <a:t>emberek csoportja</a:t>
            </a:r>
            <a:r>
              <a:rPr lang="hu-HU" sz="3400" dirty="0"/>
              <a:t>, </a:t>
            </a:r>
            <a:r>
              <a:rPr lang="hu-HU" sz="3400" dirty="0" smtClean="0"/>
              <a:t>akik </a:t>
            </a:r>
            <a:r>
              <a:rPr lang="hu-HU" sz="3400" dirty="0"/>
              <a:t>általában (de nem szükségképpen) rokonok.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60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5071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altLang="hu-HU" b="1" dirty="0">
                <a:solidFill>
                  <a:schemeClr val="accent1">
                    <a:lumMod val="75000"/>
                  </a:schemeClr>
                </a:solidFill>
              </a:rPr>
              <a:t>A család versus háztartás </a:t>
            </a: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217443"/>
          </a:xfrm>
        </p:spPr>
        <p:txBody>
          <a:bodyPr>
            <a:normAutofit/>
          </a:bodyPr>
          <a:lstStyle/>
          <a:p>
            <a:pPr>
              <a:defRPr/>
            </a:pP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család</a:t>
            </a: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hoz tartozás általában vérségi kapcsolatokon alapul → </a:t>
            </a:r>
            <a:r>
              <a:rPr lang="hu-HU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szociológiai fogalom </a:t>
            </a:r>
          </a:p>
          <a:p>
            <a:pPr>
              <a:defRPr/>
            </a:pP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háztartás</a:t>
            </a: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 tagjai között nem feltétlenül van közvetlen vérségi kapcsolat, vagy törvényes egymáshoz tartozás, de közösen gazdálkodnak (pl. jövedelemmel) → </a:t>
            </a:r>
            <a:r>
              <a:rPr lang="hu-HU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közgazdasági fogalom</a:t>
            </a:r>
          </a:p>
          <a:p>
            <a:pPr marL="0" indent="0">
              <a:buNone/>
              <a:defRPr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36509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4000" b="1" dirty="0">
                <a:solidFill>
                  <a:schemeClr val="accent1">
                    <a:lumMod val="75000"/>
                  </a:schemeClr>
                </a:solidFill>
              </a:rPr>
              <a:t>A háztartás </a:t>
            </a:r>
            <a:r>
              <a:rPr lang="hu-HU" altLang="hu-HU" sz="4000" b="1" dirty="0" smtClean="0">
                <a:solidFill>
                  <a:schemeClr val="accent1">
                    <a:lumMod val="75000"/>
                  </a:schemeClr>
                </a:solidFill>
              </a:rPr>
              <a:t>jellemzése</a:t>
            </a:r>
            <a:endParaRPr lang="hu-HU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Cél: </a:t>
            </a:r>
            <a:r>
              <a:rPr lang="hu-HU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háztartás – családtagok, egyének- szükségleteinek minél jobb kielégítése.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háztartások végső fogyasztói a nemzetgazdaságban megtermelt javaknak, szolgáltatásoknak. Ilyen értelemben - a gazdasági élet többi szereplőjétől megkülönböztetve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háztartásokat végső fogyasztóknak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is nevezzük</a:t>
            </a:r>
            <a:r>
              <a:rPr lang="hu-H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háztartás azonban nemcsak fogyasztó </a:t>
            </a:r>
            <a:r>
              <a:rPr lang="hu-H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egység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 háztartásra - mint „mini gazdaságra" - is jellemzőek a </a:t>
            </a:r>
            <a:r>
              <a:rPr lang="hu-H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termelés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elosztás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csere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és a</a:t>
            </a:r>
            <a:r>
              <a:rPr lang="hu-HU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fogyasztás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mozzanatai.</a:t>
            </a:r>
            <a:endParaRPr lang="hu-H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5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3204" y="260648"/>
            <a:ext cx="8229600" cy="490066"/>
          </a:xfrm>
        </p:spPr>
        <p:txBody>
          <a:bodyPr>
            <a:noAutofit/>
          </a:bodyPr>
          <a:lstStyle/>
          <a:p>
            <a:pPr algn="ctr"/>
            <a:r>
              <a:rPr lang="hu-HU" altLang="hu-HU" sz="4400" b="1" dirty="0">
                <a:solidFill>
                  <a:schemeClr val="accent1">
                    <a:lumMod val="75000"/>
                  </a:schemeClr>
                </a:solidFill>
              </a:rPr>
              <a:t>A háztartás </a:t>
            </a:r>
            <a:r>
              <a:rPr lang="hu-HU" altLang="hu-HU" sz="4400" b="1" dirty="0" smtClean="0">
                <a:solidFill>
                  <a:schemeClr val="accent1">
                    <a:lumMod val="75000"/>
                  </a:schemeClr>
                </a:solidFill>
              </a:rPr>
              <a:t>jellemzése</a:t>
            </a:r>
            <a:endParaRPr lang="hu-HU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83264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hu-H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Termelési-szolgáltatási folyamatokat</a:t>
            </a:r>
            <a:r>
              <a:rPr lang="hu-HU" sz="3600" dirty="0">
                <a:latin typeface="Arial" panose="020B0604020202020204" pitchFamily="34" charset="0"/>
                <a:cs typeface="Arial" panose="020B0604020202020204" pitchFamily="34" charset="0"/>
              </a:rPr>
              <a:t> két csoportra oszthatjuk: </a:t>
            </a:r>
          </a:p>
          <a:p>
            <a:pPr lvl="1">
              <a:defRPr/>
            </a:pPr>
            <a:r>
              <a:rPr lang="hu-HU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jövedelemtermelés</a:t>
            </a:r>
            <a:r>
              <a:rPr lang="hu-HU" sz="3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felnőttek (általában) valamilyen munkát végeznek, </a:t>
            </a:r>
            <a:r>
              <a:rPr lang="hu-HU" sz="3000" i="1" dirty="0">
                <a:latin typeface="Arial" panose="020B0604020202020204" pitchFamily="34" charset="0"/>
                <a:cs typeface="Arial" panose="020B0604020202020204" pitchFamily="34" charset="0"/>
              </a:rPr>
              <a:t>a kifejtett munka meghatározott pénzjövedelemmel jár (a családi költségvetés bevételi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oldalán jelenik meg, és nagymértékben meghatározza a kiadási lehetőségeket)</a:t>
            </a:r>
          </a:p>
          <a:p>
            <a:pPr lvl="1">
              <a:defRPr/>
            </a:pPr>
            <a:r>
              <a:rPr lang="hu-HU" sz="3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saját szükségletre végzett termelés </a:t>
            </a:r>
            <a:r>
              <a:rPr lang="hu-HU" sz="3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3000" dirty="0">
                <a:latin typeface="Arial" panose="020B0604020202020204" pitchFamily="34" charset="0"/>
                <a:cs typeface="Arial" panose="020B0604020202020204" pitchFamily="34" charset="0"/>
              </a:rPr>
              <a:t>szolgáltatás (ezzel helyettesíthetők a piacon vásárolható javak, </a:t>
            </a:r>
            <a:r>
              <a:rPr lang="hu-H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szolgáltatások) </a:t>
            </a:r>
            <a:endParaRPr lang="hu-H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hu-H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7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1079</TotalTime>
  <Words>1279</Words>
  <Application>Microsoft Office PowerPoint</Application>
  <PresentationFormat>Diavetítés a képernyőre (4:3 oldalarány)</PresentationFormat>
  <Paragraphs>187</Paragraphs>
  <Slides>34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5" baseType="lpstr">
      <vt:lpstr>Áramlás</vt:lpstr>
      <vt:lpstr>PowerPoint bemutató</vt:lpstr>
      <vt:lpstr>Család fogalma, funkciói</vt:lpstr>
      <vt:lpstr>A család fogalma</vt:lpstr>
      <vt:lpstr>A család fogalma </vt:lpstr>
      <vt:lpstr>A család funkciói </vt:lpstr>
      <vt:lpstr>A család versus háztartás </vt:lpstr>
      <vt:lpstr>A család versus háztartás </vt:lpstr>
      <vt:lpstr>A háztartás jellemzése</vt:lpstr>
      <vt:lpstr>A háztartás jellemzése</vt:lpstr>
      <vt:lpstr>A háztartás jellemzése</vt:lpstr>
      <vt:lpstr>A háztartás jellemzése</vt:lpstr>
      <vt:lpstr>A háztartás jellemzése</vt:lpstr>
      <vt:lpstr>A háztartás jellemzése</vt:lpstr>
      <vt:lpstr>A háztartás gazdálkodása</vt:lpstr>
      <vt:lpstr>A háztartás gazdálkodása</vt:lpstr>
      <vt:lpstr>A háztartás gazdálkodása </vt:lpstr>
      <vt:lpstr>Jövedelemforrások</vt:lpstr>
      <vt:lpstr>A háztartás gazdálkodása</vt:lpstr>
      <vt:lpstr>A háztartás gazdálkodása</vt:lpstr>
      <vt:lpstr>Háztartások kiadásai</vt:lpstr>
      <vt:lpstr>Kiadások csoportosítása rendszeresség szerint 1.</vt:lpstr>
      <vt:lpstr>Kiadások csoportosítása tartósság szerint 2.</vt:lpstr>
      <vt:lpstr>Folyó kiadások csoportosítása</vt:lpstr>
      <vt:lpstr>Háztartások költségvetése</vt:lpstr>
      <vt:lpstr>Háztartások bevételeinek és kiadásainak időbeli egyezősége – a háztartások pénzáramlása</vt:lpstr>
      <vt:lpstr>Háztartások bevételeinek és kiadásainak időbeli egyezősége – a háztartások pénzáramlása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Vállalkozási ismeretek</dc:title>
  <dc:creator>EKF</dc:creator>
  <cp:lastModifiedBy>user</cp:lastModifiedBy>
  <cp:revision>119</cp:revision>
  <cp:lastPrinted>2015-11-02T11:43:03Z</cp:lastPrinted>
  <dcterms:created xsi:type="dcterms:W3CDTF">2013-08-29T16:05:46Z</dcterms:created>
  <dcterms:modified xsi:type="dcterms:W3CDTF">2023-09-18T16:45:08Z</dcterms:modified>
</cp:coreProperties>
</file>