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72" r:id="rId5"/>
    <p:sldId id="273" r:id="rId6"/>
    <p:sldId id="274" r:id="rId7"/>
    <p:sldId id="283" r:id="rId8"/>
    <p:sldId id="282" r:id="rId9"/>
    <p:sldId id="284" r:id="rId10"/>
    <p:sldId id="285" r:id="rId11"/>
    <p:sldId id="276" r:id="rId12"/>
    <p:sldId id="287" r:id="rId13"/>
    <p:sldId id="288" r:id="rId14"/>
    <p:sldId id="289" r:id="rId15"/>
    <p:sldId id="290" r:id="rId16"/>
    <p:sldId id="278" r:id="rId17"/>
    <p:sldId id="279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FB13-2DB1-4106-9249-E4A357548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EC6D2-5C32-4BCD-86E5-ED4BD326E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DF6-B278-4395-8037-481B94A7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09/04/2021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34D15-CB56-4B3A-8D4D-E4162A7B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A28A9-D41B-4590-AA59-E29F7DD0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020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E9A0-4561-4ECF-BA45-D13ECDCE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A668B-D9F5-4EFE-92B2-AAE9F644D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0C8A-CC50-4C7C-B444-C963F523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09/04/2021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DC724-BEDE-410B-A8AA-202CC5FC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377C-C497-4007-8770-44FC0C32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44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EC889-5317-4830-A4F0-4944C0CE4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46FEB-86A0-491B-BB2D-E960CDD45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AD65-AAD0-4D94-B2A3-10B89458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09/04/2021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C8BB2-1D28-44DB-AF8F-C66E1188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BB645-95B8-4FE7-849B-5BD87BC2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250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0CD4-7A0A-4E82-B54A-AEE75948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B9EE-94ED-4E57-91E3-783D0D1A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78C08-DB95-48BE-A654-956F4BF7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09/04/2021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F0AB-3B3B-4F18-BB27-42FFA372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0E87A-99A5-4C48-A4CF-4AAD9AFB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90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1996-4BD9-43AC-8DC8-F883491A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3C6D-42D5-4C7A-BCCC-EDC0E8EE9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F030-60DB-43BC-A478-A57F3C88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09/04/2021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152E-5A5D-4F8F-873D-2C0AE178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3B24-07A9-49B9-B0A1-C0B31E42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324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B228-3573-4D52-A91F-208A581E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D7D9-55D6-4CC1-8A4B-2F3E03C0F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A5618-A8C0-4AF0-AB7C-8B9137D8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86D8-4C4D-434D-8704-BB9C34F9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09/04/2021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4FC01-FF60-4D4F-935E-AB9BF809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039D9-9A07-4946-A1F8-C1E6FBD7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79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71D1-1847-4C6D-A63B-CFF5D37A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876A9-9C45-4400-BF82-394F49BE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33A9E-F3E3-4850-ACF3-44245C95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8DF99-46B5-40B7-BD0F-BFC75ADBD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F8063-9367-4C06-907C-8486D0B15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E53F7-4148-46F5-98D0-5F0E95EB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09/04/2021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C1216-73CF-4884-991E-5E5C7A5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6A216-13C0-4416-8BBE-DA380458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713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2506-BE5E-4765-8FB3-F10DACA8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F765D-2D88-4B4F-A78A-412ADC04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09/04/2021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53A66-36CE-471E-9887-0DA641F7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8C9E7-DB88-411D-A1E6-0DE3C95F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23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C7C8D-3438-4608-A35D-BDA8711B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09/04/2021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1BE40-0307-4514-90C4-BC3B71F6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65A6C-DA0A-48D5-97A5-2C58FA0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658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295C-37C8-4D77-912E-B0D90462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26FF-D772-43CC-8E45-3A452902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9D639-9D5E-477C-8033-711FE3CD0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3F6C8-4B71-4584-8F1D-FF6B20DB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09/04/2021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DAE32-3482-4AE0-B939-EB4E7410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CD9B-C7AB-4F22-BF31-238B9147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201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F1A0-26AB-47B6-AC2A-DBD98A03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24B07-B10E-4672-89AB-27DFD9EA7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44BCA-C4A4-4602-9099-4B64C3D57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4F341-0FAC-47B0-BC45-3BAF0CF1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741C-1738-4E36-9AC5-A117F8EE1318}" type="datetimeFigureOut">
              <a:rPr lang="id-ID" smtClean="0"/>
              <a:t>09/04/2021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8EC81-C47A-43A9-8B7D-B7423328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7B1B-68B5-473A-AC3A-62A226D3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144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43C25-59B8-4D77-8925-04867923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3C777-290A-42A4-B216-2D4E04F5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F093A-9BAB-428C-AFC8-6457E02CA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741C-1738-4E36-9AC5-A117F8EE1318}" type="datetimeFigureOut">
              <a:rPr lang="id-ID" smtClean="0"/>
              <a:t>09/04/2021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ADB1-688F-4EDC-86BB-B3D1E47E0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6319-4F1E-4610-9EED-4F3598184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A37C-97E8-4CAC-9405-1CAA761738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486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300D-092E-4385-A42B-EBACC3723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0811"/>
            <a:ext cx="9144000" cy="1384801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Binary Tree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sz="3200" dirty="0">
                <a:latin typeface="Bahnschrift SemiBold" panose="020B0502040204020203" pitchFamily="34" charset="0"/>
              </a:rPr>
              <a:t>Data Structures and Algorithms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4AC8A-B5A2-4724-A434-A3151061F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7688"/>
            <a:ext cx="9144000" cy="1655762"/>
          </a:xfrm>
        </p:spPr>
        <p:txBody>
          <a:bodyPr/>
          <a:lstStyle/>
          <a:p>
            <a:r>
              <a:rPr lang="en-US" dirty="0"/>
              <a:t>A.A. Gede Yudhi Paramartha</a:t>
            </a:r>
            <a:endParaRPr lang="id-ID" dirty="0"/>
          </a:p>
        </p:txBody>
      </p:sp>
      <p:pic>
        <p:nvPicPr>
          <p:cNvPr id="10" name="Picture 2" descr="Image result for logo undiksha">
            <a:extLst>
              <a:ext uri="{FF2B5EF4-FFF2-40B4-BE49-F238E27FC236}">
                <a16:creationId xmlns:a16="http://schemas.microsoft.com/office/drawing/2014/main" id="{861BC5D9-647D-489F-81C6-60D97972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963" y="254180"/>
            <a:ext cx="892474" cy="870163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D6C66B-B221-4132-B554-3A49932A8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74" y="354128"/>
            <a:ext cx="3211263" cy="6074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58FA34-5F2B-4A29-8CA7-A7246AB8945C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5225-6353-4962-AFB5-33A5C099A6EF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631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Deletion of a Node of Two Child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D9464-74A9-4B02-86B4-DA0B90EE3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773" cy="4218878"/>
          </a:xfrm>
        </p:spPr>
        <p:txBody>
          <a:bodyPr>
            <a:normAutofit/>
          </a:bodyPr>
          <a:lstStyle/>
          <a:p>
            <a:r>
              <a:rPr lang="en-US" sz="2400" b="1" dirty="0"/>
              <a:t>Conditions:</a:t>
            </a:r>
          </a:p>
          <a:p>
            <a:pPr lvl="1"/>
            <a:r>
              <a:rPr lang="en-US" sz="1800" dirty="0"/>
              <a:t>if the node has two child, then swap the node with the </a:t>
            </a:r>
            <a:r>
              <a:rPr lang="en-US" sz="1800" b="1" dirty="0">
                <a:solidFill>
                  <a:srgbClr val="C00000"/>
                </a:solidFill>
              </a:rPr>
              <a:t>smallest node of the right subtree</a:t>
            </a:r>
            <a:r>
              <a:rPr lang="en-US" sz="1800" dirty="0"/>
              <a:t>, then delete the node.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Repeat the delete operation if necessary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  <a:p>
            <a:r>
              <a:rPr lang="en-US" sz="2200" b="1" dirty="0"/>
              <a:t>Example: </a:t>
            </a:r>
          </a:p>
          <a:p>
            <a:pPr lvl="1"/>
            <a:r>
              <a:rPr lang="en-US" sz="1800" dirty="0"/>
              <a:t>delete(4)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3875BD-C110-4800-A6DE-7F292B0E7FE5}"/>
              </a:ext>
            </a:extLst>
          </p:cNvPr>
          <p:cNvSpPr/>
          <p:nvPr/>
        </p:nvSpPr>
        <p:spPr>
          <a:xfrm>
            <a:off x="8803239" y="1510684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10</a:t>
            </a:r>
            <a:endParaRPr lang="id-ID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FBC437-FD05-49D1-8011-04C29E0D3FC3}"/>
              </a:ext>
            </a:extLst>
          </p:cNvPr>
          <p:cNvSpPr/>
          <p:nvPr/>
        </p:nvSpPr>
        <p:spPr>
          <a:xfrm>
            <a:off x="8086751" y="2657068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661EE3-3F56-4671-8D20-6B9B0C401559}"/>
              </a:ext>
            </a:extLst>
          </p:cNvPr>
          <p:cNvSpPr/>
          <p:nvPr/>
        </p:nvSpPr>
        <p:spPr>
          <a:xfrm>
            <a:off x="9502335" y="2657068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11</a:t>
            </a:r>
            <a:endParaRPr lang="id-ID" sz="16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31CFDD-FBD9-4374-B6C3-F3CB9F4EFE80}"/>
              </a:ext>
            </a:extLst>
          </p:cNvPr>
          <p:cNvSpPr/>
          <p:nvPr/>
        </p:nvSpPr>
        <p:spPr>
          <a:xfrm>
            <a:off x="7360179" y="3963855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5A68EC-1930-473D-B778-E497FC93164D}"/>
              </a:ext>
            </a:extLst>
          </p:cNvPr>
          <p:cNvSpPr/>
          <p:nvPr/>
        </p:nvSpPr>
        <p:spPr>
          <a:xfrm>
            <a:off x="8803239" y="3976957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id-ID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DB064-487B-4C8B-8911-95D2F18CC2FE}"/>
              </a:ext>
            </a:extLst>
          </p:cNvPr>
          <p:cNvSpPr/>
          <p:nvPr/>
        </p:nvSpPr>
        <p:spPr>
          <a:xfrm>
            <a:off x="10246299" y="3954307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12</a:t>
            </a:r>
            <a:endParaRPr lang="id-ID" sz="16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9EA45E-8424-46F5-85F7-FEDD8D1C65FF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8362797" y="2062775"/>
            <a:ext cx="716488" cy="59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4B3289-F2BE-4EC0-AA10-C3ADC4D97718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9079285" y="2062775"/>
            <a:ext cx="699096" cy="59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941B14-16D7-45E7-9661-39B0CC645C83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 flipH="1">
            <a:off x="7636225" y="3209159"/>
            <a:ext cx="726572" cy="754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1B0E88-8DDC-4412-8C04-0247CFB78060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8362797" y="3209159"/>
            <a:ext cx="716488" cy="767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B1B05C-4C0F-4CBC-BD15-ACCA3F59D380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9778381" y="3209159"/>
            <a:ext cx="743964" cy="745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01CCEBC-5801-4D77-9625-DADFC36F4A83}"/>
              </a:ext>
            </a:extLst>
          </p:cNvPr>
          <p:cNvSpPr/>
          <p:nvPr/>
        </p:nvSpPr>
        <p:spPr>
          <a:xfrm>
            <a:off x="8071196" y="5289953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id-ID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DF0500-365A-4DAB-A6B7-065EA5522B6B}"/>
              </a:ext>
            </a:extLst>
          </p:cNvPr>
          <p:cNvSpPr/>
          <p:nvPr/>
        </p:nvSpPr>
        <p:spPr>
          <a:xfrm>
            <a:off x="9514256" y="5303055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id-ID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8931AD-47DD-4D5F-BC02-1C7BDAD793E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8347242" y="4535257"/>
            <a:ext cx="726572" cy="754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938A27-6A29-4183-AFCB-C01D470D4FB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073814" y="4535257"/>
            <a:ext cx="716488" cy="767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DFCCF93-F547-4419-8612-E5FFAE821FAE}"/>
              </a:ext>
            </a:extLst>
          </p:cNvPr>
          <p:cNvSpPr/>
          <p:nvPr/>
        </p:nvSpPr>
        <p:spPr>
          <a:xfrm>
            <a:off x="8084957" y="2651176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38FD514-C236-4F2E-9973-51C84E2BD692}"/>
              </a:ext>
            </a:extLst>
          </p:cNvPr>
          <p:cNvSpPr/>
          <p:nvPr/>
        </p:nvSpPr>
        <p:spPr>
          <a:xfrm>
            <a:off x="8061364" y="5288343"/>
            <a:ext cx="552091" cy="55209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id-ID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18CE0-8BF6-4ACC-8B6E-90301F8B7257}"/>
              </a:ext>
            </a:extLst>
          </p:cNvPr>
          <p:cNvSpPr txBox="1"/>
          <p:nvPr/>
        </p:nvSpPr>
        <p:spPr>
          <a:xfrm>
            <a:off x="7536549" y="5895382"/>
            <a:ext cx="1601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Smallest node 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of the right subtree</a:t>
            </a:r>
            <a:endParaRPr lang="id-ID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39 L -0.00117 0.383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921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0.00118 -0.384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92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3" grpId="1" animBg="1"/>
      <p:bldP spid="33" grpId="2" animBg="1"/>
      <p:bldP spid="34" grpId="0" animBg="1"/>
      <p:bldP spid="34" grpId="1" animBg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Traversals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Visiting all nodes of a binary tree</a:t>
            </a:r>
          </a:p>
          <a:p>
            <a:endParaRPr lang="en-US" sz="2400" dirty="0"/>
          </a:p>
          <a:p>
            <a:r>
              <a:rPr lang="en-US" sz="2400" b="1" dirty="0"/>
              <a:t>Pre-Order Traversal</a:t>
            </a:r>
          </a:p>
          <a:p>
            <a:pPr lvl="1"/>
            <a:r>
              <a:rPr lang="en-US" sz="2000" dirty="0"/>
              <a:t>Print or process the node</a:t>
            </a:r>
          </a:p>
          <a:p>
            <a:pPr lvl="1"/>
            <a:r>
              <a:rPr lang="en-US" sz="2000" dirty="0"/>
              <a:t>Perform pre-order traversal of left subtree</a:t>
            </a:r>
          </a:p>
          <a:p>
            <a:pPr lvl="1"/>
            <a:r>
              <a:rPr lang="en-US" sz="2000" dirty="0"/>
              <a:t>Perform pre-order traversal of right subtree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In-Order Traversal</a:t>
            </a:r>
          </a:p>
          <a:p>
            <a:pPr lvl="1"/>
            <a:r>
              <a:rPr lang="en-US" sz="2000" dirty="0"/>
              <a:t>Perform in-order traversal of left subtree</a:t>
            </a:r>
          </a:p>
          <a:p>
            <a:pPr lvl="1"/>
            <a:r>
              <a:rPr lang="en-US" sz="2000" dirty="0"/>
              <a:t>Print or process the node</a:t>
            </a:r>
          </a:p>
          <a:p>
            <a:pPr lvl="1"/>
            <a:r>
              <a:rPr lang="en-US" sz="2000" dirty="0"/>
              <a:t>Perform in-order traversal of right subtree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Post-Order Traversal</a:t>
            </a:r>
          </a:p>
          <a:p>
            <a:pPr lvl="1"/>
            <a:r>
              <a:rPr lang="en-US" sz="2000" dirty="0"/>
              <a:t>Perform post-order traversal of left subtree</a:t>
            </a:r>
          </a:p>
          <a:p>
            <a:pPr lvl="1"/>
            <a:r>
              <a:rPr lang="en-US" sz="2000" dirty="0"/>
              <a:t>Perform post-order traversal of right subtree</a:t>
            </a:r>
          </a:p>
          <a:p>
            <a:pPr lvl="1"/>
            <a:r>
              <a:rPr lang="en-US" sz="2000" dirty="0"/>
              <a:t>Print or process the node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763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Pre-Order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4445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Pre-Order Traversal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Print or process the node</a:t>
            </a:r>
          </a:p>
          <a:p>
            <a:pPr lvl="1"/>
            <a:r>
              <a:rPr lang="en-US" sz="1800" dirty="0"/>
              <a:t>Perform pre-order traversal of left subtree</a:t>
            </a:r>
          </a:p>
          <a:p>
            <a:pPr lvl="1"/>
            <a:r>
              <a:rPr lang="en-US" sz="1800" dirty="0"/>
              <a:t>Perform pre-order traversal of right subtree</a:t>
            </a:r>
          </a:p>
          <a:p>
            <a:pPr lvl="1"/>
            <a:endParaRPr lang="en-US" sz="1800" dirty="0"/>
          </a:p>
          <a:p>
            <a:r>
              <a:rPr lang="en-US" sz="2200" dirty="0"/>
              <a:t>Example output:</a:t>
            </a:r>
          </a:p>
          <a:p>
            <a:pPr marL="0" indent="0">
              <a:buNone/>
            </a:pPr>
            <a:endParaRPr lang="en-US" sz="2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0820B3-2158-4503-AB0A-1B820271586A}"/>
              </a:ext>
            </a:extLst>
          </p:cNvPr>
          <p:cNvSpPr/>
          <p:nvPr/>
        </p:nvSpPr>
        <p:spPr>
          <a:xfrm>
            <a:off x="8901560" y="2239639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id-ID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34A6AE-5B23-4601-B22C-4FDD502FE93F}"/>
              </a:ext>
            </a:extLst>
          </p:cNvPr>
          <p:cNvSpPr/>
          <p:nvPr/>
        </p:nvSpPr>
        <p:spPr>
          <a:xfrm>
            <a:off x="8185072" y="3386023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959154-B8AD-4BD7-A44A-34BFED62937F}"/>
              </a:ext>
            </a:extLst>
          </p:cNvPr>
          <p:cNvSpPr/>
          <p:nvPr/>
        </p:nvSpPr>
        <p:spPr>
          <a:xfrm>
            <a:off x="9600656" y="3386023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id-ID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DE8455-B90A-4EFF-89A2-3E9BA7713A1A}"/>
              </a:ext>
            </a:extLst>
          </p:cNvPr>
          <p:cNvSpPr/>
          <p:nvPr/>
        </p:nvSpPr>
        <p:spPr>
          <a:xfrm>
            <a:off x="7458500" y="4692810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8F4AFB-BEBD-4723-9FCB-E8FA0E1DB61A}"/>
              </a:ext>
            </a:extLst>
          </p:cNvPr>
          <p:cNvSpPr/>
          <p:nvPr/>
        </p:nvSpPr>
        <p:spPr>
          <a:xfrm>
            <a:off x="8901560" y="4705912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id-ID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F405DE-A3D7-4E58-BAEB-E8DFADBA2E99}"/>
              </a:ext>
            </a:extLst>
          </p:cNvPr>
          <p:cNvSpPr/>
          <p:nvPr/>
        </p:nvSpPr>
        <p:spPr>
          <a:xfrm>
            <a:off x="10344620" y="4683262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id-ID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A0D9AC-8F76-45E4-B71F-C527C47A944D}"/>
              </a:ext>
            </a:extLst>
          </p:cNvPr>
          <p:cNvCxnSpPr>
            <a:stCxn id="9" idx="4"/>
            <a:endCxn id="15" idx="0"/>
          </p:cNvCxnSpPr>
          <p:nvPr/>
        </p:nvCxnSpPr>
        <p:spPr>
          <a:xfrm flipH="1">
            <a:off x="8461118" y="2791730"/>
            <a:ext cx="716488" cy="59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05C4E4-98E8-46DA-B838-45C0B0C5B50C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9177606" y="2791730"/>
            <a:ext cx="699096" cy="59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7A90C8-1A89-46A8-B30D-4D2488ECF0A6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7734546" y="3938114"/>
            <a:ext cx="726572" cy="754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B927C6-02F0-4E4D-A36D-305C91FECD46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8461118" y="3938114"/>
            <a:ext cx="716488" cy="767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811F39-F21A-422A-AA01-04372CB42960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9876702" y="3938114"/>
            <a:ext cx="743964" cy="745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672DB9A-7405-4761-977E-AD87179CC618}"/>
              </a:ext>
            </a:extLst>
          </p:cNvPr>
          <p:cNvSpPr/>
          <p:nvPr/>
        </p:nvSpPr>
        <p:spPr>
          <a:xfrm>
            <a:off x="1295288" y="3938114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id-ID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DF9F02-FE9F-4E7F-8276-4A11E5F4DC79}"/>
              </a:ext>
            </a:extLst>
          </p:cNvPr>
          <p:cNvSpPr/>
          <p:nvPr/>
        </p:nvSpPr>
        <p:spPr>
          <a:xfrm>
            <a:off x="2139375" y="3938113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955458-F1D6-46E7-8546-101E040C8EF8}"/>
              </a:ext>
            </a:extLst>
          </p:cNvPr>
          <p:cNvSpPr/>
          <p:nvPr/>
        </p:nvSpPr>
        <p:spPr>
          <a:xfrm>
            <a:off x="2983462" y="3938112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E596A8-947E-4E15-85D7-47E61377D96E}"/>
              </a:ext>
            </a:extLst>
          </p:cNvPr>
          <p:cNvSpPr/>
          <p:nvPr/>
        </p:nvSpPr>
        <p:spPr>
          <a:xfrm>
            <a:off x="3791653" y="3932587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id-ID" b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93F2EE-3AD8-441C-84CD-8EA35CE70F51}"/>
              </a:ext>
            </a:extLst>
          </p:cNvPr>
          <p:cNvSpPr/>
          <p:nvPr/>
        </p:nvSpPr>
        <p:spPr>
          <a:xfrm>
            <a:off x="4635740" y="3932271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id-ID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3CA46-852C-4562-A879-7A019DF58014}"/>
              </a:ext>
            </a:extLst>
          </p:cNvPr>
          <p:cNvSpPr/>
          <p:nvPr/>
        </p:nvSpPr>
        <p:spPr>
          <a:xfrm>
            <a:off x="5443931" y="3932270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id-ID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70A56DB-075D-4DD3-8A90-20E92976CDA7}"/>
              </a:ext>
            </a:extLst>
          </p:cNvPr>
          <p:cNvSpPr/>
          <p:nvPr/>
        </p:nvSpPr>
        <p:spPr>
          <a:xfrm>
            <a:off x="6986551" y="1355357"/>
            <a:ext cx="471949" cy="4090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395FEA-5B84-4877-93E1-F937CFE6C17E}"/>
              </a:ext>
            </a:extLst>
          </p:cNvPr>
          <p:cNvSpPr/>
          <p:nvPr/>
        </p:nvSpPr>
        <p:spPr>
          <a:xfrm>
            <a:off x="8901560" y="2242779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id-ID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081C3-5D3C-4F94-911B-5465A6C9B647}"/>
              </a:ext>
            </a:extLst>
          </p:cNvPr>
          <p:cNvSpPr/>
          <p:nvPr/>
        </p:nvSpPr>
        <p:spPr>
          <a:xfrm>
            <a:off x="8192051" y="3380179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8FB510-ADA7-4B34-90BB-AE7F28DD01C4}"/>
              </a:ext>
            </a:extLst>
          </p:cNvPr>
          <p:cNvSpPr/>
          <p:nvPr/>
        </p:nvSpPr>
        <p:spPr>
          <a:xfrm>
            <a:off x="7463078" y="4691998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71699A-4520-4314-B902-108C45D0A1FE}"/>
              </a:ext>
            </a:extLst>
          </p:cNvPr>
          <p:cNvSpPr/>
          <p:nvPr/>
        </p:nvSpPr>
        <p:spPr>
          <a:xfrm>
            <a:off x="8899724" y="4709407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id-ID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841209-7E35-4878-8CA3-907103E4D7C5}"/>
              </a:ext>
            </a:extLst>
          </p:cNvPr>
          <p:cNvSpPr/>
          <p:nvPr/>
        </p:nvSpPr>
        <p:spPr>
          <a:xfrm>
            <a:off x="9607635" y="3380178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id-ID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0E047D-999F-4FAA-8FEF-55C8B667562D}"/>
              </a:ext>
            </a:extLst>
          </p:cNvPr>
          <p:cNvSpPr/>
          <p:nvPr/>
        </p:nvSpPr>
        <p:spPr>
          <a:xfrm>
            <a:off x="10337172" y="4676607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78011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0.11172 0.140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72 0.14005 L 0.04427 0.3074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7 0.30741 L -0.01667 0.498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49815 L 0.04427 0.3074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7 0.3074 L 0.11341 0.5009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41 0.50093 L 0.04427 0.3074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7 0.30741 L 0.11172 0.1400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72 0.14005 L 0.17252 0.3104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53 0.31042 L 0.23216 0.49815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In-Order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4445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In-Order Traversal</a:t>
            </a:r>
          </a:p>
          <a:p>
            <a:pPr lvl="1"/>
            <a:r>
              <a:rPr lang="en-US" sz="1800" dirty="0"/>
              <a:t>Perform in-order traversal of left subtree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Print or process the node</a:t>
            </a:r>
          </a:p>
          <a:p>
            <a:pPr lvl="1"/>
            <a:r>
              <a:rPr lang="en-US" sz="1800" dirty="0"/>
              <a:t>Perform in-order traversal of right subtree</a:t>
            </a:r>
          </a:p>
          <a:p>
            <a:pPr lvl="1"/>
            <a:endParaRPr lang="en-US" sz="1600" dirty="0"/>
          </a:p>
          <a:p>
            <a:r>
              <a:rPr lang="en-US" sz="2000" dirty="0"/>
              <a:t>Example output: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0820B3-2158-4503-AB0A-1B820271586A}"/>
              </a:ext>
            </a:extLst>
          </p:cNvPr>
          <p:cNvSpPr/>
          <p:nvPr/>
        </p:nvSpPr>
        <p:spPr>
          <a:xfrm>
            <a:off x="8901560" y="2239639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id-ID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34A6AE-5B23-4601-B22C-4FDD502FE93F}"/>
              </a:ext>
            </a:extLst>
          </p:cNvPr>
          <p:cNvSpPr/>
          <p:nvPr/>
        </p:nvSpPr>
        <p:spPr>
          <a:xfrm>
            <a:off x="8185072" y="3386023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959154-B8AD-4BD7-A44A-34BFED62937F}"/>
              </a:ext>
            </a:extLst>
          </p:cNvPr>
          <p:cNvSpPr/>
          <p:nvPr/>
        </p:nvSpPr>
        <p:spPr>
          <a:xfrm>
            <a:off x="9600656" y="3386023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id-ID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DE8455-B90A-4EFF-89A2-3E9BA7713A1A}"/>
              </a:ext>
            </a:extLst>
          </p:cNvPr>
          <p:cNvSpPr/>
          <p:nvPr/>
        </p:nvSpPr>
        <p:spPr>
          <a:xfrm>
            <a:off x="7458500" y="4692810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8F4AFB-BEBD-4723-9FCB-E8FA0E1DB61A}"/>
              </a:ext>
            </a:extLst>
          </p:cNvPr>
          <p:cNvSpPr/>
          <p:nvPr/>
        </p:nvSpPr>
        <p:spPr>
          <a:xfrm>
            <a:off x="8901560" y="4705912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id-ID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F405DE-A3D7-4E58-BAEB-E8DFADBA2E99}"/>
              </a:ext>
            </a:extLst>
          </p:cNvPr>
          <p:cNvSpPr/>
          <p:nvPr/>
        </p:nvSpPr>
        <p:spPr>
          <a:xfrm>
            <a:off x="10344620" y="4683262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id-ID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A0D9AC-8F76-45E4-B71F-C527C47A944D}"/>
              </a:ext>
            </a:extLst>
          </p:cNvPr>
          <p:cNvCxnSpPr>
            <a:stCxn id="9" idx="4"/>
            <a:endCxn id="15" idx="0"/>
          </p:cNvCxnSpPr>
          <p:nvPr/>
        </p:nvCxnSpPr>
        <p:spPr>
          <a:xfrm flipH="1">
            <a:off x="8461118" y="2791730"/>
            <a:ext cx="716488" cy="59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05C4E4-98E8-46DA-B838-45C0B0C5B50C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9177606" y="2791730"/>
            <a:ext cx="699096" cy="59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7A90C8-1A89-46A8-B30D-4D2488ECF0A6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7734546" y="3938114"/>
            <a:ext cx="726572" cy="754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B927C6-02F0-4E4D-A36D-305C91FECD46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8461118" y="3938114"/>
            <a:ext cx="716488" cy="767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811F39-F21A-422A-AA01-04372CB42960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9876702" y="3938114"/>
            <a:ext cx="743964" cy="745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672DB9A-7405-4761-977E-AD87179CC618}"/>
              </a:ext>
            </a:extLst>
          </p:cNvPr>
          <p:cNvSpPr/>
          <p:nvPr/>
        </p:nvSpPr>
        <p:spPr>
          <a:xfrm>
            <a:off x="1295288" y="3938114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DF9F02-FE9F-4E7F-8276-4A11E5F4DC79}"/>
              </a:ext>
            </a:extLst>
          </p:cNvPr>
          <p:cNvSpPr/>
          <p:nvPr/>
        </p:nvSpPr>
        <p:spPr>
          <a:xfrm>
            <a:off x="2139375" y="3938113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955458-F1D6-46E7-8546-101E040C8EF8}"/>
              </a:ext>
            </a:extLst>
          </p:cNvPr>
          <p:cNvSpPr/>
          <p:nvPr/>
        </p:nvSpPr>
        <p:spPr>
          <a:xfrm>
            <a:off x="2983462" y="3938112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id-ID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E596A8-947E-4E15-85D7-47E61377D96E}"/>
              </a:ext>
            </a:extLst>
          </p:cNvPr>
          <p:cNvSpPr/>
          <p:nvPr/>
        </p:nvSpPr>
        <p:spPr>
          <a:xfrm>
            <a:off x="3791653" y="3932587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id-ID" b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93F2EE-3AD8-441C-84CD-8EA35CE70F51}"/>
              </a:ext>
            </a:extLst>
          </p:cNvPr>
          <p:cNvSpPr/>
          <p:nvPr/>
        </p:nvSpPr>
        <p:spPr>
          <a:xfrm>
            <a:off x="4635740" y="3932271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id-ID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3CA46-852C-4562-A879-7A019DF58014}"/>
              </a:ext>
            </a:extLst>
          </p:cNvPr>
          <p:cNvSpPr/>
          <p:nvPr/>
        </p:nvSpPr>
        <p:spPr>
          <a:xfrm>
            <a:off x="5443931" y="3932270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id-ID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70A56DB-075D-4DD3-8A90-20E92976CDA7}"/>
              </a:ext>
            </a:extLst>
          </p:cNvPr>
          <p:cNvSpPr/>
          <p:nvPr/>
        </p:nvSpPr>
        <p:spPr>
          <a:xfrm>
            <a:off x="6986551" y="1355357"/>
            <a:ext cx="471949" cy="4090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395FEA-5B84-4877-93E1-F937CFE6C17E}"/>
              </a:ext>
            </a:extLst>
          </p:cNvPr>
          <p:cNvSpPr/>
          <p:nvPr/>
        </p:nvSpPr>
        <p:spPr>
          <a:xfrm>
            <a:off x="8901560" y="2242779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id-ID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081C3-5D3C-4F94-911B-5465A6C9B647}"/>
              </a:ext>
            </a:extLst>
          </p:cNvPr>
          <p:cNvSpPr/>
          <p:nvPr/>
        </p:nvSpPr>
        <p:spPr>
          <a:xfrm>
            <a:off x="8192051" y="3380179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8FB510-ADA7-4B34-90BB-AE7F28DD01C4}"/>
              </a:ext>
            </a:extLst>
          </p:cNvPr>
          <p:cNvSpPr/>
          <p:nvPr/>
        </p:nvSpPr>
        <p:spPr>
          <a:xfrm>
            <a:off x="7463078" y="4691998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71699A-4520-4314-B902-108C45D0A1FE}"/>
              </a:ext>
            </a:extLst>
          </p:cNvPr>
          <p:cNvSpPr/>
          <p:nvPr/>
        </p:nvSpPr>
        <p:spPr>
          <a:xfrm>
            <a:off x="8899724" y="4709407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id-ID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841209-7E35-4878-8CA3-907103E4D7C5}"/>
              </a:ext>
            </a:extLst>
          </p:cNvPr>
          <p:cNvSpPr/>
          <p:nvPr/>
        </p:nvSpPr>
        <p:spPr>
          <a:xfrm>
            <a:off x="9607635" y="3380178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id-ID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0E047D-999F-4FAA-8FEF-55C8B667562D}"/>
              </a:ext>
            </a:extLst>
          </p:cNvPr>
          <p:cNvSpPr/>
          <p:nvPr/>
        </p:nvSpPr>
        <p:spPr>
          <a:xfrm>
            <a:off x="10337172" y="4676607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27701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0.11015 0.139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15 0.13982 L 0.05052 0.3074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53 0.30741 L -0.01029 0.4953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9 0.49537 L 0.05052 0.3074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52 0.3074 L 0.11328 0.4995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28 0.49954 L 0.05052 0.3074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8" y="-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52 0.3074 L 0.11015 0.1398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15 0.13981 L 0.17187 0.3118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7 0.31181 L 0.22539 0.5009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Post-Order Traversal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4445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Post-Order Traversal</a:t>
            </a:r>
          </a:p>
          <a:p>
            <a:pPr lvl="1"/>
            <a:r>
              <a:rPr lang="en-US" sz="1800" dirty="0"/>
              <a:t>Perform post-order traversal of left subtree</a:t>
            </a:r>
          </a:p>
          <a:p>
            <a:pPr lvl="1"/>
            <a:r>
              <a:rPr lang="en-US" sz="1800" dirty="0"/>
              <a:t>Perform post-order traversal of right subtree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Print or process the node</a:t>
            </a:r>
          </a:p>
          <a:p>
            <a:pPr lvl="1"/>
            <a:endParaRPr lang="en-US" sz="1600" dirty="0"/>
          </a:p>
          <a:p>
            <a:r>
              <a:rPr lang="en-US" sz="2000" dirty="0"/>
              <a:t>Example output: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0820B3-2158-4503-AB0A-1B820271586A}"/>
              </a:ext>
            </a:extLst>
          </p:cNvPr>
          <p:cNvSpPr/>
          <p:nvPr/>
        </p:nvSpPr>
        <p:spPr>
          <a:xfrm>
            <a:off x="8901560" y="2239639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id-ID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34A6AE-5B23-4601-B22C-4FDD502FE93F}"/>
              </a:ext>
            </a:extLst>
          </p:cNvPr>
          <p:cNvSpPr/>
          <p:nvPr/>
        </p:nvSpPr>
        <p:spPr>
          <a:xfrm>
            <a:off x="8185072" y="3386023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959154-B8AD-4BD7-A44A-34BFED62937F}"/>
              </a:ext>
            </a:extLst>
          </p:cNvPr>
          <p:cNvSpPr/>
          <p:nvPr/>
        </p:nvSpPr>
        <p:spPr>
          <a:xfrm>
            <a:off x="9600656" y="3386023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id-ID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DE8455-B90A-4EFF-89A2-3E9BA7713A1A}"/>
              </a:ext>
            </a:extLst>
          </p:cNvPr>
          <p:cNvSpPr/>
          <p:nvPr/>
        </p:nvSpPr>
        <p:spPr>
          <a:xfrm>
            <a:off x="7458500" y="4692810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8F4AFB-BEBD-4723-9FCB-E8FA0E1DB61A}"/>
              </a:ext>
            </a:extLst>
          </p:cNvPr>
          <p:cNvSpPr/>
          <p:nvPr/>
        </p:nvSpPr>
        <p:spPr>
          <a:xfrm>
            <a:off x="8901560" y="4705912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id-ID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F405DE-A3D7-4E58-BAEB-E8DFADBA2E99}"/>
              </a:ext>
            </a:extLst>
          </p:cNvPr>
          <p:cNvSpPr/>
          <p:nvPr/>
        </p:nvSpPr>
        <p:spPr>
          <a:xfrm>
            <a:off x="10344620" y="4683262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id-ID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A0D9AC-8F76-45E4-B71F-C527C47A944D}"/>
              </a:ext>
            </a:extLst>
          </p:cNvPr>
          <p:cNvCxnSpPr>
            <a:stCxn id="9" idx="4"/>
            <a:endCxn id="15" idx="0"/>
          </p:cNvCxnSpPr>
          <p:nvPr/>
        </p:nvCxnSpPr>
        <p:spPr>
          <a:xfrm flipH="1">
            <a:off x="8461118" y="2791730"/>
            <a:ext cx="716488" cy="59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05C4E4-98E8-46DA-B838-45C0B0C5B50C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9177606" y="2791730"/>
            <a:ext cx="699096" cy="59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7A90C8-1A89-46A8-B30D-4D2488ECF0A6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7734546" y="3938114"/>
            <a:ext cx="726572" cy="754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B927C6-02F0-4E4D-A36D-305C91FECD46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8461118" y="3938114"/>
            <a:ext cx="716488" cy="767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811F39-F21A-422A-AA01-04372CB42960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9876702" y="3938114"/>
            <a:ext cx="743964" cy="745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672DB9A-7405-4761-977E-AD87179CC618}"/>
              </a:ext>
            </a:extLst>
          </p:cNvPr>
          <p:cNvSpPr/>
          <p:nvPr/>
        </p:nvSpPr>
        <p:spPr>
          <a:xfrm>
            <a:off x="1295288" y="3938114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DF9F02-FE9F-4E7F-8276-4A11E5F4DC79}"/>
              </a:ext>
            </a:extLst>
          </p:cNvPr>
          <p:cNvSpPr/>
          <p:nvPr/>
        </p:nvSpPr>
        <p:spPr>
          <a:xfrm>
            <a:off x="2139375" y="3938113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id-ID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955458-F1D6-46E7-8546-101E040C8EF8}"/>
              </a:ext>
            </a:extLst>
          </p:cNvPr>
          <p:cNvSpPr/>
          <p:nvPr/>
        </p:nvSpPr>
        <p:spPr>
          <a:xfrm>
            <a:off x="2983462" y="3938112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E596A8-947E-4E15-85D7-47E61377D96E}"/>
              </a:ext>
            </a:extLst>
          </p:cNvPr>
          <p:cNvSpPr/>
          <p:nvPr/>
        </p:nvSpPr>
        <p:spPr>
          <a:xfrm>
            <a:off x="3791653" y="3932587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id-ID" b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93F2EE-3AD8-441C-84CD-8EA35CE70F51}"/>
              </a:ext>
            </a:extLst>
          </p:cNvPr>
          <p:cNvSpPr/>
          <p:nvPr/>
        </p:nvSpPr>
        <p:spPr>
          <a:xfrm>
            <a:off x="4635740" y="3932271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id-ID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3CA46-852C-4562-A879-7A019DF58014}"/>
              </a:ext>
            </a:extLst>
          </p:cNvPr>
          <p:cNvSpPr/>
          <p:nvPr/>
        </p:nvSpPr>
        <p:spPr>
          <a:xfrm>
            <a:off x="5443931" y="3932270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id-ID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70A56DB-075D-4DD3-8A90-20E92976CDA7}"/>
              </a:ext>
            </a:extLst>
          </p:cNvPr>
          <p:cNvSpPr/>
          <p:nvPr/>
        </p:nvSpPr>
        <p:spPr>
          <a:xfrm>
            <a:off x="6986551" y="1355357"/>
            <a:ext cx="471949" cy="4090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395FEA-5B84-4877-93E1-F937CFE6C17E}"/>
              </a:ext>
            </a:extLst>
          </p:cNvPr>
          <p:cNvSpPr/>
          <p:nvPr/>
        </p:nvSpPr>
        <p:spPr>
          <a:xfrm>
            <a:off x="8901560" y="2242779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id-ID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081C3-5D3C-4F94-911B-5465A6C9B647}"/>
              </a:ext>
            </a:extLst>
          </p:cNvPr>
          <p:cNvSpPr/>
          <p:nvPr/>
        </p:nvSpPr>
        <p:spPr>
          <a:xfrm>
            <a:off x="8192051" y="3380179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8FB510-ADA7-4B34-90BB-AE7F28DD01C4}"/>
              </a:ext>
            </a:extLst>
          </p:cNvPr>
          <p:cNvSpPr/>
          <p:nvPr/>
        </p:nvSpPr>
        <p:spPr>
          <a:xfrm>
            <a:off x="7463078" y="4691998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71699A-4520-4314-B902-108C45D0A1FE}"/>
              </a:ext>
            </a:extLst>
          </p:cNvPr>
          <p:cNvSpPr/>
          <p:nvPr/>
        </p:nvSpPr>
        <p:spPr>
          <a:xfrm>
            <a:off x="8899724" y="4709407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id-ID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841209-7E35-4878-8CA3-907103E4D7C5}"/>
              </a:ext>
            </a:extLst>
          </p:cNvPr>
          <p:cNvSpPr/>
          <p:nvPr/>
        </p:nvSpPr>
        <p:spPr>
          <a:xfrm>
            <a:off x="9607635" y="3380178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id-ID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0E047D-999F-4FAA-8FEF-55C8B667562D}"/>
              </a:ext>
            </a:extLst>
          </p:cNvPr>
          <p:cNvSpPr/>
          <p:nvPr/>
        </p:nvSpPr>
        <p:spPr>
          <a:xfrm>
            <a:off x="10337172" y="4676607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92390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0.10312 0.139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13 0.13982 L 0.04492 0.3060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93 0.30601 L -0.01029 0.4995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8 0.49954 L 0.04492 0.306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92 0.30601 L 0.11328 0.4995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28 0.49954 L 0.04492 0.3060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92 0.30602 L 0.10312 0.1398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12 0.13981 L 0.17187 0.3118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8 0.3118 L 0.22617 0.4953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17 0.49537 L 0.17187 0.3118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7 0.31181 L 0.10312 0.1398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Linked List Representation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7986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representation of binary tree with linked list are implemented with node with </a:t>
            </a:r>
            <a:r>
              <a:rPr lang="en-US" sz="1800" b="1" dirty="0">
                <a:solidFill>
                  <a:srgbClr val="C00000"/>
                </a:solidFill>
              </a:rPr>
              <a:t>two pointers </a:t>
            </a:r>
            <a:r>
              <a:rPr lang="en-US" sz="1800" dirty="0"/>
              <a:t>(*Left and *Right)</a:t>
            </a:r>
          </a:p>
          <a:p>
            <a:endParaRPr lang="en-US" sz="1800" dirty="0"/>
          </a:p>
          <a:p>
            <a:r>
              <a:rPr lang="en-US" sz="1800" dirty="0"/>
              <a:t>The first inserted node referred by </a:t>
            </a:r>
            <a:r>
              <a:rPr lang="en-US" sz="1800" b="1" dirty="0">
                <a:solidFill>
                  <a:srgbClr val="C00000"/>
                </a:solidFill>
              </a:rPr>
              <a:t>*root </a:t>
            </a:r>
            <a:r>
              <a:rPr lang="en-US" sz="1800" dirty="0"/>
              <a:t>pointer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F52B60-9108-4A41-9AFC-D59A8042ACBC}"/>
              </a:ext>
            </a:extLst>
          </p:cNvPr>
          <p:cNvSpPr/>
          <p:nvPr/>
        </p:nvSpPr>
        <p:spPr>
          <a:xfrm>
            <a:off x="8469557" y="2657923"/>
            <a:ext cx="344129" cy="330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*L</a:t>
            </a:r>
            <a:endParaRPr lang="id-ID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FA18BD-C0DF-48B8-90F7-5A12D5251B4B}"/>
              </a:ext>
            </a:extLst>
          </p:cNvPr>
          <p:cNvSpPr/>
          <p:nvPr/>
        </p:nvSpPr>
        <p:spPr>
          <a:xfrm>
            <a:off x="8803854" y="2657923"/>
            <a:ext cx="344129" cy="33014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1A40C0-9358-441D-93DD-AD5F0F5E5AB0}"/>
              </a:ext>
            </a:extLst>
          </p:cNvPr>
          <p:cNvSpPr/>
          <p:nvPr/>
        </p:nvSpPr>
        <p:spPr>
          <a:xfrm>
            <a:off x="9147983" y="2657922"/>
            <a:ext cx="344129" cy="330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*R</a:t>
            </a:r>
            <a:endParaRPr lang="id-ID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231D4B-460F-44BA-A132-2D23F7A9E10F}"/>
              </a:ext>
            </a:extLst>
          </p:cNvPr>
          <p:cNvSpPr/>
          <p:nvPr/>
        </p:nvSpPr>
        <p:spPr>
          <a:xfrm>
            <a:off x="7280761" y="3535483"/>
            <a:ext cx="344129" cy="330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*L</a:t>
            </a:r>
            <a:endParaRPr lang="id-ID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9BE544-56D0-4DAA-803A-44FEF6FD7655}"/>
              </a:ext>
            </a:extLst>
          </p:cNvPr>
          <p:cNvSpPr/>
          <p:nvPr/>
        </p:nvSpPr>
        <p:spPr>
          <a:xfrm>
            <a:off x="7615058" y="3535483"/>
            <a:ext cx="344129" cy="33014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d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3D7BA-9495-48F6-8271-63643501ED3E}"/>
              </a:ext>
            </a:extLst>
          </p:cNvPr>
          <p:cNvSpPr/>
          <p:nvPr/>
        </p:nvSpPr>
        <p:spPr>
          <a:xfrm>
            <a:off x="7959187" y="3535482"/>
            <a:ext cx="344129" cy="330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*R</a:t>
            </a:r>
            <a:endParaRPr lang="id-ID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9481C4-0BF8-4A12-9541-4E1E986C652B}"/>
              </a:ext>
            </a:extLst>
          </p:cNvPr>
          <p:cNvSpPr/>
          <p:nvPr/>
        </p:nvSpPr>
        <p:spPr>
          <a:xfrm>
            <a:off x="9650204" y="3535483"/>
            <a:ext cx="344129" cy="330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*L</a:t>
            </a:r>
            <a:endParaRPr lang="id-ID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B6B7FA-A3D0-43F9-BA00-13C7F4DA5D42}"/>
              </a:ext>
            </a:extLst>
          </p:cNvPr>
          <p:cNvSpPr/>
          <p:nvPr/>
        </p:nvSpPr>
        <p:spPr>
          <a:xfrm>
            <a:off x="9984501" y="3535483"/>
            <a:ext cx="344129" cy="33014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id-ID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8EB2AB-0B07-45AB-905D-8454DCD0AF12}"/>
              </a:ext>
            </a:extLst>
          </p:cNvPr>
          <p:cNvSpPr/>
          <p:nvPr/>
        </p:nvSpPr>
        <p:spPr>
          <a:xfrm>
            <a:off x="10328630" y="3535482"/>
            <a:ext cx="344129" cy="330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*R</a:t>
            </a:r>
            <a:endParaRPr lang="id-ID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2461EE-4208-4475-BF7F-F108A9221AF3}"/>
              </a:ext>
            </a:extLst>
          </p:cNvPr>
          <p:cNvSpPr/>
          <p:nvPr/>
        </p:nvSpPr>
        <p:spPr>
          <a:xfrm>
            <a:off x="8469557" y="4528089"/>
            <a:ext cx="344129" cy="330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*L</a:t>
            </a:r>
            <a:endParaRPr lang="id-ID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1D97C2-DC2C-4E69-969C-8AA94F529483}"/>
              </a:ext>
            </a:extLst>
          </p:cNvPr>
          <p:cNvSpPr/>
          <p:nvPr/>
        </p:nvSpPr>
        <p:spPr>
          <a:xfrm>
            <a:off x="8803854" y="4528089"/>
            <a:ext cx="344129" cy="33014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id-ID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6DA643-63D1-47D0-985C-835EA427BEBD}"/>
              </a:ext>
            </a:extLst>
          </p:cNvPr>
          <p:cNvSpPr/>
          <p:nvPr/>
        </p:nvSpPr>
        <p:spPr>
          <a:xfrm>
            <a:off x="9147983" y="4528088"/>
            <a:ext cx="344129" cy="330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*R</a:t>
            </a:r>
            <a:endParaRPr lang="id-ID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E36DAC-A908-452D-B505-7ED0BBACA004}"/>
              </a:ext>
            </a:extLst>
          </p:cNvPr>
          <p:cNvSpPr/>
          <p:nvPr/>
        </p:nvSpPr>
        <p:spPr>
          <a:xfrm>
            <a:off x="6050821" y="4528089"/>
            <a:ext cx="344129" cy="330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*L</a:t>
            </a:r>
            <a:endParaRPr lang="id-ID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C5499B-6389-4007-B43E-7630F7C152FA}"/>
              </a:ext>
            </a:extLst>
          </p:cNvPr>
          <p:cNvSpPr/>
          <p:nvPr/>
        </p:nvSpPr>
        <p:spPr>
          <a:xfrm>
            <a:off x="6385118" y="4528089"/>
            <a:ext cx="344129" cy="33014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d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6290A-3E84-427F-9281-61910ECC6F9B}"/>
              </a:ext>
            </a:extLst>
          </p:cNvPr>
          <p:cNvSpPr/>
          <p:nvPr/>
        </p:nvSpPr>
        <p:spPr>
          <a:xfrm>
            <a:off x="6729247" y="4528088"/>
            <a:ext cx="344129" cy="330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*R</a:t>
            </a:r>
            <a:endParaRPr lang="id-ID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5697DF-51A6-4FF9-AF99-6BC4BF5FCD44}"/>
              </a:ext>
            </a:extLst>
          </p:cNvPr>
          <p:cNvSpPr/>
          <p:nvPr/>
        </p:nvSpPr>
        <p:spPr>
          <a:xfrm>
            <a:off x="10888293" y="4528089"/>
            <a:ext cx="344129" cy="330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*L</a:t>
            </a:r>
            <a:endParaRPr lang="id-ID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68348C-4C82-4108-A96A-5520301C11F0}"/>
              </a:ext>
            </a:extLst>
          </p:cNvPr>
          <p:cNvSpPr/>
          <p:nvPr/>
        </p:nvSpPr>
        <p:spPr>
          <a:xfrm>
            <a:off x="11222590" y="4528089"/>
            <a:ext cx="344129" cy="33014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id-ID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C22CDE-82AB-4F5E-9FCA-9E0B64B9C1B8}"/>
              </a:ext>
            </a:extLst>
          </p:cNvPr>
          <p:cNvSpPr/>
          <p:nvPr/>
        </p:nvSpPr>
        <p:spPr>
          <a:xfrm>
            <a:off x="11566719" y="4528088"/>
            <a:ext cx="344129" cy="330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*R</a:t>
            </a:r>
            <a:endParaRPr lang="id-ID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05EE32-A503-472D-BABE-632209296F14}"/>
              </a:ext>
            </a:extLst>
          </p:cNvPr>
          <p:cNvCxnSpPr>
            <a:stCxn id="4" idx="2"/>
            <a:endCxn id="29" idx="0"/>
          </p:cNvCxnSpPr>
          <p:nvPr/>
        </p:nvCxnSpPr>
        <p:spPr>
          <a:xfrm flipH="1">
            <a:off x="7787123" y="2988064"/>
            <a:ext cx="854499" cy="547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E0DF79-7772-458C-9B3E-B37E1C198B7B}"/>
              </a:ext>
            </a:extLst>
          </p:cNvPr>
          <p:cNvCxnSpPr>
            <a:stCxn id="28" idx="2"/>
            <a:endCxn id="38" idx="0"/>
          </p:cNvCxnSpPr>
          <p:nvPr/>
        </p:nvCxnSpPr>
        <p:spPr>
          <a:xfrm flipH="1">
            <a:off x="6557183" y="3865624"/>
            <a:ext cx="895643" cy="662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43DDD7-CA3B-4C1D-91E1-F5B22BEA45A8}"/>
              </a:ext>
            </a:extLst>
          </p:cNvPr>
          <p:cNvCxnSpPr>
            <a:stCxn id="30" idx="2"/>
            <a:endCxn id="35" idx="0"/>
          </p:cNvCxnSpPr>
          <p:nvPr/>
        </p:nvCxnSpPr>
        <p:spPr>
          <a:xfrm>
            <a:off x="8131252" y="3865623"/>
            <a:ext cx="844667" cy="6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CADD4C-FC55-4D01-BC3E-9147DF932617}"/>
              </a:ext>
            </a:extLst>
          </p:cNvPr>
          <p:cNvCxnSpPr>
            <a:stCxn id="16" idx="2"/>
            <a:endCxn id="32" idx="0"/>
          </p:cNvCxnSpPr>
          <p:nvPr/>
        </p:nvCxnSpPr>
        <p:spPr>
          <a:xfrm>
            <a:off x="9320048" y="2988063"/>
            <a:ext cx="836518" cy="54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54AADE-3A11-485A-B671-B6ABFACBD13E}"/>
              </a:ext>
            </a:extLst>
          </p:cNvPr>
          <p:cNvCxnSpPr>
            <a:stCxn id="33" idx="2"/>
            <a:endCxn id="41" idx="0"/>
          </p:cNvCxnSpPr>
          <p:nvPr/>
        </p:nvCxnSpPr>
        <p:spPr>
          <a:xfrm>
            <a:off x="10500695" y="3865623"/>
            <a:ext cx="893960" cy="6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D248CAD-29DA-45D1-A4D4-CBB7AA513281}"/>
              </a:ext>
            </a:extLst>
          </p:cNvPr>
          <p:cNvSpPr/>
          <p:nvPr/>
        </p:nvSpPr>
        <p:spPr>
          <a:xfrm>
            <a:off x="8630857" y="1906873"/>
            <a:ext cx="688259" cy="3301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*root</a:t>
            </a:r>
            <a:endParaRPr lang="id-ID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6C45E9-EA40-457E-BE80-B96FCB84D673}"/>
              </a:ext>
            </a:extLst>
          </p:cNvPr>
          <p:cNvCxnSpPr>
            <a:stCxn id="53" idx="2"/>
            <a:endCxn id="15" idx="0"/>
          </p:cNvCxnSpPr>
          <p:nvPr/>
        </p:nvCxnSpPr>
        <p:spPr>
          <a:xfrm>
            <a:off x="8974987" y="2237014"/>
            <a:ext cx="932" cy="420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17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Array Representation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408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Key Concept: </a:t>
            </a:r>
          </a:p>
          <a:p>
            <a:r>
              <a:rPr lang="en-US" sz="2000" dirty="0"/>
              <a:t>if </a:t>
            </a:r>
            <a:r>
              <a:rPr lang="en-US" sz="2000" b="1" dirty="0">
                <a:solidFill>
                  <a:srgbClr val="C00000"/>
                </a:solidFill>
              </a:rPr>
              <a:t>parent</a:t>
            </a:r>
            <a:r>
              <a:rPr lang="en-US" sz="2000" dirty="0"/>
              <a:t> stored in index </a:t>
            </a:r>
            <a:r>
              <a:rPr lang="en-US" sz="2000" b="1" dirty="0">
                <a:solidFill>
                  <a:srgbClr val="C00000"/>
                </a:solidFill>
              </a:rPr>
              <a:t>k</a:t>
            </a:r>
            <a:r>
              <a:rPr lang="en-US" sz="2000" dirty="0"/>
              <a:t>, then </a:t>
            </a:r>
          </a:p>
          <a:p>
            <a:pPr lvl="1"/>
            <a:r>
              <a:rPr lang="en-US" sz="1800" dirty="0"/>
              <a:t>its </a:t>
            </a:r>
            <a:r>
              <a:rPr lang="en-US" sz="1800" b="1" dirty="0">
                <a:solidFill>
                  <a:srgbClr val="C00000"/>
                </a:solidFill>
              </a:rPr>
              <a:t>left child</a:t>
            </a:r>
            <a:r>
              <a:rPr lang="en-US" sz="1800" dirty="0"/>
              <a:t> is located in index </a:t>
            </a:r>
            <a:r>
              <a:rPr lang="en-US" sz="1800" b="1" dirty="0">
                <a:solidFill>
                  <a:srgbClr val="C00000"/>
                </a:solidFill>
              </a:rPr>
              <a:t>2k+1</a:t>
            </a:r>
          </a:p>
          <a:p>
            <a:pPr lvl="1"/>
            <a:r>
              <a:rPr lang="en-US" sz="1800" dirty="0"/>
              <a:t>its </a:t>
            </a:r>
            <a:r>
              <a:rPr lang="en-US" sz="1800" b="1" dirty="0">
                <a:solidFill>
                  <a:srgbClr val="C00000"/>
                </a:solidFill>
              </a:rPr>
              <a:t>right child </a:t>
            </a:r>
            <a:r>
              <a:rPr lang="en-US" sz="1800" dirty="0"/>
              <a:t>is located in index </a:t>
            </a:r>
            <a:r>
              <a:rPr lang="en-US" sz="1800" b="1" dirty="0">
                <a:solidFill>
                  <a:srgbClr val="C00000"/>
                </a:solidFill>
              </a:rPr>
              <a:t>2k+2</a:t>
            </a:r>
          </a:p>
          <a:p>
            <a:r>
              <a:rPr lang="en-US" sz="2000" dirty="0"/>
              <a:t>Index 0 is the root</a:t>
            </a:r>
          </a:p>
          <a:p>
            <a:pPr lvl="1"/>
            <a:endParaRPr lang="en-US" sz="1800" b="1" dirty="0">
              <a:solidFill>
                <a:srgbClr val="C00000"/>
              </a:solidFill>
            </a:endParaRPr>
          </a:p>
          <a:p>
            <a:endParaRPr lang="en-US" sz="20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279706-9711-4B14-84CB-20185F3A279E}"/>
              </a:ext>
            </a:extLst>
          </p:cNvPr>
          <p:cNvGrpSpPr/>
          <p:nvPr/>
        </p:nvGrpSpPr>
        <p:grpSpPr>
          <a:xfrm>
            <a:off x="7915589" y="2989982"/>
            <a:ext cx="3438211" cy="3018364"/>
            <a:chOff x="7370010" y="2006570"/>
            <a:chExt cx="3438211" cy="30183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ED3C7C-731B-4D93-B882-6109552C13BB}"/>
                </a:ext>
              </a:extLst>
            </p:cNvPr>
            <p:cNvSpPr/>
            <p:nvPr/>
          </p:nvSpPr>
          <p:spPr>
            <a:xfrm>
              <a:off x="8813070" y="2006570"/>
              <a:ext cx="552091" cy="55209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  <a:endParaRPr lang="id-ID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F7409C-EB82-4C08-92C5-1ACB87E7A91D}"/>
                </a:ext>
              </a:extLst>
            </p:cNvPr>
            <p:cNvSpPr/>
            <p:nvPr/>
          </p:nvSpPr>
          <p:spPr>
            <a:xfrm>
              <a:off x="8096582" y="3152954"/>
              <a:ext cx="552091" cy="55209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  <a:endParaRPr lang="id-ID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2A2AD08-D317-4BE4-839C-1F731C46AE71}"/>
                </a:ext>
              </a:extLst>
            </p:cNvPr>
            <p:cNvSpPr/>
            <p:nvPr/>
          </p:nvSpPr>
          <p:spPr>
            <a:xfrm>
              <a:off x="9512166" y="3152954"/>
              <a:ext cx="552091" cy="55209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  <a:endParaRPr lang="id-ID" b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B6EA634-1F92-4231-9A66-78CEBA5A2491}"/>
                </a:ext>
              </a:extLst>
            </p:cNvPr>
            <p:cNvSpPr/>
            <p:nvPr/>
          </p:nvSpPr>
          <p:spPr>
            <a:xfrm>
              <a:off x="7370010" y="4459741"/>
              <a:ext cx="552091" cy="55209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  <a:endParaRPr lang="id-ID" b="1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D35C7CB-616B-4467-A95D-7E7A87E35373}"/>
                </a:ext>
              </a:extLst>
            </p:cNvPr>
            <p:cNvSpPr/>
            <p:nvPr/>
          </p:nvSpPr>
          <p:spPr>
            <a:xfrm>
              <a:off x="8813070" y="4472843"/>
              <a:ext cx="552091" cy="55209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  <a:endParaRPr lang="id-ID" b="1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E2C7425-56DB-4A91-99FF-669FC9F85A2C}"/>
                </a:ext>
              </a:extLst>
            </p:cNvPr>
            <p:cNvSpPr/>
            <p:nvPr/>
          </p:nvSpPr>
          <p:spPr>
            <a:xfrm>
              <a:off x="10256130" y="4450193"/>
              <a:ext cx="552091" cy="55209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  <a:endParaRPr lang="id-ID" b="1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2F34A1-8BE6-4BBE-8D1D-FD7B60EB7017}"/>
                </a:ext>
              </a:extLst>
            </p:cNvPr>
            <p:cNvCxnSpPr>
              <a:stCxn id="9" idx="4"/>
              <a:endCxn id="15" idx="0"/>
            </p:cNvCxnSpPr>
            <p:nvPr/>
          </p:nvCxnSpPr>
          <p:spPr>
            <a:xfrm flipH="1">
              <a:off x="8372628" y="2558661"/>
              <a:ext cx="716488" cy="5942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7D6F34-02BE-4469-9510-B8460C3495E1}"/>
                </a:ext>
              </a:extLst>
            </p:cNvPr>
            <p:cNvCxnSpPr>
              <a:stCxn id="9" idx="4"/>
              <a:endCxn id="16" idx="0"/>
            </p:cNvCxnSpPr>
            <p:nvPr/>
          </p:nvCxnSpPr>
          <p:spPr>
            <a:xfrm>
              <a:off x="9089116" y="2558661"/>
              <a:ext cx="699096" cy="5942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082383-F1C8-471C-ADE9-8E5E0B53F5FB}"/>
                </a:ext>
              </a:extLst>
            </p:cNvPr>
            <p:cNvCxnSpPr>
              <a:stCxn id="15" idx="4"/>
              <a:endCxn id="17" idx="0"/>
            </p:cNvCxnSpPr>
            <p:nvPr/>
          </p:nvCxnSpPr>
          <p:spPr>
            <a:xfrm flipH="1">
              <a:off x="7646056" y="3705045"/>
              <a:ext cx="726572" cy="7546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A33E477-362E-4E06-AB93-6B21A92E3809}"/>
                </a:ext>
              </a:extLst>
            </p:cNvPr>
            <p:cNvCxnSpPr>
              <a:stCxn id="15" idx="4"/>
              <a:endCxn id="18" idx="0"/>
            </p:cNvCxnSpPr>
            <p:nvPr/>
          </p:nvCxnSpPr>
          <p:spPr>
            <a:xfrm>
              <a:off x="8372628" y="3705045"/>
              <a:ext cx="716488" cy="7677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8643C0F-121D-4C9D-A584-0B1E65237AB8}"/>
                </a:ext>
              </a:extLst>
            </p:cNvPr>
            <p:cNvCxnSpPr>
              <a:stCxn id="16" idx="4"/>
              <a:endCxn id="19" idx="0"/>
            </p:cNvCxnSpPr>
            <p:nvPr/>
          </p:nvCxnSpPr>
          <p:spPr>
            <a:xfrm>
              <a:off x="9788212" y="3705045"/>
              <a:ext cx="743964" cy="7451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AA68B1-67BB-4ADD-A019-A446A6DC5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25602"/>
              </p:ext>
            </p:extLst>
          </p:nvPr>
        </p:nvGraphicFramePr>
        <p:xfrm>
          <a:off x="936986" y="4041571"/>
          <a:ext cx="5322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72">
                  <a:extLst>
                    <a:ext uri="{9D8B030D-6E8A-4147-A177-3AD203B41FA5}">
                      <a16:colId xmlns:a16="http://schemas.microsoft.com/office/drawing/2014/main" val="3567929714"/>
                    </a:ext>
                  </a:extLst>
                </a:gridCol>
                <a:gridCol w="512747">
                  <a:extLst>
                    <a:ext uri="{9D8B030D-6E8A-4147-A177-3AD203B41FA5}">
                      <a16:colId xmlns:a16="http://schemas.microsoft.com/office/drawing/2014/main" val="3536851005"/>
                    </a:ext>
                  </a:extLst>
                </a:gridCol>
                <a:gridCol w="512747">
                  <a:extLst>
                    <a:ext uri="{9D8B030D-6E8A-4147-A177-3AD203B41FA5}">
                      <a16:colId xmlns:a16="http://schemas.microsoft.com/office/drawing/2014/main" val="8498630"/>
                    </a:ext>
                  </a:extLst>
                </a:gridCol>
                <a:gridCol w="512747">
                  <a:extLst>
                    <a:ext uri="{9D8B030D-6E8A-4147-A177-3AD203B41FA5}">
                      <a16:colId xmlns:a16="http://schemas.microsoft.com/office/drawing/2014/main" val="12452159"/>
                    </a:ext>
                  </a:extLst>
                </a:gridCol>
                <a:gridCol w="512747">
                  <a:extLst>
                    <a:ext uri="{9D8B030D-6E8A-4147-A177-3AD203B41FA5}">
                      <a16:colId xmlns:a16="http://schemas.microsoft.com/office/drawing/2014/main" val="1688490643"/>
                    </a:ext>
                  </a:extLst>
                </a:gridCol>
                <a:gridCol w="512747">
                  <a:extLst>
                    <a:ext uri="{9D8B030D-6E8A-4147-A177-3AD203B41FA5}">
                      <a16:colId xmlns:a16="http://schemas.microsoft.com/office/drawing/2014/main" val="100575884"/>
                    </a:ext>
                  </a:extLst>
                </a:gridCol>
                <a:gridCol w="512747">
                  <a:extLst>
                    <a:ext uri="{9D8B030D-6E8A-4147-A177-3AD203B41FA5}">
                      <a16:colId xmlns:a16="http://schemas.microsoft.com/office/drawing/2014/main" val="1349299822"/>
                    </a:ext>
                  </a:extLst>
                </a:gridCol>
                <a:gridCol w="512747">
                  <a:extLst>
                    <a:ext uri="{9D8B030D-6E8A-4147-A177-3AD203B41FA5}">
                      <a16:colId xmlns:a16="http://schemas.microsoft.com/office/drawing/2014/main" val="2715544102"/>
                    </a:ext>
                  </a:extLst>
                </a:gridCol>
                <a:gridCol w="512747">
                  <a:extLst>
                    <a:ext uri="{9D8B030D-6E8A-4147-A177-3AD203B41FA5}">
                      <a16:colId xmlns:a16="http://schemas.microsoft.com/office/drawing/2014/main" val="1974191089"/>
                    </a:ext>
                  </a:extLst>
                </a:gridCol>
                <a:gridCol w="512747">
                  <a:extLst>
                    <a:ext uri="{9D8B030D-6E8A-4147-A177-3AD203B41FA5}">
                      <a16:colId xmlns:a16="http://schemas.microsoft.com/office/drawing/2014/main" val="2894173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N-1</a:t>
                      </a:r>
                      <a:endParaRPr lang="id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9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9915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9E4DA26-F83B-4B12-B9AF-1A70FB3FEB1D}"/>
              </a:ext>
            </a:extLst>
          </p:cNvPr>
          <p:cNvSpPr/>
          <p:nvPr/>
        </p:nvSpPr>
        <p:spPr>
          <a:xfrm>
            <a:off x="7062897" y="4115264"/>
            <a:ext cx="923027" cy="59429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515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Programming Assignment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Implements Binary Tree with linked list in C++!</a:t>
            </a:r>
          </a:p>
          <a:p>
            <a:r>
              <a:rPr lang="en-US" sz="2400" dirty="0"/>
              <a:t>Discuss the code in e-learning!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21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Tree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8208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Tree </a:t>
            </a:r>
            <a:r>
              <a:rPr lang="en-US" sz="2000" dirty="0"/>
              <a:t>is one type of non-linear data structure that mainly use to represent data containing </a:t>
            </a:r>
            <a:r>
              <a:rPr lang="en-US" sz="2000" b="1" dirty="0">
                <a:solidFill>
                  <a:srgbClr val="C00000"/>
                </a:solidFill>
              </a:rPr>
              <a:t>hierarchical</a:t>
            </a:r>
            <a:r>
              <a:rPr lang="en-US" sz="2000" dirty="0"/>
              <a:t> relationship between elements.</a:t>
            </a:r>
          </a:p>
          <a:p>
            <a:endParaRPr lang="en-US" altLang="id-ID" sz="2000" dirty="0"/>
          </a:p>
          <a:p>
            <a:r>
              <a:rPr lang="en-US" sz="2000" b="1" dirty="0"/>
              <a:t>Tree</a:t>
            </a:r>
            <a:r>
              <a:rPr lang="en-US" sz="2000" dirty="0"/>
              <a:t> consist of </a:t>
            </a:r>
            <a:r>
              <a:rPr lang="en-US" sz="2000" b="1" dirty="0">
                <a:solidFill>
                  <a:srgbClr val="C00000"/>
                </a:solidFill>
              </a:rPr>
              <a:t>nodes</a:t>
            </a:r>
            <a:r>
              <a:rPr lang="en-US" sz="2000" dirty="0"/>
              <a:t> that connected by </a:t>
            </a:r>
            <a:r>
              <a:rPr lang="en-US" sz="2000" b="1" dirty="0">
                <a:solidFill>
                  <a:srgbClr val="C00000"/>
                </a:solidFill>
              </a:rPr>
              <a:t>edges</a:t>
            </a:r>
            <a:r>
              <a:rPr lang="en-US" sz="2000" dirty="0"/>
              <a:t>. The top most node is called </a:t>
            </a:r>
            <a:r>
              <a:rPr lang="en-US" sz="2000" b="1" dirty="0">
                <a:solidFill>
                  <a:srgbClr val="C00000"/>
                </a:solidFill>
              </a:rPr>
              <a:t>root</a:t>
            </a:r>
            <a:r>
              <a:rPr lang="en-US" sz="2000" dirty="0"/>
              <a:t>, and the very end node of the tree is called </a:t>
            </a:r>
            <a:r>
              <a:rPr lang="en-US" sz="2000" b="1" dirty="0">
                <a:solidFill>
                  <a:srgbClr val="C00000"/>
                </a:solidFill>
              </a:rPr>
              <a:t>leaf</a:t>
            </a:r>
            <a:r>
              <a:rPr lang="en-US" sz="2000" dirty="0"/>
              <a:t>. </a:t>
            </a:r>
            <a:endParaRPr lang="en-US" altLang="id-ID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64A8D2-E04E-48A6-A707-1F57ED8E4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837" y="3779796"/>
            <a:ext cx="2674000" cy="2350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5ECA7D-BCA1-40F0-983F-E35139DCE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837" y="1177438"/>
            <a:ext cx="2674000" cy="235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1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Binary Tree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6721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Binary Tree </a:t>
            </a:r>
            <a:r>
              <a:rPr lang="en-US" sz="1800" dirty="0"/>
              <a:t>is a type of tree that every nodes can only contain </a:t>
            </a:r>
            <a:r>
              <a:rPr lang="en-US" sz="1800" b="1" dirty="0">
                <a:solidFill>
                  <a:srgbClr val="C00000"/>
                </a:solidFill>
              </a:rPr>
              <a:t>two</a:t>
            </a:r>
            <a:r>
              <a:rPr lang="en-US" sz="1800" dirty="0"/>
              <a:t> links.</a:t>
            </a:r>
          </a:p>
          <a:p>
            <a:pPr lvl="1"/>
            <a:r>
              <a:rPr lang="en-US" sz="1600" dirty="0"/>
              <a:t>None, one, or both nodes may be NULL.</a:t>
            </a:r>
          </a:p>
          <a:p>
            <a:pPr lvl="1"/>
            <a:endParaRPr lang="en-US" sz="1600" dirty="0"/>
          </a:p>
          <a:p>
            <a:r>
              <a:rPr lang="en-US" sz="1800" dirty="0"/>
              <a:t>Every binary trees has a </a:t>
            </a:r>
            <a:r>
              <a:rPr lang="en-US" sz="1800" b="1" dirty="0">
                <a:solidFill>
                  <a:srgbClr val="C00000"/>
                </a:solidFill>
              </a:rPr>
              <a:t>root</a:t>
            </a:r>
            <a:r>
              <a:rPr lang="en-US" sz="1800" dirty="0"/>
              <a:t> which points the start of the tree.</a:t>
            </a:r>
          </a:p>
          <a:p>
            <a:r>
              <a:rPr lang="en-US" sz="1800" dirty="0"/>
              <a:t>Every nodes may consist of left subtree and/or a right subtree called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child</a:t>
            </a:r>
            <a:r>
              <a:rPr lang="en-US" sz="1800" dirty="0"/>
              <a:t>.</a:t>
            </a:r>
          </a:p>
          <a:p>
            <a:r>
              <a:rPr lang="en-US" sz="1800" dirty="0"/>
              <a:t>Nodes that have same parent are called </a:t>
            </a:r>
            <a:r>
              <a:rPr lang="en-US" sz="1800" b="1" dirty="0">
                <a:solidFill>
                  <a:srgbClr val="C00000"/>
                </a:solidFill>
              </a:rPr>
              <a:t>sibling</a:t>
            </a:r>
            <a:r>
              <a:rPr lang="en-US" sz="1800" dirty="0"/>
              <a:t>.</a:t>
            </a:r>
          </a:p>
          <a:p>
            <a:r>
              <a:rPr lang="en-US" sz="1800" dirty="0"/>
              <a:t>The depth of nodes in the binary tree called </a:t>
            </a:r>
            <a:r>
              <a:rPr lang="en-US" sz="1800" b="1" dirty="0">
                <a:solidFill>
                  <a:srgbClr val="C00000"/>
                </a:solidFill>
              </a:rPr>
              <a:t>node level.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0BCD49-A4F1-4FE0-B097-CA1837B561AB}"/>
              </a:ext>
            </a:extLst>
          </p:cNvPr>
          <p:cNvGrpSpPr/>
          <p:nvPr/>
        </p:nvGrpSpPr>
        <p:grpSpPr>
          <a:xfrm>
            <a:off x="6980070" y="1335663"/>
            <a:ext cx="4050765" cy="3845628"/>
            <a:chOff x="6980071" y="1335663"/>
            <a:chExt cx="4615390" cy="43816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DB82722-3A81-4A0D-A0FB-AD51C4BEC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9504" y="1690688"/>
              <a:ext cx="4154296" cy="36521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2A1904-FB46-4392-A4D7-7E5DC15B4C56}"/>
                </a:ext>
              </a:extLst>
            </p:cNvPr>
            <p:cNvSpPr txBox="1"/>
            <p:nvPr/>
          </p:nvSpPr>
          <p:spPr>
            <a:xfrm>
              <a:off x="8963873" y="1335663"/>
              <a:ext cx="602580" cy="3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Root</a:t>
              </a:r>
              <a:endParaRPr lang="id-ID" sz="1400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AA5D55-B0AE-4FB3-A15B-48C11A89E028}"/>
                </a:ext>
              </a:extLst>
            </p:cNvPr>
            <p:cNvSpPr txBox="1"/>
            <p:nvPr/>
          </p:nvSpPr>
          <p:spPr>
            <a:xfrm>
              <a:off x="6980071" y="3243482"/>
              <a:ext cx="1010387" cy="3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Child of A</a:t>
              </a:r>
              <a:endParaRPr lang="id-ID" sz="1400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B7259C-121F-4F56-9321-5A32F329E621}"/>
                </a:ext>
              </a:extLst>
            </p:cNvPr>
            <p:cNvSpPr txBox="1"/>
            <p:nvPr/>
          </p:nvSpPr>
          <p:spPr>
            <a:xfrm>
              <a:off x="10484473" y="3243482"/>
              <a:ext cx="1110988" cy="3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Parent of F</a:t>
              </a:r>
              <a:endParaRPr lang="id-ID" sz="1400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7ED5FC-E5CA-4CDB-A5FA-572CFB23A40E}"/>
                </a:ext>
              </a:extLst>
            </p:cNvPr>
            <p:cNvSpPr txBox="1"/>
            <p:nvPr/>
          </p:nvSpPr>
          <p:spPr>
            <a:xfrm>
              <a:off x="7199504" y="5342816"/>
              <a:ext cx="519733" cy="3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leaf</a:t>
              </a:r>
              <a:endParaRPr lang="id-ID" sz="1400" dirty="0">
                <a:solidFill>
                  <a:srgbClr val="0070C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031B56-AA68-403C-85BA-3E5AEE3FA984}"/>
                </a:ext>
              </a:extLst>
            </p:cNvPr>
            <p:cNvSpPr txBox="1"/>
            <p:nvPr/>
          </p:nvSpPr>
          <p:spPr>
            <a:xfrm>
              <a:off x="9010264" y="5366645"/>
              <a:ext cx="519733" cy="3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leaf</a:t>
              </a:r>
              <a:endParaRPr lang="id-ID" sz="1400" dirty="0">
                <a:solidFill>
                  <a:srgbClr val="0070C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945B07-4463-4102-A4ED-E1D5A76A17EB}"/>
                </a:ext>
              </a:extLst>
            </p:cNvPr>
            <p:cNvSpPr txBox="1"/>
            <p:nvPr/>
          </p:nvSpPr>
          <p:spPr>
            <a:xfrm>
              <a:off x="10789529" y="5366645"/>
              <a:ext cx="519733" cy="3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leaf</a:t>
              </a:r>
              <a:endParaRPr lang="id-ID" sz="1400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8EA5B2-BBB5-45EA-8C9C-5BD16E078007}"/>
                </a:ext>
              </a:extLst>
            </p:cNvPr>
            <p:cNvSpPr txBox="1"/>
            <p:nvPr/>
          </p:nvSpPr>
          <p:spPr>
            <a:xfrm>
              <a:off x="7915188" y="4790295"/>
              <a:ext cx="973858" cy="350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- Sibling -</a:t>
              </a:r>
              <a:endParaRPr lang="id-ID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78130E2-E5E2-4C84-BFFB-8EB7D6FE285B}"/>
              </a:ext>
            </a:extLst>
          </p:cNvPr>
          <p:cNvSpPr txBox="1"/>
          <p:nvPr/>
        </p:nvSpPr>
        <p:spPr>
          <a:xfrm>
            <a:off x="11198028" y="1786730"/>
            <a:ext cx="698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Level 0</a:t>
            </a:r>
            <a:endParaRPr lang="id-ID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25A1F-FE68-46AA-8CC9-D88D92046AF9}"/>
              </a:ext>
            </a:extLst>
          </p:cNvPr>
          <p:cNvSpPr txBox="1"/>
          <p:nvPr/>
        </p:nvSpPr>
        <p:spPr>
          <a:xfrm>
            <a:off x="11212580" y="2994320"/>
            <a:ext cx="698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Level 1</a:t>
            </a:r>
            <a:endParaRPr lang="id-ID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D205E-C17B-4C52-8855-CC8C8D031911}"/>
              </a:ext>
            </a:extLst>
          </p:cNvPr>
          <p:cNvSpPr txBox="1"/>
          <p:nvPr/>
        </p:nvSpPr>
        <p:spPr>
          <a:xfrm>
            <a:off x="11218176" y="4370220"/>
            <a:ext cx="698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Level 2</a:t>
            </a:r>
            <a:endParaRPr lang="id-ID" sz="1400" b="1" dirty="0"/>
          </a:p>
        </p:txBody>
      </p:sp>
    </p:spTree>
    <p:extLst>
      <p:ext uri="{BB962C8B-B14F-4D97-AF65-F5344CB8AC3E}">
        <p14:creationId xmlns:p14="http://schemas.microsoft.com/office/powerpoint/2010/main" val="237183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Types of Binary Tree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709" cy="4351338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r>
              <a:rPr lang="en-US" sz="1800" b="1" dirty="0"/>
              <a:t>Unordered Binary Tree</a:t>
            </a:r>
            <a:r>
              <a:rPr lang="en-US" sz="1800" dirty="0"/>
              <a:t>: does not follow any ordering mechanism.</a:t>
            </a:r>
          </a:p>
          <a:p>
            <a:endParaRPr lang="en-US" sz="1800" dirty="0"/>
          </a:p>
          <a:p>
            <a:r>
              <a:rPr lang="en-US" sz="1800" b="1" dirty="0"/>
              <a:t>Ordered Binary Tree</a:t>
            </a:r>
            <a:r>
              <a:rPr lang="en-US" sz="1800" dirty="0"/>
              <a:t>: in an ordered binary tree, the </a:t>
            </a:r>
            <a:r>
              <a:rPr lang="en-US" sz="1800" b="1" dirty="0">
                <a:solidFill>
                  <a:srgbClr val="C00000"/>
                </a:solidFill>
              </a:rPr>
              <a:t>left child node </a:t>
            </a:r>
            <a:r>
              <a:rPr lang="en-US" sz="1800" dirty="0"/>
              <a:t>will always be </a:t>
            </a:r>
            <a:r>
              <a:rPr lang="en-US" sz="1800" b="1" dirty="0">
                <a:solidFill>
                  <a:srgbClr val="C00000"/>
                </a:solidFill>
              </a:rPr>
              <a:t>less</a:t>
            </a:r>
            <a:r>
              <a:rPr lang="en-US" sz="1800" dirty="0"/>
              <a:t> then its parent, and the </a:t>
            </a:r>
            <a:r>
              <a:rPr lang="en-US" sz="1800" b="1" dirty="0">
                <a:solidFill>
                  <a:srgbClr val="C00000"/>
                </a:solidFill>
              </a:rPr>
              <a:t>right child node </a:t>
            </a:r>
            <a:r>
              <a:rPr lang="en-US" sz="1800" dirty="0"/>
              <a:t>will always be </a:t>
            </a:r>
            <a:r>
              <a:rPr lang="en-US" sz="1800" b="1" dirty="0">
                <a:solidFill>
                  <a:srgbClr val="C00000"/>
                </a:solidFill>
              </a:rPr>
              <a:t>greater</a:t>
            </a:r>
            <a:r>
              <a:rPr lang="en-US" sz="1800" dirty="0"/>
              <a:t> than its parent.</a:t>
            </a:r>
          </a:p>
          <a:p>
            <a:endParaRPr lang="en-US" sz="1800" dirty="0"/>
          </a:p>
          <a:p>
            <a:r>
              <a:rPr lang="en-US" sz="1800" dirty="0"/>
              <a:t>In this lesson we will focusing on Ordered Binary Tree.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82F62-625C-4C5B-B3C9-18BB97C40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114" y="1992216"/>
            <a:ext cx="34671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D51EA-1B54-42C7-B38F-B79B716DC035}"/>
              </a:ext>
            </a:extLst>
          </p:cNvPr>
          <p:cNvSpPr txBox="1"/>
          <p:nvPr/>
        </p:nvSpPr>
        <p:spPr>
          <a:xfrm>
            <a:off x="8346098" y="5165609"/>
            <a:ext cx="207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Ordered Binary Tree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083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Binary Tree Operations</a:t>
            </a:r>
            <a:br>
              <a:rPr lang="en-US" sz="3600" dirty="0">
                <a:latin typeface="Bahnschrift SemiBold" panose="020B0502040204020203" pitchFamily="34" charset="0"/>
              </a:rPr>
            </a:br>
            <a:r>
              <a:rPr lang="en-US" sz="3600" dirty="0">
                <a:latin typeface="Bahnschrift SemiBold" panose="020B0502040204020203" pitchFamily="34" charset="0"/>
              </a:rPr>
              <a:t>and Representations</a:t>
            </a:r>
            <a:endParaRPr lang="id-ID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Operations:</a:t>
            </a:r>
          </a:p>
          <a:p>
            <a:pPr lvl="1"/>
            <a:r>
              <a:rPr lang="en-US" sz="1600" b="1" dirty="0"/>
              <a:t>Insertion</a:t>
            </a:r>
            <a:r>
              <a:rPr lang="en-US" sz="1600" dirty="0"/>
              <a:t>	: inserting a new element to the binary tree</a:t>
            </a:r>
          </a:p>
          <a:p>
            <a:pPr lvl="1"/>
            <a:r>
              <a:rPr lang="en-US" sz="1600" b="1" dirty="0"/>
              <a:t>Deletion</a:t>
            </a:r>
            <a:r>
              <a:rPr lang="en-US" sz="1600" dirty="0"/>
              <a:t>	: removing an element from the binary tree</a:t>
            </a:r>
          </a:p>
          <a:p>
            <a:pPr lvl="1"/>
            <a:r>
              <a:rPr lang="en-US" sz="1600" b="1" dirty="0"/>
              <a:t>Searching</a:t>
            </a:r>
            <a:r>
              <a:rPr lang="en-US" sz="1600" dirty="0"/>
              <a:t>	: check whether the given data is present in the binary tree or not</a:t>
            </a:r>
          </a:p>
          <a:p>
            <a:pPr lvl="1"/>
            <a:r>
              <a:rPr lang="en-US" sz="1600" b="1" dirty="0"/>
              <a:t>Traversals</a:t>
            </a:r>
            <a:r>
              <a:rPr lang="en-US" sz="1600" dirty="0"/>
              <a:t>	: visiting all nodes of a binary tree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2000" b="1" dirty="0"/>
              <a:t>Representation:</a:t>
            </a:r>
          </a:p>
          <a:p>
            <a:pPr lvl="1"/>
            <a:r>
              <a:rPr lang="en-US" sz="1600" b="1" dirty="0"/>
              <a:t>Array	: </a:t>
            </a:r>
            <a:r>
              <a:rPr lang="en-US" sz="1600" dirty="0"/>
              <a:t>limited elements on the binary tree</a:t>
            </a:r>
            <a:endParaRPr lang="en-US" sz="1600" b="1" dirty="0"/>
          </a:p>
          <a:p>
            <a:pPr lvl="1"/>
            <a:r>
              <a:rPr lang="en-US" sz="1600" b="1" dirty="0"/>
              <a:t>Linked List	: </a:t>
            </a:r>
            <a:r>
              <a:rPr lang="en-US" sz="1600" dirty="0"/>
              <a:t>unlimited elements on the binary tree</a:t>
            </a:r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82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Insertion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D9464-74A9-4B02-86B4-DA0B90EE3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773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Conditions:</a:t>
            </a:r>
          </a:p>
          <a:p>
            <a:pPr lvl="1"/>
            <a:r>
              <a:rPr lang="en-US" sz="1800" dirty="0"/>
              <a:t>If the new node has lesser value than the parent, place the new node to the left child</a:t>
            </a:r>
          </a:p>
          <a:p>
            <a:pPr lvl="1"/>
            <a:r>
              <a:rPr lang="en-US" sz="1800" dirty="0"/>
              <a:t>Otherwise, place the new node to the right child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Example:</a:t>
            </a:r>
          </a:p>
          <a:p>
            <a:pPr lvl="1"/>
            <a:r>
              <a:rPr lang="en-US" sz="1800" dirty="0"/>
              <a:t>Insert {6, 7, 4, 8, 5, 3}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3875BD-C110-4800-A6DE-7F292B0E7FE5}"/>
              </a:ext>
            </a:extLst>
          </p:cNvPr>
          <p:cNvSpPr/>
          <p:nvPr/>
        </p:nvSpPr>
        <p:spPr>
          <a:xfrm>
            <a:off x="8813070" y="2006570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id-ID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FBC437-FD05-49D1-8011-04C29E0D3FC3}"/>
              </a:ext>
            </a:extLst>
          </p:cNvPr>
          <p:cNvSpPr/>
          <p:nvPr/>
        </p:nvSpPr>
        <p:spPr>
          <a:xfrm>
            <a:off x="8096582" y="3152954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661EE3-3F56-4671-8D20-6B9B0C401559}"/>
              </a:ext>
            </a:extLst>
          </p:cNvPr>
          <p:cNvSpPr/>
          <p:nvPr/>
        </p:nvSpPr>
        <p:spPr>
          <a:xfrm>
            <a:off x="9512166" y="3152954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id-ID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31CFDD-FBD9-4374-B6C3-F3CB9F4EFE80}"/>
              </a:ext>
            </a:extLst>
          </p:cNvPr>
          <p:cNvSpPr/>
          <p:nvPr/>
        </p:nvSpPr>
        <p:spPr>
          <a:xfrm>
            <a:off x="7370010" y="4459741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5A68EC-1930-473D-B778-E497FC93164D}"/>
              </a:ext>
            </a:extLst>
          </p:cNvPr>
          <p:cNvSpPr/>
          <p:nvPr/>
        </p:nvSpPr>
        <p:spPr>
          <a:xfrm>
            <a:off x="8813070" y="4472843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id-ID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DB064-487B-4C8B-8911-95D2F18CC2FE}"/>
              </a:ext>
            </a:extLst>
          </p:cNvPr>
          <p:cNvSpPr/>
          <p:nvPr/>
        </p:nvSpPr>
        <p:spPr>
          <a:xfrm>
            <a:off x="10256130" y="4450193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id-ID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9EA45E-8424-46F5-85F7-FEDD8D1C65FF}"/>
              </a:ext>
            </a:extLst>
          </p:cNvPr>
          <p:cNvCxnSpPr>
            <a:stCxn id="7" idx="4"/>
            <a:endCxn id="15" idx="0"/>
          </p:cNvCxnSpPr>
          <p:nvPr/>
        </p:nvCxnSpPr>
        <p:spPr>
          <a:xfrm flipH="1">
            <a:off x="8372628" y="2558661"/>
            <a:ext cx="716488" cy="59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4B3289-F2BE-4EC0-AA10-C3ADC4D97718}"/>
              </a:ext>
            </a:extLst>
          </p:cNvPr>
          <p:cNvCxnSpPr>
            <a:stCxn id="7" idx="4"/>
            <a:endCxn id="16" idx="0"/>
          </p:cNvCxnSpPr>
          <p:nvPr/>
        </p:nvCxnSpPr>
        <p:spPr>
          <a:xfrm>
            <a:off x="9089116" y="2558661"/>
            <a:ext cx="699096" cy="59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941B14-16D7-45E7-9661-39B0CC645C83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7646056" y="3705045"/>
            <a:ext cx="726572" cy="754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1B0E88-8DDC-4412-8C04-0247CFB78060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8372628" y="3705045"/>
            <a:ext cx="716488" cy="767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B1B05C-4C0F-4CBC-BD15-ACCA3F59D380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9788212" y="3705045"/>
            <a:ext cx="743964" cy="745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4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860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Searching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D9464-74A9-4B02-86B4-DA0B90EE3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719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Conditions:</a:t>
            </a:r>
          </a:p>
          <a:p>
            <a:pPr lvl="1"/>
            <a:r>
              <a:rPr lang="en-US" sz="1800" dirty="0"/>
              <a:t>If the visited node value is equal to the given search value, then return the value. </a:t>
            </a:r>
          </a:p>
          <a:p>
            <a:pPr lvl="1"/>
            <a:r>
              <a:rPr lang="en-US" sz="1800" dirty="0"/>
              <a:t>If the given search value is lesser then the visited node value, then visit the node in the left child.</a:t>
            </a:r>
          </a:p>
          <a:p>
            <a:pPr lvl="1"/>
            <a:r>
              <a:rPr lang="en-US" sz="1800" dirty="0"/>
              <a:t>Otherwise, visit the node in the right child.</a:t>
            </a:r>
          </a:p>
          <a:p>
            <a:pPr lvl="1"/>
            <a:r>
              <a:rPr lang="en-US" sz="1800" dirty="0"/>
              <a:t>Repeat until all the nodes are visited.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b="1" dirty="0"/>
              <a:t>Example:</a:t>
            </a:r>
          </a:p>
          <a:p>
            <a:pPr lvl="1"/>
            <a:r>
              <a:rPr lang="en-US" sz="1800" b="1" dirty="0">
                <a:solidFill>
                  <a:srgbClr val="F67B28"/>
                </a:solidFill>
              </a:rPr>
              <a:t>Search (5)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Search (9)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3875BD-C110-4800-A6DE-7F292B0E7FE5}"/>
              </a:ext>
            </a:extLst>
          </p:cNvPr>
          <p:cNvSpPr/>
          <p:nvPr/>
        </p:nvSpPr>
        <p:spPr>
          <a:xfrm>
            <a:off x="8377642" y="1913808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id-ID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FBC437-FD05-49D1-8011-04C29E0D3FC3}"/>
              </a:ext>
            </a:extLst>
          </p:cNvPr>
          <p:cNvSpPr/>
          <p:nvPr/>
        </p:nvSpPr>
        <p:spPr>
          <a:xfrm>
            <a:off x="7661154" y="3060192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661EE3-3F56-4671-8D20-6B9B0C401559}"/>
              </a:ext>
            </a:extLst>
          </p:cNvPr>
          <p:cNvSpPr/>
          <p:nvPr/>
        </p:nvSpPr>
        <p:spPr>
          <a:xfrm>
            <a:off x="9076738" y="3060192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id-ID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31CFDD-FBD9-4374-B6C3-F3CB9F4EFE80}"/>
              </a:ext>
            </a:extLst>
          </p:cNvPr>
          <p:cNvSpPr/>
          <p:nvPr/>
        </p:nvSpPr>
        <p:spPr>
          <a:xfrm>
            <a:off x="6934582" y="4366979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5A68EC-1930-473D-B778-E497FC93164D}"/>
              </a:ext>
            </a:extLst>
          </p:cNvPr>
          <p:cNvSpPr/>
          <p:nvPr/>
        </p:nvSpPr>
        <p:spPr>
          <a:xfrm>
            <a:off x="8377642" y="4380081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id-ID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DB064-487B-4C8B-8911-95D2F18CC2FE}"/>
              </a:ext>
            </a:extLst>
          </p:cNvPr>
          <p:cNvSpPr/>
          <p:nvPr/>
        </p:nvSpPr>
        <p:spPr>
          <a:xfrm>
            <a:off x="9820702" y="4357431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id-ID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9EA45E-8424-46F5-85F7-FEDD8D1C65FF}"/>
              </a:ext>
            </a:extLst>
          </p:cNvPr>
          <p:cNvCxnSpPr>
            <a:stCxn id="7" idx="4"/>
            <a:endCxn id="15" idx="0"/>
          </p:cNvCxnSpPr>
          <p:nvPr/>
        </p:nvCxnSpPr>
        <p:spPr>
          <a:xfrm flipH="1">
            <a:off x="7937200" y="2465899"/>
            <a:ext cx="716488" cy="59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4B3289-F2BE-4EC0-AA10-C3ADC4D97718}"/>
              </a:ext>
            </a:extLst>
          </p:cNvPr>
          <p:cNvCxnSpPr>
            <a:stCxn id="7" idx="4"/>
            <a:endCxn id="16" idx="0"/>
          </p:cNvCxnSpPr>
          <p:nvPr/>
        </p:nvCxnSpPr>
        <p:spPr>
          <a:xfrm>
            <a:off x="8653688" y="2465899"/>
            <a:ext cx="699096" cy="59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941B14-16D7-45E7-9661-39B0CC645C83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7210628" y="3612283"/>
            <a:ext cx="726572" cy="754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1B0E88-8DDC-4412-8C04-0247CFB78060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7937200" y="3612283"/>
            <a:ext cx="716488" cy="767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B1B05C-4C0F-4CBC-BD15-ACCA3F59D380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9352784" y="3612283"/>
            <a:ext cx="743964" cy="745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392E12D4-335D-4B4F-A1CE-B293F450CF43}"/>
              </a:ext>
            </a:extLst>
          </p:cNvPr>
          <p:cNvSpPr/>
          <p:nvPr/>
        </p:nvSpPr>
        <p:spPr>
          <a:xfrm>
            <a:off x="7170729" y="1913808"/>
            <a:ext cx="619759" cy="619759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id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D2ADE-5E2D-44A7-9FC3-2EA730A9D0A8}"/>
              </a:ext>
            </a:extLst>
          </p:cNvPr>
          <p:cNvSpPr txBox="1"/>
          <p:nvPr/>
        </p:nvSpPr>
        <p:spPr>
          <a:xfrm flipH="1">
            <a:off x="7922153" y="1928243"/>
            <a:ext cx="14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&lt;</a:t>
            </a:r>
            <a:endParaRPr lang="id-ID" sz="2800" b="1" dirty="0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68A24D85-058D-4FF4-B226-69490C2EEF8A}"/>
              </a:ext>
            </a:extLst>
          </p:cNvPr>
          <p:cNvSpPr/>
          <p:nvPr/>
        </p:nvSpPr>
        <p:spPr>
          <a:xfrm>
            <a:off x="6474083" y="3026358"/>
            <a:ext cx="619759" cy="619759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id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F8E602-FAB8-445F-81F5-CE9E3D395731}"/>
              </a:ext>
            </a:extLst>
          </p:cNvPr>
          <p:cNvSpPr txBox="1"/>
          <p:nvPr/>
        </p:nvSpPr>
        <p:spPr>
          <a:xfrm flipH="1">
            <a:off x="7225507" y="3040793"/>
            <a:ext cx="14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&gt;</a:t>
            </a:r>
            <a:endParaRPr lang="id-ID" sz="2800" b="1" dirty="0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2F6E8DCF-FD7A-497D-8D46-671069B382E9}"/>
              </a:ext>
            </a:extLst>
          </p:cNvPr>
          <p:cNvSpPr/>
          <p:nvPr/>
        </p:nvSpPr>
        <p:spPr>
          <a:xfrm>
            <a:off x="8343806" y="5402699"/>
            <a:ext cx="619759" cy="619759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id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EF52E-7224-41DB-8029-A583FB66F911}"/>
              </a:ext>
            </a:extLst>
          </p:cNvPr>
          <p:cNvSpPr txBox="1"/>
          <p:nvPr/>
        </p:nvSpPr>
        <p:spPr>
          <a:xfrm flipH="1">
            <a:off x="8509305" y="4889621"/>
            <a:ext cx="14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=</a:t>
            </a:r>
            <a:endParaRPr lang="id-ID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F31D6-87A2-4C33-8847-5F61F0433665}"/>
              </a:ext>
            </a:extLst>
          </p:cNvPr>
          <p:cNvSpPr txBox="1"/>
          <p:nvPr/>
        </p:nvSpPr>
        <p:spPr>
          <a:xfrm>
            <a:off x="7957116" y="6009744"/>
            <a:ext cx="13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Return TRUE</a:t>
            </a:r>
            <a:endParaRPr lang="id-ID" b="1" dirty="0">
              <a:solidFill>
                <a:srgbClr val="00B050"/>
              </a:solidFill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B8D22619-6B17-40C2-AFB8-8EE8CDA108D7}"/>
              </a:ext>
            </a:extLst>
          </p:cNvPr>
          <p:cNvSpPr/>
          <p:nvPr/>
        </p:nvSpPr>
        <p:spPr>
          <a:xfrm>
            <a:off x="9511076" y="1892109"/>
            <a:ext cx="619759" cy="619759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id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505EC5-982E-48F0-B88F-9C263D888147}"/>
              </a:ext>
            </a:extLst>
          </p:cNvPr>
          <p:cNvSpPr txBox="1"/>
          <p:nvPr/>
        </p:nvSpPr>
        <p:spPr>
          <a:xfrm flipH="1">
            <a:off x="9076738" y="1913808"/>
            <a:ext cx="14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&lt;</a:t>
            </a:r>
            <a:endParaRPr lang="id-ID" sz="2800" b="1" dirty="0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7D1A411E-9175-4410-BA26-6EB966036C9E}"/>
              </a:ext>
            </a:extLst>
          </p:cNvPr>
          <p:cNvSpPr/>
          <p:nvPr/>
        </p:nvSpPr>
        <p:spPr>
          <a:xfrm>
            <a:off x="10187744" y="2994535"/>
            <a:ext cx="619759" cy="619759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id-ID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502A9F-D592-4EDE-AF1B-8CA215C183CD}"/>
              </a:ext>
            </a:extLst>
          </p:cNvPr>
          <p:cNvSpPr txBox="1"/>
          <p:nvPr/>
        </p:nvSpPr>
        <p:spPr>
          <a:xfrm flipH="1">
            <a:off x="9753406" y="3016234"/>
            <a:ext cx="14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&lt;</a:t>
            </a:r>
            <a:endParaRPr lang="id-ID" sz="2800" b="1" dirty="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515C2E74-30C2-407F-960B-7C9589AFFF3E}"/>
              </a:ext>
            </a:extLst>
          </p:cNvPr>
          <p:cNvSpPr/>
          <p:nvPr/>
        </p:nvSpPr>
        <p:spPr>
          <a:xfrm>
            <a:off x="11032349" y="4312413"/>
            <a:ext cx="619759" cy="619759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id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6B3C3A-38DA-4B5E-92DF-29396BD8B4A6}"/>
              </a:ext>
            </a:extLst>
          </p:cNvPr>
          <p:cNvSpPr txBox="1"/>
          <p:nvPr/>
        </p:nvSpPr>
        <p:spPr>
          <a:xfrm flipH="1">
            <a:off x="10598011" y="4334112"/>
            <a:ext cx="14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&lt;</a:t>
            </a:r>
            <a:endParaRPr lang="id-ID" sz="2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0271AA-BCA6-4DA3-9B2E-5B809642A584}"/>
              </a:ext>
            </a:extLst>
          </p:cNvPr>
          <p:cNvSpPr txBox="1"/>
          <p:nvPr/>
        </p:nvSpPr>
        <p:spPr>
          <a:xfrm>
            <a:off x="10634917" y="5032393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FALSE</a:t>
            </a:r>
            <a:endParaRPr lang="id-ID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9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0" grpId="0"/>
      <p:bldP spid="20" grpId="1"/>
      <p:bldP spid="25" grpId="0" animBg="1"/>
      <p:bldP spid="25" grpId="1" animBg="1"/>
      <p:bldP spid="27" grpId="0"/>
      <p:bldP spid="27" grpId="1"/>
      <p:bldP spid="29" grpId="0" animBg="1"/>
      <p:bldP spid="29" grpId="1" animBg="1"/>
      <p:bldP spid="30" grpId="0"/>
      <p:bldP spid="30" grpId="1"/>
      <p:bldP spid="21" grpId="0"/>
      <p:bldP spid="21" grpId="1"/>
      <p:bldP spid="31" grpId="0" animBg="1"/>
      <p:bldP spid="31" grpId="1" animBg="1"/>
      <p:bldP spid="32" grpId="0"/>
      <p:bldP spid="32" grpId="1"/>
      <p:bldP spid="35" grpId="0" animBg="1"/>
      <p:bldP spid="35" grpId="1" animBg="1"/>
      <p:bldP spid="36" grpId="0"/>
      <p:bldP spid="36" grpId="1"/>
      <p:bldP spid="37" grpId="0" animBg="1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Deletion of Leaf Node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D9464-74A9-4B02-86B4-DA0B90EE3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773" cy="4181885"/>
          </a:xfrm>
        </p:spPr>
        <p:txBody>
          <a:bodyPr>
            <a:normAutofit/>
          </a:bodyPr>
          <a:lstStyle/>
          <a:p>
            <a:r>
              <a:rPr lang="en-US" sz="2400" b="1" dirty="0"/>
              <a:t>Condition:</a:t>
            </a:r>
          </a:p>
          <a:p>
            <a:pPr lvl="1"/>
            <a:r>
              <a:rPr lang="en-US" sz="1800" dirty="0"/>
              <a:t>if the node is leaf, then just delete the node</a:t>
            </a:r>
          </a:p>
          <a:p>
            <a:pPr lvl="1"/>
            <a:endParaRPr lang="en-US" sz="1800" dirty="0"/>
          </a:p>
          <a:p>
            <a:r>
              <a:rPr lang="en-US" sz="2200" b="1" dirty="0"/>
              <a:t>Example: </a:t>
            </a:r>
          </a:p>
          <a:p>
            <a:pPr lvl="1"/>
            <a:r>
              <a:rPr lang="en-US" sz="1800" dirty="0"/>
              <a:t>delete(3)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3875BD-C110-4800-A6DE-7F292B0E7FE5}"/>
              </a:ext>
            </a:extLst>
          </p:cNvPr>
          <p:cNvSpPr/>
          <p:nvPr/>
        </p:nvSpPr>
        <p:spPr>
          <a:xfrm>
            <a:off x="8537025" y="2147245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id-ID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FBC437-FD05-49D1-8011-04C29E0D3FC3}"/>
              </a:ext>
            </a:extLst>
          </p:cNvPr>
          <p:cNvSpPr/>
          <p:nvPr/>
        </p:nvSpPr>
        <p:spPr>
          <a:xfrm>
            <a:off x="7820537" y="3293629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661EE3-3F56-4671-8D20-6B9B0C401559}"/>
              </a:ext>
            </a:extLst>
          </p:cNvPr>
          <p:cNvSpPr/>
          <p:nvPr/>
        </p:nvSpPr>
        <p:spPr>
          <a:xfrm>
            <a:off x="9236121" y="3293629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id-ID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31CFDD-FBD9-4374-B6C3-F3CB9F4EFE80}"/>
              </a:ext>
            </a:extLst>
          </p:cNvPr>
          <p:cNvSpPr/>
          <p:nvPr/>
        </p:nvSpPr>
        <p:spPr>
          <a:xfrm>
            <a:off x="7093965" y="4600416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5A68EC-1930-473D-B778-E497FC93164D}"/>
              </a:ext>
            </a:extLst>
          </p:cNvPr>
          <p:cNvSpPr/>
          <p:nvPr/>
        </p:nvSpPr>
        <p:spPr>
          <a:xfrm>
            <a:off x="8537025" y="4613518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id-ID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DB064-487B-4C8B-8911-95D2F18CC2FE}"/>
              </a:ext>
            </a:extLst>
          </p:cNvPr>
          <p:cNvSpPr/>
          <p:nvPr/>
        </p:nvSpPr>
        <p:spPr>
          <a:xfrm>
            <a:off x="9980085" y="4590868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id-ID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9EA45E-8424-46F5-85F7-FEDD8D1C65FF}"/>
              </a:ext>
            </a:extLst>
          </p:cNvPr>
          <p:cNvCxnSpPr>
            <a:stCxn id="7" idx="4"/>
            <a:endCxn id="15" idx="0"/>
          </p:cNvCxnSpPr>
          <p:nvPr/>
        </p:nvCxnSpPr>
        <p:spPr>
          <a:xfrm flipH="1">
            <a:off x="8096583" y="2699336"/>
            <a:ext cx="716488" cy="59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4B3289-F2BE-4EC0-AA10-C3ADC4D97718}"/>
              </a:ext>
            </a:extLst>
          </p:cNvPr>
          <p:cNvCxnSpPr>
            <a:stCxn id="7" idx="4"/>
            <a:endCxn id="16" idx="0"/>
          </p:cNvCxnSpPr>
          <p:nvPr/>
        </p:nvCxnSpPr>
        <p:spPr>
          <a:xfrm>
            <a:off x="8813071" y="2699336"/>
            <a:ext cx="699096" cy="59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941B14-16D7-45E7-9661-39B0CC645C83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7370011" y="3845720"/>
            <a:ext cx="726572" cy="754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1B0E88-8DDC-4412-8C04-0247CFB78060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8096583" y="3845720"/>
            <a:ext cx="716488" cy="767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B1B05C-4C0F-4CBC-BD15-ACCA3F59D380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9512167" y="3845720"/>
            <a:ext cx="743964" cy="745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E773F0A-1567-405C-8BA9-2F20285B193C}"/>
              </a:ext>
            </a:extLst>
          </p:cNvPr>
          <p:cNvSpPr/>
          <p:nvPr/>
        </p:nvSpPr>
        <p:spPr>
          <a:xfrm>
            <a:off x="7100499" y="4600415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3515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 animBg="1"/>
      <p:bldP spid="3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Deletion of a Node with One Child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D9464-74A9-4B02-86B4-DA0B90EE3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773" cy="4218878"/>
          </a:xfrm>
        </p:spPr>
        <p:txBody>
          <a:bodyPr>
            <a:normAutofit/>
          </a:bodyPr>
          <a:lstStyle/>
          <a:p>
            <a:r>
              <a:rPr lang="en-US" sz="2400" b="1" dirty="0"/>
              <a:t>Conditions:</a:t>
            </a:r>
          </a:p>
          <a:p>
            <a:pPr lvl="1"/>
            <a:r>
              <a:rPr lang="en-US" sz="1800" dirty="0"/>
              <a:t>if the node has one child, then connect the parent node to the child node, then delete the node.</a:t>
            </a:r>
          </a:p>
          <a:p>
            <a:pPr lvl="1"/>
            <a:endParaRPr lang="en-US" sz="1800" dirty="0"/>
          </a:p>
          <a:p>
            <a:r>
              <a:rPr lang="en-US" sz="2200" b="1" dirty="0"/>
              <a:t>Example: </a:t>
            </a:r>
          </a:p>
          <a:p>
            <a:pPr lvl="1"/>
            <a:r>
              <a:rPr lang="en-US" sz="1800" dirty="0"/>
              <a:t>delete(7)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3875BD-C110-4800-A6DE-7F292B0E7FE5}"/>
              </a:ext>
            </a:extLst>
          </p:cNvPr>
          <p:cNvSpPr/>
          <p:nvPr/>
        </p:nvSpPr>
        <p:spPr>
          <a:xfrm>
            <a:off x="8636090" y="2438885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id-ID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FBC437-FD05-49D1-8011-04C29E0D3FC3}"/>
              </a:ext>
            </a:extLst>
          </p:cNvPr>
          <p:cNvSpPr/>
          <p:nvPr/>
        </p:nvSpPr>
        <p:spPr>
          <a:xfrm>
            <a:off x="7919602" y="3585269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id-ID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661EE3-3F56-4671-8D20-6B9B0C401559}"/>
              </a:ext>
            </a:extLst>
          </p:cNvPr>
          <p:cNvSpPr/>
          <p:nvPr/>
        </p:nvSpPr>
        <p:spPr>
          <a:xfrm>
            <a:off x="9335186" y="3585269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id-ID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31CFDD-FBD9-4374-B6C3-F3CB9F4EFE80}"/>
              </a:ext>
            </a:extLst>
          </p:cNvPr>
          <p:cNvSpPr/>
          <p:nvPr/>
        </p:nvSpPr>
        <p:spPr>
          <a:xfrm>
            <a:off x="7193030" y="4892056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id-ID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5A68EC-1930-473D-B778-E497FC93164D}"/>
              </a:ext>
            </a:extLst>
          </p:cNvPr>
          <p:cNvSpPr/>
          <p:nvPr/>
        </p:nvSpPr>
        <p:spPr>
          <a:xfrm>
            <a:off x="8636090" y="4905158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id-ID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DB064-487B-4C8B-8911-95D2F18CC2FE}"/>
              </a:ext>
            </a:extLst>
          </p:cNvPr>
          <p:cNvSpPr/>
          <p:nvPr/>
        </p:nvSpPr>
        <p:spPr>
          <a:xfrm>
            <a:off x="10079150" y="4882508"/>
            <a:ext cx="552091" cy="55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id-ID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9EA45E-8424-46F5-85F7-FEDD8D1C65FF}"/>
              </a:ext>
            </a:extLst>
          </p:cNvPr>
          <p:cNvCxnSpPr>
            <a:stCxn id="7" idx="4"/>
            <a:endCxn id="15" idx="0"/>
          </p:cNvCxnSpPr>
          <p:nvPr/>
        </p:nvCxnSpPr>
        <p:spPr>
          <a:xfrm flipH="1">
            <a:off x="8195648" y="2990976"/>
            <a:ext cx="716488" cy="59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4B3289-F2BE-4EC0-AA10-C3ADC4D97718}"/>
              </a:ext>
            </a:extLst>
          </p:cNvPr>
          <p:cNvCxnSpPr>
            <a:stCxn id="7" idx="4"/>
            <a:endCxn id="16" idx="0"/>
          </p:cNvCxnSpPr>
          <p:nvPr/>
        </p:nvCxnSpPr>
        <p:spPr>
          <a:xfrm>
            <a:off x="8912136" y="2990976"/>
            <a:ext cx="699096" cy="59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941B14-16D7-45E7-9661-39B0CC645C83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7469076" y="4137360"/>
            <a:ext cx="726572" cy="754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1B0E88-8DDC-4412-8C04-0247CFB78060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8195648" y="4137360"/>
            <a:ext cx="716488" cy="767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B1B05C-4C0F-4CBC-BD15-ACCA3F59D380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9611232" y="4137360"/>
            <a:ext cx="743964" cy="745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FEBE4EE-52BE-49A3-9CA3-6FC1537FD91B}"/>
              </a:ext>
            </a:extLst>
          </p:cNvPr>
          <p:cNvSpPr/>
          <p:nvPr/>
        </p:nvSpPr>
        <p:spPr>
          <a:xfrm>
            <a:off x="9335186" y="3591048"/>
            <a:ext cx="552091" cy="5520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id-ID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BC910A-877D-4AD1-B2FA-5F3444BDD46C}"/>
              </a:ext>
            </a:extLst>
          </p:cNvPr>
          <p:cNvCxnSpPr>
            <a:stCxn id="7" idx="4"/>
            <a:endCxn id="19" idx="0"/>
          </p:cNvCxnSpPr>
          <p:nvPr/>
        </p:nvCxnSpPr>
        <p:spPr>
          <a:xfrm>
            <a:off x="8912136" y="2990976"/>
            <a:ext cx="1443060" cy="18915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2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 animBg="1"/>
      <p:bldP spid="3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921</Words>
  <Application>Microsoft Office PowerPoint</Application>
  <PresentationFormat>Widescreen</PresentationFormat>
  <Paragraphs>281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Bahnschrift SemiBold</vt:lpstr>
      <vt:lpstr>Calibri</vt:lpstr>
      <vt:lpstr>Calibri Light</vt:lpstr>
      <vt:lpstr>Office Theme</vt:lpstr>
      <vt:lpstr>Binary Tree Data Structures and Algorithms</vt:lpstr>
      <vt:lpstr>Tree</vt:lpstr>
      <vt:lpstr>Binary Tree</vt:lpstr>
      <vt:lpstr>Types of Binary Tree</vt:lpstr>
      <vt:lpstr>Binary Tree Operations and Representations</vt:lpstr>
      <vt:lpstr>Insertion</vt:lpstr>
      <vt:lpstr>Searching</vt:lpstr>
      <vt:lpstr>Deletion of Leaf Node</vt:lpstr>
      <vt:lpstr>Deletion of a Node with One Child</vt:lpstr>
      <vt:lpstr>Deletion of a Node of Two Child</vt:lpstr>
      <vt:lpstr>Traversals</vt:lpstr>
      <vt:lpstr>Pre-Order Traversal</vt:lpstr>
      <vt:lpstr>In-Order Traversal</vt:lpstr>
      <vt:lpstr>Post-Order Traversal</vt:lpstr>
      <vt:lpstr>Linked List Representation</vt:lpstr>
      <vt:lpstr>Array Representation</vt:lpstr>
      <vt:lpstr>Programming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 Data Structures and Algorithms</dc:title>
  <dc:creator>Reviewer</dc:creator>
  <cp:lastModifiedBy>Reviewer</cp:lastModifiedBy>
  <cp:revision>71</cp:revision>
  <dcterms:created xsi:type="dcterms:W3CDTF">2021-04-09T14:00:34Z</dcterms:created>
  <dcterms:modified xsi:type="dcterms:W3CDTF">2021-04-09T17:17:55Z</dcterms:modified>
</cp:coreProperties>
</file>