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95" r:id="rId8"/>
    <p:sldId id="361" r:id="rId9"/>
    <p:sldId id="362" r:id="rId10"/>
    <p:sldId id="297" r:id="rId11"/>
    <p:sldId id="299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63" r:id="rId30"/>
    <p:sldId id="346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64" r:id="rId58"/>
    <p:sldId id="285" r:id="rId59"/>
    <p:sldId id="348" r:id="rId60"/>
    <p:sldId id="354" r:id="rId61"/>
    <p:sldId id="358" r:id="rId62"/>
    <p:sldId id="349" r:id="rId63"/>
    <p:sldId id="355" r:id="rId64"/>
    <p:sldId id="359" r:id="rId65"/>
    <p:sldId id="350" r:id="rId66"/>
    <p:sldId id="356" r:id="rId67"/>
    <p:sldId id="360" r:id="rId68"/>
    <p:sldId id="351" r:id="rId69"/>
    <p:sldId id="357" r:id="rId70"/>
    <p:sldId id="352" r:id="rId71"/>
    <p:sldId id="353" r:id="rId72"/>
    <p:sldId id="365" r:id="rId7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67B28"/>
    <a:srgbClr val="ED7E32"/>
    <a:srgbClr val="CFD5EA"/>
    <a:srgbClr val="E9EBF5"/>
    <a:srgbClr val="CADFE7"/>
    <a:srgbClr val="60A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FB13-2DB1-4106-9249-E4A357548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EC6D2-5C32-4BCD-86E5-ED4BD326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DF6-B278-4395-8037-481B94A7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4D15-CB56-4B3A-8D4D-E4162A7B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28A9-D41B-4590-AA59-E29F7DD0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020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E9A0-4561-4ECF-BA45-D13ECDCE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668B-D9F5-4EFE-92B2-AAE9F644D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0C8A-CC50-4C7C-B444-C963F523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C724-BEDE-410B-A8AA-202CC5FC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377C-C497-4007-8770-44FC0C32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4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EC889-5317-4830-A4F0-4944C0CE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46FEB-86A0-491B-BB2D-E960CDD4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AD65-AAD0-4D94-B2A3-10B8945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C8BB2-1D28-44DB-AF8F-C66E118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B645-95B8-4FE7-849B-5BD87BC2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25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0CD4-7A0A-4E82-B54A-AEE75948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B9EE-94ED-4E57-91E3-783D0D1A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8C08-DB95-48BE-A654-956F4BF7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F0AB-3B3B-4F18-BB27-42FFA372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E87A-99A5-4C48-A4CF-4AAD9AF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1996-4BD9-43AC-8DC8-F883491A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C6D-42D5-4C7A-BCCC-EDC0E8EE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F030-60DB-43BC-A478-A57F3C88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152E-5A5D-4F8F-873D-2C0AE178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3B24-07A9-49B9-B0A1-C0B31E42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32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B228-3573-4D52-A91F-208A581E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D7D9-55D6-4CC1-8A4B-2F3E03C0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5618-A8C0-4AF0-AB7C-8B9137D8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86D8-4C4D-434D-8704-BB9C34F9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FC01-FF60-4D4F-935E-AB9BF809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39D9-9A07-4946-A1F8-C1E6FBD7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9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71D1-1847-4C6D-A63B-CFF5D37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76A9-9C45-4400-BF82-394F49BE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33A9E-F3E3-4850-ACF3-44245C95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DF99-46B5-40B7-BD0F-BFC75ADB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F8063-9367-4C06-907C-8486D0B1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E53F7-4148-46F5-98D0-5F0E95E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C1216-73CF-4884-991E-5E5C7A5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6A216-13C0-4416-8BBE-DA380458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13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2506-BE5E-4765-8FB3-F10DACA8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F765D-2D88-4B4F-A78A-412ADC04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53A66-36CE-471E-9887-0DA641F7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C9E7-DB88-411D-A1E6-0DE3C95F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23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C7C8D-3438-4608-A35D-BDA8711B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BE40-0307-4514-90C4-BC3B71F6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65A6C-DA0A-48D5-97A5-2C58FA0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5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295C-37C8-4D77-912E-B0D9046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26FF-D772-43CC-8E45-3A452902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D639-9D5E-477C-8033-711FE3CD0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F6C8-4B71-4584-8F1D-FF6B20DB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AE32-3482-4AE0-B939-EB4E7410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CD9B-C7AB-4F22-BF31-238B9147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20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F1A0-26AB-47B6-AC2A-DBD98A03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24B07-B10E-4672-89AB-27DFD9EA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4BCA-C4A4-4602-9099-4B64C3D5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F341-0FAC-47B0-BC45-3BAF0CF1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EC81-C47A-43A9-8B7D-B7423328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7B1B-68B5-473A-AC3A-62A226D3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144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3C25-59B8-4D77-8925-04867923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3C777-290A-42A4-B216-2D4E04F5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093A-9BAB-428C-AFC8-6457E02C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741C-1738-4E36-9AC5-A117F8EE1318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ADB1-688F-4EDC-86BB-B3D1E47E0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6319-4F1E-4610-9EED-4F3598184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48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00D-092E-4385-A42B-EBACC372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811"/>
            <a:ext cx="9144000" cy="1384801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Graph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Data Structures and Algorithms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4AC8A-B5A2-4724-A434-A3151061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7688"/>
            <a:ext cx="9144000" cy="1655762"/>
          </a:xfrm>
        </p:spPr>
        <p:txBody>
          <a:bodyPr/>
          <a:lstStyle/>
          <a:p>
            <a:r>
              <a:rPr lang="en-US" dirty="0"/>
              <a:t>A.A. Gede Yudhi Paramartha</a:t>
            </a:r>
            <a:endParaRPr lang="id-ID" dirty="0"/>
          </a:p>
        </p:txBody>
      </p:sp>
      <p:pic>
        <p:nvPicPr>
          <p:cNvPr id="10" name="Picture 2" descr="Image result for logo undiksha">
            <a:extLst>
              <a:ext uri="{FF2B5EF4-FFF2-40B4-BE49-F238E27FC236}">
                <a16:creationId xmlns:a16="http://schemas.microsoft.com/office/drawing/2014/main" id="{861BC5D9-647D-489F-81C6-60D9797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963" y="254180"/>
            <a:ext cx="892474" cy="87016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6C66B-B221-4132-B554-3A49932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74" y="354128"/>
            <a:ext cx="3211263" cy="6074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58FA34-5F2B-4A29-8CA7-A7246AB8945C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5225-6353-4962-AFB5-33A5C099A6EF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63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18221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F3A3E3F-FA47-486A-8306-B5ABF93BEA4E}"/>
              </a:ext>
            </a:extLst>
          </p:cNvPr>
          <p:cNvSpPr/>
          <p:nvPr/>
        </p:nvSpPr>
        <p:spPr>
          <a:xfrm rot="2005651">
            <a:off x="2254561" y="142130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D4271EC-E476-448B-A684-E9EA6D7A8BCF}"/>
              </a:ext>
            </a:extLst>
          </p:cNvPr>
          <p:cNvSpPr/>
          <p:nvPr/>
        </p:nvSpPr>
        <p:spPr>
          <a:xfrm>
            <a:off x="7917424" y="590163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15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03035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E64A75-C0CC-4591-85F3-9448A78F8ED4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92F9DC-E878-450C-8A35-2540F450031F}"/>
              </a:ext>
            </a:extLst>
          </p:cNvPr>
          <p:cNvSpPr/>
          <p:nvPr/>
        </p:nvSpPr>
        <p:spPr>
          <a:xfrm rot="2005651">
            <a:off x="3710464" y="147479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729F3-DEF3-40EB-8896-7949FC026DBF}"/>
              </a:ext>
            </a:extLst>
          </p:cNvPr>
          <p:cNvSpPr txBox="1"/>
          <p:nvPr/>
        </p:nvSpPr>
        <p:spPr>
          <a:xfrm>
            <a:off x="10324648" y="373586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Push(A)</a:t>
            </a:r>
            <a:endParaRPr lang="id-ID" b="1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6C22679-0E08-4068-820E-BD919AA773F6}"/>
              </a:ext>
            </a:extLst>
          </p:cNvPr>
          <p:cNvSpPr/>
          <p:nvPr/>
        </p:nvSpPr>
        <p:spPr>
          <a:xfrm>
            <a:off x="7861351" y="5466784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2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1209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CE299DA-D498-403F-AA9D-69ECB91BFB7F}"/>
              </a:ext>
            </a:extLst>
          </p:cNvPr>
          <p:cNvSpPr/>
          <p:nvPr/>
        </p:nvSpPr>
        <p:spPr>
          <a:xfrm rot="2005651">
            <a:off x="2564492" y="224827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6A043A-93B7-4984-BBA3-E938953D7E13}"/>
              </a:ext>
            </a:extLst>
          </p:cNvPr>
          <p:cNvSpPr txBox="1"/>
          <p:nvPr/>
        </p:nvSpPr>
        <p:spPr>
          <a:xfrm>
            <a:off x="10324648" y="373586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Push(B)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CAEE81-7268-45C7-AC32-51BD788A9DBC}"/>
              </a:ext>
            </a:extLst>
          </p:cNvPr>
          <p:cNvSpPr/>
          <p:nvPr/>
        </p:nvSpPr>
        <p:spPr>
          <a:xfrm>
            <a:off x="7912109" y="510562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1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0277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CEE7B40-16EB-4CDA-B107-B06DB19A2896}"/>
              </a:ext>
            </a:extLst>
          </p:cNvPr>
          <p:cNvSpPr/>
          <p:nvPr/>
        </p:nvSpPr>
        <p:spPr>
          <a:xfrm rot="2005651">
            <a:off x="3883824" y="309258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B1BB11-4A74-4231-8678-B15513F73ED8}"/>
              </a:ext>
            </a:extLst>
          </p:cNvPr>
          <p:cNvSpPr txBox="1"/>
          <p:nvPr/>
        </p:nvSpPr>
        <p:spPr>
          <a:xfrm>
            <a:off x="10324648" y="373586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Push(C)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F8A9605-435D-4028-B1D4-81243DB06ED8}"/>
              </a:ext>
            </a:extLst>
          </p:cNvPr>
          <p:cNvSpPr/>
          <p:nvPr/>
        </p:nvSpPr>
        <p:spPr>
          <a:xfrm>
            <a:off x="7907596" y="476981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60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34847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1427193-AD34-4ED3-BEE9-E342E93B4327}"/>
              </a:ext>
            </a:extLst>
          </p:cNvPr>
          <p:cNvSpPr/>
          <p:nvPr/>
        </p:nvSpPr>
        <p:spPr>
          <a:xfrm rot="2005651">
            <a:off x="5164091" y="2214113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06A51-241D-4A84-905D-52057A98D6EC}"/>
              </a:ext>
            </a:extLst>
          </p:cNvPr>
          <p:cNvSpPr txBox="1"/>
          <p:nvPr/>
        </p:nvSpPr>
        <p:spPr>
          <a:xfrm>
            <a:off x="10324648" y="373586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Push(D)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B8FF386-FEE3-4705-BDE9-8640A16F005B}"/>
              </a:ext>
            </a:extLst>
          </p:cNvPr>
          <p:cNvSpPr/>
          <p:nvPr/>
        </p:nvSpPr>
        <p:spPr>
          <a:xfrm>
            <a:off x="7861352" y="438555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58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96828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26C982D-79C5-4E3A-8942-4CAB165A5EDC}"/>
              </a:ext>
            </a:extLst>
          </p:cNvPr>
          <p:cNvSpPr/>
          <p:nvPr/>
        </p:nvSpPr>
        <p:spPr>
          <a:xfrm rot="2005651">
            <a:off x="4976463" y="391161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92E6C-1532-43F2-A020-BAB019A24EE4}"/>
              </a:ext>
            </a:extLst>
          </p:cNvPr>
          <p:cNvSpPr txBox="1"/>
          <p:nvPr/>
        </p:nvSpPr>
        <p:spPr>
          <a:xfrm>
            <a:off x="10324648" y="373586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Push(G)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FCF36BF-C2CB-44DA-ADB8-8A737175BC3C}"/>
              </a:ext>
            </a:extLst>
          </p:cNvPr>
          <p:cNvSpPr/>
          <p:nvPr/>
        </p:nvSpPr>
        <p:spPr>
          <a:xfrm>
            <a:off x="7861546" y="402421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94525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4799165" y="525351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C00D9-FB0F-47D3-98E3-483FB804429C}"/>
              </a:ext>
            </a:extLst>
          </p:cNvPr>
          <p:cNvSpPr txBox="1"/>
          <p:nvPr/>
        </p:nvSpPr>
        <p:spPr>
          <a:xfrm>
            <a:off x="10324648" y="373586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Push(H)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6E062F8-1B60-4643-9F90-B67A0738ABCE}"/>
              </a:ext>
            </a:extLst>
          </p:cNvPr>
          <p:cNvSpPr/>
          <p:nvPr/>
        </p:nvSpPr>
        <p:spPr>
          <a:xfrm>
            <a:off x="7851203" y="3617517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45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96641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4979023" y="3955433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E8DF4B-C1E5-4E51-BB8B-B73488454AA0}"/>
              </a:ext>
            </a:extLst>
          </p:cNvPr>
          <p:cNvSpPr txBox="1"/>
          <p:nvPr/>
        </p:nvSpPr>
        <p:spPr>
          <a:xfrm>
            <a:off x="10324648" y="3735869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Pop(H)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EF8262F-2030-48DF-A6D3-2B0510EBC590}"/>
              </a:ext>
            </a:extLst>
          </p:cNvPr>
          <p:cNvSpPr/>
          <p:nvPr/>
        </p:nvSpPr>
        <p:spPr>
          <a:xfrm>
            <a:off x="7902678" y="402421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81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66371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5135255" y="213934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EA0877-1AD8-4FAF-AE4E-C0A79AF10750}"/>
              </a:ext>
            </a:extLst>
          </p:cNvPr>
          <p:cNvSpPr txBox="1"/>
          <p:nvPr/>
        </p:nvSpPr>
        <p:spPr>
          <a:xfrm>
            <a:off x="10324648" y="3735869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Pop(G)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FEDF30-DEBE-436A-A32B-9F12E318272F}"/>
              </a:ext>
            </a:extLst>
          </p:cNvPr>
          <p:cNvSpPr/>
          <p:nvPr/>
        </p:nvSpPr>
        <p:spPr>
          <a:xfrm>
            <a:off x="7861352" y="438555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1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93357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3906561" y="298310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D7521-FA21-4313-B2BE-47D1081BE455}"/>
              </a:ext>
            </a:extLst>
          </p:cNvPr>
          <p:cNvSpPr txBox="1"/>
          <p:nvPr/>
        </p:nvSpPr>
        <p:spPr>
          <a:xfrm>
            <a:off x="10324648" y="3735869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Pop(D)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D586313-39E3-4F31-8A9F-02E0A54C5118}"/>
              </a:ext>
            </a:extLst>
          </p:cNvPr>
          <p:cNvSpPr/>
          <p:nvPr/>
        </p:nvSpPr>
        <p:spPr>
          <a:xfrm>
            <a:off x="7912109" y="476981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095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Graph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Graph</a:t>
            </a:r>
            <a:r>
              <a:rPr lang="en-US" sz="2400" dirty="0"/>
              <a:t> consist of nodes (</a:t>
            </a:r>
            <a:r>
              <a:rPr lang="en-US" sz="2400" b="1" dirty="0">
                <a:solidFill>
                  <a:srgbClr val="C00000"/>
                </a:solidFill>
              </a:rPr>
              <a:t>vertices</a:t>
            </a:r>
            <a:r>
              <a:rPr lang="en-US" sz="2400" dirty="0"/>
              <a:t>) that inter-connected by </a:t>
            </a:r>
            <a:r>
              <a:rPr lang="en-US" sz="2400" b="1" dirty="0">
                <a:solidFill>
                  <a:srgbClr val="C00000"/>
                </a:solidFill>
              </a:rPr>
              <a:t>directed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undirected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edges</a:t>
            </a:r>
            <a:r>
              <a:rPr lang="en-US" sz="2400" dirty="0"/>
              <a:t>. The edges may contain information such as </a:t>
            </a:r>
            <a:r>
              <a:rPr lang="en-US" sz="2400" b="1" dirty="0">
                <a:solidFill>
                  <a:srgbClr val="C00000"/>
                </a:solidFill>
              </a:rPr>
              <a:t>weight</a:t>
            </a:r>
            <a:r>
              <a:rPr lang="en-US" sz="2400" dirty="0"/>
              <a:t>.</a:t>
            </a:r>
          </a:p>
          <a:p>
            <a:r>
              <a:rPr lang="en-US" sz="2400" dirty="0"/>
              <a:t>Operations:</a:t>
            </a:r>
          </a:p>
          <a:p>
            <a:pPr lvl="1"/>
            <a:r>
              <a:rPr lang="en-US" sz="2000" dirty="0"/>
              <a:t>Adding edge and/or vertex</a:t>
            </a:r>
          </a:p>
          <a:p>
            <a:pPr lvl="1"/>
            <a:r>
              <a:rPr lang="en-US" sz="2000" dirty="0"/>
              <a:t>Removing edge and/or vertex</a:t>
            </a:r>
          </a:p>
          <a:p>
            <a:pPr lvl="1"/>
            <a:r>
              <a:rPr lang="en-US" sz="2000" dirty="0"/>
              <a:t>Traversing</a:t>
            </a:r>
          </a:p>
          <a:p>
            <a:pPr lvl="1"/>
            <a:r>
              <a:rPr lang="en-US" sz="2000" dirty="0"/>
              <a:t>Finding Shortest Path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BB3BA-D621-4D0F-AD0E-319CCB5CF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318" y="2746691"/>
            <a:ext cx="4327482" cy="2211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E8782-6DB6-42FB-8114-0CB805B1B3CC}"/>
              </a:ext>
            </a:extLst>
          </p:cNvPr>
          <p:cNvSpPr txBox="1"/>
          <p:nvPr/>
        </p:nvSpPr>
        <p:spPr>
          <a:xfrm>
            <a:off x="7026318" y="2408137"/>
            <a:ext cx="71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vertex</a:t>
            </a:r>
            <a:endParaRPr lang="id-ID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8A01F-DFCE-45CB-8536-FC6AF98BE222}"/>
              </a:ext>
            </a:extLst>
          </p:cNvPr>
          <p:cNvSpPr txBox="1"/>
          <p:nvPr/>
        </p:nvSpPr>
        <p:spPr>
          <a:xfrm>
            <a:off x="8833262" y="2408137"/>
            <a:ext cx="71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vertex</a:t>
            </a:r>
            <a:endParaRPr lang="id-ID" sz="16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7483F-B66E-422B-99DE-FA9FF2C581E7}"/>
              </a:ext>
            </a:extLst>
          </p:cNvPr>
          <p:cNvSpPr txBox="1"/>
          <p:nvPr/>
        </p:nvSpPr>
        <p:spPr>
          <a:xfrm>
            <a:off x="7056640" y="4958045"/>
            <a:ext cx="71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vertex</a:t>
            </a:r>
            <a:endParaRPr lang="id-ID" sz="16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53F96-D3C5-4139-96F6-1118E7F7AB13}"/>
              </a:ext>
            </a:extLst>
          </p:cNvPr>
          <p:cNvSpPr txBox="1"/>
          <p:nvPr/>
        </p:nvSpPr>
        <p:spPr>
          <a:xfrm>
            <a:off x="8863584" y="4958045"/>
            <a:ext cx="71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vertex</a:t>
            </a:r>
            <a:endParaRPr lang="id-ID" sz="16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E3E02-32AC-4664-B13E-10BEE4A4013B}"/>
              </a:ext>
            </a:extLst>
          </p:cNvPr>
          <p:cNvSpPr txBox="1"/>
          <p:nvPr/>
        </p:nvSpPr>
        <p:spPr>
          <a:xfrm>
            <a:off x="10653595" y="4173635"/>
            <a:ext cx="71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vertex</a:t>
            </a:r>
            <a:endParaRPr lang="id-ID" sz="16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19296-6DB3-40A3-8F84-5FF383BCCF72}"/>
              </a:ext>
            </a:extLst>
          </p:cNvPr>
          <p:cNvSpPr txBox="1"/>
          <p:nvPr/>
        </p:nvSpPr>
        <p:spPr>
          <a:xfrm>
            <a:off x="7932251" y="277696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edge</a:t>
            </a:r>
            <a:endParaRPr lang="id-ID" sz="1600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50150-9C65-4E3A-AE48-13CC4EE9DA47}"/>
              </a:ext>
            </a:extLst>
          </p:cNvPr>
          <p:cNvSpPr txBox="1"/>
          <p:nvPr/>
        </p:nvSpPr>
        <p:spPr>
          <a:xfrm>
            <a:off x="8050784" y="4512189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edge</a:t>
            </a:r>
            <a:endParaRPr lang="id-ID" sz="16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055C8-C4B2-4585-ABA3-D9C7E7C8B13C}"/>
              </a:ext>
            </a:extLst>
          </p:cNvPr>
          <p:cNvSpPr txBox="1"/>
          <p:nvPr/>
        </p:nvSpPr>
        <p:spPr>
          <a:xfrm>
            <a:off x="7065162" y="366841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edge</a:t>
            </a:r>
            <a:endParaRPr lang="id-ID" sz="16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E1E57-5998-41C2-8D94-36D40DBF4BC3}"/>
              </a:ext>
            </a:extLst>
          </p:cNvPr>
          <p:cNvSpPr txBox="1"/>
          <p:nvPr/>
        </p:nvSpPr>
        <p:spPr>
          <a:xfrm>
            <a:off x="8050784" y="366841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edge</a:t>
            </a:r>
            <a:endParaRPr lang="id-ID" sz="16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73CDC-D7C5-4A4A-AC73-6A3BE4925E0C}"/>
              </a:ext>
            </a:extLst>
          </p:cNvPr>
          <p:cNvSpPr txBox="1"/>
          <p:nvPr/>
        </p:nvSpPr>
        <p:spPr>
          <a:xfrm>
            <a:off x="8949739" y="3643841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edge</a:t>
            </a:r>
            <a:endParaRPr lang="id-ID" sz="1600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FDFD55-AE83-40D9-9A92-B2A8E3D89A4B}"/>
              </a:ext>
            </a:extLst>
          </p:cNvPr>
          <p:cNvSpPr txBox="1"/>
          <p:nvPr/>
        </p:nvSpPr>
        <p:spPr>
          <a:xfrm>
            <a:off x="9848694" y="330366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edge</a:t>
            </a:r>
            <a:endParaRPr lang="id-ID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A7DF-3660-4CB7-BFF0-61140AC69436}"/>
              </a:ext>
            </a:extLst>
          </p:cNvPr>
          <p:cNvSpPr txBox="1"/>
          <p:nvPr/>
        </p:nvSpPr>
        <p:spPr>
          <a:xfrm>
            <a:off x="9817331" y="4100344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edge</a:t>
            </a:r>
            <a:endParaRPr lang="id-ID" sz="1600" b="1" i="1" dirty="0"/>
          </a:p>
        </p:txBody>
      </p:sp>
    </p:spTree>
    <p:extLst>
      <p:ext uri="{BB962C8B-B14F-4D97-AF65-F5344CB8AC3E}">
        <p14:creationId xmlns:p14="http://schemas.microsoft.com/office/powerpoint/2010/main" val="992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17730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2753594" y="397549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6CDEB-1D94-49BE-BAC7-50AC1ADA26A8}"/>
              </a:ext>
            </a:extLst>
          </p:cNvPr>
          <p:cNvSpPr txBox="1"/>
          <p:nvPr/>
        </p:nvSpPr>
        <p:spPr>
          <a:xfrm>
            <a:off x="10324648" y="373586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Push(F)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4B8C3DA-CDF6-4D29-862B-CD93A15B3E3D}"/>
              </a:ext>
            </a:extLst>
          </p:cNvPr>
          <p:cNvSpPr/>
          <p:nvPr/>
        </p:nvSpPr>
        <p:spPr>
          <a:xfrm>
            <a:off x="7861352" y="4378187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13428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2596358" y="523844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51B74-9695-4C7A-BA7F-8DDBCFF2AD3B}"/>
              </a:ext>
            </a:extLst>
          </p:cNvPr>
          <p:cNvSpPr txBox="1"/>
          <p:nvPr/>
        </p:nvSpPr>
        <p:spPr>
          <a:xfrm>
            <a:off x="10324648" y="373586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Push(I)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FAA560F-33F6-4E04-92E0-1FA2E27574C4}"/>
              </a:ext>
            </a:extLst>
          </p:cNvPr>
          <p:cNvSpPr/>
          <p:nvPr/>
        </p:nvSpPr>
        <p:spPr>
          <a:xfrm>
            <a:off x="7902678" y="400987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75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64647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2634220" y="403836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BE3EA-B1DA-4E38-8C1A-D3463383D16F}"/>
              </a:ext>
            </a:extLst>
          </p:cNvPr>
          <p:cNvSpPr txBox="1"/>
          <p:nvPr/>
        </p:nvSpPr>
        <p:spPr>
          <a:xfrm>
            <a:off x="10324648" y="3735869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Pop(I)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3242BBE-9FBB-418B-AAFC-D3BFBBAAB116}"/>
              </a:ext>
            </a:extLst>
          </p:cNvPr>
          <p:cNvSpPr/>
          <p:nvPr/>
        </p:nvSpPr>
        <p:spPr>
          <a:xfrm>
            <a:off x="7861352" y="438555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78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2829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3922049" y="3075644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5ED0ED-C53A-40AF-B609-9C3519192C86}"/>
              </a:ext>
            </a:extLst>
          </p:cNvPr>
          <p:cNvSpPr txBox="1"/>
          <p:nvPr/>
        </p:nvSpPr>
        <p:spPr>
          <a:xfrm>
            <a:off x="10324648" y="3735869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Pop(F)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0CC131C-B103-4B15-A9B4-9ABE29ED14DD}"/>
              </a:ext>
            </a:extLst>
          </p:cNvPr>
          <p:cNvSpPr/>
          <p:nvPr/>
        </p:nvSpPr>
        <p:spPr>
          <a:xfrm>
            <a:off x="7907596" y="468476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19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4308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2467022" y="228695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6CA9F4-7CF4-40DF-BAC7-9F4EAD7EDB46}"/>
              </a:ext>
            </a:extLst>
          </p:cNvPr>
          <p:cNvSpPr txBox="1"/>
          <p:nvPr/>
        </p:nvSpPr>
        <p:spPr>
          <a:xfrm>
            <a:off x="10324648" y="3735869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Pop(C)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868A0A5-9DD8-4653-8FCD-77981DD54BDC}"/>
              </a:ext>
            </a:extLst>
          </p:cNvPr>
          <p:cNvSpPr/>
          <p:nvPr/>
        </p:nvSpPr>
        <p:spPr>
          <a:xfrm>
            <a:off x="7912109" y="509484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44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64384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1387013" y="218850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2F709-1634-43EB-95FC-F5E55A229866}"/>
              </a:ext>
            </a:extLst>
          </p:cNvPr>
          <p:cNvSpPr txBox="1"/>
          <p:nvPr/>
        </p:nvSpPr>
        <p:spPr>
          <a:xfrm>
            <a:off x="10324648" y="373586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Push(E)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9D7915F-7163-4955-90E8-7A0EF7154274}"/>
              </a:ext>
            </a:extLst>
          </p:cNvPr>
          <p:cNvSpPr/>
          <p:nvPr/>
        </p:nvSpPr>
        <p:spPr>
          <a:xfrm>
            <a:off x="7907596" y="468476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39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56338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2587652" y="219608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8EF3B-DDD6-4AB4-874A-3E451BAA90BF}"/>
              </a:ext>
            </a:extLst>
          </p:cNvPr>
          <p:cNvSpPr txBox="1"/>
          <p:nvPr/>
        </p:nvSpPr>
        <p:spPr>
          <a:xfrm>
            <a:off x="10324648" y="3735869"/>
            <a:ext cx="80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Pop(E)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C5555DE-1E18-4C10-95D9-53B2239DFF9D}"/>
              </a:ext>
            </a:extLst>
          </p:cNvPr>
          <p:cNvSpPr/>
          <p:nvPr/>
        </p:nvSpPr>
        <p:spPr>
          <a:xfrm>
            <a:off x="7861351" y="510865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12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5854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3711622" y="1547154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B6E227-BE19-47C5-B6F2-EE7E2018B20B}"/>
              </a:ext>
            </a:extLst>
          </p:cNvPr>
          <p:cNvSpPr txBox="1"/>
          <p:nvPr/>
        </p:nvSpPr>
        <p:spPr>
          <a:xfrm>
            <a:off x="10324648" y="3735869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Pop(B)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5A33C61-EB2A-4FF9-A8E5-9B982B21B035}"/>
              </a:ext>
            </a:extLst>
          </p:cNvPr>
          <p:cNvSpPr/>
          <p:nvPr/>
        </p:nvSpPr>
        <p:spPr>
          <a:xfrm>
            <a:off x="7861351" y="546019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5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75643CB5-D55F-4969-B978-002FDA14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37103"/>
              </p:ext>
            </p:extLst>
          </p:nvPr>
        </p:nvGraphicFramePr>
        <p:xfrm>
          <a:off x="8413462" y="2101920"/>
          <a:ext cx="11909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954">
                  <a:extLst>
                    <a:ext uri="{9D8B030D-6E8A-4147-A177-3AD203B41FA5}">
                      <a16:colId xmlns:a16="http://schemas.microsoft.com/office/drawing/2014/main" val="114391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665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211F4A-5873-4EA9-8EF4-3164AAE6CF8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C53814-8D49-4AC4-A0A7-74298FC340F3}"/>
              </a:ext>
            </a:extLst>
          </p:cNvPr>
          <p:cNvSpPr/>
          <p:nvPr/>
        </p:nvSpPr>
        <p:spPr>
          <a:xfrm rot="2005651">
            <a:off x="2374902" y="135844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14952-B878-4890-A394-5B61282C5027}"/>
              </a:ext>
            </a:extLst>
          </p:cNvPr>
          <p:cNvSpPr txBox="1"/>
          <p:nvPr/>
        </p:nvSpPr>
        <p:spPr>
          <a:xfrm>
            <a:off x="10324648" y="3735869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Pop(A)</a:t>
            </a:r>
            <a:endParaRPr lang="id-ID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5A84C04-3E57-4D33-85CD-3263B6701160}"/>
              </a:ext>
            </a:extLst>
          </p:cNvPr>
          <p:cNvSpPr/>
          <p:nvPr/>
        </p:nvSpPr>
        <p:spPr>
          <a:xfrm>
            <a:off x="7917424" y="590163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5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676"/>
            <a:ext cx="10515600" cy="285273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 (BFT)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2884-AF19-4576-B165-83A6A0A83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213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Uses of Graph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Navigation System</a:t>
            </a:r>
          </a:p>
          <a:p>
            <a:r>
              <a:rPr lang="en-US" sz="2400" dirty="0"/>
              <a:t>Web Pages Links</a:t>
            </a:r>
          </a:p>
          <a:p>
            <a:r>
              <a:rPr lang="en-US" sz="2400" dirty="0"/>
              <a:t>Data Transmission</a:t>
            </a:r>
          </a:p>
          <a:p>
            <a:r>
              <a:rPr lang="en-US" sz="2400" dirty="0"/>
              <a:t>Social Networks</a:t>
            </a:r>
          </a:p>
          <a:p>
            <a:r>
              <a:rPr lang="en-US" sz="2400" dirty="0"/>
              <a:t>Path Analysis</a:t>
            </a:r>
          </a:p>
          <a:p>
            <a:r>
              <a:rPr lang="en-US" sz="2400" dirty="0"/>
              <a:t>3D Modelling</a:t>
            </a:r>
          </a:p>
          <a:p>
            <a:r>
              <a:rPr lang="en-US" sz="2400" dirty="0"/>
              <a:t>Games and Simulations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24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F3A3E3F-FA47-486A-8306-B5ABF93BEA4E}"/>
              </a:ext>
            </a:extLst>
          </p:cNvPr>
          <p:cNvSpPr/>
          <p:nvPr/>
        </p:nvSpPr>
        <p:spPr>
          <a:xfrm rot="2005651">
            <a:off x="2388233" y="142130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24608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4" name="Arrow: Right 33">
            <a:extLst>
              <a:ext uri="{FF2B5EF4-FFF2-40B4-BE49-F238E27FC236}">
                <a16:creationId xmlns:a16="http://schemas.microsoft.com/office/drawing/2014/main" id="{C8DAA7C9-2CB8-4DCA-A569-0B72768CC3FC}"/>
              </a:ext>
            </a:extLst>
          </p:cNvPr>
          <p:cNvSpPr/>
          <p:nvPr/>
        </p:nvSpPr>
        <p:spPr>
          <a:xfrm rot="2005651">
            <a:off x="6532020" y="322615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4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F3A3E3F-FA47-486A-8306-B5ABF93BEA4E}"/>
              </a:ext>
            </a:extLst>
          </p:cNvPr>
          <p:cNvSpPr/>
          <p:nvPr/>
        </p:nvSpPr>
        <p:spPr>
          <a:xfrm rot="2005651">
            <a:off x="3709492" y="148120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11416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4" name="Arrow: Right 33">
            <a:extLst>
              <a:ext uri="{FF2B5EF4-FFF2-40B4-BE49-F238E27FC236}">
                <a16:creationId xmlns:a16="http://schemas.microsoft.com/office/drawing/2014/main" id="{C8DAA7C9-2CB8-4DCA-A569-0B72768CC3FC}"/>
              </a:ext>
            </a:extLst>
          </p:cNvPr>
          <p:cNvSpPr/>
          <p:nvPr/>
        </p:nvSpPr>
        <p:spPr>
          <a:xfrm rot="2005651">
            <a:off x="6532020" y="322615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C5E1C-A63C-4FB6-B411-EC0CC214942A}"/>
              </a:ext>
            </a:extLst>
          </p:cNvPr>
          <p:cNvSpPr txBox="1"/>
          <p:nvPr/>
        </p:nvSpPr>
        <p:spPr>
          <a:xfrm>
            <a:off x="6482954" y="231140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Enqueue(A)</a:t>
            </a:r>
            <a:endParaRPr lang="id-ID" b="1" dirty="0"/>
          </a:p>
          <a:p>
            <a:r>
              <a:rPr lang="en-US" b="1" dirty="0"/>
              <a:t>Visit(A)</a:t>
            </a:r>
          </a:p>
        </p:txBody>
      </p:sp>
    </p:spTree>
    <p:extLst>
      <p:ext uri="{BB962C8B-B14F-4D97-AF65-F5344CB8AC3E}">
        <p14:creationId xmlns:p14="http://schemas.microsoft.com/office/powerpoint/2010/main" val="31363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4892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9B6D8B5E-0A3B-429B-95A0-67D116DFC9FB}"/>
              </a:ext>
            </a:extLst>
          </p:cNvPr>
          <p:cNvSpPr/>
          <p:nvPr/>
        </p:nvSpPr>
        <p:spPr>
          <a:xfrm rot="2005651">
            <a:off x="3709492" y="148120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C9229FB-74A4-47DD-867E-C6C43D725934}"/>
              </a:ext>
            </a:extLst>
          </p:cNvPr>
          <p:cNvSpPr/>
          <p:nvPr/>
        </p:nvSpPr>
        <p:spPr>
          <a:xfrm rot="2005651">
            <a:off x="6532020" y="322615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00364-73F0-4042-AFF3-CF537BFCA524}"/>
              </a:ext>
            </a:extLst>
          </p:cNvPr>
          <p:cNvSpPr txBox="1"/>
          <p:nvPr/>
        </p:nvSpPr>
        <p:spPr>
          <a:xfrm>
            <a:off x="6482954" y="231140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Enqueue(B)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40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77256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8576B5A4-2DAB-435B-84BE-0548875615A9}"/>
              </a:ext>
            </a:extLst>
          </p:cNvPr>
          <p:cNvSpPr/>
          <p:nvPr/>
        </p:nvSpPr>
        <p:spPr>
          <a:xfrm rot="2005651">
            <a:off x="3709492" y="148120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796ED67-1712-45EF-AFEF-E88BA0AEA84A}"/>
              </a:ext>
            </a:extLst>
          </p:cNvPr>
          <p:cNvSpPr/>
          <p:nvPr/>
        </p:nvSpPr>
        <p:spPr>
          <a:xfrm rot="2005651">
            <a:off x="6532020" y="322615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0BD1B7-2AE4-4438-A55E-7EDB4C841021}"/>
              </a:ext>
            </a:extLst>
          </p:cNvPr>
          <p:cNvSpPr txBox="1"/>
          <p:nvPr/>
        </p:nvSpPr>
        <p:spPr>
          <a:xfrm>
            <a:off x="6482954" y="23114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Enqueue(C)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3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3113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A14CBD64-3BA4-40B5-8246-234BACABACF4}"/>
              </a:ext>
            </a:extLst>
          </p:cNvPr>
          <p:cNvSpPr/>
          <p:nvPr/>
        </p:nvSpPr>
        <p:spPr>
          <a:xfrm rot="2005651">
            <a:off x="3709492" y="148120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5318930-0E4B-4EF8-9BDC-608513788BE5}"/>
              </a:ext>
            </a:extLst>
          </p:cNvPr>
          <p:cNvSpPr/>
          <p:nvPr/>
        </p:nvSpPr>
        <p:spPr>
          <a:xfrm rot="2005651">
            <a:off x="6532020" y="322615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796976-6A2E-4069-BE31-0C356CBA012C}"/>
              </a:ext>
            </a:extLst>
          </p:cNvPr>
          <p:cNvSpPr txBox="1"/>
          <p:nvPr/>
        </p:nvSpPr>
        <p:spPr>
          <a:xfrm>
            <a:off x="6482954" y="231140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Enqueue(D)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1011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55640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18040A1B-4331-4768-A68A-E3C283020787}"/>
              </a:ext>
            </a:extLst>
          </p:cNvPr>
          <p:cNvSpPr/>
          <p:nvPr/>
        </p:nvSpPr>
        <p:spPr>
          <a:xfrm rot="2005651">
            <a:off x="6532020" y="3226151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BF8F70-FDFD-4E42-9CC7-17CABDDC0BF4}"/>
              </a:ext>
            </a:extLst>
          </p:cNvPr>
          <p:cNvSpPr txBox="1"/>
          <p:nvPr/>
        </p:nvSpPr>
        <p:spPr>
          <a:xfrm>
            <a:off x="6482954" y="23114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Dequeue(A)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8611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/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7133600" y="318883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698954-F1A6-4725-AB72-4A15B5D64378}"/>
              </a:ext>
            </a:extLst>
          </p:cNvPr>
          <p:cNvSpPr/>
          <p:nvPr/>
        </p:nvSpPr>
        <p:spPr>
          <a:xfrm rot="2005651">
            <a:off x="2634477" y="2205350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F6867F-65AA-4385-988E-90064F1587AB}"/>
              </a:ext>
            </a:extLst>
          </p:cNvPr>
          <p:cNvSpPr txBox="1"/>
          <p:nvPr/>
        </p:nvSpPr>
        <p:spPr>
          <a:xfrm>
            <a:off x="6482954" y="23114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Visit(B)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2344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80332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7133600" y="318883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698954-F1A6-4725-AB72-4A15B5D64378}"/>
              </a:ext>
            </a:extLst>
          </p:cNvPr>
          <p:cNvSpPr/>
          <p:nvPr/>
        </p:nvSpPr>
        <p:spPr>
          <a:xfrm rot="2005651">
            <a:off x="2634477" y="2205350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286EB-BFEF-458C-9F11-25436B5DDC05}"/>
              </a:ext>
            </a:extLst>
          </p:cNvPr>
          <p:cNvSpPr txBox="1"/>
          <p:nvPr/>
        </p:nvSpPr>
        <p:spPr>
          <a:xfrm>
            <a:off x="6482954" y="231140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Enqueue(E)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5784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34385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7133600" y="318883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0702D-76A8-4F23-98A9-5F78D86BB4AD}"/>
              </a:ext>
            </a:extLst>
          </p:cNvPr>
          <p:cNvSpPr txBox="1"/>
          <p:nvPr/>
        </p:nvSpPr>
        <p:spPr>
          <a:xfrm>
            <a:off x="6482954" y="23114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Dequeue(B)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027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/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7590800" y="3188833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698954-F1A6-4725-AB72-4A15B5D64378}"/>
              </a:ext>
            </a:extLst>
          </p:cNvPr>
          <p:cNvSpPr/>
          <p:nvPr/>
        </p:nvSpPr>
        <p:spPr>
          <a:xfrm rot="2005651">
            <a:off x="3906561" y="3069050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2662C3-BBE9-4E05-8DB6-923CBBD71F1A}"/>
              </a:ext>
            </a:extLst>
          </p:cNvPr>
          <p:cNvSpPr txBox="1"/>
          <p:nvPr/>
        </p:nvSpPr>
        <p:spPr>
          <a:xfrm>
            <a:off x="6482954" y="231140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Visit(C)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5095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Graph Example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B77CD5-7AF7-4C45-9081-59729580275B}"/>
              </a:ext>
            </a:extLst>
          </p:cNvPr>
          <p:cNvGrpSpPr/>
          <p:nvPr/>
        </p:nvGrpSpPr>
        <p:grpSpPr>
          <a:xfrm>
            <a:off x="1881565" y="4420330"/>
            <a:ext cx="3895725" cy="2310606"/>
            <a:chOff x="6768147" y="4258857"/>
            <a:chExt cx="3895725" cy="23106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704FDF-D3C7-4B7D-BE2A-4125D2E8D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8147" y="4258857"/>
              <a:ext cx="3895725" cy="19907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623C20-30E5-43BB-867B-B557A8C330E3}"/>
                </a:ext>
              </a:extLst>
            </p:cNvPr>
            <p:cNvSpPr txBox="1"/>
            <p:nvPr/>
          </p:nvSpPr>
          <p:spPr>
            <a:xfrm>
              <a:off x="7724925" y="6200131"/>
              <a:ext cx="199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Directed Graph</a:t>
              </a:r>
              <a:endParaRPr lang="id-ID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AE3356-5597-4C77-92EE-C35DC7DC7308}"/>
              </a:ext>
            </a:extLst>
          </p:cNvPr>
          <p:cNvSpPr txBox="1"/>
          <p:nvPr/>
        </p:nvSpPr>
        <p:spPr>
          <a:xfrm>
            <a:off x="2830361" y="3700705"/>
            <a:ext cx="199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Undirected Graph</a:t>
            </a:r>
            <a:endParaRPr lang="id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62976-8FFA-4F4D-84DC-710E61421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565" y="1651688"/>
            <a:ext cx="3895725" cy="19907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02774F-7846-4311-8B42-D7086F998E9E}"/>
              </a:ext>
            </a:extLst>
          </p:cNvPr>
          <p:cNvSpPr txBox="1"/>
          <p:nvPr/>
        </p:nvSpPr>
        <p:spPr>
          <a:xfrm>
            <a:off x="7844123" y="6394316"/>
            <a:ext cx="199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Weighted Graph</a:t>
            </a:r>
            <a:endParaRPr lang="id-ID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4A8C53-931E-4717-889C-68C32F660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319" y="4349495"/>
            <a:ext cx="3895725" cy="199072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60E1C97-047E-4212-B26A-366AD4686FF3}"/>
              </a:ext>
            </a:extLst>
          </p:cNvPr>
          <p:cNvGrpSpPr/>
          <p:nvPr/>
        </p:nvGrpSpPr>
        <p:grpSpPr>
          <a:xfrm>
            <a:off x="6820655" y="1182522"/>
            <a:ext cx="2761660" cy="2767298"/>
            <a:chOff x="1714087" y="1693835"/>
            <a:chExt cx="4213325" cy="42219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519543F-52CA-49E9-A9F5-02A73BD97468}"/>
                </a:ext>
              </a:extLst>
            </p:cNvPr>
            <p:cNvSpPr/>
            <p:nvPr/>
          </p:nvSpPr>
          <p:spPr>
            <a:xfrm>
              <a:off x="4075206" y="1693835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711F69-BAEA-4B74-AF11-60374F63062A}"/>
                </a:ext>
              </a:extLst>
            </p:cNvPr>
            <p:cNvSpPr/>
            <p:nvPr/>
          </p:nvSpPr>
          <p:spPr>
            <a:xfrm>
              <a:off x="4075206" y="3382462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AE3205-D2BE-4CE4-AB1E-D2F533831228}"/>
                </a:ext>
              </a:extLst>
            </p:cNvPr>
            <p:cNvSpPr/>
            <p:nvPr/>
          </p:nvSpPr>
          <p:spPr>
            <a:xfrm>
              <a:off x="5328991" y="2503829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id-ID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558850-872B-40A4-BD43-48E5BF9BAAA3}"/>
                </a:ext>
              </a:extLst>
            </p:cNvPr>
            <p:cNvSpPr/>
            <p:nvPr/>
          </p:nvSpPr>
          <p:spPr>
            <a:xfrm>
              <a:off x="2841584" y="2490592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C1857D-50B7-41CE-B59A-A27763A63EE5}"/>
                </a:ext>
              </a:extLst>
            </p:cNvPr>
            <p:cNvSpPr/>
            <p:nvPr/>
          </p:nvSpPr>
          <p:spPr>
            <a:xfrm>
              <a:off x="1714087" y="2490592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8B4A61-D0C4-4D10-BEBF-363EBE0BCCAE}"/>
                </a:ext>
              </a:extLst>
            </p:cNvPr>
            <p:cNvSpPr/>
            <p:nvPr/>
          </p:nvSpPr>
          <p:spPr>
            <a:xfrm>
              <a:off x="3053157" y="4236112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id-ID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53AA3A-CA0D-47D4-AC47-57744B54C707}"/>
                </a:ext>
              </a:extLst>
            </p:cNvPr>
            <p:cNvSpPr/>
            <p:nvPr/>
          </p:nvSpPr>
          <p:spPr>
            <a:xfrm>
              <a:off x="5181167" y="4229519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id-ID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9558A9-9E20-4537-8A1B-659598471C3D}"/>
                </a:ext>
              </a:extLst>
            </p:cNvPr>
            <p:cNvSpPr/>
            <p:nvPr/>
          </p:nvSpPr>
          <p:spPr>
            <a:xfrm>
              <a:off x="3053157" y="5317341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endParaRPr lang="id-ID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D6FB91-F1FC-4B36-A7B9-D727CCEA0D5C}"/>
                </a:ext>
              </a:extLst>
            </p:cNvPr>
            <p:cNvSpPr/>
            <p:nvPr/>
          </p:nvSpPr>
          <p:spPr>
            <a:xfrm>
              <a:off x="5181166" y="5310748"/>
              <a:ext cx="598421" cy="5984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id-ID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C2E435-D4C1-4C20-9DD4-5BA04B98BA2E}"/>
                </a:ext>
              </a:extLst>
            </p:cNvPr>
            <p:cNvCxnSpPr>
              <a:stCxn id="26" idx="6"/>
              <a:endCxn id="25" idx="2"/>
            </p:cNvCxnSpPr>
            <p:nvPr/>
          </p:nvCxnSpPr>
          <p:spPr>
            <a:xfrm>
              <a:off x="2312508" y="2789803"/>
              <a:ext cx="529076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476B98-F831-4DF2-A8D8-C755478FA4D5}"/>
                </a:ext>
              </a:extLst>
            </p:cNvPr>
            <p:cNvCxnSpPr>
              <a:stCxn id="22" idx="3"/>
              <a:endCxn id="25" idx="7"/>
            </p:cNvCxnSpPr>
            <p:nvPr/>
          </p:nvCxnSpPr>
          <p:spPr>
            <a:xfrm flipH="1">
              <a:off x="3352368" y="2204619"/>
              <a:ext cx="810475" cy="37361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5E4383-CF84-4F40-A329-52B0134C5F4E}"/>
                </a:ext>
              </a:extLst>
            </p:cNvPr>
            <p:cNvCxnSpPr>
              <a:stCxn id="25" idx="5"/>
              <a:endCxn id="23" idx="1"/>
            </p:cNvCxnSpPr>
            <p:nvPr/>
          </p:nvCxnSpPr>
          <p:spPr>
            <a:xfrm>
              <a:off x="3352368" y="3001376"/>
              <a:ext cx="810475" cy="46872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A7A030-A084-4697-8791-152D9A784638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4374417" y="2292256"/>
              <a:ext cx="0" cy="109020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44270E-E65C-4A8C-9C38-F2C26F7D3809}"/>
                </a:ext>
              </a:extLst>
            </p:cNvPr>
            <p:cNvCxnSpPr>
              <a:stCxn id="22" idx="5"/>
              <a:endCxn id="24" idx="1"/>
            </p:cNvCxnSpPr>
            <p:nvPr/>
          </p:nvCxnSpPr>
          <p:spPr>
            <a:xfrm>
              <a:off x="4585990" y="2204619"/>
              <a:ext cx="830638" cy="386847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A039C1-CD2B-499B-842C-2A14F1B99F5B}"/>
                </a:ext>
              </a:extLst>
            </p:cNvPr>
            <p:cNvCxnSpPr>
              <a:cxnSpLocks/>
              <a:stCxn id="24" idx="3"/>
              <a:endCxn id="23" idx="7"/>
            </p:cNvCxnSpPr>
            <p:nvPr/>
          </p:nvCxnSpPr>
          <p:spPr>
            <a:xfrm flipH="1">
              <a:off x="4585990" y="3014613"/>
              <a:ext cx="830638" cy="4554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2747C2-1D29-4489-BA02-41D2677EB1BA}"/>
                </a:ext>
              </a:extLst>
            </p:cNvPr>
            <p:cNvCxnSpPr>
              <a:stCxn id="23" idx="3"/>
              <a:endCxn id="27" idx="7"/>
            </p:cNvCxnSpPr>
            <p:nvPr/>
          </p:nvCxnSpPr>
          <p:spPr>
            <a:xfrm flipH="1">
              <a:off x="3563941" y="3893245"/>
              <a:ext cx="598903" cy="43050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FAA8D3-3026-4A9A-B07A-356E96E78823}"/>
                </a:ext>
              </a:extLst>
            </p:cNvPr>
            <p:cNvCxnSpPr>
              <a:stCxn id="27" idx="4"/>
              <a:endCxn id="29" idx="0"/>
            </p:cNvCxnSpPr>
            <p:nvPr/>
          </p:nvCxnSpPr>
          <p:spPr>
            <a:xfrm>
              <a:off x="3352368" y="4834532"/>
              <a:ext cx="0" cy="4828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1E94FD6-3178-45B7-88AE-71A75C3BD64D}"/>
                </a:ext>
              </a:extLst>
            </p:cNvPr>
            <p:cNvCxnSpPr>
              <a:stCxn id="23" idx="5"/>
              <a:endCxn id="28" idx="1"/>
            </p:cNvCxnSpPr>
            <p:nvPr/>
          </p:nvCxnSpPr>
          <p:spPr>
            <a:xfrm>
              <a:off x="4585990" y="3893246"/>
              <a:ext cx="682814" cy="42391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5C5A00-558F-4BD5-A557-017DE7C0F686}"/>
                </a:ext>
              </a:extLst>
            </p:cNvPr>
            <p:cNvCxnSpPr>
              <a:stCxn id="28" idx="4"/>
              <a:endCxn id="30" idx="0"/>
            </p:cNvCxnSpPr>
            <p:nvPr/>
          </p:nvCxnSpPr>
          <p:spPr>
            <a:xfrm flipH="1">
              <a:off x="5480377" y="4827940"/>
              <a:ext cx="1" cy="48280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8820CF-AEA0-4351-9810-3DC6C3FD2D2E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 flipH="1">
              <a:off x="5480378" y="3102250"/>
              <a:ext cx="147824" cy="112726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6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82241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7590800" y="3188833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698954-F1A6-4725-AB72-4A15B5D64378}"/>
              </a:ext>
            </a:extLst>
          </p:cNvPr>
          <p:cNvSpPr/>
          <p:nvPr/>
        </p:nvSpPr>
        <p:spPr>
          <a:xfrm rot="2005651">
            <a:off x="3906561" y="3069050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00CA7-54B3-4146-9794-F3263321AD71}"/>
              </a:ext>
            </a:extLst>
          </p:cNvPr>
          <p:cNvSpPr txBox="1"/>
          <p:nvPr/>
        </p:nvSpPr>
        <p:spPr>
          <a:xfrm>
            <a:off x="6482954" y="231140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Enqueue(F)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291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65100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7590800" y="3188833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698954-F1A6-4725-AB72-4A15B5D64378}"/>
              </a:ext>
            </a:extLst>
          </p:cNvPr>
          <p:cNvSpPr/>
          <p:nvPr/>
        </p:nvSpPr>
        <p:spPr>
          <a:xfrm rot="2005651">
            <a:off x="3906561" y="3069050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3C14E-E1EE-45F6-AB91-57AD1C5F435E}"/>
              </a:ext>
            </a:extLst>
          </p:cNvPr>
          <p:cNvSpPr txBox="1"/>
          <p:nvPr/>
        </p:nvSpPr>
        <p:spPr>
          <a:xfrm>
            <a:off x="6482954" y="231140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Enqueue(G)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120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07362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7590800" y="3188833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57121A-B2C7-4460-BB01-B570FD7E8459}"/>
              </a:ext>
            </a:extLst>
          </p:cNvPr>
          <p:cNvSpPr txBox="1"/>
          <p:nvPr/>
        </p:nvSpPr>
        <p:spPr>
          <a:xfrm>
            <a:off x="6482954" y="231140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Dequeue(C)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644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35135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8048000" y="316173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4C06D91-1C44-4219-AE6D-F7B4DB543D20}"/>
              </a:ext>
            </a:extLst>
          </p:cNvPr>
          <p:cNvSpPr/>
          <p:nvPr/>
        </p:nvSpPr>
        <p:spPr>
          <a:xfrm rot="2005651">
            <a:off x="5251768" y="213866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CC0B9-3BD3-44C4-9FD6-4465C330EB6E}"/>
              </a:ext>
            </a:extLst>
          </p:cNvPr>
          <p:cNvSpPr txBox="1"/>
          <p:nvPr/>
        </p:nvSpPr>
        <p:spPr>
          <a:xfrm>
            <a:off x="6482954" y="23114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Visit(B)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1370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5665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8048000" y="316173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057CE3-9C9E-4DF9-842D-579791293870}"/>
              </a:ext>
            </a:extLst>
          </p:cNvPr>
          <p:cNvSpPr txBox="1"/>
          <p:nvPr/>
        </p:nvSpPr>
        <p:spPr>
          <a:xfrm>
            <a:off x="6482954" y="231140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Dequeue(D)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474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/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8577388" y="3161940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8133C6E-BD9C-456A-B387-88759C18210E}"/>
              </a:ext>
            </a:extLst>
          </p:cNvPr>
          <p:cNvSpPr/>
          <p:nvPr/>
        </p:nvSpPr>
        <p:spPr>
          <a:xfrm rot="2005651">
            <a:off x="1327949" y="2340824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947F1E-F48B-421B-8B9A-4AB4736297F9}"/>
              </a:ext>
            </a:extLst>
          </p:cNvPr>
          <p:cNvSpPr txBox="1"/>
          <p:nvPr/>
        </p:nvSpPr>
        <p:spPr>
          <a:xfrm>
            <a:off x="6482954" y="231140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Visit(E)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7510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11570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8577388" y="3161940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A69148-A833-4323-9A7C-834F43D99C22}"/>
              </a:ext>
            </a:extLst>
          </p:cNvPr>
          <p:cNvSpPr txBox="1"/>
          <p:nvPr/>
        </p:nvSpPr>
        <p:spPr>
          <a:xfrm>
            <a:off x="6482954" y="231140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Dequeue(E)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281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/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9148273" y="313787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9FE08A6-D7CF-4B88-802E-DCA4EC3C5459}"/>
              </a:ext>
            </a:extLst>
          </p:cNvPr>
          <p:cNvSpPr/>
          <p:nvPr/>
        </p:nvSpPr>
        <p:spPr>
          <a:xfrm rot="2005651">
            <a:off x="2803013" y="3965057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7DC812-1712-4980-8103-3142B76B185D}"/>
              </a:ext>
            </a:extLst>
          </p:cNvPr>
          <p:cNvSpPr txBox="1"/>
          <p:nvPr/>
        </p:nvSpPr>
        <p:spPr>
          <a:xfrm>
            <a:off x="6482954" y="231140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Visit(F)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8815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0432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9148273" y="313787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9FE08A6-D7CF-4B88-802E-DCA4EC3C5459}"/>
              </a:ext>
            </a:extLst>
          </p:cNvPr>
          <p:cNvSpPr/>
          <p:nvPr/>
        </p:nvSpPr>
        <p:spPr>
          <a:xfrm rot="2005651">
            <a:off x="2803013" y="3965057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318F3-4744-4F99-85FF-D6E2098D5645}"/>
              </a:ext>
            </a:extLst>
          </p:cNvPr>
          <p:cNvSpPr txBox="1"/>
          <p:nvPr/>
        </p:nvSpPr>
        <p:spPr>
          <a:xfrm>
            <a:off x="6482954" y="231140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Enqueue(I)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520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73185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9148273" y="3137878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DE572B-0151-4F33-BCE7-4AB83DEC421D}"/>
              </a:ext>
            </a:extLst>
          </p:cNvPr>
          <p:cNvSpPr txBox="1"/>
          <p:nvPr/>
        </p:nvSpPr>
        <p:spPr>
          <a:xfrm>
            <a:off x="6482954" y="231140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Dequeue(F)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90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Graph Mathematical Representation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4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G: Graph</a:t>
            </a:r>
          </a:p>
          <a:p>
            <a:r>
              <a:rPr lang="en-US" sz="1800" dirty="0"/>
              <a:t>V: Vertices</a:t>
            </a:r>
          </a:p>
          <a:p>
            <a:r>
              <a:rPr lang="en-US" sz="1800" dirty="0"/>
              <a:t>E: Edges</a:t>
            </a:r>
          </a:p>
          <a:p>
            <a:endParaRPr lang="en-US" sz="1800" dirty="0"/>
          </a:p>
          <a:p>
            <a:r>
              <a:rPr lang="en-US" sz="1800" dirty="0"/>
              <a:t>G = (V, E)</a:t>
            </a:r>
          </a:p>
          <a:p>
            <a:r>
              <a:rPr lang="en-US" sz="1800" dirty="0"/>
              <a:t>V = {A, B, C, D, E}</a:t>
            </a:r>
          </a:p>
          <a:p>
            <a:r>
              <a:rPr lang="en-US" sz="1800" dirty="0"/>
              <a:t>E = {	</a:t>
            </a:r>
          </a:p>
          <a:p>
            <a:pPr marL="0" indent="0">
              <a:buNone/>
            </a:pPr>
            <a:r>
              <a:rPr lang="en-US" sz="1800" dirty="0"/>
              <a:t>	{A, B, 7}, {A, C, 3}, {A, D, 5}, </a:t>
            </a:r>
          </a:p>
          <a:p>
            <a:pPr marL="0" indent="0">
              <a:buNone/>
            </a:pPr>
            <a:r>
              <a:rPr lang="en-US" sz="1800" dirty="0"/>
              <a:t>	{B, A, 7}, {B, D, 2},</a:t>
            </a:r>
          </a:p>
          <a:p>
            <a:pPr marL="0" indent="0">
              <a:buNone/>
            </a:pPr>
            <a:r>
              <a:rPr lang="en-US" sz="1800" dirty="0"/>
              <a:t>	{C, A, 3}, {C, D, 3}, {C, E, 4},</a:t>
            </a:r>
          </a:p>
          <a:p>
            <a:pPr marL="0" indent="0">
              <a:buNone/>
            </a:pPr>
            <a:r>
              <a:rPr lang="en-US" sz="1800" dirty="0"/>
              <a:t>	{D, A, 5}, {D, B, 2}, {D, C, 3}, {D, E, 3},</a:t>
            </a:r>
          </a:p>
          <a:p>
            <a:pPr marL="0" indent="0">
              <a:buNone/>
            </a:pPr>
            <a:r>
              <a:rPr lang="en-US" sz="1800" dirty="0"/>
              <a:t>	{E, C, 4}, {E, D, 3}</a:t>
            </a:r>
          </a:p>
          <a:p>
            <a:pPr marL="0" indent="0">
              <a:buNone/>
            </a:pPr>
            <a:r>
              <a:rPr lang="en-US" sz="1800" dirty="0"/>
              <a:t>           }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54D6C-CA5F-4DD7-9C84-BAD5944E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2233"/>
            <a:ext cx="4769760" cy="24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/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9586070" y="318582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203ECDF-EB73-48AC-A6F9-BF233F3649DE}"/>
              </a:ext>
            </a:extLst>
          </p:cNvPr>
          <p:cNvSpPr/>
          <p:nvPr/>
        </p:nvSpPr>
        <p:spPr>
          <a:xfrm rot="2005651">
            <a:off x="5018660" y="3928214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D413A0-0BB2-41B1-B786-F4C4FD59A4C9}"/>
              </a:ext>
            </a:extLst>
          </p:cNvPr>
          <p:cNvSpPr txBox="1"/>
          <p:nvPr/>
        </p:nvSpPr>
        <p:spPr>
          <a:xfrm>
            <a:off x="6482954" y="23114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Visit(G)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917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90880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9586070" y="318582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203ECDF-EB73-48AC-A6F9-BF233F3649DE}"/>
              </a:ext>
            </a:extLst>
          </p:cNvPr>
          <p:cNvSpPr/>
          <p:nvPr/>
        </p:nvSpPr>
        <p:spPr>
          <a:xfrm rot="2005651">
            <a:off x="5018660" y="3928214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5F1C15-46CB-4255-9F49-0CA958EA99FA}"/>
              </a:ext>
            </a:extLst>
          </p:cNvPr>
          <p:cNvSpPr txBox="1"/>
          <p:nvPr/>
        </p:nvSpPr>
        <p:spPr>
          <a:xfrm>
            <a:off x="6482954" y="231140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Enqueue(H)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5683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82282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9586070" y="3185829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A3693E-0144-4D54-9C66-55A2B7FFEE97}"/>
              </a:ext>
            </a:extLst>
          </p:cNvPr>
          <p:cNvSpPr txBox="1"/>
          <p:nvPr/>
        </p:nvSpPr>
        <p:spPr>
          <a:xfrm>
            <a:off x="6482954" y="2311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Dequeue(G)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91978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/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10275770" y="317559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0C3F898-4FCB-4941-B33F-DAA711788870}"/>
              </a:ext>
            </a:extLst>
          </p:cNvPr>
          <p:cNvSpPr/>
          <p:nvPr/>
        </p:nvSpPr>
        <p:spPr>
          <a:xfrm rot="2005651">
            <a:off x="2639441" y="5211582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A5AB3A-091D-4456-B70D-5A60BC24A8DD}"/>
              </a:ext>
            </a:extLst>
          </p:cNvPr>
          <p:cNvSpPr txBox="1"/>
          <p:nvPr/>
        </p:nvSpPr>
        <p:spPr>
          <a:xfrm>
            <a:off x="6482954" y="231140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Visit(I)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633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27587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10275770" y="3175595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C9B0E-CFED-4C89-979D-2FCBAAD4E204}"/>
              </a:ext>
            </a:extLst>
          </p:cNvPr>
          <p:cNvSpPr txBox="1"/>
          <p:nvPr/>
        </p:nvSpPr>
        <p:spPr>
          <a:xfrm>
            <a:off x="6482954" y="231140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Dequeue(I)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4380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/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10664396" y="317559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E9EF0D5-7D62-4250-A70A-7F61343704F6}"/>
              </a:ext>
            </a:extLst>
          </p:cNvPr>
          <p:cNvSpPr/>
          <p:nvPr/>
        </p:nvSpPr>
        <p:spPr>
          <a:xfrm rot="2005651">
            <a:off x="4815451" y="5104804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B9861-1E54-40C8-BF16-9A92FFBC2EF8}"/>
              </a:ext>
            </a:extLst>
          </p:cNvPr>
          <p:cNvSpPr txBox="1"/>
          <p:nvPr/>
        </p:nvSpPr>
        <p:spPr>
          <a:xfrm>
            <a:off x="6482954" y="231140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Visit(H)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25566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Breadth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4A8B75-DDBB-4C81-93FC-88F6921837DB}"/>
              </a:ext>
            </a:extLst>
          </p:cNvPr>
          <p:cNvSpPr/>
          <p:nvPr/>
        </p:nvSpPr>
        <p:spPr>
          <a:xfrm>
            <a:off x="4075206" y="1693835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9BE426-C59D-4F32-8CA5-2D0ACB076938}"/>
              </a:ext>
            </a:extLst>
          </p:cNvPr>
          <p:cNvSpPr/>
          <p:nvPr/>
        </p:nvSpPr>
        <p:spPr>
          <a:xfrm>
            <a:off x="4075206" y="338246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C3D8F-30AC-4436-B10E-E659E59800F7}"/>
              </a:ext>
            </a:extLst>
          </p:cNvPr>
          <p:cNvSpPr/>
          <p:nvPr/>
        </p:nvSpPr>
        <p:spPr>
          <a:xfrm>
            <a:off x="5328991" y="250382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E1A60A-1568-4C73-91AD-ED636EC2B17E}"/>
              </a:ext>
            </a:extLst>
          </p:cNvPr>
          <p:cNvSpPr/>
          <p:nvPr/>
        </p:nvSpPr>
        <p:spPr>
          <a:xfrm>
            <a:off x="2841584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CB192-53B4-4119-B665-3021E6CDCEDE}"/>
              </a:ext>
            </a:extLst>
          </p:cNvPr>
          <p:cNvSpPr/>
          <p:nvPr/>
        </p:nvSpPr>
        <p:spPr>
          <a:xfrm>
            <a:off x="1714087" y="249059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85CD9-0744-4D29-8E59-1B92CFBAABD0}"/>
              </a:ext>
            </a:extLst>
          </p:cNvPr>
          <p:cNvSpPr/>
          <p:nvPr/>
        </p:nvSpPr>
        <p:spPr>
          <a:xfrm>
            <a:off x="3053157" y="4236112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6B48A1-B758-439E-A306-584C4669347C}"/>
              </a:ext>
            </a:extLst>
          </p:cNvPr>
          <p:cNvSpPr/>
          <p:nvPr/>
        </p:nvSpPr>
        <p:spPr>
          <a:xfrm>
            <a:off x="5181167" y="4229519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2207-F38D-49E6-96AB-BF405ACEA881}"/>
              </a:ext>
            </a:extLst>
          </p:cNvPr>
          <p:cNvSpPr/>
          <p:nvPr/>
        </p:nvSpPr>
        <p:spPr>
          <a:xfrm>
            <a:off x="3053157" y="5317341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2D660-EFA0-4017-86DA-FC4A2306D76C}"/>
              </a:ext>
            </a:extLst>
          </p:cNvPr>
          <p:cNvSpPr/>
          <p:nvPr/>
        </p:nvSpPr>
        <p:spPr>
          <a:xfrm>
            <a:off x="5181166" y="5310748"/>
            <a:ext cx="598421" cy="5984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1A002-8731-408F-A495-E22162F0C412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2312508" y="2789803"/>
            <a:ext cx="5290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3A1E9-0497-4087-A0DC-3AFCD44FABA4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3352368" y="2204619"/>
            <a:ext cx="810475" cy="3736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C236F6-9121-4D1C-A560-7A0F47E2D0E5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3352368" y="3001376"/>
            <a:ext cx="810475" cy="4687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924E7-6DE8-44FD-BC4C-A005E80439CB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74417" y="2292256"/>
            <a:ext cx="0" cy="10902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C6E3D-6976-45E4-8140-50CBCE2A4B58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4585990" y="2204619"/>
            <a:ext cx="830638" cy="3868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C9F71-FFE0-4993-8A47-78FE1D7B0211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585990" y="3014613"/>
            <a:ext cx="830638" cy="45548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068DFD-FD8E-4B50-B674-D22504511BAB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3563941" y="3893245"/>
            <a:ext cx="598903" cy="430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69D7B-842E-4654-AD83-FF70DAC60437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352368" y="4834532"/>
            <a:ext cx="0" cy="482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7B6B5A-F94F-4ED9-8A7A-50F8A9C1B36F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4585990" y="3893246"/>
            <a:ext cx="682814" cy="4239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039C2-123E-44D7-AAD7-F71362B5CEC0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5480377" y="4827940"/>
            <a:ext cx="1" cy="4828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9DFA31-5EE9-4007-B361-E561E4F71792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5480378" y="3102250"/>
            <a:ext cx="147824" cy="1127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0EB207-2DA4-442F-A9E6-E2AD3476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38444"/>
              </p:ext>
            </p:extLst>
          </p:nvPr>
        </p:nvGraphicFramePr>
        <p:xfrm>
          <a:off x="6665494" y="3522405"/>
          <a:ext cx="5082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7">
                  <a:extLst>
                    <a:ext uri="{9D8B030D-6E8A-4147-A177-3AD203B41FA5}">
                      <a16:colId xmlns:a16="http://schemas.microsoft.com/office/drawing/2014/main" val="519664199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148107776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73197256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4087512255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15563627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495275841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71628393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250811220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325463964"/>
                    </a:ext>
                  </a:extLst>
                </a:gridCol>
                <a:gridCol w="508267">
                  <a:extLst>
                    <a:ext uri="{9D8B030D-6E8A-4147-A177-3AD203B41FA5}">
                      <a16:colId xmlns:a16="http://schemas.microsoft.com/office/drawing/2014/main" val="181655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2587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14A8684-B88F-4401-A1DC-8B58194221DB}"/>
              </a:ext>
            </a:extLst>
          </p:cNvPr>
          <p:cNvSpPr/>
          <p:nvPr/>
        </p:nvSpPr>
        <p:spPr>
          <a:xfrm rot="2005651">
            <a:off x="10664396" y="3175596"/>
            <a:ext cx="404286" cy="2995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810358-F6CE-4432-BD22-3806B7009036}"/>
              </a:ext>
            </a:extLst>
          </p:cNvPr>
          <p:cNvSpPr txBox="1"/>
          <p:nvPr/>
        </p:nvSpPr>
        <p:spPr>
          <a:xfrm>
            <a:off x="6482954" y="231140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Dequeue(H)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8613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676"/>
            <a:ext cx="10515600" cy="285273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2884-AF19-4576-B165-83A6A0A83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79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4099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2AE551E-39CA-466A-8033-9760A5614EFF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273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EF1E4-7DA6-46D1-9208-94B8F8D440B0}"/>
              </a:ext>
            </a:extLst>
          </p:cNvPr>
          <p:cNvSpPr txBox="1"/>
          <p:nvPr/>
        </p:nvSpPr>
        <p:spPr>
          <a:xfrm>
            <a:off x="3202197" y="23764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 + 6 = 6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D861F-DB4D-4AEB-A42F-5DF067975FE2}"/>
              </a:ext>
            </a:extLst>
          </p:cNvPr>
          <p:cNvSpPr txBox="1"/>
          <p:nvPr/>
        </p:nvSpPr>
        <p:spPr>
          <a:xfrm>
            <a:off x="1329281" y="526122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 + 1 = 1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EE23C-7270-43A3-B197-CAC310C3EDE5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  <p:graphicFrame>
        <p:nvGraphicFramePr>
          <p:cNvPr id="42" name="Table 38">
            <a:extLst>
              <a:ext uri="{FF2B5EF4-FFF2-40B4-BE49-F238E27FC236}">
                <a16:creationId xmlns:a16="http://schemas.microsoft.com/office/drawing/2014/main" id="{780ADFBB-8FCB-46D9-91C4-76D3F1E45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95394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Graph Representation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with Adjacency List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8D192-79F3-4D42-B27C-D3E4BB9FB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40" y="2462233"/>
            <a:ext cx="4769760" cy="243735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46833CF-B326-465F-92CC-28B3746DA024}"/>
              </a:ext>
            </a:extLst>
          </p:cNvPr>
          <p:cNvGrpSpPr/>
          <p:nvPr/>
        </p:nvGrpSpPr>
        <p:grpSpPr>
          <a:xfrm>
            <a:off x="7025217" y="1956705"/>
            <a:ext cx="3543300" cy="3494382"/>
            <a:chOff x="7397750" y="1786730"/>
            <a:chExt cx="3543300" cy="34943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F40576-F4CE-4535-BFCD-9FF6F86F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0150" y="2080712"/>
              <a:ext cx="3390900" cy="3200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91E86E-9C19-400B-A6C4-2BBB5D3FF321}"/>
                </a:ext>
              </a:extLst>
            </p:cNvPr>
            <p:cNvSpPr txBox="1"/>
            <p:nvPr/>
          </p:nvSpPr>
          <p:spPr>
            <a:xfrm>
              <a:off x="7397750" y="1786730"/>
              <a:ext cx="853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Vertices</a:t>
              </a:r>
              <a:endParaRPr lang="id-ID" sz="1600" b="1" i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75EDE-24A6-4FC6-8A99-03446C210FEC}"/>
                </a:ext>
              </a:extLst>
            </p:cNvPr>
            <p:cNvSpPr txBox="1"/>
            <p:nvPr/>
          </p:nvSpPr>
          <p:spPr>
            <a:xfrm>
              <a:off x="8527805" y="1801863"/>
              <a:ext cx="1386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Adjacency List</a:t>
              </a:r>
              <a:endParaRPr lang="id-ID" sz="16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6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/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0EF1E4-7DA6-46D1-9208-94B8F8D440B0}"/>
              </a:ext>
            </a:extLst>
          </p:cNvPr>
          <p:cNvSpPr txBox="1"/>
          <p:nvPr/>
        </p:nvSpPr>
        <p:spPr>
          <a:xfrm>
            <a:off x="3202197" y="23764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 + 6 = 6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D861F-DB4D-4AEB-A42F-5DF067975FE2}"/>
              </a:ext>
            </a:extLst>
          </p:cNvPr>
          <p:cNvSpPr txBox="1"/>
          <p:nvPr/>
        </p:nvSpPr>
        <p:spPr>
          <a:xfrm>
            <a:off x="1329281" y="526122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 + 1 = 1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EE23C-7270-43A3-B197-CAC310C3EDE5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533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26136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CCEE23C-7270-43A3-B197-CAC310C3EDE5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668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EF1E4-7DA6-46D1-9208-94B8F8D440B0}"/>
              </a:ext>
            </a:extLst>
          </p:cNvPr>
          <p:cNvSpPr txBox="1"/>
          <p:nvPr/>
        </p:nvSpPr>
        <p:spPr>
          <a:xfrm>
            <a:off x="3202197" y="23764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 + 2 = 3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D861F-DB4D-4AEB-A42F-5DF067975FE2}"/>
              </a:ext>
            </a:extLst>
          </p:cNvPr>
          <p:cNvSpPr txBox="1"/>
          <p:nvPr/>
        </p:nvSpPr>
        <p:spPr>
          <a:xfrm>
            <a:off x="3239664" y="51899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 + 1 = 2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7248F4-AD1C-4EA8-91F7-BCE45CA25770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  <p:graphicFrame>
        <p:nvGraphicFramePr>
          <p:cNvPr id="41" name="Table 38">
            <a:extLst>
              <a:ext uri="{FF2B5EF4-FFF2-40B4-BE49-F238E27FC236}">
                <a16:creationId xmlns:a16="http://schemas.microsoft.com/office/drawing/2014/main" id="{8B6770C1-ECC7-4FAE-BC5E-57C13F053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9114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7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/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0EF1E4-7DA6-46D1-9208-94B8F8D440B0}"/>
              </a:ext>
            </a:extLst>
          </p:cNvPr>
          <p:cNvSpPr txBox="1"/>
          <p:nvPr/>
        </p:nvSpPr>
        <p:spPr>
          <a:xfrm>
            <a:off x="3202197" y="23764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 + 2 = 3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D861F-DB4D-4AEB-A42F-5DF067975FE2}"/>
              </a:ext>
            </a:extLst>
          </p:cNvPr>
          <p:cNvSpPr txBox="1"/>
          <p:nvPr/>
        </p:nvSpPr>
        <p:spPr>
          <a:xfrm>
            <a:off x="3239664" y="51899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 + 1 = 2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7248F4-AD1C-4EA8-91F7-BCE45CA25770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56644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50514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47248F4-AD1C-4EA8-91F7-BCE45CA25770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7076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EF1E4-7DA6-46D1-9208-94B8F8D440B0}"/>
              </a:ext>
            </a:extLst>
          </p:cNvPr>
          <p:cNvSpPr txBox="1"/>
          <p:nvPr/>
        </p:nvSpPr>
        <p:spPr>
          <a:xfrm>
            <a:off x="3202197" y="23764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 + 2 = 4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D861F-DB4D-4AEB-A42F-5DF067975FE2}"/>
              </a:ext>
            </a:extLst>
          </p:cNvPr>
          <p:cNvSpPr txBox="1"/>
          <p:nvPr/>
        </p:nvSpPr>
        <p:spPr>
          <a:xfrm>
            <a:off x="5058276" y="44386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 + 5 = 7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5AB359-5F63-4A3B-A712-C96B1C51F232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  <p:graphicFrame>
        <p:nvGraphicFramePr>
          <p:cNvPr id="41" name="Table 38">
            <a:extLst>
              <a:ext uri="{FF2B5EF4-FFF2-40B4-BE49-F238E27FC236}">
                <a16:creationId xmlns:a16="http://schemas.microsoft.com/office/drawing/2014/main" id="{106A7527-5E93-4818-9779-7A1CD443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04363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8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/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0EF1E4-7DA6-46D1-9208-94B8F8D440B0}"/>
              </a:ext>
            </a:extLst>
          </p:cNvPr>
          <p:cNvSpPr txBox="1"/>
          <p:nvPr/>
        </p:nvSpPr>
        <p:spPr>
          <a:xfrm>
            <a:off x="3202197" y="23764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 + 2 = 4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D861F-DB4D-4AEB-A42F-5DF067975FE2}"/>
              </a:ext>
            </a:extLst>
          </p:cNvPr>
          <p:cNvSpPr txBox="1"/>
          <p:nvPr/>
        </p:nvSpPr>
        <p:spPr>
          <a:xfrm>
            <a:off x="5058276" y="44386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 + 5 = 7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5AB359-5F63-4A3B-A712-C96B1C51F232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817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11684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45AB359-5F63-4A3B-A712-C96B1C51F232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4686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D861F-DB4D-4AEB-A42F-5DF067975FE2}"/>
              </a:ext>
            </a:extLst>
          </p:cNvPr>
          <p:cNvSpPr txBox="1"/>
          <p:nvPr/>
        </p:nvSpPr>
        <p:spPr>
          <a:xfrm>
            <a:off x="5105571" y="438846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 + 5 = 8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CC54E-6FA4-47CD-B345-9208056CC54F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  <p:graphicFrame>
        <p:nvGraphicFramePr>
          <p:cNvPr id="41" name="Table 38">
            <a:extLst>
              <a:ext uri="{FF2B5EF4-FFF2-40B4-BE49-F238E27FC236}">
                <a16:creationId xmlns:a16="http://schemas.microsoft.com/office/drawing/2014/main" id="{ABFAEE00-95DA-41AA-8A03-CE7A1DDF1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84441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3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34992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6ACC54E-6FA4-47CD-B345-9208056CC54F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971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Graph Representation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with Adjacency Matrix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643BF3E-D204-4846-93E6-A34442C23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72027"/>
              </p:ext>
            </p:extLst>
          </p:nvPr>
        </p:nvGraphicFramePr>
        <p:xfrm>
          <a:off x="7649898" y="2428678"/>
          <a:ext cx="3467850" cy="3114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975">
                  <a:extLst>
                    <a:ext uri="{9D8B030D-6E8A-4147-A177-3AD203B41FA5}">
                      <a16:colId xmlns:a16="http://schemas.microsoft.com/office/drawing/2014/main" val="885161372"/>
                    </a:ext>
                  </a:extLst>
                </a:gridCol>
                <a:gridCol w="577975">
                  <a:extLst>
                    <a:ext uri="{9D8B030D-6E8A-4147-A177-3AD203B41FA5}">
                      <a16:colId xmlns:a16="http://schemas.microsoft.com/office/drawing/2014/main" val="179729933"/>
                    </a:ext>
                  </a:extLst>
                </a:gridCol>
                <a:gridCol w="577975">
                  <a:extLst>
                    <a:ext uri="{9D8B030D-6E8A-4147-A177-3AD203B41FA5}">
                      <a16:colId xmlns:a16="http://schemas.microsoft.com/office/drawing/2014/main" val="180612574"/>
                    </a:ext>
                  </a:extLst>
                </a:gridCol>
                <a:gridCol w="577975">
                  <a:extLst>
                    <a:ext uri="{9D8B030D-6E8A-4147-A177-3AD203B41FA5}">
                      <a16:colId xmlns:a16="http://schemas.microsoft.com/office/drawing/2014/main" val="2387901512"/>
                    </a:ext>
                  </a:extLst>
                </a:gridCol>
                <a:gridCol w="577975">
                  <a:extLst>
                    <a:ext uri="{9D8B030D-6E8A-4147-A177-3AD203B41FA5}">
                      <a16:colId xmlns:a16="http://schemas.microsoft.com/office/drawing/2014/main" val="3252738469"/>
                    </a:ext>
                  </a:extLst>
                </a:gridCol>
                <a:gridCol w="577975">
                  <a:extLst>
                    <a:ext uri="{9D8B030D-6E8A-4147-A177-3AD203B41FA5}">
                      <a16:colId xmlns:a16="http://schemas.microsoft.com/office/drawing/2014/main" val="2075449244"/>
                    </a:ext>
                  </a:extLst>
                </a:gridCol>
              </a:tblGrid>
              <a:tr h="513837"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B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D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E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98231"/>
                  </a:ext>
                </a:extLst>
              </a:tr>
              <a:tr h="52017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7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3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5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/>
                    </a:p>
                  </a:txBody>
                  <a:tcPr marL="128263" marR="128263" marT="64132" marB="64132"/>
                </a:tc>
                <a:extLst>
                  <a:ext uri="{0D108BD9-81ED-4DB2-BD59-A6C34878D82A}">
                    <a16:rowId xmlns:a16="http://schemas.microsoft.com/office/drawing/2014/main" val="2969715131"/>
                  </a:ext>
                </a:extLst>
              </a:tr>
              <a:tr h="52017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B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7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2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/>
                    </a:p>
                  </a:txBody>
                  <a:tcPr marL="128263" marR="128263" marT="64132" marB="64132"/>
                </a:tc>
                <a:extLst>
                  <a:ext uri="{0D108BD9-81ED-4DB2-BD59-A6C34878D82A}">
                    <a16:rowId xmlns:a16="http://schemas.microsoft.com/office/drawing/2014/main" val="2687646351"/>
                  </a:ext>
                </a:extLst>
              </a:tr>
              <a:tr h="52017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3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3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4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extLst>
                  <a:ext uri="{0D108BD9-81ED-4DB2-BD59-A6C34878D82A}">
                    <a16:rowId xmlns:a16="http://schemas.microsoft.com/office/drawing/2014/main" val="994624006"/>
                  </a:ext>
                </a:extLst>
              </a:tr>
              <a:tr h="52017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D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5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2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3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3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extLst>
                  <a:ext uri="{0D108BD9-81ED-4DB2-BD59-A6C34878D82A}">
                    <a16:rowId xmlns:a16="http://schemas.microsoft.com/office/drawing/2014/main" val="1951700878"/>
                  </a:ext>
                </a:extLst>
              </a:tr>
              <a:tr h="52017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E</a:t>
                      </a:r>
                      <a:endParaRPr lang="id-ID" sz="2500" b="1" dirty="0"/>
                    </a:p>
                  </a:txBody>
                  <a:tcPr marL="128263" marR="128263" marT="64132" marB="64132">
                    <a:solidFill>
                      <a:srgbClr val="CAD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4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3</a:t>
                      </a:r>
                      <a:endParaRPr lang="id-ID" sz="2500" b="1" dirty="0"/>
                    </a:p>
                  </a:txBody>
                  <a:tcPr marL="128263" marR="128263" marT="64132" marB="64132"/>
                </a:tc>
                <a:tc>
                  <a:txBody>
                    <a:bodyPr/>
                    <a:lstStyle/>
                    <a:p>
                      <a:pPr algn="ctr"/>
                      <a:endParaRPr lang="id-ID" sz="2500" b="1" dirty="0"/>
                    </a:p>
                  </a:txBody>
                  <a:tcPr marL="128263" marR="128263" marT="64132" marB="64132"/>
                </a:tc>
                <a:extLst>
                  <a:ext uri="{0D108BD9-81ED-4DB2-BD59-A6C34878D82A}">
                    <a16:rowId xmlns:a16="http://schemas.microsoft.com/office/drawing/2014/main" val="3194543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95C94A-9689-4597-B8DB-88C38332023B}"/>
              </a:ext>
            </a:extLst>
          </p:cNvPr>
          <p:cNvSpPr txBox="1"/>
          <p:nvPr/>
        </p:nvSpPr>
        <p:spPr>
          <a:xfrm>
            <a:off x="8340863" y="1917368"/>
            <a:ext cx="2413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Adjacency Matrix</a:t>
            </a:r>
            <a:endParaRPr lang="id-ID" sz="2400" b="1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4D1A2E-6A9B-4AA3-A4BD-CF413E31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40" y="2462233"/>
            <a:ext cx="4769760" cy="24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64344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67B28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F67B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4631185-C178-481C-A8E5-6EF54BCD0940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6852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4C066-F53A-4816-9368-39BE97B4ECEB}"/>
              </a:ext>
            </a:extLst>
          </p:cNvPr>
          <p:cNvSpPr/>
          <p:nvPr/>
        </p:nvSpPr>
        <p:spPr>
          <a:xfrm>
            <a:off x="1491916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8629EA-8E56-4243-A2AB-D4EAC71554C5}"/>
              </a:ext>
            </a:extLst>
          </p:cNvPr>
          <p:cNvSpPr/>
          <p:nvPr/>
        </p:nvSpPr>
        <p:spPr>
          <a:xfrm>
            <a:off x="1491916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25976-F4C2-4333-94E3-1211AD3D2F83}"/>
              </a:ext>
            </a:extLst>
          </p:cNvPr>
          <p:cNvSpPr/>
          <p:nvPr/>
        </p:nvSpPr>
        <p:spPr>
          <a:xfrm>
            <a:off x="3364832" y="2791943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72952-9215-481D-801D-F6ADDF7BD18C}"/>
              </a:ext>
            </a:extLst>
          </p:cNvPr>
          <p:cNvSpPr/>
          <p:nvPr/>
        </p:nvSpPr>
        <p:spPr>
          <a:xfrm>
            <a:off x="3364832" y="4512725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AAE576-928B-4B79-81A7-6E7F972512C9}"/>
              </a:ext>
            </a:extLst>
          </p:cNvPr>
          <p:cNvSpPr/>
          <p:nvPr/>
        </p:nvSpPr>
        <p:spPr>
          <a:xfrm>
            <a:off x="5145506" y="3654206"/>
            <a:ext cx="652884" cy="6528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F6537-63C7-4592-B844-235F6B8BFD8A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144800" y="3118385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8447E4-4FB1-4D4A-B9CF-F161F2FA0F91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1818358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D7E1-27E6-4E41-B868-563B11F4927E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44800" y="4839167"/>
            <a:ext cx="122003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B5F28-F25A-4A03-B5EE-FA9166CD92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691274" y="3444827"/>
            <a:ext cx="0" cy="1067898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6F067-ED8B-49D0-A96B-8CA89C1CF7B0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017716" y="3118385"/>
            <a:ext cx="1223403" cy="6314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D6122D-B237-46AE-98DF-ADE9D997771A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4017716" y="4211477"/>
            <a:ext cx="1223403" cy="62769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FEB491-34B5-4FB3-A3C2-672A2C2FBEA8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049187" y="3349214"/>
            <a:ext cx="1411258" cy="125912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FA9E27-5883-4742-8840-EE7ADE06CA88}"/>
              </a:ext>
            </a:extLst>
          </p:cNvPr>
          <p:cNvSpPr txBox="1"/>
          <p:nvPr/>
        </p:nvSpPr>
        <p:spPr>
          <a:xfrm>
            <a:off x="1673927" y="381070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2E5C2-BB13-4825-B91B-1F5DE884314B}"/>
              </a:ext>
            </a:extLst>
          </p:cNvPr>
          <p:cNvSpPr txBox="1"/>
          <p:nvPr/>
        </p:nvSpPr>
        <p:spPr>
          <a:xfrm>
            <a:off x="2605097" y="2949108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  <a:endParaRPr lang="id-ID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37C3A-5E53-49B2-9C0C-D11A577B79A6}"/>
              </a:ext>
            </a:extLst>
          </p:cNvPr>
          <p:cNvSpPr txBox="1"/>
          <p:nvPr/>
        </p:nvSpPr>
        <p:spPr>
          <a:xfrm>
            <a:off x="2605097" y="3780853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5DAB1-3F14-4BFE-9BF1-8901F15A198A}"/>
              </a:ext>
            </a:extLst>
          </p:cNvPr>
          <p:cNvSpPr txBox="1"/>
          <p:nvPr/>
        </p:nvSpPr>
        <p:spPr>
          <a:xfrm>
            <a:off x="2605097" y="4716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id-ID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73B7D-6FAA-4DB1-81A2-461CCFC8776A}"/>
              </a:ext>
            </a:extLst>
          </p:cNvPr>
          <p:cNvSpPr txBox="1"/>
          <p:nvPr/>
        </p:nvSpPr>
        <p:spPr>
          <a:xfrm>
            <a:off x="3550889" y="3780853"/>
            <a:ext cx="355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id-ID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30490-5843-4668-A767-D88EE1F54ACF}"/>
              </a:ext>
            </a:extLst>
          </p:cNvPr>
          <p:cNvSpPr txBox="1"/>
          <p:nvPr/>
        </p:nvSpPr>
        <p:spPr>
          <a:xfrm>
            <a:off x="4455969" y="3264825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2A505-6DE1-4E1A-8210-751346FE2CA3}"/>
              </a:ext>
            </a:extLst>
          </p:cNvPr>
          <p:cNvSpPr txBox="1"/>
          <p:nvPr/>
        </p:nvSpPr>
        <p:spPr>
          <a:xfrm>
            <a:off x="4455969" y="4378271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id-ID" sz="1600" b="1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B2B2EFC-44BC-46D1-9B69-7394D20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133"/>
              </p:ext>
            </p:extLst>
          </p:nvPr>
        </p:nvGraphicFramePr>
        <p:xfrm>
          <a:off x="7252621" y="2411393"/>
          <a:ext cx="406399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588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2EC412B-CEB4-4CB3-9555-A46AAE5CAD12}"/>
              </a:ext>
            </a:extLst>
          </p:cNvPr>
          <p:cNvSpPr txBox="1"/>
          <p:nvPr/>
        </p:nvSpPr>
        <p:spPr>
          <a:xfrm>
            <a:off x="7252621" y="535426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dirty="0"/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</a:rPr>
              <a:t>X</a:t>
            </a:r>
            <a:r>
              <a:rPr lang="en-US" b="1" dirty="0"/>
              <a:t>: current vertex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2795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Practice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2" y="2449879"/>
            <a:ext cx="6581206" cy="2541838"/>
          </a:xfrm>
        </p:spPr>
        <p:txBody>
          <a:bodyPr>
            <a:normAutofit/>
          </a:bodyPr>
          <a:lstStyle/>
          <a:p>
            <a:r>
              <a:rPr lang="en-US" sz="2200" dirty="0"/>
              <a:t>Make an adjacency list representation of Graph X!</a:t>
            </a:r>
          </a:p>
          <a:p>
            <a:r>
              <a:rPr lang="en-US" sz="2200" dirty="0"/>
              <a:t>Make an adjacency matrix representation of Graph X!</a:t>
            </a:r>
          </a:p>
          <a:p>
            <a:r>
              <a:rPr lang="en-US" sz="2200" dirty="0"/>
              <a:t>Traverse Graph X starting from vertex A using DFT!</a:t>
            </a:r>
          </a:p>
          <a:p>
            <a:r>
              <a:rPr lang="en-US" sz="2200" dirty="0"/>
              <a:t>Traverse Graph X starting from vertex A using BFT! </a:t>
            </a:r>
          </a:p>
          <a:p>
            <a:r>
              <a:rPr lang="en-US" sz="2200" dirty="0"/>
              <a:t>Find the shortest path of Graph X using Dijkstra’s shortest path algorithm starting from vertex 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26FB6-3931-4EFC-8E67-E66C7A80D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3" t="9426" r="9203" b="10046"/>
          <a:stretch/>
        </p:blipFill>
        <p:spPr>
          <a:xfrm>
            <a:off x="7107488" y="1992216"/>
            <a:ext cx="4803360" cy="3248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C975C-3447-4B40-A0CA-B162D42B160F}"/>
              </a:ext>
            </a:extLst>
          </p:cNvPr>
          <p:cNvSpPr txBox="1"/>
          <p:nvPr/>
        </p:nvSpPr>
        <p:spPr>
          <a:xfrm>
            <a:off x="9286205" y="5173226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 X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5121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Graph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Depth First Traversal</a:t>
            </a:r>
          </a:p>
          <a:p>
            <a:r>
              <a:rPr lang="en-US" sz="2400" dirty="0"/>
              <a:t>Breadth First Traversal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84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676"/>
            <a:ext cx="10515600" cy="285273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Depth First Traversal (DFT)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2884-AF19-4576-B165-83A6A0A83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71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1964</Words>
  <Application>Microsoft Office PowerPoint</Application>
  <PresentationFormat>Widescreen</PresentationFormat>
  <Paragraphs>1206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Bahnschrift SemiBold</vt:lpstr>
      <vt:lpstr>Calibri</vt:lpstr>
      <vt:lpstr>Calibri Light</vt:lpstr>
      <vt:lpstr>Office Theme</vt:lpstr>
      <vt:lpstr>Graph Data Structures and Algorithms</vt:lpstr>
      <vt:lpstr>Graph</vt:lpstr>
      <vt:lpstr>Uses of Graph</vt:lpstr>
      <vt:lpstr>Graph Example</vt:lpstr>
      <vt:lpstr>Graph Mathematical Representation</vt:lpstr>
      <vt:lpstr>Graph Representation  with Adjacency List</vt:lpstr>
      <vt:lpstr>Graph Representation  with Adjacency Matrix</vt:lpstr>
      <vt:lpstr>Graph Traversal</vt:lpstr>
      <vt:lpstr>Depth First Traversal (DFT)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Depth First Traversal</vt:lpstr>
      <vt:lpstr>Breadth First Traversal (BFT)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Breadth First Traversal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 Data Structures and Algorithms</dc:title>
  <dc:creator>Reviewer</dc:creator>
  <cp:lastModifiedBy>Reviewer</cp:lastModifiedBy>
  <cp:revision>138</cp:revision>
  <dcterms:created xsi:type="dcterms:W3CDTF">2021-04-09T14:00:34Z</dcterms:created>
  <dcterms:modified xsi:type="dcterms:W3CDTF">2021-05-11T04:27:36Z</dcterms:modified>
</cp:coreProperties>
</file>