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83" r:id="rId7"/>
    <p:sldId id="271" r:id="rId8"/>
    <p:sldId id="272" r:id="rId9"/>
    <p:sldId id="288" r:id="rId10"/>
    <p:sldId id="285" r:id="rId11"/>
    <p:sldId id="289" r:id="rId12"/>
    <p:sldId id="286" r:id="rId13"/>
    <p:sldId id="290" r:id="rId14"/>
    <p:sldId id="275" r:id="rId15"/>
    <p:sldId id="284" r:id="rId16"/>
    <p:sldId id="276" r:id="rId17"/>
    <p:sldId id="278" r:id="rId18"/>
    <p:sldId id="279" r:id="rId19"/>
    <p:sldId id="280" r:id="rId20"/>
    <p:sldId id="277" r:id="rId21"/>
    <p:sldId id="282" r:id="rId22"/>
    <p:sldId id="287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ewer" initials="rev" lastIdx="1" clrIdx="0">
    <p:extLst>
      <p:ext uri="{19B8F6BF-5375-455C-9EA6-DF929625EA0E}">
        <p15:presenceInfo xmlns:p15="http://schemas.microsoft.com/office/powerpoint/2012/main" userId="Review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4DC"/>
    <a:srgbClr val="E9EBF5"/>
    <a:srgbClr val="CFD5EA"/>
    <a:srgbClr val="C4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3764-A9E6-4C41-9E65-B57EDBD12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C1D1E-E90C-44D9-8364-FFDD75A3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91A8-F317-4C02-91E7-F87E16BB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827A-D44D-423A-95CB-3AD3FB50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8FCD-1CC3-4FA4-BE9C-B037C190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2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1ADA-7B26-4EAF-A704-7B7F1268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E90C-976E-48B4-AB35-6A8691B4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4252-19FA-44C3-BF7D-8238D89B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FB29-AFD8-49C1-8B34-0BCD61ED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7F5D-AAA4-4D0F-9C70-72DA519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32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390ED-1438-4437-BC3C-9CECE867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432B-A436-4A24-8DCB-D98D94CE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20F9-23A7-4EB8-8904-C28E444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49D1-1042-4378-93B9-57B6CB32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3FA5-A14E-421B-A52F-8D2A4910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915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F2E8-8300-4DD3-8021-0C367CEC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252C-C2C5-4810-9A0B-FC6B827A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0687-389D-41A3-A546-995494F4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B32-0A27-47BA-BB76-09FFCFF7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9FE-0C6E-43FC-BE6D-E0434416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0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0EA5-2477-4412-B401-50476770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FC62-E04D-4F18-80F3-45A8B281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0E17-ACB7-4BF5-B4A5-B878599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D4BD-E38B-460A-8BE6-94B3C2F4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A043-17AE-4E7E-897E-CC965B9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10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9362-D6B0-43BC-8579-C6F9627B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D853-7B88-47A3-A469-6D3B86806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7399C-57BF-4CC5-98B7-491C318B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69359-31BC-428A-931B-F7EDC914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5DB8-5AAF-4CEE-949A-C4A48BE7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2D1D2-5094-4733-B972-04B69E65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241-4A3F-445B-909B-71FF436D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BEEB-AF28-42DB-8E32-AD18E3ED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FABF-FEE4-4CFF-A605-4CF31F53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924F-ECFA-47EC-974D-60D98092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3164D-067A-4D15-AFF1-308EBEDBC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55371-BBAE-42CC-B865-171E271A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84A3B-F0A0-43A4-A84E-2837D62E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60B62-375E-49A7-8F6A-AE332F3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40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8EAC-3A82-422A-A52C-03B1059D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5C08D-237F-44B7-AE83-8A91D61D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DA3B-295E-4620-948B-42E99F6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85FC6-BC42-4168-9AE2-E2D963F3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0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41F4-49F4-4E18-8F80-B42C9B09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9A52D-E2F8-4515-BCA3-16844111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B6931-88DC-4AB8-8209-D7EAD01C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64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EDC-27B0-46FE-B2E8-1AFBF70F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DBDA-D4E5-4152-B355-CE6F881F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3270E-0D51-436B-9B0B-8B3303BE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938C-D1EA-40A0-B720-5F55996B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E1E8-5014-4A2B-86EA-9812DA66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2F24-D213-436C-A33E-A61E837F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00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5FF3-0407-4BC6-9BE1-1733038E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DB780-EC4E-4D93-A8CF-6FC2E89B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CDF3-D8F6-47C1-B9EF-9E688245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5D0D-3428-451B-9FD0-08B40F46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239B-CBB7-4D53-ABDE-633DBB2E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F192-F442-4FE7-A58D-AAAF396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18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761F5-5C61-47A3-B7CE-22067B83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F93A-3A46-491E-83F1-6FE44ADC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38F5-63CA-4DB8-AD70-A602ADDEC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43B9-D3D2-424C-8A47-547F5EACEB88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B576-FC65-4145-83DD-8312DF9C7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D0E5-CF2C-460D-B242-ECD6D773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19F2-8EE6-45E3-A71B-C9697E9B2D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95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udhi.Paramartha@undiksha.ac.i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00D-092E-4385-A42B-EBACC37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39352"/>
            <a:ext cx="9144000" cy="1076698"/>
          </a:xfrm>
        </p:spPr>
        <p:txBody>
          <a:bodyPr>
            <a:normAutofit/>
          </a:bodyPr>
          <a:lstStyle/>
          <a:p>
            <a:r>
              <a:rPr lang="en-US" dirty="0"/>
              <a:t>Hashing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AC8A-B5A2-4724-A434-A3151061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57083"/>
            <a:ext cx="9144000" cy="132083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/>
              <a:t>A.A. Gede Yudhi Paramartha, </a:t>
            </a:r>
            <a:r>
              <a:rPr lang="en-US" sz="3100" b="1" dirty="0" err="1"/>
              <a:t>M.Kom</a:t>
            </a:r>
            <a:r>
              <a:rPr lang="en-US" sz="3100" b="1" dirty="0"/>
              <a:t>.</a:t>
            </a:r>
          </a:p>
          <a:p>
            <a:r>
              <a:rPr lang="en-US" sz="2900" dirty="0"/>
              <a:t>Study Program of Computer Science</a:t>
            </a:r>
          </a:p>
          <a:p>
            <a:r>
              <a:rPr lang="en-US" sz="2900" dirty="0"/>
              <a:t>Universitas Pendidikan </a:t>
            </a:r>
            <a:r>
              <a:rPr lang="en-US" sz="2900" dirty="0" err="1"/>
              <a:t>Ganesha</a:t>
            </a:r>
            <a:endParaRPr lang="en-US" sz="2900" dirty="0"/>
          </a:p>
          <a:p>
            <a:r>
              <a:rPr lang="en-US" dirty="0"/>
              <a:t>(</a:t>
            </a:r>
            <a:r>
              <a:rPr lang="en-US" sz="2000" i="1" dirty="0">
                <a:hlinkClick r:id="rId2"/>
              </a:rPr>
              <a:t>yudhi.Paramartha@undiksha.ac.id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6933AD-A5E5-4AE9-8D16-F75F63FE39FD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4FF2DC-2556-4FE0-A637-F34F1AC8A0B9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B8A5CA-2A94-47CF-9294-2848D328659F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3CFD8-9204-4AFE-9042-8EB7C5109FD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0D960E-CBCA-42A0-934F-6A9BFF0A3903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846332-289E-415C-A686-CF0BEB01410B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0" name="Picture 2" descr="Image result for logo undiksha">
            <a:extLst>
              <a:ext uri="{FF2B5EF4-FFF2-40B4-BE49-F238E27FC236}">
                <a16:creationId xmlns:a16="http://schemas.microsoft.com/office/drawing/2014/main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963" y="254180"/>
            <a:ext cx="892474" cy="87016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74" y="354128"/>
            <a:ext cx="3211263" cy="6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351338"/>
          </a:xfrm>
          <a:ln w="19050">
            <a:solidFill>
              <a:srgbClr val="38A4DC"/>
            </a:solidFill>
          </a:ln>
        </p:spPr>
        <p:txBody>
          <a:bodyPr>
            <a:normAutofit fontScale="92500" lnSpcReduction="10000"/>
          </a:bodyPr>
          <a:lstStyle/>
          <a:p>
            <a:endParaRPr lang="en-ID" sz="2200" b="1" dirty="0"/>
          </a:p>
          <a:p>
            <a:pPr marL="0" indent="0">
              <a:buNone/>
            </a:pPr>
            <a:r>
              <a:rPr lang="en-ID" sz="2200" b="1" dirty="0"/>
              <a:t>Quadratic probing algorithm:</a:t>
            </a:r>
          </a:p>
          <a:p>
            <a:endParaRPr lang="en-ID" sz="2400" dirty="0"/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+ 1*1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+ 3*3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471" y="1825625"/>
            <a:ext cx="4950741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 err="1"/>
              <a:t>Tsize</a:t>
            </a:r>
            <a:r>
              <a:rPr lang="en-US" sz="1900" b="1" dirty="0"/>
              <a:t>	:</a:t>
            </a:r>
            <a:r>
              <a:rPr lang="en-US" sz="1900" dirty="0"/>
              <a:t> 7</a:t>
            </a:r>
          </a:p>
          <a:p>
            <a:pPr marL="0" indent="0">
              <a:buNone/>
            </a:pPr>
            <a:r>
              <a:rPr lang="en-US" sz="1900" b="1" dirty="0"/>
              <a:t>Input	:</a:t>
            </a:r>
            <a:r>
              <a:rPr lang="en-US" sz="1900" dirty="0"/>
              <a:t> 50, 700, 76, 85, 92, 73, 101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Insert 50 	: index 1</a:t>
            </a:r>
          </a:p>
          <a:p>
            <a:r>
              <a:rPr lang="en-US" sz="1900" dirty="0"/>
              <a:t>Insert 700	: index 0</a:t>
            </a:r>
          </a:p>
          <a:p>
            <a:r>
              <a:rPr lang="en-US" sz="1900" dirty="0"/>
              <a:t>Insert 76	: index 6</a:t>
            </a:r>
          </a:p>
          <a:p>
            <a:r>
              <a:rPr lang="en-US" sz="1900" dirty="0"/>
              <a:t>Insert 85	: index 1, collision with 50</a:t>
            </a:r>
          </a:p>
          <a:p>
            <a:pPr lvl="1"/>
            <a:r>
              <a:rPr lang="en-US" sz="1500" dirty="0"/>
              <a:t>Insert 85 to index 2</a:t>
            </a:r>
          </a:p>
          <a:p>
            <a:r>
              <a:rPr lang="en-US" sz="2000" dirty="0"/>
              <a:t>Insert 92	: index 1, collision with 50</a:t>
            </a:r>
          </a:p>
          <a:p>
            <a:pPr lvl="1"/>
            <a:r>
              <a:rPr lang="en-US" sz="1600" dirty="0"/>
              <a:t>Insert 92 to index 2, collision with 85</a:t>
            </a:r>
          </a:p>
          <a:p>
            <a:pPr lvl="1"/>
            <a:r>
              <a:rPr lang="en-US" sz="1600" dirty="0"/>
              <a:t>Insert 92 to index 5</a:t>
            </a:r>
          </a:p>
          <a:p>
            <a:r>
              <a:rPr lang="en-US" sz="2000" dirty="0"/>
              <a:t>Insert 73	: index 3</a:t>
            </a:r>
            <a:endParaRPr lang="en-US" dirty="0"/>
          </a:p>
          <a:p>
            <a:r>
              <a:rPr lang="en-US" sz="2000" dirty="0"/>
              <a:t>insert 101	: index 3, collision with 73</a:t>
            </a:r>
          </a:p>
          <a:p>
            <a:pPr lvl="1"/>
            <a:r>
              <a:rPr lang="en-US" sz="1600" dirty="0"/>
              <a:t>Insert 101 to index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76630"/>
              </p:ext>
            </p:extLst>
          </p:nvPr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107109" y="3208454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107109" y="3960294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107109" y="4675596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107109" y="3568976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103694" y="4311131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103694" y="5053286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111846" y="5424865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CEA15-9DDC-4561-ABB3-11D3E9CE6869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690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351338"/>
          </a:xfrm>
          <a:ln w="19050">
            <a:solidFill>
              <a:srgbClr val="38A4DC"/>
            </a:solidFill>
          </a:ln>
        </p:spPr>
        <p:txBody>
          <a:bodyPr>
            <a:normAutofit fontScale="92500" lnSpcReduction="10000"/>
          </a:bodyPr>
          <a:lstStyle/>
          <a:p>
            <a:endParaRPr lang="en-ID" sz="2200" b="1" dirty="0"/>
          </a:p>
          <a:p>
            <a:pPr marL="0" indent="0">
              <a:buNone/>
            </a:pPr>
            <a:r>
              <a:rPr lang="en-ID" sz="2200" b="1" dirty="0"/>
              <a:t>Quadratic probing algorithm:</a:t>
            </a:r>
          </a:p>
          <a:p>
            <a:endParaRPr lang="en-ID" sz="2400" dirty="0"/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+ 1*1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+ 3*3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5008" y="1854639"/>
            <a:ext cx="4159045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 err="1"/>
              <a:t>Tsize</a:t>
            </a:r>
            <a:r>
              <a:rPr lang="en-US" sz="1900" b="1" dirty="0"/>
              <a:t>	:</a:t>
            </a:r>
            <a:r>
              <a:rPr lang="en-US" sz="1900" dirty="0"/>
              <a:t> 7</a:t>
            </a:r>
          </a:p>
          <a:p>
            <a:pPr marL="0" indent="0">
              <a:buNone/>
            </a:pPr>
            <a:r>
              <a:rPr lang="en-US" sz="1900" b="1" dirty="0"/>
              <a:t>Input	:</a:t>
            </a:r>
            <a:r>
              <a:rPr lang="en-US" sz="1900" dirty="0"/>
              <a:t> 50, 700, 76, 85, 92, 73, 101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h(50) 	= 1</a:t>
            </a:r>
          </a:p>
          <a:p>
            <a:r>
              <a:rPr lang="en-US" sz="1900" dirty="0"/>
              <a:t>h(700)	= 0</a:t>
            </a:r>
          </a:p>
          <a:p>
            <a:r>
              <a:rPr lang="en-US" sz="1900" dirty="0"/>
              <a:t>h(76)	= 6</a:t>
            </a:r>
          </a:p>
          <a:p>
            <a:r>
              <a:rPr lang="en-US" sz="1900" dirty="0"/>
              <a:t>h(85)	= 1, collision with 50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1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(85)  = </a:t>
            </a:r>
            <a:r>
              <a:rPr lang="en-US" sz="1500" dirty="0"/>
              <a:t>2</a:t>
            </a:r>
          </a:p>
          <a:p>
            <a:r>
              <a:rPr lang="en-US" sz="2000" dirty="0"/>
              <a:t>h(92)	= 1, collision with 50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1</a:t>
            </a:r>
            <a:r>
              <a:rPr lang="en-US" sz="1600" dirty="0"/>
              <a:t>(92)  = 2, collision with 85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2</a:t>
            </a:r>
            <a:r>
              <a:rPr lang="en-US" sz="1600" dirty="0"/>
              <a:t>(92)  = 5</a:t>
            </a:r>
          </a:p>
          <a:p>
            <a:r>
              <a:rPr lang="en-US" sz="2000" dirty="0"/>
              <a:t>h(73)	= 3</a:t>
            </a:r>
            <a:endParaRPr lang="en-US" dirty="0"/>
          </a:p>
          <a:p>
            <a:r>
              <a:rPr lang="en-US" sz="2000" dirty="0"/>
              <a:t>h(101)	= 3, collision with 73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1</a:t>
            </a:r>
            <a:r>
              <a:rPr lang="en-US" sz="1600" dirty="0"/>
              <a:t>(101)  =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/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107109" y="3208454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107109" y="3960294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107109" y="4675596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107109" y="3568976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103694" y="4311131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103694" y="5053286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111846" y="5424865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CEA15-9DDC-4561-ABB3-11D3E9CE6869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43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840646"/>
          </a:xfrm>
          <a:ln w="19050">
            <a:solidFill>
              <a:srgbClr val="38A4DC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r>
              <a:rPr lang="en-ID" sz="2400" b="1" dirty="0"/>
              <a:t>Double hashing algorithm:</a:t>
            </a:r>
          </a:p>
          <a:p>
            <a:pPr marL="0" indent="0">
              <a:buNone/>
            </a:pPr>
            <a:endParaRPr lang="en-ID" sz="2900" b="1" dirty="0"/>
          </a:p>
          <a:p>
            <a:r>
              <a:rPr lang="en-ID" sz="2200" b="1" dirty="0"/>
              <a:t>Define two hash functions:</a:t>
            </a:r>
          </a:p>
          <a:p>
            <a:pPr lvl="1"/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  =  k mod Tsize</a:t>
            </a:r>
          </a:p>
          <a:p>
            <a:pPr lvl="1"/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 =  prime – (k mod prime)</a:t>
            </a:r>
          </a:p>
          <a:p>
            <a:pPr lvl="1"/>
            <a:r>
              <a:rPr lang="da-DK" sz="2000" dirty="0">
                <a:cs typeface="Times New Roman" panose="02020603050405020304" pitchFamily="18" charset="0"/>
              </a:rPr>
              <a:t>where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&lt; Tsize</a:t>
            </a:r>
          </a:p>
          <a:p>
            <a:pPr lvl="1"/>
            <a:endParaRPr lang="en-ID" sz="2000" dirty="0"/>
          </a:p>
          <a:p>
            <a:r>
              <a:rPr lang="en-ID" sz="2100" b="1" dirty="0"/>
              <a:t>Calculation:</a:t>
            </a:r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  = 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+ 1*h</a:t>
            </a:r>
            <a:r>
              <a:rPr lang="en-ID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+ 2*h</a:t>
            </a:r>
            <a:r>
              <a:rPr lang="en-ID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471" y="1825625"/>
            <a:ext cx="4950741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Tsize</a:t>
            </a:r>
            <a:r>
              <a:rPr lang="en-US" sz="1800" b="1" dirty="0"/>
              <a:t>	:</a:t>
            </a:r>
            <a:r>
              <a:rPr lang="en-US" sz="1800" dirty="0"/>
              <a:t> 7	</a:t>
            </a:r>
            <a:r>
              <a:rPr lang="en-US" sz="1800" b="1" dirty="0"/>
              <a:t>Prime	:</a:t>
            </a:r>
            <a:r>
              <a:rPr lang="en-US" sz="1800" dirty="0"/>
              <a:t> 3</a:t>
            </a:r>
          </a:p>
          <a:p>
            <a:pPr marL="0" indent="0">
              <a:buNone/>
            </a:pPr>
            <a:r>
              <a:rPr lang="en-US" sz="1800" b="1" dirty="0"/>
              <a:t>Input	:</a:t>
            </a:r>
            <a:r>
              <a:rPr lang="en-US" sz="1800" dirty="0"/>
              <a:t> 50, 700, 76, 85, 92, 73, 101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Insert 50 	: index 1</a:t>
            </a:r>
          </a:p>
          <a:p>
            <a:r>
              <a:rPr lang="en-US" sz="1800" dirty="0"/>
              <a:t>Insert 700	: index 0</a:t>
            </a:r>
          </a:p>
          <a:p>
            <a:r>
              <a:rPr lang="en-US" sz="1800" dirty="0"/>
              <a:t>Insert 76	: index 6</a:t>
            </a:r>
          </a:p>
          <a:p>
            <a:r>
              <a:rPr lang="en-US" sz="1800" dirty="0"/>
              <a:t>Insert 85	: index 1, collision with 50</a:t>
            </a:r>
          </a:p>
          <a:p>
            <a:pPr lvl="1"/>
            <a:r>
              <a:rPr lang="en-US" sz="1400" dirty="0"/>
              <a:t>Insert 85 at index 3</a:t>
            </a:r>
          </a:p>
          <a:p>
            <a:r>
              <a:rPr lang="en-US" sz="1800" dirty="0"/>
              <a:t>Insert 92	: index 1, collision with 50</a:t>
            </a:r>
          </a:p>
          <a:p>
            <a:pPr lvl="1"/>
            <a:r>
              <a:rPr lang="en-US" sz="1400" dirty="0"/>
              <a:t>Insert 92 at index 2</a:t>
            </a:r>
          </a:p>
          <a:p>
            <a:r>
              <a:rPr lang="en-US" sz="1800" dirty="0"/>
              <a:t>Insert 73	: index 3, collision with 85</a:t>
            </a:r>
          </a:p>
          <a:p>
            <a:pPr lvl="1"/>
            <a:r>
              <a:rPr lang="en-US" sz="1400" dirty="0"/>
              <a:t>Insert 73 at index 5</a:t>
            </a:r>
          </a:p>
          <a:p>
            <a:r>
              <a:rPr lang="en-US" sz="1800" dirty="0"/>
              <a:t>Insert 101	: index 3, collision with 85</a:t>
            </a:r>
          </a:p>
          <a:p>
            <a:pPr lvl="1"/>
            <a:r>
              <a:rPr lang="en-US" sz="1400" dirty="0"/>
              <a:t>Insert 101 at index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0962"/>
              </p:ext>
            </p:extLst>
          </p:nvPr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084921" y="3212538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084921" y="3964378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084921" y="467968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084921" y="3573060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081506" y="4315215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081506" y="5057370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089658" y="5428949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CEA15-9DDC-4561-ABB3-11D3E9CE6869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413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840646"/>
          </a:xfrm>
          <a:ln w="19050">
            <a:solidFill>
              <a:srgbClr val="38A4DC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r>
              <a:rPr lang="en-ID" sz="2400" b="1" dirty="0"/>
              <a:t>Double hashing algorithm:</a:t>
            </a:r>
          </a:p>
          <a:p>
            <a:pPr marL="0" indent="0">
              <a:buNone/>
            </a:pPr>
            <a:endParaRPr lang="en-ID" sz="2900" b="1" dirty="0"/>
          </a:p>
          <a:p>
            <a:r>
              <a:rPr lang="en-ID" sz="2200" b="1" dirty="0"/>
              <a:t>Define two hash functions:</a:t>
            </a:r>
          </a:p>
          <a:p>
            <a:pPr lvl="1"/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  =  k mod Tsize</a:t>
            </a:r>
          </a:p>
          <a:p>
            <a:pPr lvl="1"/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 =  prime – (k mod prime)</a:t>
            </a:r>
          </a:p>
          <a:p>
            <a:pPr lvl="1"/>
            <a:r>
              <a:rPr lang="da-DK" sz="2000" dirty="0">
                <a:cs typeface="Times New Roman" panose="02020603050405020304" pitchFamily="18" charset="0"/>
              </a:rPr>
              <a:t>where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&lt; Tsize</a:t>
            </a:r>
          </a:p>
          <a:p>
            <a:pPr lvl="1"/>
            <a:endParaRPr lang="en-ID" sz="2000" dirty="0"/>
          </a:p>
          <a:p>
            <a:r>
              <a:rPr lang="en-ID" sz="2100" b="1" dirty="0"/>
              <a:t>Calculation:</a:t>
            </a:r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  = 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+ 1*h</a:t>
            </a:r>
            <a:r>
              <a:rPr lang="en-ID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+ 2*h</a:t>
            </a:r>
            <a:r>
              <a:rPr lang="en-ID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8226" y="1854639"/>
            <a:ext cx="4395019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Tsize</a:t>
            </a:r>
            <a:r>
              <a:rPr lang="en-US" sz="1800" b="1" dirty="0"/>
              <a:t>	:</a:t>
            </a:r>
            <a:r>
              <a:rPr lang="en-US" sz="1800" dirty="0"/>
              <a:t> 7	</a:t>
            </a:r>
            <a:r>
              <a:rPr lang="en-US" sz="1800" b="1" dirty="0"/>
              <a:t>Prime	:</a:t>
            </a:r>
            <a:r>
              <a:rPr lang="en-US" sz="1800" dirty="0"/>
              <a:t> 3</a:t>
            </a:r>
          </a:p>
          <a:p>
            <a:pPr marL="0" indent="0">
              <a:buNone/>
            </a:pPr>
            <a:r>
              <a:rPr lang="en-US" sz="1800" b="1" dirty="0"/>
              <a:t>Input	:</a:t>
            </a:r>
            <a:r>
              <a:rPr lang="en-US" sz="1800" dirty="0"/>
              <a:t> 50, 700, 76, 85, 92, 73, 101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h(50)	= 1</a:t>
            </a:r>
          </a:p>
          <a:p>
            <a:r>
              <a:rPr lang="en-US" sz="1800" dirty="0"/>
              <a:t>h(700)	= 0</a:t>
            </a:r>
          </a:p>
          <a:p>
            <a:r>
              <a:rPr lang="en-US" sz="1800" dirty="0"/>
              <a:t>h(76)	= 6</a:t>
            </a:r>
          </a:p>
          <a:p>
            <a:r>
              <a:rPr lang="en-US" sz="1800" dirty="0"/>
              <a:t>h(85)	= 1, collision with 50</a:t>
            </a:r>
          </a:p>
          <a:p>
            <a:pPr lvl="1"/>
            <a:r>
              <a:rPr lang="en-US" sz="1400" dirty="0"/>
              <a:t>h</a:t>
            </a:r>
            <a:r>
              <a:rPr lang="en-ID" sz="1400" baseline="-25000" dirty="0">
                <a:cs typeface="Times New Roman" panose="02020603050405020304" pitchFamily="18" charset="0"/>
              </a:rPr>
              <a:t>1</a:t>
            </a:r>
            <a:r>
              <a:rPr lang="en-US" sz="1400" dirty="0"/>
              <a:t>(85)  = 3</a:t>
            </a:r>
          </a:p>
          <a:p>
            <a:r>
              <a:rPr lang="en-US" sz="1800" dirty="0"/>
              <a:t>h(92)	= 1, collision with 50</a:t>
            </a:r>
          </a:p>
          <a:p>
            <a:pPr lvl="1"/>
            <a:r>
              <a:rPr lang="en-US" sz="1400" dirty="0"/>
              <a:t>h</a:t>
            </a:r>
            <a:r>
              <a:rPr lang="en-ID" sz="1400" baseline="-25000" dirty="0">
                <a:cs typeface="Times New Roman" panose="02020603050405020304" pitchFamily="18" charset="0"/>
              </a:rPr>
              <a:t>1</a:t>
            </a:r>
            <a:r>
              <a:rPr lang="en-US" sz="1400" dirty="0"/>
              <a:t>(92)  = 2</a:t>
            </a:r>
          </a:p>
          <a:p>
            <a:r>
              <a:rPr lang="en-US" sz="1800" dirty="0"/>
              <a:t>h(73)	= 3, collision with 85</a:t>
            </a:r>
          </a:p>
          <a:p>
            <a:pPr lvl="1"/>
            <a:r>
              <a:rPr lang="en-US" sz="1400" dirty="0"/>
              <a:t>h</a:t>
            </a:r>
            <a:r>
              <a:rPr lang="en-ID" sz="1400" baseline="-25000" dirty="0">
                <a:cs typeface="Times New Roman" panose="02020603050405020304" pitchFamily="18" charset="0"/>
              </a:rPr>
              <a:t>1</a:t>
            </a:r>
            <a:r>
              <a:rPr lang="en-US" sz="1400" dirty="0"/>
              <a:t>(73)  = 5</a:t>
            </a:r>
          </a:p>
          <a:p>
            <a:r>
              <a:rPr lang="en-US" sz="1800" dirty="0"/>
              <a:t>h(101)	=3, collision with 85</a:t>
            </a:r>
          </a:p>
          <a:p>
            <a:pPr lvl="1"/>
            <a:r>
              <a:rPr lang="en-US" sz="1400" dirty="0"/>
              <a:t>h</a:t>
            </a:r>
            <a:r>
              <a:rPr lang="en-ID" sz="1400" baseline="-25000" dirty="0">
                <a:cs typeface="Times New Roman" panose="02020603050405020304" pitchFamily="18" charset="0"/>
              </a:rPr>
              <a:t>1</a:t>
            </a:r>
            <a:r>
              <a:rPr lang="en-US" sz="1400" dirty="0"/>
              <a:t>(101) =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/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084921" y="3212538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084921" y="3964378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084921" y="467968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084921" y="3573060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081506" y="4315215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081506" y="5057370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089658" y="5428949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CEA15-9DDC-4561-ABB3-11D3E9CE6869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2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35710" cy="4351338"/>
          </a:xfrm>
          <a:ln w="19050">
            <a:solidFill>
              <a:srgbClr val="38A4D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200" b="1" dirty="0"/>
              <a:t>Separate chaining algorithm:</a:t>
            </a:r>
          </a:p>
          <a:p>
            <a:endParaRPr lang="en-ID" sz="2400" dirty="0"/>
          </a:p>
          <a:p>
            <a:r>
              <a:rPr lang="en-ID" sz="1800" dirty="0"/>
              <a:t>Calculate hash using </a:t>
            </a:r>
          </a:p>
          <a:p>
            <a:pPr lvl="1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Tsize</a:t>
            </a:r>
          </a:p>
          <a:p>
            <a:pPr lvl="1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800" dirty="0"/>
              <a:t>Using LinkedList, place the element at the end of the chain according to the hash index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26AE77E-C834-4015-B2D1-2A35823E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59056"/>
              </p:ext>
            </p:extLst>
          </p:nvPr>
        </p:nvGraphicFramePr>
        <p:xfrm>
          <a:off x="8516637" y="1830661"/>
          <a:ext cx="62736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61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6DFDF8-BB0B-4A78-BC20-701FBA5C3CF6}"/>
              </a:ext>
            </a:extLst>
          </p:cNvPr>
          <p:cNvSpPr txBox="1">
            <a:spLocks/>
          </p:cNvSpPr>
          <p:nvPr/>
        </p:nvSpPr>
        <p:spPr>
          <a:xfrm>
            <a:off x="4092591" y="1819898"/>
            <a:ext cx="3979693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Tsize</a:t>
            </a:r>
            <a:r>
              <a:rPr lang="en-US" sz="1600" b="1" dirty="0"/>
              <a:t>	:</a:t>
            </a:r>
            <a:r>
              <a:rPr lang="en-US" sz="1600" dirty="0"/>
              <a:t>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Input	:</a:t>
            </a:r>
            <a:r>
              <a:rPr lang="en-US" sz="1600" dirty="0"/>
              <a:t> 50, 700, 76, 85, 92, 73, 101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>
              <a:tabLst>
                <a:tab pos="1258888" algn="l"/>
              </a:tabLst>
            </a:pPr>
            <a:r>
              <a:rPr lang="en-US" sz="1600" dirty="0"/>
              <a:t>Insert 50 	: index 1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700	: index 0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76	: index 6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85	: index 1, collision with 50</a:t>
            </a:r>
          </a:p>
          <a:p>
            <a:pPr lvl="1">
              <a:tabLst>
                <a:tab pos="1258888" algn="l"/>
              </a:tabLst>
            </a:pPr>
            <a:r>
              <a:rPr lang="en-US" sz="1400" dirty="0"/>
              <a:t>place next to 50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92	: index 1, collision with 50</a:t>
            </a:r>
          </a:p>
          <a:p>
            <a:pPr lvl="1">
              <a:tabLst>
                <a:tab pos="1258888" algn="l"/>
              </a:tabLst>
            </a:pPr>
            <a:r>
              <a:rPr lang="en-US" sz="1400" dirty="0"/>
              <a:t>place next to 50, collision with 85</a:t>
            </a:r>
          </a:p>
          <a:p>
            <a:pPr lvl="1">
              <a:tabLst>
                <a:tab pos="1258888" algn="l"/>
              </a:tabLst>
            </a:pPr>
            <a:r>
              <a:rPr lang="en-US" sz="1400" dirty="0"/>
              <a:t>place next to 85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73	: index 3</a:t>
            </a:r>
          </a:p>
          <a:p>
            <a:pPr>
              <a:tabLst>
                <a:tab pos="1258888" algn="l"/>
              </a:tabLst>
            </a:pPr>
            <a:r>
              <a:rPr lang="en-US" sz="1600" dirty="0"/>
              <a:t>Insert 101	: index 3, collision with 73, </a:t>
            </a:r>
          </a:p>
          <a:p>
            <a:pPr lvl="1">
              <a:tabLst>
                <a:tab pos="1258888" algn="l"/>
              </a:tabLst>
            </a:pPr>
            <a:r>
              <a:rPr lang="en-US" sz="1400" dirty="0"/>
              <a:t>place next to 73</a:t>
            </a:r>
          </a:p>
          <a:p>
            <a:endParaRPr lang="id-ID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50417F-1145-4DDB-8CAA-B14A54B7D098}"/>
              </a:ext>
            </a:extLst>
          </p:cNvPr>
          <p:cNvGrpSpPr/>
          <p:nvPr/>
        </p:nvGrpSpPr>
        <p:grpSpPr>
          <a:xfrm>
            <a:off x="9942312" y="2747905"/>
            <a:ext cx="798314" cy="294968"/>
            <a:chOff x="9942312" y="2747905"/>
            <a:chExt cx="798314" cy="2949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A6DA30-4A50-4332-964E-6F524B6C2E06}"/>
                </a:ext>
              </a:extLst>
            </p:cNvPr>
            <p:cNvSpPr/>
            <p:nvPr/>
          </p:nvSpPr>
          <p:spPr>
            <a:xfrm>
              <a:off x="10229348" y="2747905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85</a:t>
              </a:r>
              <a:endParaRPr lang="id-ID" sz="1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CDD138-5487-4174-9860-6EA5F284DCCD}"/>
                </a:ext>
              </a:extLst>
            </p:cNvPr>
            <p:cNvCxnSpPr>
              <a:stCxn id="3" idx="3"/>
              <a:endCxn id="27" idx="1"/>
            </p:cNvCxnSpPr>
            <p:nvPr/>
          </p:nvCxnSpPr>
          <p:spPr>
            <a:xfrm>
              <a:off x="9942312" y="2895389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764929-02D4-4D9D-8B7B-F69A6032CA71}"/>
              </a:ext>
            </a:extLst>
          </p:cNvPr>
          <p:cNvGrpSpPr/>
          <p:nvPr/>
        </p:nvGrpSpPr>
        <p:grpSpPr>
          <a:xfrm>
            <a:off x="10740626" y="2747905"/>
            <a:ext cx="798314" cy="294968"/>
            <a:chOff x="10740626" y="2747905"/>
            <a:chExt cx="798314" cy="2949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084980-74F9-4A3C-BFBB-193F8C6B2D37}"/>
                </a:ext>
              </a:extLst>
            </p:cNvPr>
            <p:cNvSpPr/>
            <p:nvPr/>
          </p:nvSpPr>
          <p:spPr>
            <a:xfrm>
              <a:off x="11027662" y="2747905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92</a:t>
              </a:r>
              <a:endParaRPr lang="id-ID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747082-17EB-477F-A8F2-9778BDF51114}"/>
                </a:ext>
              </a:extLst>
            </p:cNvPr>
            <p:cNvCxnSpPr>
              <a:stCxn id="27" idx="3"/>
              <a:endCxn id="28" idx="1"/>
            </p:cNvCxnSpPr>
            <p:nvPr/>
          </p:nvCxnSpPr>
          <p:spPr>
            <a:xfrm>
              <a:off x="10740626" y="2895389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823BAE-0746-426F-B3A9-A8245695C72A}"/>
              </a:ext>
            </a:extLst>
          </p:cNvPr>
          <p:cNvGrpSpPr/>
          <p:nvPr/>
        </p:nvGrpSpPr>
        <p:grpSpPr>
          <a:xfrm>
            <a:off x="9942312" y="3520160"/>
            <a:ext cx="798314" cy="294968"/>
            <a:chOff x="9942312" y="3520160"/>
            <a:chExt cx="798314" cy="2949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617DAB-8D5A-40A1-81E1-470FD0307C02}"/>
                </a:ext>
              </a:extLst>
            </p:cNvPr>
            <p:cNvSpPr/>
            <p:nvPr/>
          </p:nvSpPr>
          <p:spPr>
            <a:xfrm>
              <a:off x="10229348" y="3520160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101</a:t>
              </a:r>
              <a:endParaRPr lang="id-ID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0A9559-BEF6-4D3C-8810-195538A20557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>
              <a:off x="9942312" y="3667644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4EAE59-2FD1-43DD-B319-77ABB0DFF9C9}"/>
              </a:ext>
            </a:extLst>
          </p:cNvPr>
          <p:cNvGrpSpPr/>
          <p:nvPr/>
        </p:nvGrpSpPr>
        <p:grpSpPr>
          <a:xfrm>
            <a:off x="9143998" y="2366780"/>
            <a:ext cx="798314" cy="294968"/>
            <a:chOff x="9143998" y="2366780"/>
            <a:chExt cx="798314" cy="2949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F12A5A-7DFF-4066-84B5-F9430A6FE171}"/>
                </a:ext>
              </a:extLst>
            </p:cNvPr>
            <p:cNvSpPr/>
            <p:nvPr/>
          </p:nvSpPr>
          <p:spPr>
            <a:xfrm>
              <a:off x="9431034" y="2366780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700</a:t>
              </a:r>
              <a:endParaRPr lang="id-ID" sz="14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A489CB-6D87-4C87-BA03-F5A50CC0E4D0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9143998" y="2514264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024D5C-D5C0-4454-8AE6-40632360818D}"/>
              </a:ext>
            </a:extLst>
          </p:cNvPr>
          <p:cNvGrpSpPr/>
          <p:nvPr/>
        </p:nvGrpSpPr>
        <p:grpSpPr>
          <a:xfrm>
            <a:off x="9143998" y="2747905"/>
            <a:ext cx="798314" cy="294968"/>
            <a:chOff x="9143998" y="2747905"/>
            <a:chExt cx="798314" cy="2949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28BCE-FF78-4301-8D57-B0142B4E0F6E}"/>
                </a:ext>
              </a:extLst>
            </p:cNvPr>
            <p:cNvSpPr/>
            <p:nvPr/>
          </p:nvSpPr>
          <p:spPr>
            <a:xfrm>
              <a:off x="9431034" y="2747905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50</a:t>
              </a:r>
              <a:endParaRPr lang="id-ID" sz="14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B8AC5B-6420-403D-81B7-0D1101195F33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9143998" y="2895389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4869E3-73AC-4FB8-8150-90B30D507E1A}"/>
              </a:ext>
            </a:extLst>
          </p:cNvPr>
          <p:cNvGrpSpPr/>
          <p:nvPr/>
        </p:nvGrpSpPr>
        <p:grpSpPr>
          <a:xfrm>
            <a:off x="9143998" y="3520160"/>
            <a:ext cx="798314" cy="294968"/>
            <a:chOff x="9143998" y="3520160"/>
            <a:chExt cx="798314" cy="2949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F81679-D91D-40D9-81BC-FEB1E4AF51E6}"/>
                </a:ext>
              </a:extLst>
            </p:cNvPr>
            <p:cNvSpPr/>
            <p:nvPr/>
          </p:nvSpPr>
          <p:spPr>
            <a:xfrm>
              <a:off x="9431034" y="3520160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73</a:t>
              </a:r>
              <a:endParaRPr lang="id-ID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A777E9-923D-4B2F-9366-6B6574C513A9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9143998" y="3667644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8B72D8-4A5B-4903-A125-A55F6F44C385}"/>
              </a:ext>
            </a:extLst>
          </p:cNvPr>
          <p:cNvGrpSpPr/>
          <p:nvPr/>
        </p:nvGrpSpPr>
        <p:grpSpPr>
          <a:xfrm>
            <a:off x="9143998" y="4615303"/>
            <a:ext cx="798314" cy="294968"/>
            <a:chOff x="9143998" y="4615303"/>
            <a:chExt cx="798314" cy="294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E639E7-696C-45E7-929D-D0617BC2F812}"/>
                </a:ext>
              </a:extLst>
            </p:cNvPr>
            <p:cNvSpPr/>
            <p:nvPr/>
          </p:nvSpPr>
          <p:spPr>
            <a:xfrm>
              <a:off x="9431034" y="4615303"/>
              <a:ext cx="511278" cy="294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76</a:t>
              </a:r>
              <a:endParaRPr lang="id-ID" sz="14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B64F46F-A412-410E-8CDF-69BA9BE0F27F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9143998" y="4762787"/>
              <a:ext cx="2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8099E02-B5C8-4C51-9FC2-A6FD9C7D977D}"/>
              </a:ext>
            </a:extLst>
          </p:cNvPr>
          <p:cNvSpPr txBox="1"/>
          <p:nvPr/>
        </p:nvSpPr>
        <p:spPr>
          <a:xfrm>
            <a:off x="9327445" y="1936412"/>
            <a:ext cx="921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LinkedList</a:t>
            </a:r>
            <a:endParaRPr lang="id-ID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03F89E-08A9-4445-8212-99B5F8FF2648}"/>
              </a:ext>
            </a:extLst>
          </p:cNvPr>
          <p:cNvSpPr txBox="1"/>
          <p:nvPr/>
        </p:nvSpPr>
        <p:spPr>
          <a:xfrm>
            <a:off x="8516637" y="5254887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chain: </a:t>
            </a:r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56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vs Separate Chaining</a:t>
            </a:r>
            <a:endParaRPr lang="en-I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3FEED6D-5E41-4DD0-B988-3FF56A367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987940"/>
              </p:ext>
            </p:extLst>
          </p:nvPr>
        </p:nvGraphicFramePr>
        <p:xfrm>
          <a:off x="838202" y="2071688"/>
          <a:ext cx="105155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2">
                  <a:extLst>
                    <a:ext uri="{9D8B030D-6E8A-4147-A177-3AD203B41FA5}">
                      <a16:colId xmlns:a16="http://schemas.microsoft.com/office/drawing/2014/main" val="618529753"/>
                    </a:ext>
                  </a:extLst>
                </a:gridCol>
                <a:gridCol w="4910138">
                  <a:extLst>
                    <a:ext uri="{9D8B030D-6E8A-4147-A177-3AD203B41FA5}">
                      <a16:colId xmlns:a16="http://schemas.microsoft.com/office/drawing/2014/main" val="2249744355"/>
                    </a:ext>
                  </a:extLst>
                </a:gridCol>
                <a:gridCol w="4910138">
                  <a:extLst>
                    <a:ext uri="{9D8B030D-6E8A-4147-A177-3AD203B41FA5}">
                      <a16:colId xmlns:a16="http://schemas.microsoft.com/office/drawing/2014/main" val="1461376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Open Addressing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Separate Chaining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9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Addressing requires more computation.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Chaining is simpler to implement.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9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 open addressing, table may become full.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chaining, Hash table never fills up, we can always add more elements to chain.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9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addressing requires extra care for to avoid clustering and load factor.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Chaining is Less sensitive to the hash function or load factors.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0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addressing is used when the frequency and number of keys is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Chaining is mostly used when it is unknown how many and how frequently keys may be inserted or deleted.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6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addressing provides better cache performance as everything is stored in the same table.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Cache performance of chaining is not good as keys are stored using linked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Open addressing, a slot can be used even if an input doesn’t map to 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Wastage of Space (Some Parts of hash table in chaining are never used).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85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links in Open addressing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Chaining uses extra space for links.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3670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to hash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Folding</a:t>
            </a:r>
          </a:p>
          <a:p>
            <a:r>
              <a:rPr lang="en-ID" sz="2400" dirty="0"/>
              <a:t>Extraction</a:t>
            </a:r>
          </a:p>
          <a:p>
            <a:r>
              <a:rPr lang="en-ID" sz="2400" dirty="0"/>
              <a:t>Radix Transformation</a:t>
            </a:r>
          </a:p>
          <a:p>
            <a:r>
              <a:rPr lang="en-ID" sz="2400" dirty="0"/>
              <a:t>String-based key hashing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Folding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96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 this method, the key is divided into several parts. These parts are combined or folded in certain way.</a:t>
            </a:r>
          </a:p>
          <a:p>
            <a:endParaRPr lang="en-US" sz="1800" dirty="0"/>
          </a:p>
          <a:p>
            <a:r>
              <a:rPr lang="en-US" sz="1800" dirty="0"/>
              <a:t>For example the social identity number “123-456-789” can be:</a:t>
            </a:r>
          </a:p>
          <a:p>
            <a:pPr lvl="1"/>
            <a:r>
              <a:rPr lang="en-US" sz="1600" dirty="0"/>
              <a:t>Divided into 3 parts: 123, 456, 789, resulting new number 1.368.</a:t>
            </a:r>
          </a:p>
          <a:p>
            <a:pPr lvl="1"/>
            <a:r>
              <a:rPr lang="en-US" sz="1600" dirty="0"/>
              <a:t>Divided into 5 parts: 12, 34, 56,78, 9 resulting new number 189.</a:t>
            </a:r>
          </a:p>
          <a:p>
            <a:pPr lvl="1"/>
            <a:r>
              <a:rPr lang="en-US" sz="1600" dirty="0"/>
              <a:t>These number then divided modulo </a:t>
            </a:r>
            <a:r>
              <a:rPr lang="en-US" sz="1600" dirty="0" err="1"/>
              <a:t>Tsize</a:t>
            </a:r>
            <a:r>
              <a:rPr lang="en-US" sz="16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These parts sometimes folded with reversed order. For example, the number “123-456-789” can be divided into 3 parts, but the 2</a:t>
            </a:r>
            <a:r>
              <a:rPr lang="en-US" sz="1800" baseline="30000" dirty="0"/>
              <a:t>nd</a:t>
            </a:r>
            <a:r>
              <a:rPr lang="en-US" sz="1800" dirty="0"/>
              <a:t> part reversed (123, </a:t>
            </a:r>
            <a:r>
              <a:rPr lang="en-US" sz="1800" dirty="0">
                <a:solidFill>
                  <a:srgbClr val="C00000"/>
                </a:solidFill>
              </a:rPr>
              <a:t>654</a:t>
            </a:r>
            <a:r>
              <a:rPr lang="en-US" sz="1800" dirty="0"/>
              <a:t>, 789) resulting new number 1.566.</a:t>
            </a:r>
          </a:p>
          <a:p>
            <a:endParaRPr lang="en-US" sz="1800" dirty="0"/>
          </a:p>
          <a:p>
            <a:r>
              <a:rPr lang="en-US" sz="1800" dirty="0"/>
              <a:t>For string, the key can be folded using “</a:t>
            </a:r>
            <a:r>
              <a:rPr lang="en-US" sz="1800" dirty="0" err="1"/>
              <a:t>xor</a:t>
            </a:r>
            <a:r>
              <a:rPr lang="en-US" sz="1800" dirty="0"/>
              <a:t>” operator in C++.</a:t>
            </a:r>
          </a:p>
          <a:p>
            <a:pPr lvl="1"/>
            <a:r>
              <a:rPr lang="en-US" sz="1600" dirty="0"/>
              <a:t>h(“</a:t>
            </a:r>
            <a:r>
              <a:rPr lang="en-US" sz="1600" dirty="0" err="1"/>
              <a:t>abcd</a:t>
            </a:r>
            <a:r>
              <a:rPr lang="en-US" sz="1600" dirty="0"/>
              <a:t>”) = ‘a’ ^ ‘b’ ^ ‘c’ ^ ‘d’ = 4</a:t>
            </a:r>
          </a:p>
          <a:p>
            <a:pPr lvl="1"/>
            <a:r>
              <a:rPr lang="en-ID" sz="1600" dirty="0"/>
              <a:t>h(“</a:t>
            </a:r>
            <a:r>
              <a:rPr lang="en-ID" sz="1600" dirty="0" err="1"/>
              <a:t>abcd</a:t>
            </a:r>
            <a:r>
              <a:rPr lang="en-ID" sz="1600" dirty="0"/>
              <a:t>”) = ‘ab’ ^ ‘cd’ = 518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41842F-CFD9-405E-B292-E85B137D5470}"/>
                  </a:ext>
                </a:extLst>
              </p:cNvPr>
              <p:cNvSpPr txBox="1"/>
              <p:nvPr/>
            </p:nvSpPr>
            <p:spPr>
              <a:xfrm>
                <a:off x="7747818" y="2934745"/>
                <a:ext cx="4189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"123−456−789"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41842F-CFD9-405E-B292-E85B137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18" y="2934745"/>
                <a:ext cx="4189800" cy="276999"/>
              </a:xfrm>
              <a:prstGeom prst="rect">
                <a:avLst/>
              </a:prstGeom>
              <a:blipFill>
                <a:blip r:embed="rId4"/>
                <a:stretch>
                  <a:fillRect l="-873" r="-1019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0E886-1F3E-45E6-9C7E-C46387CBFC09}"/>
                  </a:ext>
                </a:extLst>
              </p:cNvPr>
              <p:cNvSpPr txBox="1"/>
              <p:nvPr/>
            </p:nvSpPr>
            <p:spPr>
              <a:xfrm>
                <a:off x="7747818" y="4154715"/>
                <a:ext cx="4189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"123−456−789"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=1566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0E886-1F3E-45E6-9C7E-C46387CB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18" y="4154715"/>
                <a:ext cx="4189801" cy="276999"/>
              </a:xfrm>
              <a:prstGeom prst="rect">
                <a:avLst/>
              </a:prstGeom>
              <a:blipFill>
                <a:blip r:embed="rId5"/>
                <a:stretch>
                  <a:fillRect l="-873" r="-1019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A62C2D-087C-4E48-AAAB-2F12E2DBC5C5}"/>
                  </a:ext>
                </a:extLst>
              </p:cNvPr>
              <p:cNvSpPr txBox="1"/>
              <p:nvPr/>
            </p:nvSpPr>
            <p:spPr>
              <a:xfrm>
                <a:off x="7747818" y="5236185"/>
                <a:ext cx="2848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=518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A62C2D-087C-4E48-AAAB-2F12E2DB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18" y="5236185"/>
                <a:ext cx="2848087" cy="276999"/>
              </a:xfrm>
              <a:prstGeom prst="rect">
                <a:avLst/>
              </a:prstGeom>
              <a:blipFill>
                <a:blip r:embed="rId6"/>
                <a:stretch>
                  <a:fillRect l="-1499" r="-1713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Extraction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129" cy="4351338"/>
          </a:xfrm>
        </p:spPr>
        <p:txBody>
          <a:bodyPr>
            <a:normAutofit fontScale="92500" lnSpcReduction="10000"/>
          </a:bodyPr>
          <a:lstStyle/>
          <a:p>
            <a:r>
              <a:rPr lang="en-ID" sz="2000" dirty="0"/>
              <a:t>In extraction method, only a part of the key used to compute the hash index.</a:t>
            </a:r>
          </a:p>
          <a:p>
            <a:endParaRPr lang="en-ID" sz="2000" dirty="0"/>
          </a:p>
          <a:p>
            <a:r>
              <a:rPr lang="en-ID" sz="2000" dirty="0"/>
              <a:t>For example, several digit of students Id’s in the same department can be omitted because this number usually the same.</a:t>
            </a:r>
          </a:p>
          <a:p>
            <a:pPr lvl="1"/>
            <a:r>
              <a:rPr lang="en-ID" sz="1800" dirty="0"/>
              <a:t>Students Id’s “</a:t>
            </a:r>
            <a:r>
              <a:rPr lang="en-ID" sz="1800" dirty="0">
                <a:solidFill>
                  <a:srgbClr val="FF0000"/>
                </a:solidFill>
              </a:rPr>
              <a:t>201510</a:t>
            </a:r>
            <a:r>
              <a:rPr lang="en-ID" sz="1800" dirty="0"/>
              <a:t>1023”. First 6-digits of this number is a department identity number, so every students will have the same first 6-digits number. So we could only use the rest digits after that number, ex. 1023.</a:t>
            </a:r>
          </a:p>
          <a:p>
            <a:pPr lvl="1"/>
            <a:endParaRPr lang="en-ID" sz="1800" dirty="0"/>
          </a:p>
          <a:p>
            <a:pPr lvl="1"/>
            <a:endParaRPr lang="en-ID" sz="1800" dirty="0"/>
          </a:p>
          <a:p>
            <a:r>
              <a:rPr lang="en-ID" sz="2000" dirty="0"/>
              <a:t>Other method can be extracting several first and last digit of a number. Then combine together using folding technique.</a:t>
            </a:r>
          </a:p>
          <a:p>
            <a:pPr lvl="1"/>
            <a:r>
              <a:rPr lang="en-ID" sz="1800" dirty="0"/>
              <a:t>Example social identity number “123-456-789”, we only use first 3 digits 123 and last 3 digits 789, then added together into 912.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E916B0-6C82-4619-98BA-A64743955887}"/>
                  </a:ext>
                </a:extLst>
              </p:cNvPr>
              <p:cNvSpPr txBox="1"/>
              <p:nvPr/>
            </p:nvSpPr>
            <p:spPr>
              <a:xfrm>
                <a:off x="8062451" y="3862794"/>
                <a:ext cx="3766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2015101023"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1023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E916B0-6C82-4619-98BA-A6474395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51" y="3862794"/>
                <a:ext cx="3766608" cy="276999"/>
              </a:xfrm>
              <a:prstGeom prst="rect">
                <a:avLst/>
              </a:prstGeom>
              <a:blipFill>
                <a:blip r:embed="rId4"/>
                <a:stretch>
                  <a:fillRect l="-1135" r="-1297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99DE6A-7326-483F-9C09-EF01B4E8D497}"/>
                  </a:ext>
                </a:extLst>
              </p:cNvPr>
              <p:cNvSpPr txBox="1"/>
              <p:nvPr/>
            </p:nvSpPr>
            <p:spPr>
              <a:xfrm>
                <a:off x="8062451" y="5330064"/>
                <a:ext cx="3664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123−456−789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912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99DE6A-7326-483F-9C09-EF01B4E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51" y="5330064"/>
                <a:ext cx="3664016" cy="276999"/>
              </a:xfrm>
              <a:prstGeom prst="rect">
                <a:avLst/>
              </a:prstGeom>
              <a:blipFill>
                <a:blip r:embed="rId5"/>
                <a:stretch>
                  <a:fillRect l="-1165" r="-1165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Radix Transformation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4252" cy="4351338"/>
          </a:xfrm>
        </p:spPr>
        <p:txBody>
          <a:bodyPr>
            <a:normAutofit/>
          </a:bodyPr>
          <a:lstStyle/>
          <a:p>
            <a:r>
              <a:rPr lang="en-ID" sz="2000" dirty="0"/>
              <a:t>In radix transformation method, we can transform a number into another number base.</a:t>
            </a:r>
          </a:p>
          <a:p>
            <a:endParaRPr lang="en-ID" sz="2000" dirty="0"/>
          </a:p>
          <a:p>
            <a:r>
              <a:rPr lang="en-ID" sz="2000" dirty="0"/>
              <a:t>For example, the decimal (base-10) key is transformed into </a:t>
            </a:r>
            <a:r>
              <a:rPr lang="en-ID" sz="2000" dirty="0" err="1"/>
              <a:t>nonal</a:t>
            </a:r>
            <a:r>
              <a:rPr lang="en-ID" sz="2000" dirty="0"/>
              <a:t> (base-9) key, but treated as decimal number.</a:t>
            </a:r>
          </a:p>
          <a:p>
            <a:pPr lvl="1"/>
            <a:r>
              <a:rPr lang="en-ID" sz="1800" dirty="0"/>
              <a:t>Decimal 345 is transformed into </a:t>
            </a:r>
            <a:r>
              <a:rPr lang="en-ID" sz="1800" dirty="0" err="1"/>
              <a:t>nonal</a:t>
            </a:r>
            <a:r>
              <a:rPr lang="en-ID" sz="1800" dirty="0"/>
              <a:t> 423 (treated as a decimal).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6ADB6A-E884-4711-A6A9-9285B165D07A}"/>
                  </a:ext>
                </a:extLst>
              </p:cNvPr>
              <p:cNvSpPr txBox="1"/>
              <p:nvPr/>
            </p:nvSpPr>
            <p:spPr>
              <a:xfrm>
                <a:off x="8559804" y="3544730"/>
                <a:ext cx="2557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423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𝑇𝑠𝑖𝑧𝑒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6ADB6A-E884-4711-A6A9-9285B165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804" y="3544730"/>
                <a:ext cx="2557944" cy="276999"/>
              </a:xfrm>
              <a:prstGeom prst="rect">
                <a:avLst/>
              </a:prstGeom>
              <a:blipFill>
                <a:blip r:embed="rId4"/>
                <a:stretch>
                  <a:fillRect l="-1905" r="-1667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F8E1-486A-4C51-B051-43B80500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Hashing</a:t>
            </a:r>
          </a:p>
          <a:p>
            <a:r>
              <a:rPr lang="en-US" sz="2400" dirty="0"/>
              <a:t>Hash Function</a:t>
            </a:r>
          </a:p>
          <a:p>
            <a:r>
              <a:rPr lang="en-US" sz="2400" dirty="0"/>
              <a:t>Collision Resolution</a:t>
            </a:r>
          </a:p>
          <a:p>
            <a:pPr lvl="1"/>
            <a:r>
              <a:rPr lang="en-US" sz="2000" dirty="0"/>
              <a:t>Open Addressing</a:t>
            </a:r>
          </a:p>
          <a:p>
            <a:pPr lvl="2"/>
            <a:r>
              <a:rPr lang="en-US" sz="1800" dirty="0"/>
              <a:t>Linear Probing</a:t>
            </a:r>
          </a:p>
          <a:p>
            <a:pPr lvl="2"/>
            <a:r>
              <a:rPr lang="en-US" sz="1800" dirty="0"/>
              <a:t>Quadratic Probing</a:t>
            </a:r>
          </a:p>
          <a:p>
            <a:pPr lvl="2"/>
            <a:r>
              <a:rPr lang="en-US" sz="1800" dirty="0"/>
              <a:t>Double Hashing</a:t>
            </a:r>
          </a:p>
          <a:p>
            <a:pPr lvl="1"/>
            <a:r>
              <a:rPr lang="en-US" sz="2000" dirty="0"/>
              <a:t>Separate Chaining</a:t>
            </a:r>
          </a:p>
          <a:p>
            <a:pPr lvl="1"/>
            <a:endParaRPr lang="en-US" sz="2000" dirty="0"/>
          </a:p>
          <a:p>
            <a:r>
              <a:rPr lang="en-US" sz="2400" dirty="0"/>
              <a:t>Determining the key to hash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50CBE1-47BE-429D-A197-05D7E829178B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A97AE-A5D1-47FA-85AB-156CBE78EE6B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7288E2-7DAB-4168-8BF7-3C8410F251C3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9C62B8-88EF-45F5-A0E4-A60389EB511B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F6E365-C2C7-457A-9B64-DBF5A8CE780C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5B6E04-1A53-42C7-86F4-8A7528FE3A6C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8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String-based key hashing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sz="2000" dirty="0"/>
              <a:t>A string can be transform into an integer by converting each characters into integers and added together.</a:t>
            </a:r>
          </a:p>
          <a:p>
            <a:r>
              <a:rPr lang="en-ID" sz="2000" dirty="0"/>
              <a:t>However, that method increases collision, for example:</a:t>
            </a:r>
          </a:p>
          <a:p>
            <a:pPr lvl="1"/>
            <a:r>
              <a:rPr lang="en-ID" sz="1800" dirty="0"/>
              <a:t>Suppose  a = 1, b=2, c=3, …</a:t>
            </a:r>
          </a:p>
          <a:p>
            <a:pPr lvl="1"/>
            <a:r>
              <a:rPr lang="en-ID" sz="1800" dirty="0"/>
              <a:t>Then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h(“</a:t>
            </a:r>
            <a:r>
              <a:rPr lang="en-ID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(1+2+3) mod </a:t>
            </a:r>
            <a:r>
              <a:rPr lang="en-ID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/>
              <a:t>will collide with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h(“cba”) = (3+2+1) mode </a:t>
            </a:r>
            <a:r>
              <a:rPr lang="en-ID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D" sz="2000" dirty="0"/>
          </a:p>
          <a:p>
            <a:r>
              <a:rPr lang="en-ID" sz="2000" dirty="0"/>
              <a:t>A method called </a:t>
            </a:r>
            <a:r>
              <a:rPr lang="en-ID" sz="2000" b="1" dirty="0"/>
              <a:t>polynomial rolling hash function </a:t>
            </a:r>
            <a:r>
              <a:rPr lang="en-ID" sz="2000" dirty="0"/>
              <a:t>can minimize this effect.</a:t>
            </a:r>
          </a:p>
          <a:p>
            <a:endParaRPr lang="en-ID" sz="2000" b="1" dirty="0"/>
          </a:p>
          <a:p>
            <a:pPr lvl="1"/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h(s) = (s[0]*p</a:t>
            </a:r>
            <a:r>
              <a:rPr lang="en-ID" sz="19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s[1]*p</a:t>
            </a:r>
            <a:r>
              <a:rPr lang="en-ID" sz="19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s[2]*p</a:t>
            </a:r>
            <a:r>
              <a:rPr lang="en-ID" sz="19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s[3]*p</a:t>
            </a:r>
            <a:r>
              <a:rPr lang="en-ID" sz="19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s[n-1]*p</a:t>
            </a:r>
            <a:r>
              <a:rPr lang="en-ID" sz="19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ID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1600" dirty="0">
                <a:cs typeface="Times New Roman" panose="02020603050405020304" pitchFamily="18" charset="0"/>
              </a:rPr>
              <a:t>Where p is a prime number </a:t>
            </a:r>
            <a:r>
              <a:rPr lang="en-US" sz="1600" dirty="0">
                <a:cs typeface="Times New Roman" panose="02020603050405020304" pitchFamily="18" charset="0"/>
              </a:rPr>
              <a:t>roughly equal to the number of characters in the input alphabet. When we only using lowercase letter, p=31 is a good choice. But when we are using lowercase and uppercase letters, then p=51 is a better choice.</a:t>
            </a:r>
          </a:p>
          <a:p>
            <a:pPr lvl="1"/>
            <a:endParaRPr lang="en-ID" sz="1600" dirty="0">
              <a:cs typeface="Times New Roman" panose="02020603050405020304" pitchFamily="18" charset="0"/>
            </a:endParaRPr>
          </a:p>
          <a:p>
            <a:r>
              <a:rPr lang="en-ID" sz="2000" dirty="0"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h(“hello”) = (8*31</a:t>
            </a:r>
            <a:r>
              <a:rPr lang="en-ID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+ 5*31</a:t>
            </a:r>
            <a:r>
              <a:rPr lang="en-ID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+ 12*31</a:t>
            </a:r>
            <a:r>
              <a:rPr lang="en-ID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+ 12*31</a:t>
            </a:r>
            <a:r>
              <a:rPr lang="en-ID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+ 15*31</a:t>
            </a:r>
            <a:r>
              <a:rPr lang="en-ID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Understanding about hashing, hash function, and hash table</a:t>
            </a:r>
          </a:p>
          <a:p>
            <a:r>
              <a:rPr lang="en-ID" sz="2000" dirty="0"/>
              <a:t>Hash collision and its resolutions:</a:t>
            </a:r>
          </a:p>
          <a:p>
            <a:pPr lvl="1"/>
            <a:r>
              <a:rPr lang="en-ID" sz="1800" dirty="0"/>
              <a:t>Open Addressing: Linear Probe, Quadratic Probe, and Double Hashing</a:t>
            </a:r>
          </a:p>
          <a:p>
            <a:pPr lvl="1"/>
            <a:r>
              <a:rPr lang="en-ID" sz="1800" dirty="0"/>
              <a:t>Separate Chaining</a:t>
            </a:r>
          </a:p>
          <a:p>
            <a:pPr lvl="1"/>
            <a:endParaRPr lang="en-ID" sz="1800" dirty="0"/>
          </a:p>
          <a:p>
            <a:r>
              <a:rPr lang="en-ID" sz="2000" dirty="0"/>
              <a:t>Advantages and disadvantages between open addressing and separate chaining</a:t>
            </a:r>
          </a:p>
          <a:p>
            <a:r>
              <a:rPr lang="en-ID" sz="2000" dirty="0"/>
              <a:t>How to determine key to be used in the hash function.</a:t>
            </a:r>
          </a:p>
          <a:p>
            <a:endParaRPr lang="en-ID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5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Using Linear Probing method, </a:t>
            </a:r>
            <a:r>
              <a:rPr lang="en-US" sz="2400" dirty="0"/>
              <a:t>insert keys 32, 53, 22, 92, 17, 34, 24, 37, and 56 into a hash table of </a:t>
            </a:r>
            <a:r>
              <a:rPr lang="en-US" sz="2400" dirty="0" err="1"/>
              <a:t>Tsize</a:t>
            </a:r>
            <a:r>
              <a:rPr lang="en-US" sz="2400" dirty="0"/>
              <a:t> = 10</a:t>
            </a:r>
          </a:p>
          <a:p>
            <a:endParaRPr lang="en-US" sz="2400" dirty="0"/>
          </a:p>
          <a:p>
            <a:r>
              <a:rPr lang="en-US" sz="2400" dirty="0"/>
              <a:t>Using Quadratic Probing method, insert keys 0, 15, 16, 20, 30, 25, 26, and 36 into a hash table of </a:t>
            </a:r>
            <a:r>
              <a:rPr lang="en-US" sz="2400" dirty="0" err="1"/>
              <a:t>Tsize</a:t>
            </a:r>
            <a:r>
              <a:rPr lang="en-US" sz="2400" dirty="0"/>
              <a:t> = 10</a:t>
            </a:r>
            <a:endParaRPr lang="en-ID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1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in Array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443"/>
          </a:xfrm>
        </p:spPr>
        <p:txBody>
          <a:bodyPr>
            <a:normAutofit fontScale="85000" lnSpcReduction="20000"/>
          </a:bodyPr>
          <a:lstStyle/>
          <a:p>
            <a:r>
              <a:rPr lang="en-ID" sz="2400" dirty="0"/>
              <a:t>In sequential search, data within an array can be retrieve by comparing each key in the array to the search value </a:t>
            </a:r>
            <a:r>
              <a:rPr lang="en-ID" sz="2400" b="1" dirty="0"/>
              <a:t>one-by-one</a:t>
            </a:r>
            <a:r>
              <a:rPr lang="en-ID" sz="2400" dirty="0"/>
              <a:t>.</a:t>
            </a:r>
          </a:p>
          <a:p>
            <a:r>
              <a:rPr lang="en-ID" sz="2400" b="1" dirty="0"/>
              <a:t>Is it efficient?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A93A8B-38BB-431D-9B22-700BE4A2D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03363"/>
              </p:ext>
            </p:extLst>
          </p:nvPr>
        </p:nvGraphicFramePr>
        <p:xfrm>
          <a:off x="5466535" y="3601778"/>
          <a:ext cx="45010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11">
                  <a:extLst>
                    <a:ext uri="{9D8B030D-6E8A-4147-A177-3AD203B41FA5}">
                      <a16:colId xmlns:a16="http://schemas.microsoft.com/office/drawing/2014/main" val="258945651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4156302508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3173545809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242094252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222252637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84229671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189579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index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64269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13B75EE-27F0-4896-9449-7F1AE4BCC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58325"/>
              </p:ext>
            </p:extLst>
          </p:nvPr>
        </p:nvGraphicFramePr>
        <p:xfrm>
          <a:off x="5466534" y="5187300"/>
          <a:ext cx="45010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11">
                  <a:extLst>
                    <a:ext uri="{9D8B030D-6E8A-4147-A177-3AD203B41FA5}">
                      <a16:colId xmlns:a16="http://schemas.microsoft.com/office/drawing/2014/main" val="4010917167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4156302508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3173545809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242094252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222252637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842296712"/>
                    </a:ext>
                  </a:extLst>
                </a:gridCol>
                <a:gridCol w="643011">
                  <a:extLst>
                    <a:ext uri="{9D8B030D-6E8A-4147-A177-3AD203B41FA5}">
                      <a16:colId xmlns:a16="http://schemas.microsoft.com/office/drawing/2014/main" val="189579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index</a:t>
                      </a:r>
                      <a:endParaRPr lang="id-ID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d-ID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626964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4DB408C5-AFF5-489D-BABE-ACA0A2E51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29647"/>
              </p:ext>
            </p:extLst>
          </p:nvPr>
        </p:nvGraphicFramePr>
        <p:xfrm>
          <a:off x="927839" y="2987650"/>
          <a:ext cx="379080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83">
                  <a:extLst>
                    <a:ext uri="{9D8B030D-6E8A-4147-A177-3AD203B41FA5}">
                      <a16:colId xmlns:a16="http://schemas.microsoft.com/office/drawing/2014/main" val="570705669"/>
                    </a:ext>
                  </a:extLst>
                </a:gridCol>
                <a:gridCol w="788074">
                  <a:extLst>
                    <a:ext uri="{9D8B030D-6E8A-4147-A177-3AD203B41FA5}">
                      <a16:colId xmlns:a16="http://schemas.microsoft.com/office/drawing/2014/main" val="27380488"/>
                    </a:ext>
                  </a:extLst>
                </a:gridCol>
                <a:gridCol w="1387647">
                  <a:extLst>
                    <a:ext uri="{9D8B030D-6E8A-4147-A177-3AD203B41FA5}">
                      <a16:colId xmlns:a16="http://schemas.microsoft.com/office/drawing/2014/main" val="3362640130"/>
                    </a:ext>
                  </a:extLst>
                </a:gridCol>
                <a:gridCol w="1070403">
                  <a:extLst>
                    <a:ext uri="{9D8B030D-6E8A-4147-A177-3AD203B41FA5}">
                      <a16:colId xmlns:a16="http://schemas.microsoft.com/office/drawing/2014/main" val="2488542990"/>
                    </a:ext>
                  </a:extLst>
                </a:gridCol>
              </a:tblGrid>
              <a:tr h="239892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Name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err="1"/>
                        <a:t>Addr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err="1"/>
                        <a:t>DoB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48324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01-01-1990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66003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Dustin</a:t>
                      </a:r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Hanoi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69536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Ellen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Kuala Lumpur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03-03-1992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8225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04-04-1993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12401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Catrina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Bangkok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05-05-1994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5305"/>
                  </a:ext>
                </a:extLst>
              </a:tr>
              <a:tr h="239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Phnom Penh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02-02-1991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7282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32DC653-1506-4610-A454-F4435E7DC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09225"/>
              </p:ext>
            </p:extLst>
          </p:nvPr>
        </p:nvGraphicFramePr>
        <p:xfrm>
          <a:off x="7453490" y="3001212"/>
          <a:ext cx="2871158" cy="29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42">
                  <a:extLst>
                    <a:ext uri="{9D8B030D-6E8A-4147-A177-3AD203B41FA5}">
                      <a16:colId xmlns:a16="http://schemas.microsoft.com/office/drawing/2014/main" val="2975918207"/>
                    </a:ext>
                  </a:extLst>
                </a:gridCol>
                <a:gridCol w="1227357">
                  <a:extLst>
                    <a:ext uri="{9D8B030D-6E8A-4147-A177-3AD203B41FA5}">
                      <a16:colId xmlns:a16="http://schemas.microsoft.com/office/drawing/2014/main" val="284239502"/>
                    </a:ext>
                  </a:extLst>
                </a:gridCol>
                <a:gridCol w="946759">
                  <a:extLst>
                    <a:ext uri="{9D8B030D-6E8A-4147-A177-3AD203B41FA5}">
                      <a16:colId xmlns:a16="http://schemas.microsoft.com/office/drawing/2014/main" val="1874148582"/>
                    </a:ext>
                  </a:extLst>
                </a:gridCol>
              </a:tblGrid>
              <a:tr h="291562">
                <a:tc>
                  <a:txBody>
                    <a:bodyPr/>
                    <a:lstStyle/>
                    <a:p>
                      <a:r>
                        <a:rPr lang="id-ID" sz="12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 </a:t>
                      </a:r>
                      <a:endParaRPr lang="id-ID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4D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200" b="0" dirty="0">
                          <a:solidFill>
                            <a:sysClr val="windowText" lastClr="000000"/>
                          </a:solidFill>
                        </a:rPr>
                        <a:t>Phnom Penh</a:t>
                      </a:r>
                    </a:p>
                  </a:txBody>
                  <a:tcPr>
                    <a:solidFill>
                      <a:srgbClr val="C4D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02-02-1991</a:t>
                      </a:r>
                      <a:endParaRPr lang="id-ID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4D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78386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6480C1-08F6-4210-A4DE-16CB8F5CDA83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6962342" y="3247077"/>
            <a:ext cx="591231" cy="3910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E29B9E2-A257-4615-AA6B-D1EBF005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52805"/>
              </p:ext>
            </p:extLst>
          </p:nvPr>
        </p:nvGraphicFramePr>
        <p:xfrm>
          <a:off x="7453490" y="4583749"/>
          <a:ext cx="2871158" cy="29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42">
                  <a:extLst>
                    <a:ext uri="{9D8B030D-6E8A-4147-A177-3AD203B41FA5}">
                      <a16:colId xmlns:a16="http://schemas.microsoft.com/office/drawing/2014/main" val="2975918207"/>
                    </a:ext>
                  </a:extLst>
                </a:gridCol>
                <a:gridCol w="1227357">
                  <a:extLst>
                    <a:ext uri="{9D8B030D-6E8A-4147-A177-3AD203B41FA5}">
                      <a16:colId xmlns:a16="http://schemas.microsoft.com/office/drawing/2014/main" val="284239502"/>
                    </a:ext>
                  </a:extLst>
                </a:gridCol>
                <a:gridCol w="946759">
                  <a:extLst>
                    <a:ext uri="{9D8B030D-6E8A-4147-A177-3AD203B41FA5}">
                      <a16:colId xmlns:a16="http://schemas.microsoft.com/office/drawing/2014/main" val="1874148582"/>
                    </a:ext>
                  </a:extLst>
                </a:gridCol>
              </a:tblGrid>
              <a:tr h="291562">
                <a:tc>
                  <a:txBody>
                    <a:bodyPr/>
                    <a:lstStyle/>
                    <a:p>
                      <a:r>
                        <a:rPr lang="id-ID" sz="12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 </a:t>
                      </a:r>
                      <a:endParaRPr lang="id-ID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4D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200" b="0" dirty="0">
                          <a:solidFill>
                            <a:sysClr val="windowText" lastClr="000000"/>
                          </a:solidFill>
                        </a:rPr>
                        <a:t>Phnom Penh</a:t>
                      </a:r>
                    </a:p>
                  </a:txBody>
                  <a:tcPr>
                    <a:solidFill>
                      <a:srgbClr val="C4D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02-02-1991</a:t>
                      </a:r>
                      <a:endParaRPr lang="id-ID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4D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78386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CC3E45-9830-490E-8CA7-A4E6580EBB65}"/>
              </a:ext>
            </a:extLst>
          </p:cNvPr>
          <p:cNvCxnSpPr/>
          <p:nvPr/>
        </p:nvCxnSpPr>
        <p:spPr>
          <a:xfrm flipV="1">
            <a:off x="9587032" y="4875311"/>
            <a:ext cx="0" cy="311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34EDF-EBE6-4D07-B046-336D78D1856B}"/>
              </a:ext>
            </a:extLst>
          </p:cNvPr>
          <p:cNvSpPr txBox="1"/>
          <p:nvPr/>
        </p:nvSpPr>
        <p:spPr>
          <a:xfrm>
            <a:off x="5466534" y="322673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Ordered array</a:t>
            </a:r>
            <a:endParaRPr lang="id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02FAF-CDA9-43EF-AF5D-FB140FDCCF7E}"/>
              </a:ext>
            </a:extLst>
          </p:cNvPr>
          <p:cNvSpPr txBox="1"/>
          <p:nvPr/>
        </p:nvSpPr>
        <p:spPr>
          <a:xfrm>
            <a:off x="5466534" y="4887081"/>
            <a:ext cx="144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Un-ordered array</a:t>
            </a:r>
            <a:endParaRPr lang="id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540AE-2B15-4C10-8DC9-16C4B1B99D1C}"/>
              </a:ext>
            </a:extLst>
          </p:cNvPr>
          <p:cNvSpPr txBox="1"/>
          <p:nvPr/>
        </p:nvSpPr>
        <p:spPr>
          <a:xfrm>
            <a:off x="5466534" y="2465673"/>
            <a:ext cx="27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Find element with key=11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9BFDF-4A99-4F9B-8287-A06387D2B5FF}"/>
              </a:ext>
            </a:extLst>
          </p:cNvPr>
          <p:cNvSpPr txBox="1"/>
          <p:nvPr/>
        </p:nvSpPr>
        <p:spPr>
          <a:xfrm>
            <a:off x="10426473" y="3596139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Hops:</a:t>
            </a:r>
            <a:r>
              <a:rPr lang="en-US" dirty="0"/>
              <a:t> 2</a:t>
            </a:r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8352E-6D58-4997-9C46-4E4997E4F866}"/>
              </a:ext>
            </a:extLst>
          </p:cNvPr>
          <p:cNvSpPr txBox="1"/>
          <p:nvPr/>
        </p:nvSpPr>
        <p:spPr>
          <a:xfrm>
            <a:off x="10460157" y="5194858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Hops:</a:t>
            </a:r>
            <a:r>
              <a:rPr lang="en-US" dirty="0"/>
              <a:t>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17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6" grpId="0"/>
      <p:bldP spid="19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17073"/>
          </a:xfrm>
        </p:spPr>
        <p:txBody>
          <a:bodyPr>
            <a:noAutofit/>
          </a:bodyPr>
          <a:lstStyle/>
          <a:p>
            <a:r>
              <a:rPr lang="en-US" sz="1800" dirty="0"/>
              <a:t>The idea of hashing is to distribute entries (key/value pairs) uniformly across an array.</a:t>
            </a:r>
          </a:p>
          <a:p>
            <a:r>
              <a:rPr lang="en-US" sz="1800" dirty="0"/>
              <a:t>In hashing, </a:t>
            </a:r>
            <a:r>
              <a:rPr lang="en-US" sz="1800" b="1" dirty="0"/>
              <a:t>large keys </a:t>
            </a:r>
            <a:r>
              <a:rPr lang="en-US" sz="1800" dirty="0"/>
              <a:t>are converted into </a:t>
            </a:r>
            <a:r>
              <a:rPr lang="en-US" sz="1800" b="1" dirty="0"/>
              <a:t>small keys </a:t>
            </a:r>
            <a:r>
              <a:rPr lang="en-US" sz="1800" dirty="0"/>
              <a:t>by using </a:t>
            </a:r>
            <a:r>
              <a:rPr lang="en-US" sz="1800" b="1" dirty="0">
                <a:solidFill>
                  <a:srgbClr val="FF0000"/>
                </a:solidFill>
              </a:rPr>
              <a:t>hash functions</a:t>
            </a:r>
            <a:r>
              <a:rPr lang="en-US" sz="1800" b="1" dirty="0"/>
              <a:t>.</a:t>
            </a:r>
          </a:p>
          <a:p>
            <a:r>
              <a:rPr lang="en-US" sz="1800" dirty="0"/>
              <a:t>The values are then stored in a data structure called </a:t>
            </a:r>
            <a:r>
              <a:rPr lang="en-US" sz="1800" b="1" dirty="0">
                <a:solidFill>
                  <a:srgbClr val="FF0000"/>
                </a:solidFill>
              </a:rPr>
              <a:t>hash table</a:t>
            </a:r>
            <a:r>
              <a:rPr lang="en-US" sz="1800" dirty="0"/>
              <a:t>.</a:t>
            </a:r>
          </a:p>
          <a:p>
            <a:r>
              <a:rPr lang="en-US" sz="1800" dirty="0"/>
              <a:t>The hash function computes an </a:t>
            </a:r>
            <a:r>
              <a:rPr lang="en-US" sz="1800" b="1" dirty="0">
                <a:solidFill>
                  <a:srgbClr val="FF0000"/>
                </a:solidFill>
              </a:rPr>
              <a:t>index</a:t>
            </a:r>
            <a:r>
              <a:rPr lang="en-US" sz="1800" dirty="0"/>
              <a:t> that suggests where an entry can be found or inserted in hash table.</a:t>
            </a:r>
            <a:endParaRPr lang="en-ID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D786427-2270-4AFF-A4C7-A3917640A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2149"/>
              </p:ext>
            </p:extLst>
          </p:nvPr>
        </p:nvGraphicFramePr>
        <p:xfrm>
          <a:off x="7548883" y="3749675"/>
          <a:ext cx="41967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81">
                  <a:extLst>
                    <a:ext uri="{9D8B030D-6E8A-4147-A177-3AD203B41FA5}">
                      <a16:colId xmlns:a16="http://schemas.microsoft.com/office/drawing/2014/main" val="570705669"/>
                    </a:ext>
                  </a:extLst>
                </a:gridCol>
                <a:gridCol w="603181">
                  <a:extLst>
                    <a:ext uri="{9D8B030D-6E8A-4147-A177-3AD203B41FA5}">
                      <a16:colId xmlns:a16="http://schemas.microsoft.com/office/drawing/2014/main" val="1742941288"/>
                    </a:ext>
                  </a:extLst>
                </a:gridCol>
                <a:gridCol w="719838">
                  <a:extLst>
                    <a:ext uri="{9D8B030D-6E8A-4147-A177-3AD203B41FA5}">
                      <a16:colId xmlns:a16="http://schemas.microsoft.com/office/drawing/2014/main" val="27380488"/>
                    </a:ext>
                  </a:extLst>
                </a:gridCol>
                <a:gridCol w="1206809">
                  <a:extLst>
                    <a:ext uri="{9D8B030D-6E8A-4147-A177-3AD203B41FA5}">
                      <a16:colId xmlns:a16="http://schemas.microsoft.com/office/drawing/2014/main" val="3362640130"/>
                    </a:ext>
                  </a:extLst>
                </a:gridCol>
                <a:gridCol w="1063779">
                  <a:extLst>
                    <a:ext uri="{9D8B030D-6E8A-4147-A177-3AD203B41FA5}">
                      <a16:colId xmlns:a16="http://schemas.microsoft.com/office/drawing/2014/main" val="248854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Name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err="1"/>
                        <a:t>Addr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err="1"/>
                        <a:t>DoB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01-01-1990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6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Phnom Penh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02-02-1991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6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Catrina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Bangkok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05-05-1994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04-04-1993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Dustin</a:t>
                      </a:r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Hanoi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Ellen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Kuala Lumpur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03-03-1992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728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8F261E3-0644-4CAD-8458-B01CF583CE4F}"/>
              </a:ext>
            </a:extLst>
          </p:cNvPr>
          <p:cNvSpPr txBox="1"/>
          <p:nvPr/>
        </p:nvSpPr>
        <p:spPr>
          <a:xfrm>
            <a:off x="4980411" y="6203766"/>
            <a:ext cx="17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10 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Table 17">
            <a:extLst>
              <a:ext uri="{FF2B5EF4-FFF2-40B4-BE49-F238E27FC236}">
                <a16:creationId xmlns:a16="http://schemas.microsoft.com/office/drawing/2014/main" id="{C0F7CC6A-9353-48B1-82A0-F3A026E44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4283"/>
              </p:ext>
            </p:extLst>
          </p:nvPr>
        </p:nvGraphicFramePr>
        <p:xfrm>
          <a:off x="460528" y="3881229"/>
          <a:ext cx="3675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71">
                  <a:extLst>
                    <a:ext uri="{9D8B030D-6E8A-4147-A177-3AD203B41FA5}">
                      <a16:colId xmlns:a16="http://schemas.microsoft.com/office/drawing/2014/main" val="570705669"/>
                    </a:ext>
                  </a:extLst>
                </a:gridCol>
                <a:gridCol w="764182">
                  <a:extLst>
                    <a:ext uri="{9D8B030D-6E8A-4147-A177-3AD203B41FA5}">
                      <a16:colId xmlns:a16="http://schemas.microsoft.com/office/drawing/2014/main" val="27380488"/>
                    </a:ext>
                  </a:extLst>
                </a:gridCol>
                <a:gridCol w="1321569">
                  <a:extLst>
                    <a:ext uri="{9D8B030D-6E8A-4147-A177-3AD203B41FA5}">
                      <a16:colId xmlns:a16="http://schemas.microsoft.com/office/drawing/2014/main" val="3362640130"/>
                    </a:ext>
                  </a:extLst>
                </a:gridCol>
                <a:gridCol w="1061965">
                  <a:extLst>
                    <a:ext uri="{9D8B030D-6E8A-4147-A177-3AD203B41FA5}">
                      <a16:colId xmlns:a16="http://schemas.microsoft.com/office/drawing/2014/main" val="248854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Name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err="1"/>
                        <a:t>Addr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err="1"/>
                        <a:t>DoB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Adam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01-01-1990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6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Dustin</a:t>
                      </a:r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Hanoi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6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Ellen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Kuala Lumpur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03-03-1992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04-04-1993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Catrina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Bangkok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05-05-1994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 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Phnom Penh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02-02-1991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72822"/>
                  </a:ext>
                </a:extLst>
              </a:tr>
            </a:tbl>
          </a:graphicData>
        </a:graphic>
      </p:graphicFrame>
      <p:sp>
        <p:nvSpPr>
          <p:cNvPr id="51" name="Flowchart: Manual Operation 50">
            <a:extLst>
              <a:ext uri="{FF2B5EF4-FFF2-40B4-BE49-F238E27FC236}">
                <a16:creationId xmlns:a16="http://schemas.microsoft.com/office/drawing/2014/main" id="{5A6ECE64-A19A-4B36-BA7F-34ED8DC2046D}"/>
              </a:ext>
            </a:extLst>
          </p:cNvPr>
          <p:cNvSpPr/>
          <p:nvPr/>
        </p:nvSpPr>
        <p:spPr>
          <a:xfrm rot="16200000">
            <a:off x="3884883" y="4515796"/>
            <a:ext cx="2212848" cy="1709777"/>
          </a:xfrm>
          <a:prstGeom prst="flowChartManualOperation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87FFA35E-5739-4F0C-9AF7-852E1B87F804}"/>
              </a:ext>
            </a:extLst>
          </p:cNvPr>
          <p:cNvSpPr/>
          <p:nvPr/>
        </p:nvSpPr>
        <p:spPr>
          <a:xfrm rot="5400000">
            <a:off x="5587570" y="4515797"/>
            <a:ext cx="2212848" cy="1709777"/>
          </a:xfrm>
          <a:prstGeom prst="flowChartManualOperation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22B18A-1749-42AD-9C24-BB32669055CD}"/>
              </a:ext>
            </a:extLst>
          </p:cNvPr>
          <p:cNvSpPr/>
          <p:nvPr/>
        </p:nvSpPr>
        <p:spPr>
          <a:xfrm>
            <a:off x="5113977" y="4643340"/>
            <a:ext cx="1464437" cy="14644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Hash Function</a:t>
            </a:r>
            <a:endParaRPr lang="id-ID" b="1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A5369B1-3286-4C48-99DC-328CA0B5EBD2}"/>
              </a:ext>
            </a:extLst>
          </p:cNvPr>
          <p:cNvSpPr/>
          <p:nvPr/>
        </p:nvSpPr>
        <p:spPr>
          <a:xfrm>
            <a:off x="4296454" y="5147836"/>
            <a:ext cx="955830" cy="481777"/>
          </a:xfrm>
          <a:prstGeom prst="rightArrow">
            <a:avLst/>
          </a:prstGeom>
          <a:gradFill>
            <a:gsLst>
              <a:gs pos="0">
                <a:srgbClr val="C4D3EC"/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Key</a:t>
            </a:r>
            <a:endParaRPr lang="id-ID" sz="1400" dirty="0">
              <a:solidFill>
                <a:srgbClr val="0070C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3223141-9717-4C91-808E-7E6E767DF067}"/>
              </a:ext>
            </a:extLst>
          </p:cNvPr>
          <p:cNvSpPr/>
          <p:nvPr/>
        </p:nvSpPr>
        <p:spPr>
          <a:xfrm>
            <a:off x="6389306" y="5138958"/>
            <a:ext cx="955830" cy="481777"/>
          </a:xfrm>
          <a:prstGeom prst="rightArrow">
            <a:avLst/>
          </a:prstGeom>
          <a:gradFill>
            <a:gsLst>
              <a:gs pos="0">
                <a:srgbClr val="C4D3EC"/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Index</a:t>
            </a:r>
            <a:endParaRPr lang="id-ID" sz="1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04016-766E-4AC7-8D57-ADA8FEF233E2}"/>
              </a:ext>
            </a:extLst>
          </p:cNvPr>
          <p:cNvSpPr txBox="1"/>
          <p:nvPr/>
        </p:nvSpPr>
        <p:spPr>
          <a:xfrm>
            <a:off x="460525" y="3511897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Entries</a:t>
            </a:r>
            <a:endParaRPr lang="id-ID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C8672-AF56-4F3F-A5FE-DFC03D8CCCB8}"/>
              </a:ext>
            </a:extLst>
          </p:cNvPr>
          <p:cNvSpPr txBox="1"/>
          <p:nvPr/>
        </p:nvSpPr>
        <p:spPr>
          <a:xfrm>
            <a:off x="7548883" y="3396109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  <a:endParaRPr lang="id-ID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A26D6-474F-4BF7-9A41-9AE335FE79BB}"/>
              </a:ext>
            </a:extLst>
          </p:cNvPr>
          <p:cNvGrpSpPr/>
          <p:nvPr/>
        </p:nvGrpSpPr>
        <p:grpSpPr>
          <a:xfrm>
            <a:off x="7752630" y="4352755"/>
            <a:ext cx="3978842" cy="2014762"/>
            <a:chOff x="7752630" y="4372419"/>
            <a:chExt cx="270615" cy="20147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B4A6FE-AD47-4442-8149-B1531FAC5810}"/>
                </a:ext>
              </a:extLst>
            </p:cNvPr>
            <p:cNvSpPr/>
            <p:nvPr/>
          </p:nvSpPr>
          <p:spPr>
            <a:xfrm>
              <a:off x="7752630" y="4372419"/>
              <a:ext cx="270493" cy="2113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3F602-847A-402D-9A30-1E93A051D582}"/>
                </a:ext>
              </a:extLst>
            </p:cNvPr>
            <p:cNvSpPr/>
            <p:nvPr/>
          </p:nvSpPr>
          <p:spPr>
            <a:xfrm>
              <a:off x="7752630" y="4732941"/>
              <a:ext cx="270493" cy="2113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48CD4A-AE4B-4C1B-A765-ED2CB7F09CF7}"/>
                </a:ext>
              </a:extLst>
            </p:cNvPr>
            <p:cNvSpPr/>
            <p:nvPr/>
          </p:nvSpPr>
          <p:spPr>
            <a:xfrm>
              <a:off x="7752630" y="5072125"/>
              <a:ext cx="270493" cy="2113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E49C1F-D68A-477D-87FD-16CF90E1140B}"/>
                </a:ext>
              </a:extLst>
            </p:cNvPr>
            <p:cNvSpPr/>
            <p:nvPr/>
          </p:nvSpPr>
          <p:spPr>
            <a:xfrm>
              <a:off x="7752630" y="5432647"/>
              <a:ext cx="270493" cy="2113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DE88A8-D4AB-45FC-AF06-BA51263AAF1C}"/>
                </a:ext>
              </a:extLst>
            </p:cNvPr>
            <p:cNvSpPr/>
            <p:nvPr/>
          </p:nvSpPr>
          <p:spPr>
            <a:xfrm>
              <a:off x="7752752" y="5815271"/>
              <a:ext cx="270493" cy="2113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C1389B-A97B-4428-81C0-A88338FBA11E}"/>
                </a:ext>
              </a:extLst>
            </p:cNvPr>
            <p:cNvSpPr/>
            <p:nvPr/>
          </p:nvSpPr>
          <p:spPr>
            <a:xfrm>
              <a:off x="7752752" y="6175793"/>
              <a:ext cx="270493" cy="2113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582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1" grpId="0" animBg="1"/>
      <p:bldP spid="52" grpId="0" animBg="1"/>
      <p:bldP spid="46" grpId="0" animBg="1"/>
      <p:bldP spid="53" grpId="0" animBg="1"/>
      <p:bldP spid="54" grpId="0" animBg="1"/>
      <p:bldP spid="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The Division method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43511" cy="4351338"/>
          </a:xfrm>
        </p:spPr>
        <p:txBody>
          <a:bodyPr>
            <a:normAutofit/>
          </a:bodyPr>
          <a:lstStyle/>
          <a:p>
            <a:endParaRPr lang="en-ID" sz="1800" dirty="0"/>
          </a:p>
          <a:p>
            <a:endParaRPr lang="en-ID" sz="1800" dirty="0"/>
          </a:p>
          <a:p>
            <a:r>
              <a:rPr lang="en-ID" sz="1800" dirty="0"/>
              <a:t>The division method usually follow this formula (hash function)</a:t>
            </a:r>
          </a:p>
          <a:p>
            <a:endParaRPr lang="en-ID" sz="1800" dirty="0"/>
          </a:p>
          <a:p>
            <a:pPr marL="0" indent="0">
              <a:buNone/>
            </a:pPr>
            <a:r>
              <a:rPr lang="da-D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h(k) = k mod Tsize </a:t>
            </a:r>
          </a:p>
          <a:p>
            <a:endParaRPr lang="en-ID" sz="1800" dirty="0"/>
          </a:p>
          <a:p>
            <a:r>
              <a:rPr lang="en-ID" sz="1800" dirty="0"/>
              <a:t>Where </a:t>
            </a:r>
            <a:r>
              <a:rPr lang="en-ID" sz="1800" i="1" dirty="0"/>
              <a:t>k</a:t>
            </a:r>
            <a:r>
              <a:rPr lang="en-ID" sz="1800" dirty="0"/>
              <a:t> is the input key, and </a:t>
            </a:r>
            <a:r>
              <a:rPr lang="en-ID" sz="1800" i="1" dirty="0" err="1"/>
              <a:t>Tsize</a:t>
            </a:r>
            <a:r>
              <a:rPr lang="en-ID" sz="1800" dirty="0"/>
              <a:t> is the table (array) size.</a:t>
            </a:r>
            <a:endParaRPr lang="da-DK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924B2E-0E4C-414E-886B-7A4199D28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31676"/>
              </p:ext>
            </p:extLst>
          </p:nvPr>
        </p:nvGraphicFramePr>
        <p:xfrm>
          <a:off x="4971557" y="2575231"/>
          <a:ext cx="29901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57">
                  <a:extLst>
                    <a:ext uri="{9D8B030D-6E8A-4147-A177-3AD203B41FA5}">
                      <a16:colId xmlns:a16="http://schemas.microsoft.com/office/drawing/2014/main" val="2366100817"/>
                    </a:ext>
                  </a:extLst>
                </a:gridCol>
                <a:gridCol w="2456760">
                  <a:extLst>
                    <a:ext uri="{9D8B030D-6E8A-4147-A177-3AD203B41FA5}">
                      <a16:colId xmlns:a16="http://schemas.microsoft.com/office/drawing/2014/main" val="86041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h(k) = k mod 10</a:t>
                      </a:r>
                      <a:endParaRPr lang="id-ID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3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h(10) = 10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1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h(44) = 44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1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h(55) = 55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h(33) = 33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h(22) = 22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h(11) = 11 mod 10 =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044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D3A26C-A9D0-45B8-A0E3-C8C02E40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64179"/>
              </p:ext>
            </p:extLst>
          </p:nvPr>
        </p:nvGraphicFramePr>
        <p:xfrm>
          <a:off x="9739060" y="2575231"/>
          <a:ext cx="21717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178318750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04150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6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6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9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8358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91007-AE69-4533-AB2B-998BBAE0C1C9}"/>
              </a:ext>
            </a:extLst>
          </p:cNvPr>
          <p:cNvCxnSpPr/>
          <p:nvPr/>
        </p:nvCxnSpPr>
        <p:spPr>
          <a:xfrm>
            <a:off x="7961674" y="3147525"/>
            <a:ext cx="1777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4C9653-B872-4863-999F-973F2796EB44}"/>
              </a:ext>
            </a:extLst>
          </p:cNvPr>
          <p:cNvCxnSpPr/>
          <p:nvPr/>
        </p:nvCxnSpPr>
        <p:spPr>
          <a:xfrm>
            <a:off x="7961674" y="3497894"/>
            <a:ext cx="1777387" cy="115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FD5339-B672-47C0-BAD9-9A71FFD81E0E}"/>
              </a:ext>
            </a:extLst>
          </p:cNvPr>
          <p:cNvCxnSpPr/>
          <p:nvPr/>
        </p:nvCxnSpPr>
        <p:spPr>
          <a:xfrm>
            <a:off x="7961674" y="3873171"/>
            <a:ext cx="1777387" cy="1134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83D5C-76B5-44F3-9533-C8CE8AC76627}"/>
              </a:ext>
            </a:extLst>
          </p:cNvPr>
          <p:cNvCxnSpPr/>
          <p:nvPr/>
        </p:nvCxnSpPr>
        <p:spPr>
          <a:xfrm>
            <a:off x="7961674" y="4251826"/>
            <a:ext cx="1777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20FAD1-5FCA-45B9-BA79-A709D5EE393F}"/>
              </a:ext>
            </a:extLst>
          </p:cNvPr>
          <p:cNvCxnSpPr>
            <a:cxnSpLocks/>
          </p:cNvCxnSpPr>
          <p:nvPr/>
        </p:nvCxnSpPr>
        <p:spPr>
          <a:xfrm flipV="1">
            <a:off x="7961674" y="3873171"/>
            <a:ext cx="1777387" cy="78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BE5C38-FF64-4A36-84A0-AFE3EAFFC9D8}"/>
              </a:ext>
            </a:extLst>
          </p:cNvPr>
          <p:cNvCxnSpPr/>
          <p:nvPr/>
        </p:nvCxnSpPr>
        <p:spPr>
          <a:xfrm flipV="1">
            <a:off x="7961674" y="3497894"/>
            <a:ext cx="1777387" cy="150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E934C-BB22-42E9-A31E-13A27D98DCDE}"/>
              </a:ext>
            </a:extLst>
          </p:cNvPr>
          <p:cNvSpPr/>
          <p:nvPr/>
        </p:nvSpPr>
        <p:spPr>
          <a:xfrm>
            <a:off x="5598838" y="3006797"/>
            <a:ext cx="1657350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B74525-ADF0-43F5-A8F5-2017D4A57F88}"/>
              </a:ext>
            </a:extLst>
          </p:cNvPr>
          <p:cNvSpPr/>
          <p:nvPr/>
        </p:nvSpPr>
        <p:spPr>
          <a:xfrm>
            <a:off x="5598838" y="3758637"/>
            <a:ext cx="1657350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BCFECC-3C3B-4D1D-ABA6-38C10AB33A6C}"/>
              </a:ext>
            </a:extLst>
          </p:cNvPr>
          <p:cNvSpPr/>
          <p:nvPr/>
        </p:nvSpPr>
        <p:spPr>
          <a:xfrm>
            <a:off x="5598838" y="4461582"/>
            <a:ext cx="1657350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1314D8-576F-4598-9C12-DFBA0F4619F9}"/>
              </a:ext>
            </a:extLst>
          </p:cNvPr>
          <p:cNvSpPr/>
          <p:nvPr/>
        </p:nvSpPr>
        <p:spPr>
          <a:xfrm>
            <a:off x="5598838" y="3367319"/>
            <a:ext cx="1657350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531B1-3590-42C1-91E9-F5DF56197325}"/>
              </a:ext>
            </a:extLst>
          </p:cNvPr>
          <p:cNvSpPr/>
          <p:nvPr/>
        </p:nvSpPr>
        <p:spPr>
          <a:xfrm>
            <a:off x="5590156" y="4109474"/>
            <a:ext cx="1657350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F72FEA-9308-4A42-B02A-F8DCC525A89C}"/>
              </a:ext>
            </a:extLst>
          </p:cNvPr>
          <p:cNvSpPr/>
          <p:nvPr/>
        </p:nvSpPr>
        <p:spPr>
          <a:xfrm>
            <a:off x="5599988" y="4851629"/>
            <a:ext cx="1657350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D8EA1-F1EB-4AAF-9E9B-7DA3376ED5B5}"/>
              </a:ext>
            </a:extLst>
          </p:cNvPr>
          <p:cNvSpPr/>
          <p:nvPr/>
        </p:nvSpPr>
        <p:spPr>
          <a:xfrm>
            <a:off x="11072566" y="3006797"/>
            <a:ext cx="651851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21BDD9-50F0-4A2B-97E4-88CA8B15AB80}"/>
              </a:ext>
            </a:extLst>
          </p:cNvPr>
          <p:cNvSpPr/>
          <p:nvPr/>
        </p:nvSpPr>
        <p:spPr>
          <a:xfrm>
            <a:off x="11072566" y="3758637"/>
            <a:ext cx="651851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F66115-46AF-43B8-AA04-682A6CE89018}"/>
              </a:ext>
            </a:extLst>
          </p:cNvPr>
          <p:cNvSpPr/>
          <p:nvPr/>
        </p:nvSpPr>
        <p:spPr>
          <a:xfrm>
            <a:off x="11072566" y="4461582"/>
            <a:ext cx="651851" cy="2159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49897-CD75-44B6-AA6B-742F0B07BC1B}"/>
              </a:ext>
            </a:extLst>
          </p:cNvPr>
          <p:cNvSpPr/>
          <p:nvPr/>
        </p:nvSpPr>
        <p:spPr>
          <a:xfrm>
            <a:off x="11072566" y="3367319"/>
            <a:ext cx="651851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BF6E7A-C5AD-4AF8-A86B-0DBFCDD35D7D}"/>
              </a:ext>
            </a:extLst>
          </p:cNvPr>
          <p:cNvSpPr/>
          <p:nvPr/>
        </p:nvSpPr>
        <p:spPr>
          <a:xfrm>
            <a:off x="11069151" y="4109474"/>
            <a:ext cx="651851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5C48A9-109D-45EB-999E-A01D77233957}"/>
              </a:ext>
            </a:extLst>
          </p:cNvPr>
          <p:cNvSpPr/>
          <p:nvPr/>
        </p:nvSpPr>
        <p:spPr>
          <a:xfrm>
            <a:off x="11069151" y="4851629"/>
            <a:ext cx="651851" cy="21590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6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Collision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58265" cy="2966720"/>
          </a:xfrm>
        </p:spPr>
        <p:txBody>
          <a:bodyPr>
            <a:normAutofit/>
          </a:bodyPr>
          <a:lstStyle/>
          <a:p>
            <a:endParaRPr lang="en-ID" sz="1800" dirty="0"/>
          </a:p>
          <a:p>
            <a:endParaRPr lang="en-ID" sz="1800" dirty="0"/>
          </a:p>
          <a:p>
            <a:r>
              <a:rPr lang="en-ID" sz="1800" dirty="0"/>
              <a:t>The </a:t>
            </a:r>
            <a:r>
              <a:rPr lang="en-ID" sz="1800" b="1" dirty="0">
                <a:solidFill>
                  <a:srgbClr val="FF0000"/>
                </a:solidFill>
              </a:rPr>
              <a:t>hash collision </a:t>
            </a:r>
            <a:r>
              <a:rPr lang="en-ID" sz="1800" dirty="0"/>
              <a:t>is a condition in which two or more hash indexes (which are calculated from the hash function) have the same value.</a:t>
            </a:r>
          </a:p>
          <a:p>
            <a:endParaRPr lang="en-ID" sz="1800" dirty="0"/>
          </a:p>
          <a:p>
            <a:r>
              <a:rPr lang="en-ID" sz="1800" dirty="0"/>
              <a:t>How can we resolve this?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4215108-35D9-4968-82AF-ADC61AB7E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1429"/>
              </p:ext>
            </p:extLst>
          </p:nvPr>
        </p:nvGraphicFramePr>
        <p:xfrm>
          <a:off x="5037559" y="2575231"/>
          <a:ext cx="29901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57">
                  <a:extLst>
                    <a:ext uri="{9D8B030D-6E8A-4147-A177-3AD203B41FA5}">
                      <a16:colId xmlns:a16="http://schemas.microsoft.com/office/drawing/2014/main" val="2366100817"/>
                    </a:ext>
                  </a:extLst>
                </a:gridCol>
                <a:gridCol w="2456760">
                  <a:extLst>
                    <a:ext uri="{9D8B030D-6E8A-4147-A177-3AD203B41FA5}">
                      <a16:colId xmlns:a16="http://schemas.microsoft.com/office/drawing/2014/main" val="86041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h(k) = k mod 10</a:t>
                      </a:r>
                      <a:endParaRPr lang="id-ID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3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h(10) = 10 mod 10 = 0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1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h(44) = 44 mod 10 = 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1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h(55) = 55 mod 10 = 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h(33) = 33 mod 10 = 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h(22) = 22 mod 10 = 2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h(10) = 11 mod 10 = 1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0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h(20) = 20 mod 10 = 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849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B9EE10-00ED-4152-81CC-67F9E590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50499"/>
              </p:ext>
            </p:extLst>
          </p:nvPr>
        </p:nvGraphicFramePr>
        <p:xfrm>
          <a:off x="9805062" y="2575231"/>
          <a:ext cx="21057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93">
                  <a:extLst>
                    <a:ext uri="{9D8B030D-6E8A-4147-A177-3AD203B41FA5}">
                      <a16:colId xmlns:a16="http://schemas.microsoft.com/office/drawing/2014/main" val="178318750"/>
                    </a:ext>
                  </a:extLst>
                </a:gridCol>
                <a:gridCol w="1052893">
                  <a:extLst>
                    <a:ext uri="{9D8B030D-6E8A-4147-A177-3AD203B41FA5}">
                      <a16:colId xmlns:a16="http://schemas.microsoft.com/office/drawing/2014/main" val="68069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6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6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5418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122022-CEC9-4D37-8FA7-E69911F16283}"/>
              </a:ext>
            </a:extLst>
          </p:cNvPr>
          <p:cNvCxnSpPr/>
          <p:nvPr/>
        </p:nvCxnSpPr>
        <p:spPr>
          <a:xfrm>
            <a:off x="8027676" y="3147525"/>
            <a:ext cx="1777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1C60E-C540-47BD-BD37-B52854362BB7}"/>
              </a:ext>
            </a:extLst>
          </p:cNvPr>
          <p:cNvCxnSpPr/>
          <p:nvPr/>
        </p:nvCxnSpPr>
        <p:spPr>
          <a:xfrm>
            <a:off x="8027676" y="3497894"/>
            <a:ext cx="1777387" cy="115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DECE29-9F80-40A6-BD4C-71C7DAEF03E9}"/>
              </a:ext>
            </a:extLst>
          </p:cNvPr>
          <p:cNvCxnSpPr/>
          <p:nvPr/>
        </p:nvCxnSpPr>
        <p:spPr>
          <a:xfrm>
            <a:off x="8027676" y="3873171"/>
            <a:ext cx="1777387" cy="1134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C6C97E-F0D0-4F3A-9333-9E200E663371}"/>
              </a:ext>
            </a:extLst>
          </p:cNvPr>
          <p:cNvCxnSpPr/>
          <p:nvPr/>
        </p:nvCxnSpPr>
        <p:spPr>
          <a:xfrm>
            <a:off x="8027676" y="4251826"/>
            <a:ext cx="17773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824C32-117E-4928-AE30-225C6233F7BA}"/>
              </a:ext>
            </a:extLst>
          </p:cNvPr>
          <p:cNvCxnSpPr>
            <a:cxnSpLocks/>
          </p:cNvCxnSpPr>
          <p:nvPr/>
        </p:nvCxnSpPr>
        <p:spPr>
          <a:xfrm flipV="1">
            <a:off x="8027676" y="3873171"/>
            <a:ext cx="1777387" cy="78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095E7A-0008-4163-9E70-557E8294FBF0}"/>
              </a:ext>
            </a:extLst>
          </p:cNvPr>
          <p:cNvCxnSpPr/>
          <p:nvPr/>
        </p:nvCxnSpPr>
        <p:spPr>
          <a:xfrm flipV="1">
            <a:off x="8027676" y="3497894"/>
            <a:ext cx="1777387" cy="150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45FAC9-29BE-4AB4-AE60-2591857C3F9A}"/>
              </a:ext>
            </a:extLst>
          </p:cNvPr>
          <p:cNvSpPr txBox="1"/>
          <p:nvPr/>
        </p:nvSpPr>
        <p:spPr>
          <a:xfrm>
            <a:off x="8027676" y="51933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???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67DAE6-51D3-4993-A32F-F6F4CAA1ABF0}"/>
              </a:ext>
            </a:extLst>
          </p:cNvPr>
          <p:cNvSpPr/>
          <p:nvPr/>
        </p:nvSpPr>
        <p:spPr>
          <a:xfrm>
            <a:off x="5161980" y="5264152"/>
            <a:ext cx="2085975" cy="1852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9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Addressing</a:t>
            </a:r>
          </a:p>
          <a:p>
            <a:pPr lvl="1"/>
            <a:r>
              <a:rPr lang="en-US" dirty="0"/>
              <a:t>Linear Probing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Double Hashing</a:t>
            </a:r>
          </a:p>
          <a:p>
            <a:pPr lvl="1"/>
            <a:endParaRPr lang="en-US" dirty="0"/>
          </a:p>
          <a:p>
            <a:r>
              <a:rPr lang="en-US" dirty="0"/>
              <a:t>Separate Chaining</a:t>
            </a:r>
          </a:p>
          <a:p>
            <a:endParaRPr lang="en-ID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6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351338"/>
          </a:xfrm>
          <a:ln w="19050">
            <a:solidFill>
              <a:srgbClr val="38A4DC"/>
            </a:solidFill>
          </a:ln>
        </p:spPr>
        <p:txBody>
          <a:bodyPr>
            <a:normAutofit fontScale="85000" lnSpcReduction="10000"/>
          </a:bodyPr>
          <a:lstStyle/>
          <a:p>
            <a:endParaRPr lang="en-ID" sz="2200" b="1" dirty="0"/>
          </a:p>
          <a:p>
            <a:pPr marL="0" indent="0">
              <a:buNone/>
            </a:pPr>
            <a:r>
              <a:rPr lang="en-ID" sz="2200" b="1" dirty="0"/>
              <a:t>Linear probing algorithm:</a:t>
            </a:r>
          </a:p>
          <a:p>
            <a:endParaRPr lang="en-ID" sz="2400" dirty="0"/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471" y="1825625"/>
            <a:ext cx="4950741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b="1" dirty="0" err="1"/>
              <a:t>Tsize</a:t>
            </a:r>
            <a:r>
              <a:rPr lang="en-US" sz="1900" b="1" dirty="0"/>
              <a:t>	:</a:t>
            </a:r>
            <a:r>
              <a:rPr lang="en-US" sz="1900" dirty="0"/>
              <a:t> 7</a:t>
            </a:r>
          </a:p>
          <a:p>
            <a:pPr marL="0" indent="0">
              <a:buNone/>
            </a:pPr>
            <a:r>
              <a:rPr lang="en-US" sz="1900" b="1" dirty="0"/>
              <a:t>Input	:</a:t>
            </a:r>
            <a:r>
              <a:rPr lang="en-US" sz="1900" dirty="0"/>
              <a:t> 50, 700, 76, 85, 92, 73, 101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Insert 50 	: index 1</a:t>
            </a:r>
          </a:p>
          <a:p>
            <a:r>
              <a:rPr lang="en-US" sz="1900" dirty="0"/>
              <a:t>Insert 700	: index 0</a:t>
            </a:r>
          </a:p>
          <a:p>
            <a:r>
              <a:rPr lang="en-US" sz="1900" dirty="0"/>
              <a:t>Insert 76	: index 6</a:t>
            </a:r>
          </a:p>
          <a:p>
            <a:r>
              <a:rPr lang="en-US" sz="1900" dirty="0"/>
              <a:t>Insert 85	: index 1, collision with 50</a:t>
            </a:r>
          </a:p>
          <a:p>
            <a:pPr lvl="1"/>
            <a:r>
              <a:rPr lang="en-US" sz="1700" dirty="0"/>
              <a:t>Insert 85 at the next bucket, index 2</a:t>
            </a:r>
          </a:p>
          <a:p>
            <a:r>
              <a:rPr lang="en-US" sz="1900" dirty="0"/>
              <a:t>Insert 92	: index 1, collision with 50</a:t>
            </a:r>
          </a:p>
          <a:p>
            <a:pPr lvl="1"/>
            <a:r>
              <a:rPr lang="en-US" sz="1700" dirty="0"/>
              <a:t>Insert 92 at the next bucket, index 2, collision to 85.</a:t>
            </a:r>
          </a:p>
          <a:p>
            <a:pPr lvl="1"/>
            <a:r>
              <a:rPr lang="en-US" sz="1700" dirty="0"/>
              <a:t>Insert 92 at the next bucket, index 3</a:t>
            </a:r>
          </a:p>
          <a:p>
            <a:r>
              <a:rPr lang="en-US" sz="1900" dirty="0"/>
              <a:t>Insert 73	: index 3, collision with 92</a:t>
            </a:r>
          </a:p>
          <a:p>
            <a:pPr lvl="1"/>
            <a:r>
              <a:rPr lang="en-US" sz="1600" dirty="0"/>
              <a:t>Insert 73 at the next bucket, index 4</a:t>
            </a:r>
          </a:p>
          <a:p>
            <a:r>
              <a:rPr lang="en-US" sz="1900" dirty="0"/>
              <a:t>Insert 101	: index 3, collision with 92</a:t>
            </a:r>
          </a:p>
          <a:p>
            <a:pPr lvl="1"/>
            <a:r>
              <a:rPr lang="en-US" sz="1600" dirty="0"/>
              <a:t>Insert 101 at the next bucket, index 4, collision with 73</a:t>
            </a:r>
          </a:p>
          <a:p>
            <a:pPr lvl="1"/>
            <a:r>
              <a:rPr lang="en-US" sz="1600" dirty="0"/>
              <a:t>Insert 101 at the next bucket, index 5</a:t>
            </a:r>
          </a:p>
          <a:p>
            <a:endParaRPr lang="id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31479"/>
              </p:ext>
            </p:extLst>
          </p:nvPr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097278" y="321648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097278" y="396832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097278" y="4683622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097278" y="3577002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093863" y="4319157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093863" y="5061312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102015" y="5432891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5C263-D2F7-40C2-ABBA-9EC58BDA8613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575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018F-D128-4CBE-A4EC-280AB97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4E1C-8B88-4DA0-AF1A-EB063B5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999270" cy="4351338"/>
          </a:xfrm>
          <a:ln w="19050">
            <a:solidFill>
              <a:srgbClr val="38A4DC"/>
            </a:solidFill>
          </a:ln>
        </p:spPr>
        <p:txBody>
          <a:bodyPr>
            <a:normAutofit fontScale="92500" lnSpcReduction="20000"/>
          </a:bodyPr>
          <a:lstStyle/>
          <a:p>
            <a:endParaRPr lang="en-ID" sz="2200" b="1" dirty="0"/>
          </a:p>
          <a:p>
            <a:pPr marL="0" indent="0">
              <a:buNone/>
            </a:pPr>
            <a:r>
              <a:rPr lang="en-ID" sz="2200" b="1" dirty="0"/>
              <a:t>Linear probing algorithm:</a:t>
            </a:r>
          </a:p>
          <a:p>
            <a:endParaRPr lang="en-ID" sz="2400" dirty="0"/>
          </a:p>
          <a:p>
            <a:pPr lvl="1"/>
            <a:r>
              <a:rPr lang="en-ID" sz="2000" dirty="0"/>
              <a:t>Calculate hash index using </a:t>
            </a:r>
          </a:p>
          <a:p>
            <a:pPr lvl="2"/>
            <a:r>
              <a:rPr lang="da-D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k mod Tsize</a:t>
            </a:r>
          </a:p>
          <a:p>
            <a:pPr lvl="2"/>
            <a:endParaRPr lang="da-DK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</a:t>
            </a:r>
            <a:r>
              <a:rPr lang="en-ID" sz="2000" dirty="0"/>
              <a:t> 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000" dirty="0"/>
              <a:t>If bucket 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D" sz="2000" dirty="0">
                <a:cs typeface="Times New Roman" panose="02020603050405020304" pitchFamily="18" charset="0"/>
              </a:rPr>
              <a:t>is full, then try </a:t>
            </a:r>
          </a:p>
          <a:p>
            <a:pPr lvl="2"/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(h(k) </a:t>
            </a:r>
            <a:r>
              <a:rPr lang="en-ID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Tsize</a:t>
            </a:r>
            <a:endParaRPr lang="en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BE4B-C608-404D-8B7B-884AE6EC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3003" y="1831799"/>
            <a:ext cx="4159045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 err="1"/>
              <a:t>Tsize</a:t>
            </a:r>
            <a:r>
              <a:rPr lang="en-US" sz="1900" b="1" dirty="0"/>
              <a:t>	:</a:t>
            </a:r>
            <a:r>
              <a:rPr lang="en-US" sz="1900" dirty="0"/>
              <a:t> 7</a:t>
            </a:r>
          </a:p>
          <a:p>
            <a:pPr marL="0" indent="0">
              <a:buNone/>
            </a:pPr>
            <a:r>
              <a:rPr lang="en-US" sz="1900" b="1" dirty="0"/>
              <a:t>Input	:</a:t>
            </a:r>
            <a:r>
              <a:rPr lang="en-US" sz="1900" dirty="0"/>
              <a:t> 50, 700, 76, 85, 92, 73, 101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h(50) 	= 1</a:t>
            </a:r>
          </a:p>
          <a:p>
            <a:r>
              <a:rPr lang="en-US" sz="1900" dirty="0"/>
              <a:t>h(700) 	= 0</a:t>
            </a:r>
          </a:p>
          <a:p>
            <a:r>
              <a:rPr lang="en-US" sz="1900" dirty="0"/>
              <a:t>h(76) 	= 6</a:t>
            </a:r>
          </a:p>
          <a:p>
            <a:r>
              <a:rPr lang="en-US" sz="1900" dirty="0"/>
              <a:t>h(85) 	= 1, collision with 50</a:t>
            </a:r>
          </a:p>
          <a:p>
            <a:pPr lvl="1"/>
            <a:r>
              <a:rPr lang="en-US" sz="1700" dirty="0"/>
              <a:t>h</a:t>
            </a:r>
            <a:r>
              <a:rPr lang="en-ID" sz="1800" baseline="-25000" dirty="0">
                <a:cs typeface="Times New Roman" panose="02020603050405020304" pitchFamily="18" charset="0"/>
              </a:rPr>
              <a:t>1</a:t>
            </a:r>
            <a:r>
              <a:rPr lang="en-ID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/>
              <a:t>(85)  = 2</a:t>
            </a:r>
          </a:p>
          <a:p>
            <a:r>
              <a:rPr lang="en-US" sz="1900" dirty="0"/>
              <a:t>h(92) 	= 1, collision with 50</a:t>
            </a:r>
          </a:p>
          <a:p>
            <a:pPr lvl="1"/>
            <a:r>
              <a:rPr lang="en-US" sz="1700" dirty="0"/>
              <a:t>h</a:t>
            </a:r>
            <a:r>
              <a:rPr lang="en-ID" sz="1800" baseline="-25000" dirty="0">
                <a:cs typeface="Times New Roman" panose="02020603050405020304" pitchFamily="18" charset="0"/>
              </a:rPr>
              <a:t>1</a:t>
            </a:r>
            <a:r>
              <a:rPr lang="en-ID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/>
              <a:t>(92)  = 2, collision to 85</a:t>
            </a:r>
          </a:p>
          <a:p>
            <a:pPr lvl="1"/>
            <a:r>
              <a:rPr lang="en-US" sz="1700" dirty="0"/>
              <a:t>h</a:t>
            </a:r>
            <a:r>
              <a:rPr lang="en-ID" sz="1800" baseline="-25000" dirty="0">
                <a:cs typeface="Times New Roman" panose="02020603050405020304" pitchFamily="18" charset="0"/>
              </a:rPr>
              <a:t>2</a:t>
            </a:r>
            <a:r>
              <a:rPr lang="en-ID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/>
              <a:t>(92)  = 3</a:t>
            </a:r>
          </a:p>
          <a:p>
            <a:r>
              <a:rPr lang="en-US" sz="1900" dirty="0"/>
              <a:t>h(73)	= 3, collision with 92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1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(73)  = 4</a:t>
            </a:r>
          </a:p>
          <a:p>
            <a:r>
              <a:rPr lang="en-US" sz="1900" dirty="0"/>
              <a:t>h(101)	= 3, collision with 92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1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(101)  = 4, collision with 73</a:t>
            </a:r>
          </a:p>
          <a:p>
            <a:pPr lvl="1"/>
            <a:r>
              <a:rPr lang="en-US" sz="1600" dirty="0"/>
              <a:t>h</a:t>
            </a:r>
            <a:r>
              <a:rPr lang="en-ID" sz="1600" baseline="-25000" dirty="0">
                <a:cs typeface="Times New Roman" panose="02020603050405020304" pitchFamily="18" charset="0"/>
              </a:rPr>
              <a:t>2</a:t>
            </a:r>
            <a:r>
              <a:rPr lang="en-ID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(92)    = 5</a:t>
            </a:r>
          </a:p>
          <a:p>
            <a:endParaRPr lang="id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25BF9E-5F90-4DFE-9686-516FE0052D52}"/>
              </a:ext>
            </a:extLst>
          </p:cNvPr>
          <p:cNvGrpSpPr/>
          <p:nvPr/>
        </p:nvGrpSpPr>
        <p:grpSpPr>
          <a:xfrm>
            <a:off x="0" y="-2"/>
            <a:ext cx="12191998" cy="69012"/>
            <a:chOff x="0" y="-2"/>
            <a:chExt cx="12191998" cy="690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F5D12D-5C2A-47AA-AA51-208354D5D222}"/>
                </a:ext>
              </a:extLst>
            </p:cNvPr>
            <p:cNvSpPr/>
            <p:nvPr/>
          </p:nvSpPr>
          <p:spPr>
            <a:xfrm>
              <a:off x="0" y="-1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D729F-D0D4-48FF-BD59-0BEC8D4741B1}"/>
                </a:ext>
              </a:extLst>
            </p:cNvPr>
            <p:cNvSpPr/>
            <p:nvPr/>
          </p:nvSpPr>
          <p:spPr>
            <a:xfrm>
              <a:off x="6095999" y="-2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0D237-6BBB-4DD8-BCC0-5AA106867A1E}"/>
              </a:ext>
            </a:extLst>
          </p:cNvPr>
          <p:cNvGrpSpPr/>
          <p:nvPr/>
        </p:nvGrpSpPr>
        <p:grpSpPr>
          <a:xfrm>
            <a:off x="0" y="6797334"/>
            <a:ext cx="12191998" cy="69012"/>
            <a:chOff x="0" y="6797334"/>
            <a:chExt cx="12191998" cy="690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CF136-69FB-40E3-A7E7-4F643026293A}"/>
                </a:ext>
              </a:extLst>
            </p:cNvPr>
            <p:cNvSpPr/>
            <p:nvPr/>
          </p:nvSpPr>
          <p:spPr>
            <a:xfrm>
              <a:off x="0" y="6797335"/>
              <a:ext cx="6096000" cy="69011"/>
            </a:xfrm>
            <a:prstGeom prst="rect">
              <a:avLst/>
            </a:prstGeom>
            <a:solidFill>
              <a:srgbClr val="10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050CD-45CA-484C-94CF-9D821EAE9BB1}"/>
                </a:ext>
              </a:extLst>
            </p:cNvPr>
            <p:cNvSpPr/>
            <p:nvPr/>
          </p:nvSpPr>
          <p:spPr>
            <a:xfrm>
              <a:off x="6095999" y="6797334"/>
              <a:ext cx="6095999" cy="69011"/>
            </a:xfrm>
            <a:prstGeom prst="rect">
              <a:avLst/>
            </a:prstGeom>
            <a:solidFill>
              <a:srgbClr val="38A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43CC-8001-49E9-9667-4A546C4A4599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4" name="Picture 2" descr="Image result for logo undiksha">
              <a:extLst>
                <a:ext uri="{FF2B5EF4-FFF2-40B4-BE49-F238E27FC236}">
                  <a16:creationId xmlns:a16="http://schemas.microsoft.com/office/drawing/2014/main" id="{DCAF562F-BA98-4558-AB00-B4F3A2AC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267E0B-9142-43F6-B7F3-62F7163E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272B3-EBAF-4AA4-A07D-A2210264EFD7}"/>
              </a:ext>
            </a:extLst>
          </p:cNvPr>
          <p:cNvGraphicFramePr>
            <a:graphicFrameLocks noGrp="1"/>
          </p:cNvGraphicFramePr>
          <p:nvPr/>
        </p:nvGraphicFramePr>
        <p:xfrm>
          <a:off x="9788212" y="2776960"/>
          <a:ext cx="21717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94">
                  <a:extLst>
                    <a:ext uri="{9D8B030D-6E8A-4147-A177-3AD203B41FA5}">
                      <a16:colId xmlns:a16="http://schemas.microsoft.com/office/drawing/2014/main" val="3961833615"/>
                    </a:ext>
                  </a:extLst>
                </a:gridCol>
                <a:gridCol w="1085894">
                  <a:extLst>
                    <a:ext uri="{9D8B030D-6E8A-4147-A177-3AD203B41FA5}">
                      <a16:colId xmlns:a16="http://schemas.microsoft.com/office/drawing/2014/main" val="1126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Hash Index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042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5FB476-E49C-41A1-A131-5AFF2CA83FFD}"/>
              </a:ext>
            </a:extLst>
          </p:cNvPr>
          <p:cNvSpPr/>
          <p:nvPr/>
        </p:nvSpPr>
        <p:spPr>
          <a:xfrm>
            <a:off x="11097278" y="321648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E4003-1B60-4321-B063-8E17FDD4FF4B}"/>
              </a:ext>
            </a:extLst>
          </p:cNvPr>
          <p:cNvSpPr/>
          <p:nvPr/>
        </p:nvSpPr>
        <p:spPr>
          <a:xfrm>
            <a:off x="11097278" y="3968320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51CD-F231-40BE-B941-EBB791B56C69}"/>
              </a:ext>
            </a:extLst>
          </p:cNvPr>
          <p:cNvSpPr/>
          <p:nvPr/>
        </p:nvSpPr>
        <p:spPr>
          <a:xfrm>
            <a:off x="11097278" y="4683622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8673-F8D0-4291-8A75-820C0E176A1B}"/>
              </a:ext>
            </a:extLst>
          </p:cNvPr>
          <p:cNvSpPr/>
          <p:nvPr/>
        </p:nvSpPr>
        <p:spPr>
          <a:xfrm>
            <a:off x="11097278" y="3577002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5B54F-C799-487C-B5ED-5FE40BF44EE5}"/>
              </a:ext>
            </a:extLst>
          </p:cNvPr>
          <p:cNvSpPr/>
          <p:nvPr/>
        </p:nvSpPr>
        <p:spPr>
          <a:xfrm>
            <a:off x="11093863" y="4319157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3B770-3EB4-4A23-8B5D-7C7FD8B99E22}"/>
              </a:ext>
            </a:extLst>
          </p:cNvPr>
          <p:cNvSpPr/>
          <p:nvPr/>
        </p:nvSpPr>
        <p:spPr>
          <a:xfrm>
            <a:off x="11093863" y="5061312"/>
            <a:ext cx="651851" cy="215900"/>
          </a:xfrm>
          <a:prstGeom prst="rect">
            <a:avLst/>
          </a:prstGeom>
          <a:solidFill>
            <a:srgbClr val="E9EBF5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E4390-0D8D-4CED-BDD6-273B52F3E742}"/>
              </a:ext>
            </a:extLst>
          </p:cNvPr>
          <p:cNvSpPr/>
          <p:nvPr/>
        </p:nvSpPr>
        <p:spPr>
          <a:xfrm>
            <a:off x="11102015" y="5432891"/>
            <a:ext cx="651851" cy="215900"/>
          </a:xfrm>
          <a:prstGeom prst="rect">
            <a:avLst/>
          </a:prstGeom>
          <a:solidFill>
            <a:srgbClr val="CFD5EA"/>
          </a:solidFill>
          <a:ln>
            <a:solidFill>
              <a:srgbClr val="38A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5C263-D2F7-40C2-ABBA-9EC58BDA8613}"/>
              </a:ext>
            </a:extLst>
          </p:cNvPr>
          <p:cNvSpPr txBox="1"/>
          <p:nvPr/>
        </p:nvSpPr>
        <p:spPr>
          <a:xfrm>
            <a:off x="9788425" y="5807631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Longest Hops: </a:t>
            </a:r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99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3102</Words>
  <Application>Microsoft Office PowerPoint</Application>
  <PresentationFormat>Widescreen</PresentationFormat>
  <Paragraphs>663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 SemiBold</vt:lpstr>
      <vt:lpstr>Calibri</vt:lpstr>
      <vt:lpstr>Cambria Math</vt:lpstr>
      <vt:lpstr>Times New Roman</vt:lpstr>
      <vt:lpstr>Office Theme</vt:lpstr>
      <vt:lpstr>Hashing</vt:lpstr>
      <vt:lpstr>Outline</vt:lpstr>
      <vt:lpstr>Sequential Search in Array</vt:lpstr>
      <vt:lpstr>Hashing</vt:lpstr>
      <vt:lpstr>Hash Function – The Division method</vt:lpstr>
      <vt:lpstr>Hash Collision</vt:lpstr>
      <vt:lpstr>Collision Resolution</vt:lpstr>
      <vt:lpstr>Linear Probing</vt:lpstr>
      <vt:lpstr>Linear Probing</vt:lpstr>
      <vt:lpstr>Quadratic Probing</vt:lpstr>
      <vt:lpstr>Quadratic Probing</vt:lpstr>
      <vt:lpstr>Double Hashing</vt:lpstr>
      <vt:lpstr>Double Hashing</vt:lpstr>
      <vt:lpstr>Separate Chaining</vt:lpstr>
      <vt:lpstr>Open Addressing vs Separate Chaining</vt:lpstr>
      <vt:lpstr>Determining the key to hash</vt:lpstr>
      <vt:lpstr>Folding</vt:lpstr>
      <vt:lpstr>Extraction</vt:lpstr>
      <vt:lpstr>Radix Transformation</vt:lpstr>
      <vt:lpstr>String-based key hashing</vt:lpstr>
      <vt:lpstr>What we’ve learn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 (ADT)</dc:title>
  <dc:creator>Reviewer</dc:creator>
  <cp:lastModifiedBy>Reviewer</cp:lastModifiedBy>
  <cp:revision>251</cp:revision>
  <dcterms:created xsi:type="dcterms:W3CDTF">2021-02-15T13:47:59Z</dcterms:created>
  <dcterms:modified xsi:type="dcterms:W3CDTF">2021-03-09T08:03:13Z</dcterms:modified>
</cp:coreProperties>
</file>