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85" r:id="rId4"/>
    <p:sldId id="291" r:id="rId5"/>
    <p:sldId id="292" r:id="rId6"/>
    <p:sldId id="287" r:id="rId7"/>
    <p:sldId id="281" r:id="rId8"/>
    <p:sldId id="282" r:id="rId9"/>
    <p:sldId id="284" r:id="rId10"/>
    <p:sldId id="288" r:id="rId11"/>
    <p:sldId id="283" r:id="rId12"/>
    <p:sldId id="277" r:id="rId13"/>
    <p:sldId id="257" r:id="rId14"/>
    <p:sldId id="260" r:id="rId15"/>
    <p:sldId id="263" r:id="rId16"/>
    <p:sldId id="289" r:id="rId17"/>
    <p:sldId id="279" r:id="rId18"/>
    <p:sldId id="280" r:id="rId19"/>
    <p:sldId id="290" r:id="rId20"/>
    <p:sldId id="261" r:id="rId21"/>
    <p:sldId id="278" r:id="rId22"/>
    <p:sldId id="293" r:id="rId23"/>
    <p:sldId id="262" r:id="rId24"/>
    <p:sldId id="258" r:id="rId25"/>
    <p:sldId id="265" r:id="rId26"/>
    <p:sldId id="264" r:id="rId27"/>
    <p:sldId id="266" r:id="rId28"/>
    <p:sldId id="267" r:id="rId29"/>
    <p:sldId id="269" r:id="rId30"/>
    <p:sldId id="268" r:id="rId31"/>
    <p:sldId id="271" r:id="rId32"/>
    <p:sldId id="272" r:id="rId33"/>
    <p:sldId id="273" r:id="rId34"/>
    <p:sldId id="270" r:id="rId35"/>
    <p:sldId id="274" r:id="rId36"/>
    <p:sldId id="276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 Heege" initials="JH" lastIdx="1" clrIdx="0">
    <p:extLst>
      <p:ext uri="{19B8F6BF-5375-455C-9EA6-DF929625EA0E}">
        <p15:presenceInfo xmlns:p15="http://schemas.microsoft.com/office/powerpoint/2012/main" userId="S::Jil.Heege@cmsa3.onmicrosoft.com::44364641-5f40-4bc6-843f-e4cfcd3e45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2E0"/>
    <a:srgbClr val="FFCC00"/>
    <a:srgbClr val="4472C4"/>
    <a:srgbClr val="6216B6"/>
    <a:srgbClr val="FF6600"/>
    <a:srgbClr val="FF9900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533DE-313A-456A-8D9A-E752AEBA4B59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D1B45-7A0B-406E-A8DB-BD4DE6272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32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68391-11E8-43BE-8DD5-4E8FA0A5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60AE4-F847-4018-8360-F610111A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694315-3BF3-4F81-BF6D-982E5FE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EA2E0"/>
                </a:solidFill>
              </a:defRPr>
            </a:lvl1pPr>
          </a:lstStyle>
          <a:p>
            <a:fld id="{B3AFFD99-C3D6-46C0-AD1C-3EE90CEFCB88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955FE-4C8A-4421-A1EB-7AE741AE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EA2E0"/>
                </a:solidFill>
              </a:defRPr>
            </a:lvl1pPr>
          </a:lstStyle>
          <a:p>
            <a:r>
              <a:rPr lang="de-DE"/>
              <a:t>Maria Pershina • Jona Carmon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13204D-2F7E-4B55-B1AD-86BCE7D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EA2E0"/>
                </a:solidFill>
              </a:defRPr>
            </a:lvl1pPr>
          </a:lstStyle>
          <a:p>
            <a:fld id="{94946FA0-505C-4A1B-91B4-03FAB26F4B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7499-FF83-4048-B8C7-63464B48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FA7A5D-B5CF-4244-A020-B4F8D2461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DE595-562A-4C57-8418-B5914582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B515-4E05-420E-BB5F-6494FD3208E2}" type="datetime1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F1D9CD-819A-4C8B-B905-4246EF3B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80045-C416-47EB-96AF-D82899E7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7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42C152-B925-4938-939B-7CB9ACF3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1BC4EB-F2EB-449D-A53D-CDAB42CB9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15C60-8B9A-477D-A7B2-937FE28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E50C-A705-4640-853B-BFA41B187086}" type="datetime1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E1C35-1747-418F-B904-699A1176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D5F16-74D7-4A37-A018-D179C45A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54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E0857-DB9D-4810-A8E8-F1D2BF302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CDD8A-A6A7-4BC4-A38F-A746CFABD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21BCE-337D-4A95-B5E0-3E2F3953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B7E3E-AC6A-4FCC-8D01-EC603648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56CDC-BC6D-449D-AF4A-AC96F5D9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742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0AEBA-9AC5-4328-A917-3BA992EC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82968-6397-43E9-8F53-187B7CE9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ACF46-9B19-41B9-BDE2-BEC8EB1D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4B414-98CF-45E4-8F0C-8ADE84F9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7D329-41C5-468E-A498-C2C6573C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05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81263-602F-40D0-91EF-D244A49E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217C04-AFD5-4A05-BFE4-E53BFE98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202D55-A35E-4560-BB7D-DF3A134C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C5BB2-6157-4FB8-A22A-DB6ADA72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6F83C-851B-46B1-939D-76F6FCAD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0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1B0DA-03D6-43FF-837A-1C1EB07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48ABA-49AE-4093-91A1-CDFB55C06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0A3BF-BC96-493A-9DE9-3D241F3B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658429-A928-401B-97A7-BC5A5C4A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A1788-28AF-4FE1-ADF6-C1847ADC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C5FC3D-03B3-4BDB-B990-2491795B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8955C-3C51-4758-96B5-DD161C2D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C5D7C-373B-4A15-9E84-D5591999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A4E42C-FA09-4429-BF6F-4AFCFC5D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3D265E-703B-4B26-89F7-CA1A9F15F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9868B0-39AF-4292-9B62-8BFD5B7B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4326D4-F9D3-41D4-86E3-167944D2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3764DE-7A81-413E-AB95-CC55C78F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B48A3-DA6A-42B4-89DE-ADAE5A5C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97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D11C7-58B5-49D3-91DA-C359237F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10F068-B214-4EE8-AC92-CC234943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804CFE-2E92-4610-89F7-E0ABA0C4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14A13-503F-431B-BEC6-B2D1DC8C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451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90555F-2502-482D-8CFE-CDA87FCC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EA2E0"/>
                </a:solidFill>
              </a:defRPr>
            </a:lvl1pPr>
          </a:lstStyle>
          <a:p>
            <a:fld id="{28A3A82D-D586-4D42-8CB0-92A1BA0FF11D}" type="datetimeFigureOut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CCFD3-61F4-4957-8B83-70BA9D23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EA2E0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E39831-317F-4DF2-81E6-534C8CAB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EA2E0"/>
                </a:solidFill>
              </a:defRPr>
            </a:lvl1pPr>
          </a:lstStyle>
          <a:p>
            <a:fld id="{851DCF2D-441C-4A84-8ACA-A4FD6ACB1D2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63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60737-9C68-4BDE-B690-F917039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0822D-0E16-4F56-B304-30130B1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8D58BB-7C56-4403-9AD6-94D02472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FB1BC-C2AE-4300-907A-BA2DD13C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4BA343-AB94-4003-A777-FD3CB73C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ABFD7E-C462-40C1-9FE2-05A277BC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8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26726-CD47-4076-9BE3-5DACD23F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E246C-AFC2-43B3-A069-178ACC6F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12C27-934C-4642-BE5D-FF886CB2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703-9377-4B0E-9AC8-113D8AD73F09}" type="datetime1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F59D0-764E-4F69-9F6E-A8D1AA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8C8D2-10F1-4388-AD4B-D0BF6473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8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BDAB9-1EFA-413D-871A-0BD66CEA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123F31-C335-4258-9753-80101BFA0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61303A-56CF-485D-9F09-631105324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0CE0C4-90B6-41B7-84F8-610FD6B2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D7AA0-F722-47EC-9150-8E6AA8BA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8E8797-859A-45E2-9BC7-8FC785D6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97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8E8D7-55E7-4041-B534-B3435D17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500D74-EB4C-4640-BE21-061BD0108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727B7-B7DF-496D-BFED-B43802DE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84158B-ED71-4683-8C2D-2A196C2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204CC1-13FD-4E1B-B338-A5AA09E7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042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D7B8D1-C505-4080-A668-17DEBC2D3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FE3743-D585-4336-A216-DD11A4B3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C15F1-3238-4753-A510-713986AE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819A9-3625-4097-B82D-3353ACA6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62712-E613-4919-A9CD-DD93180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8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F2F65-02A5-42B8-BD34-A1E691F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927816-D2BE-4D41-ACAB-E3485F58F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6CF15-CEFD-4BD7-931A-AF56752B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A56-25A9-4C39-89C0-4097D17471BA}" type="datetime1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0148C-951C-411B-BAE5-CADDB58B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9A842-2A52-4302-94DD-07D01AC7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0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799D8-AB04-4CE5-A1EA-AFD1482C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674F6-C6AC-41E1-A8C4-8A296B136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C0181C-5905-463B-9DAB-4451C91C9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A9A98E-8253-4708-94BE-5BF9DED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C8FD-F6B4-4C5A-AD6D-2EC7D76BC9BB}" type="datetime1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5513FC-D141-4AB6-8B2F-2C90EAA2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651982-D471-4F22-B122-E26F8655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2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BCFF-4454-46EE-B675-1246F88B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10E7E4-5244-4E96-B2BB-C7E3F169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6A94F-8D4E-4AFF-90B4-98B7BFA8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17C2A8-39B5-4896-9C73-50C96E461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C398D-769A-4BCF-848F-B47982324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D9A941-05EC-4C8F-BC24-1E49C89E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15D-739C-409D-A58C-B8153971FA94}" type="datetime1">
              <a:rPr lang="de-DE" smtClean="0"/>
              <a:t>24.11.2019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4B6F8F-FDB0-4F89-A789-24B83B27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D7A3A6-F399-4DFF-B26F-3808F5D8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89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D453D-BDEF-49D0-9FFA-0C75B049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604B7F-4ABC-4D34-8386-98770F2E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69D5-6E1F-4FE9-B856-473DE0339766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E753C6-DE59-42EF-BAA2-722DAD51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DCEC03-FAE0-4E72-9566-4B14B449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5660D-41A9-456B-B7A7-12C53A6A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EA2E0"/>
                </a:solidFill>
              </a:defRPr>
            </a:lvl1pPr>
          </a:lstStyle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FFB31E-2E2B-4113-81EF-A7A0831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EA2E0"/>
                </a:solidFill>
              </a:defRPr>
            </a:lvl1pPr>
          </a:lstStyle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44BEFF-4F2B-46E2-A08E-4E535135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EA2E0"/>
                </a:solidFill>
              </a:defRPr>
            </a:lvl1pPr>
          </a:lstStyle>
          <a:p>
            <a:fld id="{94946FA0-505C-4A1B-91B4-03FAB26F4B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80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66647-657F-4A27-8A94-8083777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22DAB-EBD4-40D6-BA41-E4F231D0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C30B6D-925B-42D3-8751-8B1A5060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39526C-0EBD-4283-A198-C08CA4B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D31F-D04B-4A12-86B6-DA35466749B2}" type="datetime1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3100-1617-4600-A193-489854A8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47C355-D32B-4270-8A16-03BB74B7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48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681B9-A4B2-462B-BC2B-11358883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E8D858-B1A1-444A-B23F-1FD83B0D4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EE318D-C195-42D9-B732-02D3E1459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5DC7C9-AB2D-41E9-93D1-C0E0A643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71EB-E2A8-4AE3-ACC4-CA7C8A603FF7}" type="datetime1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3DBBF8-A6EF-4E23-9234-4C561620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AD2F18-0A2A-4784-BB75-76892957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7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F4D481-C8F3-457F-9EE2-A307C49F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79761-DC28-4A2C-B35D-85C71E86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5C214-8233-4785-AF7F-7E06AF1F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00F-0447-4E8D-A195-E3062A93ED14}" type="datetime1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59D9E-E06D-4169-A4F9-0CC997D69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Maria Pershina • Jona Carmon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42BE8-D259-4F18-94F9-7DE8947F1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6FA0-505C-4A1B-91B4-03FAB26F4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2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8107C-AE40-47E0-89AB-0E5C999F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F9EC7-ED80-4E1F-ADAC-AEE0EDEF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47BB-5A9B-47B6-AB56-7FCF80522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A82D-D586-4D42-8CB0-92A1BA0FF11D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8E954-91A9-4ED4-A303-0ABBFC82E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1BCB7-5033-4167-A20E-0A34DE559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CF2D-441C-4A84-8ACA-A4FD6ACB1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99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.jp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40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jp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.jp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.jp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9.png"/><Relationship Id="rId7" Type="http://schemas.openxmlformats.org/officeDocument/2006/relationships/image" Target="../media/image19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3.jp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33.png"/><Relationship Id="rId10" Type="http://schemas.openxmlformats.org/officeDocument/2006/relationships/image" Target="../media/image6.png"/><Relationship Id="rId19" Type="http://schemas.openxmlformats.org/officeDocument/2006/relationships/image" Target="../media/image37.png"/><Relationship Id="rId4" Type="http://schemas.openxmlformats.org/officeDocument/2006/relationships/image" Target="../media/image18.png"/><Relationship Id="rId9" Type="http://schemas.openxmlformats.org/officeDocument/2006/relationships/image" Target="../media/image8.png"/><Relationship Id="rId14" Type="http://schemas.openxmlformats.org/officeDocument/2006/relationships/image" Target="../media/image32.png"/><Relationship Id="rId2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12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1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12" Type="http://schemas.openxmlformats.org/officeDocument/2006/relationships/image" Target="../media/image29.png"/><Relationship Id="rId17" Type="http://schemas.openxmlformats.org/officeDocument/2006/relationships/image" Target="../media/image43.png"/><Relationship Id="rId2" Type="http://schemas.openxmlformats.org/officeDocument/2006/relationships/image" Target="../media/image1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5" Type="http://schemas.openxmlformats.org/officeDocument/2006/relationships/image" Target="../media/image41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1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ik.com/" TargetMode="External"/><Relationship Id="rId2" Type="http://schemas.openxmlformats.org/officeDocument/2006/relationships/hyperlink" Target="https://www.freepik.com/free-photos-vectors/desig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reepik.com/free-photos-vectors/people" TargetMode="External"/><Relationship Id="rId4" Type="http://schemas.openxmlformats.org/officeDocument/2006/relationships/hyperlink" Target="https://www.freepik.com/free-photos-vectors/wa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1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3438356" y="3059668"/>
            <a:ext cx="5315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Repetition: Data Slides</a:t>
            </a:r>
          </a:p>
        </p:txBody>
      </p:sp>
    </p:spTree>
    <p:extLst>
      <p:ext uri="{BB962C8B-B14F-4D97-AF65-F5344CB8AC3E}">
        <p14:creationId xmlns:p14="http://schemas.microsoft.com/office/powerpoint/2010/main" val="69626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10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3969344" y="2765750"/>
            <a:ext cx="4253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87175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11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3844298" y="2515659"/>
            <a:ext cx="4253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Central tendencies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DFB524-516E-4292-A4BC-9A1D3D710B33}"/>
              </a:ext>
            </a:extLst>
          </p:cNvPr>
          <p:cNvSpPr txBox="1"/>
          <p:nvPr/>
        </p:nvSpPr>
        <p:spPr>
          <a:xfrm>
            <a:off x="2594707" y="3429000"/>
            <a:ext cx="775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EA2E0"/>
                </a:solidFill>
              </a:rPr>
              <a:t>central or typical value (for a probability distribution) </a:t>
            </a:r>
          </a:p>
        </p:txBody>
      </p:sp>
    </p:spTree>
    <p:extLst>
      <p:ext uri="{BB962C8B-B14F-4D97-AF65-F5344CB8AC3E}">
        <p14:creationId xmlns:p14="http://schemas.microsoft.com/office/powerpoint/2010/main" val="298973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D6213A7-E436-4BD2-BA10-7ABFA35F046B}"/>
              </a:ext>
            </a:extLst>
          </p:cNvPr>
          <p:cNvCxnSpPr/>
          <p:nvPr/>
        </p:nvCxnSpPr>
        <p:spPr>
          <a:xfrm>
            <a:off x="7478601" y="3427180"/>
            <a:ext cx="0" cy="431631"/>
          </a:xfrm>
          <a:prstGeom prst="line">
            <a:avLst/>
          </a:prstGeom>
          <a:ln w="57150">
            <a:solidFill>
              <a:srgbClr val="FFCC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D016169-10B8-4A4A-A9BB-5A6DCCB96F76}"/>
              </a:ext>
            </a:extLst>
          </p:cNvPr>
          <p:cNvCxnSpPr/>
          <p:nvPr/>
        </p:nvCxnSpPr>
        <p:spPr>
          <a:xfrm>
            <a:off x="6614447" y="3405408"/>
            <a:ext cx="0" cy="431631"/>
          </a:xfrm>
          <a:prstGeom prst="line">
            <a:avLst/>
          </a:prstGeom>
          <a:ln w="57150">
            <a:solidFill>
              <a:srgbClr val="6216B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6D0F6CA9-46E4-4D2A-9ED7-9BC4EA242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1" t="67334" r="60283" b="13874"/>
          <a:stretch/>
        </p:blipFill>
        <p:spPr>
          <a:xfrm>
            <a:off x="6617757" y="2120934"/>
            <a:ext cx="1124662" cy="106069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481B448-6646-4560-9F00-D53EF758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8" t="43881" r="6496" b="40519"/>
          <a:stretch/>
        </p:blipFill>
        <p:spPr>
          <a:xfrm>
            <a:off x="8521216" y="2033400"/>
            <a:ext cx="1354729" cy="1060691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7BAE058-49B9-4F83-90F1-97D818D8E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6" t="17433" r="30094" b="63775"/>
          <a:stretch/>
        </p:blipFill>
        <p:spPr>
          <a:xfrm>
            <a:off x="7197547" y="2421024"/>
            <a:ext cx="562108" cy="630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F447CA29-0180-4E26-BEB9-87709028E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0" t="40987" r="48310" b="39922"/>
          <a:stretch/>
        </p:blipFill>
        <p:spPr>
          <a:xfrm>
            <a:off x="1994754" y="3088612"/>
            <a:ext cx="509087" cy="5799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01527DE-F88D-4CC6-B21E-6ABEE0A3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2" t="67396" r="36722" b="13812"/>
          <a:stretch/>
        </p:blipFill>
        <p:spPr>
          <a:xfrm>
            <a:off x="9718587" y="2186738"/>
            <a:ext cx="969818" cy="91465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8F07F283-CD41-44FE-8509-D1439EDAF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4" t="18952" r="6200" b="62256"/>
          <a:stretch/>
        </p:blipFill>
        <p:spPr>
          <a:xfrm>
            <a:off x="1982541" y="2695257"/>
            <a:ext cx="462291" cy="43599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C1AF8C9-5080-414F-8A39-9244C142E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2" t="18086" r="49277" b="65452"/>
          <a:stretch/>
        </p:blipFill>
        <p:spPr>
          <a:xfrm>
            <a:off x="8231109" y="2408898"/>
            <a:ext cx="698305" cy="64183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D2911DAC-A26C-42B2-8F77-2624924A6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b="7550"/>
          <a:stretch/>
        </p:blipFill>
        <p:spPr>
          <a:xfrm>
            <a:off x="303808" y="3144560"/>
            <a:ext cx="11083636" cy="24230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3232155" y="580616"/>
            <a:ext cx="5727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Mean, median and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1ADFE78-6BC8-41AD-A0FB-1586A6D71F87}"/>
                  </a:ext>
                </a:extLst>
              </p:cNvPr>
              <p:cNvSpPr txBox="1"/>
              <p:nvPr/>
            </p:nvSpPr>
            <p:spPr>
              <a:xfrm>
                <a:off x="2503841" y="5153255"/>
                <a:ext cx="2670618" cy="563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6216B6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de-DE" b="0" i="0" smtClean="0">
                          <a:solidFill>
                            <a:srgbClr val="6216B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>
                                  <a:solidFill>
                                    <a:srgbClr val="6216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rgbClr val="6216B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rgbClr val="6216B6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rgbClr val="6216B6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6216B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rgbClr val="6216B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6216B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6216B6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1ADFE78-6BC8-41AD-A0FB-1586A6D7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841" y="5153255"/>
                <a:ext cx="2670618" cy="563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FD87EE7-B47F-41D6-953D-1D9F8AB2FE11}"/>
                  </a:ext>
                </a:extLst>
              </p:cNvPr>
              <p:cNvSpPr txBox="1"/>
              <p:nvPr/>
            </p:nvSpPr>
            <p:spPr>
              <a:xfrm>
                <a:off x="6700758" y="5285771"/>
                <a:ext cx="3819683" cy="399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rgbClr val="6EA2E0"/>
                    </a:solidFill>
                  </a:rPr>
                  <a:t> </a:t>
                </a:r>
                <a:r>
                  <a:rPr lang="de-DE" dirty="0">
                    <a:solidFill>
                      <a:srgbClr val="FFCC00"/>
                    </a:solidFill>
                  </a:rPr>
                  <a:t>median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CC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i="1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f>
                          <m:fPr>
                            <m:ctrlPr>
                              <a:rPr lang="de-DE" i="1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e-DE" dirty="0">
                    <a:solidFill>
                      <a:srgbClr val="FFCC00"/>
                    </a:solidFill>
                  </a:rPr>
                  <a:t>    or</a:t>
                </a:r>
                <a:endParaRPr lang="de-DE" dirty="0">
                  <a:solidFill>
                    <a:srgbClr val="6EA2E0"/>
                  </a:solidFill>
                </a:endParaRP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FD87EE7-B47F-41D6-953D-1D9F8AB2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58" y="5285771"/>
                <a:ext cx="3819683" cy="399725"/>
              </a:xfrm>
              <a:prstGeom prst="rect">
                <a:avLst/>
              </a:prstGeom>
              <a:blipFill>
                <a:blip r:embed="rId5"/>
                <a:stretch>
                  <a:fillRect l="-2233" t="-18182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5E4A0F5-7127-43AF-90CA-7CEF30C1EF05}"/>
                  </a:ext>
                </a:extLst>
              </p:cNvPr>
              <p:cNvSpPr/>
              <p:nvPr/>
            </p:nvSpPr>
            <p:spPr>
              <a:xfrm>
                <a:off x="8660762" y="5185647"/>
                <a:ext cx="1027397" cy="599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f>
                              <m:fPr>
                                <m:ctrlPr>
                                  <a:rPr lang="de-DE" i="1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e-DE" i="1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f>
                              <m:fPr>
                                <m:ctrlPr>
                                  <a:rPr lang="de-DE" i="1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num>
                      <m:den>
                        <m:r>
                          <a:rPr lang="de-DE" i="1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rgbClr val="6EA2E0"/>
                    </a:solidFill>
                  </a:rPr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5E4A0F5-7127-43AF-90CA-7CEF30C1E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62" y="5185647"/>
                <a:ext cx="1027397" cy="5999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5585E094-54A9-4081-B680-432691C0DFCB}"/>
              </a:ext>
            </a:extLst>
          </p:cNvPr>
          <p:cNvSpPr txBox="1"/>
          <p:nvPr/>
        </p:nvSpPr>
        <p:spPr>
          <a:xfrm>
            <a:off x="8519244" y="3433907"/>
            <a:ext cx="2021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Gravity relative to earth</a:t>
            </a:r>
          </a:p>
        </p:txBody>
      </p:sp>
    </p:spTree>
    <p:extLst>
      <p:ext uri="{BB962C8B-B14F-4D97-AF65-F5344CB8AC3E}">
        <p14:creationId xmlns:p14="http://schemas.microsoft.com/office/powerpoint/2010/main" val="12014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47BAE058-49B9-4F83-90F1-97D818D8E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6" t="17433" r="30094" b="63775"/>
          <a:stretch/>
        </p:blipFill>
        <p:spPr>
          <a:xfrm>
            <a:off x="3559101" y="2804802"/>
            <a:ext cx="262771" cy="294642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6D0F6CA9-46E4-4D2A-9ED7-9BC4EA242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1" t="67334" r="60283" b="13874"/>
          <a:stretch/>
        </p:blipFill>
        <p:spPr>
          <a:xfrm>
            <a:off x="3281775" y="2622217"/>
            <a:ext cx="525749" cy="49584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19A834-DB8B-4324-A7B0-A2EBA1EB2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87449" r="8393" b="7807"/>
          <a:stretch/>
        </p:blipFill>
        <p:spPr>
          <a:xfrm>
            <a:off x="1351191" y="3065248"/>
            <a:ext cx="9568544" cy="282014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481B448-6646-4560-9F00-D53EF758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8" t="43881" r="6496" b="40519"/>
          <a:stretch/>
        </p:blipFill>
        <p:spPr>
          <a:xfrm>
            <a:off x="4012252" y="2598832"/>
            <a:ext cx="633300" cy="49584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F447CA29-0180-4E26-BEB9-87709028E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0" t="40987" r="48310" b="39922"/>
          <a:stretch/>
        </p:blipFill>
        <p:spPr>
          <a:xfrm>
            <a:off x="1309122" y="3065248"/>
            <a:ext cx="261784" cy="29819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01527DE-F88D-4CC6-B21E-6ABEE0A3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2" t="67396" r="36722" b="13812"/>
          <a:stretch/>
        </p:blipFill>
        <p:spPr>
          <a:xfrm>
            <a:off x="4390944" y="2738204"/>
            <a:ext cx="453364" cy="42757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8F07F283-CD41-44FE-8509-D1439EDAF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4" t="18952" r="6200" b="62256"/>
          <a:stretch/>
        </p:blipFill>
        <p:spPr>
          <a:xfrm>
            <a:off x="1309122" y="2933254"/>
            <a:ext cx="237720" cy="22419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C1AF8C9-5080-414F-8A39-9244C142E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2" t="18086" r="49277" b="65452"/>
          <a:stretch/>
        </p:blipFill>
        <p:spPr>
          <a:xfrm>
            <a:off x="3944650" y="2775242"/>
            <a:ext cx="326440" cy="30004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3232155" y="580616"/>
            <a:ext cx="5727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Mean, median and mode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ED87ED4-21E2-4D67-926D-2D81D9CD1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0" t="44204" r="32301" b="40196"/>
          <a:stretch/>
        </p:blipFill>
        <p:spPr>
          <a:xfrm>
            <a:off x="10223018" y="2571283"/>
            <a:ext cx="586602" cy="545429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AFADBCF-6AEC-4A98-BA14-9D1AFF4CFD39}"/>
              </a:ext>
            </a:extLst>
          </p:cNvPr>
          <p:cNvCxnSpPr>
            <a:cxnSpLocks/>
          </p:cNvCxnSpPr>
          <p:nvPr/>
        </p:nvCxnSpPr>
        <p:spPr>
          <a:xfrm flipH="1">
            <a:off x="3701258" y="3689463"/>
            <a:ext cx="154338" cy="0"/>
          </a:xfrm>
          <a:prstGeom prst="line">
            <a:avLst/>
          </a:prstGeom>
          <a:ln w="57150" cap="rnd">
            <a:solidFill>
              <a:srgbClr val="FFCC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C22A661-06D0-4260-A56C-5E53D64F199F}"/>
              </a:ext>
            </a:extLst>
          </p:cNvPr>
          <p:cNvCxnSpPr>
            <a:cxnSpLocks/>
          </p:cNvCxnSpPr>
          <p:nvPr/>
        </p:nvCxnSpPr>
        <p:spPr>
          <a:xfrm flipH="1">
            <a:off x="3314240" y="3636060"/>
            <a:ext cx="917251" cy="0"/>
          </a:xfrm>
          <a:prstGeom prst="line">
            <a:avLst/>
          </a:prstGeom>
          <a:ln w="57150" cap="rnd">
            <a:solidFill>
              <a:srgbClr val="6216B6">
                <a:alpha val="5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D6213A7-E436-4BD2-BA10-7ABFA35F046B}"/>
              </a:ext>
            </a:extLst>
          </p:cNvPr>
          <p:cNvCxnSpPr>
            <a:cxnSpLocks/>
          </p:cNvCxnSpPr>
          <p:nvPr/>
        </p:nvCxnSpPr>
        <p:spPr>
          <a:xfrm>
            <a:off x="3701257" y="3409282"/>
            <a:ext cx="0" cy="431631"/>
          </a:xfrm>
          <a:prstGeom prst="line">
            <a:avLst/>
          </a:prstGeom>
          <a:ln w="57150">
            <a:solidFill>
              <a:srgbClr val="FFCC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D016169-10B8-4A4A-A9BB-5A6DCCB96F76}"/>
              </a:ext>
            </a:extLst>
          </p:cNvPr>
          <p:cNvCxnSpPr>
            <a:cxnSpLocks/>
          </p:cNvCxnSpPr>
          <p:nvPr/>
        </p:nvCxnSpPr>
        <p:spPr>
          <a:xfrm>
            <a:off x="3317584" y="3408632"/>
            <a:ext cx="0" cy="431631"/>
          </a:xfrm>
          <a:prstGeom prst="line">
            <a:avLst/>
          </a:prstGeom>
          <a:ln w="57150">
            <a:solidFill>
              <a:srgbClr val="6216B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0009B09-D845-4A12-93B0-D529080F1707}"/>
                  </a:ext>
                </a:extLst>
              </p:cNvPr>
              <p:cNvSpPr txBox="1"/>
              <p:nvPr/>
            </p:nvSpPr>
            <p:spPr>
              <a:xfrm>
                <a:off x="2503841" y="5153255"/>
                <a:ext cx="2670618" cy="563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6216B6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de-DE" b="0" i="0" smtClean="0">
                          <a:solidFill>
                            <a:srgbClr val="6216B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>
                                  <a:solidFill>
                                    <a:srgbClr val="6216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rgbClr val="6216B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rgbClr val="6216B6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rgbClr val="6216B6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6216B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rgbClr val="6216B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6216B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6216B6"/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0009B09-D845-4A12-93B0-D529080F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841" y="5153255"/>
                <a:ext cx="2670618" cy="563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A67272F-168D-46B1-A140-80CE9BA96F80}"/>
                  </a:ext>
                </a:extLst>
              </p:cNvPr>
              <p:cNvSpPr txBox="1"/>
              <p:nvPr/>
            </p:nvSpPr>
            <p:spPr>
              <a:xfrm>
                <a:off x="6700758" y="5285771"/>
                <a:ext cx="3819683" cy="399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dirty="0">
                    <a:solidFill>
                      <a:srgbClr val="6EA2E0"/>
                    </a:solidFill>
                  </a:rPr>
                  <a:t> </a:t>
                </a:r>
                <a:r>
                  <a:rPr lang="de-DE" dirty="0">
                    <a:solidFill>
                      <a:srgbClr val="FFCC00"/>
                    </a:solidFill>
                  </a:rPr>
                  <a:t>median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rgbClr val="FFCC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i="1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f>
                          <m:fPr>
                            <m:ctrlPr>
                              <a:rPr lang="de-DE" i="1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e-DE" dirty="0">
                    <a:solidFill>
                      <a:srgbClr val="FFCC00"/>
                    </a:solidFill>
                  </a:rPr>
                  <a:t>    or</a:t>
                </a:r>
                <a:endParaRPr lang="de-DE" dirty="0">
                  <a:solidFill>
                    <a:srgbClr val="6EA2E0"/>
                  </a:solidFill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A67272F-168D-46B1-A140-80CE9BA96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58" y="5285771"/>
                <a:ext cx="3819683" cy="399725"/>
              </a:xfrm>
              <a:prstGeom prst="rect">
                <a:avLst/>
              </a:prstGeom>
              <a:blipFill>
                <a:blip r:embed="rId5"/>
                <a:stretch>
                  <a:fillRect l="-2233" t="-18182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2550DA1-5851-48F3-BFF3-32C6BBC99A17}"/>
                  </a:ext>
                </a:extLst>
              </p:cNvPr>
              <p:cNvSpPr/>
              <p:nvPr/>
            </p:nvSpPr>
            <p:spPr>
              <a:xfrm>
                <a:off x="8660762" y="5185647"/>
                <a:ext cx="1027397" cy="599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f>
                              <m:fPr>
                                <m:ctrlPr>
                                  <a:rPr lang="de-DE" i="1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e-DE" i="1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f>
                              <m:fPr>
                                <m:ctrlPr>
                                  <a:rPr lang="de-DE" i="1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>
                                    <a:solidFill>
                                      <a:srgbClr val="FFCC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num>
                      <m:den>
                        <m:r>
                          <a:rPr lang="de-DE" i="1">
                            <a:solidFill>
                              <a:srgbClr val="FFCC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rgbClr val="6EA2E0"/>
                    </a:solidFill>
                  </a:rPr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2550DA1-5851-48F3-BFF3-32C6BBC99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62" y="5185647"/>
                <a:ext cx="1027397" cy="5999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>
            <a:extLst>
              <a:ext uri="{FF2B5EF4-FFF2-40B4-BE49-F238E27FC236}">
                <a16:creationId xmlns:a16="http://schemas.microsoft.com/office/drawing/2014/main" id="{A495E494-8702-4E81-B5BD-2F0ECEEF0558}"/>
              </a:ext>
            </a:extLst>
          </p:cNvPr>
          <p:cNvSpPr txBox="1"/>
          <p:nvPr/>
        </p:nvSpPr>
        <p:spPr>
          <a:xfrm>
            <a:off x="8519244" y="3433907"/>
            <a:ext cx="2021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Gravity relative to earth</a:t>
            </a:r>
          </a:p>
        </p:txBody>
      </p:sp>
    </p:spTree>
    <p:extLst>
      <p:ext uri="{BB962C8B-B14F-4D97-AF65-F5344CB8AC3E}">
        <p14:creationId xmlns:p14="http://schemas.microsoft.com/office/powerpoint/2010/main" val="20512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01341 -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7812 0.0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D6213A7-E436-4BD2-BA10-7ABFA35F046B}"/>
              </a:ext>
            </a:extLst>
          </p:cNvPr>
          <p:cNvCxnSpPr/>
          <p:nvPr/>
        </p:nvCxnSpPr>
        <p:spPr>
          <a:xfrm>
            <a:off x="7478601" y="3427180"/>
            <a:ext cx="0" cy="431631"/>
          </a:xfrm>
          <a:prstGeom prst="line">
            <a:avLst/>
          </a:prstGeom>
          <a:ln w="57150">
            <a:solidFill>
              <a:srgbClr val="FFCC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D016169-10B8-4A4A-A9BB-5A6DCCB96F76}"/>
              </a:ext>
            </a:extLst>
          </p:cNvPr>
          <p:cNvCxnSpPr/>
          <p:nvPr/>
        </p:nvCxnSpPr>
        <p:spPr>
          <a:xfrm>
            <a:off x="6614447" y="3405408"/>
            <a:ext cx="0" cy="431631"/>
          </a:xfrm>
          <a:prstGeom prst="line">
            <a:avLst/>
          </a:prstGeom>
          <a:ln w="57150">
            <a:solidFill>
              <a:srgbClr val="6216B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6D0F6CA9-46E4-4D2A-9ED7-9BC4EA242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1" t="67334" r="60283" b="13874"/>
          <a:stretch/>
        </p:blipFill>
        <p:spPr>
          <a:xfrm>
            <a:off x="6617757" y="2120934"/>
            <a:ext cx="1124662" cy="106069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481B448-6646-4560-9F00-D53EF758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8" t="43881" r="6496" b="40519"/>
          <a:stretch/>
        </p:blipFill>
        <p:spPr>
          <a:xfrm>
            <a:off x="8521216" y="2033400"/>
            <a:ext cx="1354729" cy="1060691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7BAE058-49B9-4F83-90F1-97D818D8E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6" t="17433" r="30094" b="63775"/>
          <a:stretch/>
        </p:blipFill>
        <p:spPr>
          <a:xfrm>
            <a:off x="7197547" y="2421024"/>
            <a:ext cx="562108" cy="630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F447CA29-0180-4E26-BEB9-87709028E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0" t="40987" r="48310" b="39922"/>
          <a:stretch/>
        </p:blipFill>
        <p:spPr>
          <a:xfrm>
            <a:off x="1994754" y="3088612"/>
            <a:ext cx="509087" cy="5799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01527DE-F88D-4CC6-B21E-6ABEE0A3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2" t="67396" r="36722" b="13812"/>
          <a:stretch/>
        </p:blipFill>
        <p:spPr>
          <a:xfrm>
            <a:off x="9718587" y="2186738"/>
            <a:ext cx="969818" cy="91465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8F07F283-CD41-44FE-8509-D1439EDAF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4" t="18952" r="6200" b="62256"/>
          <a:stretch/>
        </p:blipFill>
        <p:spPr>
          <a:xfrm>
            <a:off x="1982541" y="2695257"/>
            <a:ext cx="462291" cy="43599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C1AF8C9-5080-414F-8A39-9244C142E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2" t="18086" r="49277" b="65452"/>
          <a:stretch/>
        </p:blipFill>
        <p:spPr>
          <a:xfrm>
            <a:off x="8231109" y="2408898"/>
            <a:ext cx="698305" cy="64183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D2911DAC-A26C-42B2-8F77-2624924A6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b="7550"/>
          <a:stretch/>
        </p:blipFill>
        <p:spPr>
          <a:xfrm>
            <a:off x="303808" y="3144560"/>
            <a:ext cx="11083636" cy="24230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3232155" y="580616"/>
            <a:ext cx="5727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Mean, median and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1ADFE78-6BC8-41AD-A0FB-1586A6D71F87}"/>
                  </a:ext>
                </a:extLst>
              </p:cNvPr>
              <p:cNvSpPr txBox="1"/>
              <p:nvPr/>
            </p:nvSpPr>
            <p:spPr>
              <a:xfrm>
                <a:off x="1322646" y="4334948"/>
                <a:ext cx="4697153" cy="507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mode</m:t>
                      </m:r>
                      <m: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most</m:t>
                      </m:r>
                      <m: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often</m:t>
                      </m:r>
                      <m: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GB" sz="1500" dirty="0">
                    <a:solidFill>
                      <a:schemeClr val="bg2">
                        <a:lumMod val="10000"/>
                      </a:schemeClr>
                    </a:solidFill>
                  </a:rPr>
                  <a:t>          (Example where the mode is not a good measure)</a:t>
                </a: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1ADFE78-6BC8-41AD-A0FB-1586A6D7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46" y="4334948"/>
                <a:ext cx="4697153" cy="507831"/>
              </a:xfrm>
              <a:prstGeom prst="rect">
                <a:avLst/>
              </a:prstGeom>
              <a:blipFill>
                <a:blip r:embed="rId4"/>
                <a:stretch>
                  <a:fillRect b="-216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5585E094-54A9-4081-B680-432691C0DFCB}"/>
              </a:ext>
            </a:extLst>
          </p:cNvPr>
          <p:cNvSpPr txBox="1"/>
          <p:nvPr/>
        </p:nvSpPr>
        <p:spPr>
          <a:xfrm>
            <a:off x="8519244" y="3433907"/>
            <a:ext cx="2021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Gravity relative to earth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B23718B-6D9F-40FE-BE3D-00BF7F7EA466}"/>
              </a:ext>
            </a:extLst>
          </p:cNvPr>
          <p:cNvCxnSpPr/>
          <p:nvPr/>
        </p:nvCxnSpPr>
        <p:spPr>
          <a:xfrm>
            <a:off x="2209800" y="3757072"/>
            <a:ext cx="0" cy="431631"/>
          </a:xfrm>
          <a:prstGeom prst="line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15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5410359" y="2938028"/>
            <a:ext cx="1371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>
                    <a:lumMod val="50000"/>
                  </a:schemeClr>
                </a:solidFill>
              </a:rPr>
              <a:t>RMD </a:t>
            </a:r>
          </a:p>
        </p:txBody>
      </p:sp>
    </p:spTree>
    <p:extLst>
      <p:ext uri="{BB962C8B-B14F-4D97-AF65-F5344CB8AC3E}">
        <p14:creationId xmlns:p14="http://schemas.microsoft.com/office/powerpoint/2010/main" val="145462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16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4952598" y="3059668"/>
            <a:ext cx="2286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Quantiles </a:t>
            </a:r>
          </a:p>
        </p:txBody>
      </p:sp>
    </p:spTree>
    <p:extLst>
      <p:ext uri="{BB962C8B-B14F-4D97-AF65-F5344CB8AC3E}">
        <p14:creationId xmlns:p14="http://schemas.microsoft.com/office/powerpoint/2010/main" val="151035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rafik 109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242AAE20-A0D4-45E7-BABA-F4F32269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6784663" y="4767301"/>
            <a:ext cx="908322" cy="908570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5213326B-E82C-4987-B81D-DD1645BD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8502853" y="4499859"/>
            <a:ext cx="1040078" cy="1072508"/>
          </a:xfrm>
          <a:prstGeom prst="rect">
            <a:avLst/>
          </a:prstGeom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35DD5D41-ABFE-4727-8CD1-64A5B3AC7F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8356091" y="4042541"/>
            <a:ext cx="1040078" cy="1072508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08BC2DF6-C808-4243-9FA3-53AC27EC6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076264" y="3343151"/>
            <a:ext cx="892286" cy="920108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A651E587-127A-4D93-8441-2D0C2B997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5405848" y="2348580"/>
            <a:ext cx="862806" cy="943056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Maria </a:t>
            </a:r>
            <a:r>
              <a:rPr lang="de-DE" dirty="0" err="1"/>
              <a:t>Pershina</a:t>
            </a:r>
            <a:r>
              <a:rPr lang="de-DE" dirty="0"/>
              <a:t> • Jona </a:t>
            </a:r>
            <a:r>
              <a:rPr lang="de-DE" dirty="0" err="1"/>
              <a:t>Carmon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5163550" y="823017"/>
            <a:ext cx="2371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Quantiles</a:t>
            </a:r>
          </a:p>
        </p:txBody>
      </p:sp>
      <p:pic>
        <p:nvPicPr>
          <p:cNvPr id="41" name="Grafik 40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471B4836-5D3D-4EF0-B181-6BBEDD3FF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5958620" y="4655695"/>
            <a:ext cx="908322" cy="908570"/>
          </a:xfrm>
          <a:prstGeom prst="rect">
            <a:avLst/>
          </a:prstGeom>
        </p:spPr>
      </p:pic>
      <p:pic>
        <p:nvPicPr>
          <p:cNvPr id="43" name="Grafik 4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8EE089E-77C0-4274-9B7E-B43F6F05A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274876" y="4539493"/>
            <a:ext cx="683604" cy="780496"/>
          </a:xfrm>
          <a:prstGeom prst="rect">
            <a:avLst/>
          </a:prstGeom>
        </p:spPr>
      </p:pic>
      <p:pic>
        <p:nvPicPr>
          <p:cNvPr id="45" name="Grafik 44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CCE58F47-CF68-4476-94FF-219490B7BB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9626090" y="3850013"/>
            <a:ext cx="2341739" cy="1722354"/>
          </a:xfrm>
          <a:prstGeom prst="rect">
            <a:avLst/>
          </a:prstGeom>
        </p:spPr>
      </p:pic>
      <p:pic>
        <p:nvPicPr>
          <p:cNvPr id="49" name="Grafik 48" descr="Ein Bild, das Spiel enthält.&#10;&#10;Automatisch generierte Beschreibung">
            <a:extLst>
              <a:ext uri="{FF2B5EF4-FFF2-40B4-BE49-F238E27FC236}">
                <a16:creationId xmlns:a16="http://schemas.microsoft.com/office/drawing/2014/main" id="{6EE40E2D-F1E4-49E6-BB47-930DBD89E1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3401353" y="4670371"/>
            <a:ext cx="625985" cy="649618"/>
          </a:xfrm>
          <a:prstGeom prst="rect">
            <a:avLst/>
          </a:prstGeom>
        </p:spPr>
      </p:pic>
      <p:pic>
        <p:nvPicPr>
          <p:cNvPr id="51" name="Grafik 5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3937815-14C5-46CB-886C-33FAC3D6E7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870641" y="5075203"/>
            <a:ext cx="240020" cy="244786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94139A89-6891-4202-A451-F63A4F022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055600" y="4369426"/>
            <a:ext cx="892286" cy="920108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3BADBD4A-5A8B-4389-B665-69818EE8EC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4334245" y="4635781"/>
            <a:ext cx="625985" cy="684208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565CE3D3-32DE-4D0E-B203-A3411E7E3D1F}"/>
              </a:ext>
            </a:extLst>
          </p:cNvPr>
          <p:cNvSpPr txBox="1"/>
          <p:nvPr/>
        </p:nvSpPr>
        <p:spPr>
          <a:xfrm>
            <a:off x="11615250" y="5514289"/>
            <a:ext cx="558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size</a:t>
            </a:r>
          </a:p>
        </p:txBody>
      </p:sp>
      <p:pic>
        <p:nvPicPr>
          <p:cNvPr id="50" name="Grafik 49" descr="Ein Bild, das Spiel enthält.&#10;&#10;Automatisch generierte Beschreibung">
            <a:extLst>
              <a:ext uri="{FF2B5EF4-FFF2-40B4-BE49-F238E27FC236}">
                <a16:creationId xmlns:a16="http://schemas.microsoft.com/office/drawing/2014/main" id="{3BA78DAD-5ED6-456B-AD49-1464B4D577B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2996834" y="4735135"/>
            <a:ext cx="625985" cy="649618"/>
          </a:xfrm>
          <a:prstGeom prst="rect">
            <a:avLst/>
          </a:prstGeom>
        </p:spPr>
      </p:pic>
      <p:pic>
        <p:nvPicPr>
          <p:cNvPr id="56" name="Grafik 55" descr="Ein Bild, das Spiel enthält.&#10;&#10;Automatisch generierte Beschreibung">
            <a:extLst>
              <a:ext uri="{FF2B5EF4-FFF2-40B4-BE49-F238E27FC236}">
                <a16:creationId xmlns:a16="http://schemas.microsoft.com/office/drawing/2014/main" id="{0115EB23-E223-441B-A6D3-38A118F721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3708260" y="4653076"/>
            <a:ext cx="625985" cy="649618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45E16FC8-7F58-4533-A045-C9D967E987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4028991" y="4635781"/>
            <a:ext cx="625985" cy="684208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E4E1AB6-627A-4728-BC17-C1FE732ECB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4648891" y="4600090"/>
            <a:ext cx="625985" cy="684208"/>
          </a:xfrm>
          <a:prstGeom prst="rect">
            <a:avLst/>
          </a:prstGeom>
        </p:spPr>
      </p:pic>
      <p:pic>
        <p:nvPicPr>
          <p:cNvPr id="59" name="Grafik 5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276203F-039A-4A5E-8840-FE84246835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603571" y="4496987"/>
            <a:ext cx="683604" cy="780496"/>
          </a:xfrm>
          <a:prstGeom prst="rect">
            <a:avLst/>
          </a:prstGeom>
        </p:spPr>
      </p:pic>
      <p:pic>
        <p:nvPicPr>
          <p:cNvPr id="60" name="Grafik 5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3F1606D-BD93-4709-B42D-9A2B1E257C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 rot="1017762">
            <a:off x="5417792" y="3892321"/>
            <a:ext cx="683604" cy="780496"/>
          </a:xfrm>
          <a:prstGeom prst="rect">
            <a:avLst/>
          </a:prstGeom>
        </p:spPr>
      </p:pic>
      <p:pic>
        <p:nvPicPr>
          <p:cNvPr id="61" name="Grafik 6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9788EA-C689-415D-949C-B3F3CCC495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4782776" y="3990060"/>
            <a:ext cx="608914" cy="695220"/>
          </a:xfrm>
          <a:prstGeom prst="rect">
            <a:avLst/>
          </a:prstGeom>
        </p:spPr>
      </p:pic>
      <p:pic>
        <p:nvPicPr>
          <p:cNvPr id="62" name="Grafik 6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D754A1D-6EC3-4EA9-9B6D-F21B76356C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411584" y="3306360"/>
            <a:ext cx="683604" cy="780496"/>
          </a:xfrm>
          <a:prstGeom prst="rect">
            <a:avLst/>
          </a:prstGeom>
        </p:spPr>
      </p:pic>
      <p:pic>
        <p:nvPicPr>
          <p:cNvPr id="63" name="Grafik 62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E47FE963-80C8-4DE5-854A-1844D0F47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6033550" y="4200434"/>
            <a:ext cx="755384" cy="755590"/>
          </a:xfrm>
          <a:prstGeom prst="rect">
            <a:avLst/>
          </a:prstGeom>
        </p:spPr>
      </p:pic>
      <p:pic>
        <p:nvPicPr>
          <p:cNvPr id="64" name="Grafik 6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DCF1DFC2-2512-42CB-B704-13FBF5E56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6236422" y="3803867"/>
            <a:ext cx="755384" cy="755590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9A6B5439-25F4-428E-99C4-309D54936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573834" y="5045283"/>
            <a:ext cx="892286" cy="920108"/>
          </a:xfrm>
          <a:prstGeom prst="rect">
            <a:avLst/>
          </a:prstGeom>
        </p:spPr>
      </p:pic>
      <p:pic>
        <p:nvPicPr>
          <p:cNvPr id="77" name="Grafik 76" descr="Ein Bild, das Spiel enthält.&#10;&#10;Automatisch generierte Beschreibung">
            <a:extLst>
              <a:ext uri="{FF2B5EF4-FFF2-40B4-BE49-F238E27FC236}">
                <a16:creationId xmlns:a16="http://schemas.microsoft.com/office/drawing/2014/main" id="{3F5A128D-1F22-4DC6-A76D-2CF0AF783B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2562647" y="4820626"/>
            <a:ext cx="543604" cy="564127"/>
          </a:xfrm>
          <a:prstGeom prst="rect">
            <a:avLst/>
          </a:prstGeom>
        </p:spPr>
      </p:pic>
      <p:pic>
        <p:nvPicPr>
          <p:cNvPr id="78" name="Grafik 77" descr="Ein Bild, das Spiel enthält.&#10;&#10;Automatisch generierte Beschreibung">
            <a:extLst>
              <a:ext uri="{FF2B5EF4-FFF2-40B4-BE49-F238E27FC236}">
                <a16:creationId xmlns:a16="http://schemas.microsoft.com/office/drawing/2014/main" id="{36809EAB-AD43-4C1D-B517-7A6FA405E0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2248001" y="4887235"/>
            <a:ext cx="543604" cy="564127"/>
          </a:xfrm>
          <a:prstGeom prst="rect">
            <a:avLst/>
          </a:prstGeom>
        </p:spPr>
      </p:pic>
      <p:pic>
        <p:nvPicPr>
          <p:cNvPr id="79" name="Grafik 78" descr="Ein Bild, das Spiel enthält.&#10;&#10;Automatisch generierte Beschreibung">
            <a:extLst>
              <a:ext uri="{FF2B5EF4-FFF2-40B4-BE49-F238E27FC236}">
                <a16:creationId xmlns:a16="http://schemas.microsoft.com/office/drawing/2014/main" id="{9EA6CAA9-F743-4898-9337-12B5669DDE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3626972" y="4112539"/>
            <a:ext cx="625985" cy="649618"/>
          </a:xfrm>
          <a:prstGeom prst="rect">
            <a:avLst/>
          </a:prstGeom>
        </p:spPr>
      </p:pic>
      <p:pic>
        <p:nvPicPr>
          <p:cNvPr id="80" name="Grafik 79" descr="Ein Bild, das Spiel enthält.&#10;&#10;Automatisch generierte Beschreibung">
            <a:extLst>
              <a:ext uri="{FF2B5EF4-FFF2-40B4-BE49-F238E27FC236}">
                <a16:creationId xmlns:a16="http://schemas.microsoft.com/office/drawing/2014/main" id="{58F2C4FF-66AA-4074-8C0C-5AACA86388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3161181" y="4207213"/>
            <a:ext cx="625985" cy="649618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45327E34-B8E9-4943-B42B-DD018716C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4313630" y="4057777"/>
            <a:ext cx="625985" cy="684208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168C1504-3245-4A26-89B3-13DEE212E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526039" y="3982812"/>
            <a:ext cx="1040078" cy="1072508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5BF4B693-980F-41FA-9A11-1488D22F43C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r="18092" b="11093"/>
          <a:stretch/>
        </p:blipFill>
        <p:spPr>
          <a:xfrm>
            <a:off x="-2016065" y="5436192"/>
            <a:ext cx="13952589" cy="78097"/>
          </a:xfrm>
          <a:prstGeom prst="rect">
            <a:avLst/>
          </a:prstGeom>
        </p:spPr>
      </p:pic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7693BD7D-0F85-423F-8367-2EB4E7EFD0E8}"/>
              </a:ext>
            </a:extLst>
          </p:cNvPr>
          <p:cNvCxnSpPr>
            <a:cxnSpLocks/>
          </p:cNvCxnSpPr>
          <p:nvPr/>
        </p:nvCxnSpPr>
        <p:spPr>
          <a:xfrm>
            <a:off x="6079948" y="4820626"/>
            <a:ext cx="0" cy="672672"/>
          </a:xfrm>
          <a:prstGeom prst="line">
            <a:avLst/>
          </a:prstGeom>
          <a:ln w="57150">
            <a:solidFill>
              <a:srgbClr val="FF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FCCCE50-1586-440C-8F57-2224DBDAE8C0}"/>
              </a:ext>
            </a:extLst>
          </p:cNvPr>
          <p:cNvCxnSpPr>
            <a:cxnSpLocks/>
          </p:cNvCxnSpPr>
          <p:nvPr/>
        </p:nvCxnSpPr>
        <p:spPr>
          <a:xfrm>
            <a:off x="7475796" y="4841591"/>
            <a:ext cx="0" cy="672672"/>
          </a:xfrm>
          <a:prstGeom prst="line">
            <a:avLst/>
          </a:prstGeom>
          <a:ln w="57150">
            <a:solidFill>
              <a:srgbClr val="FF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2F889AC-97DA-4934-9419-C35E61BFD97C}"/>
              </a:ext>
            </a:extLst>
          </p:cNvPr>
          <p:cNvCxnSpPr>
            <a:cxnSpLocks/>
          </p:cNvCxnSpPr>
          <p:nvPr/>
        </p:nvCxnSpPr>
        <p:spPr>
          <a:xfrm>
            <a:off x="4630376" y="4856831"/>
            <a:ext cx="0" cy="672672"/>
          </a:xfrm>
          <a:prstGeom prst="line">
            <a:avLst/>
          </a:prstGeom>
          <a:ln w="57150">
            <a:solidFill>
              <a:srgbClr val="FF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21D5A4C4-A48A-47D2-AD0C-9A6019DBDCDE}"/>
              </a:ext>
            </a:extLst>
          </p:cNvPr>
          <p:cNvSpPr txBox="1"/>
          <p:nvPr/>
        </p:nvSpPr>
        <p:spPr>
          <a:xfrm>
            <a:off x="6700758" y="5545568"/>
            <a:ext cx="3819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dirty="0">
              <a:solidFill>
                <a:srgbClr val="6EA2E0"/>
              </a:solidFill>
            </a:endParaRP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4C14793E-BE5D-48D6-A6E6-7B934AD90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858486" y="4569066"/>
            <a:ext cx="1040078" cy="107250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D218C838-5A05-4E7A-9E46-4DBFF8F1A0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6659045" y="4086001"/>
            <a:ext cx="732743" cy="755590"/>
          </a:xfrm>
          <a:prstGeom prst="rect">
            <a:avLst/>
          </a:prstGeom>
        </p:spPr>
      </p:pic>
      <p:pic>
        <p:nvPicPr>
          <p:cNvPr id="92" name="Grafik 9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38076E8-949F-4221-97CF-0E1549777D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4969781" y="3183715"/>
            <a:ext cx="683604" cy="780496"/>
          </a:xfrm>
          <a:prstGeom prst="rect">
            <a:avLst/>
          </a:prstGeom>
        </p:spPr>
      </p:pic>
      <p:pic>
        <p:nvPicPr>
          <p:cNvPr id="93" name="Grafik 9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03CE8A9-BE1C-4C00-9CC4-97CC468E6E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4481281" y="3538883"/>
            <a:ext cx="533743" cy="609394"/>
          </a:xfrm>
          <a:prstGeom prst="rect">
            <a:avLst/>
          </a:prstGeom>
        </p:spPr>
      </p:pic>
      <p:pic>
        <p:nvPicPr>
          <p:cNvPr id="94" name="Grafik 9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D0A818A-6D16-4532-8CE0-9F5CC0DB01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838943" y="3183715"/>
            <a:ext cx="683604" cy="780496"/>
          </a:xfrm>
          <a:prstGeom prst="rect">
            <a:avLst/>
          </a:prstGeom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D9686A56-D2F9-4FEA-9CA2-1E2971135052}"/>
              </a:ext>
            </a:extLst>
          </p:cNvPr>
          <p:cNvSpPr/>
          <p:nvPr/>
        </p:nvSpPr>
        <p:spPr>
          <a:xfrm rot="16200000">
            <a:off x="2587292" y="3794370"/>
            <a:ext cx="293993" cy="3792178"/>
          </a:xfrm>
          <a:prstGeom prst="leftBrace">
            <a:avLst/>
          </a:prstGeom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E99C470D-5889-4A52-8796-193C4F74BAD1}"/>
              </a:ext>
            </a:extLst>
          </p:cNvPr>
          <p:cNvSpPr txBox="1"/>
          <p:nvPr/>
        </p:nvSpPr>
        <p:spPr>
          <a:xfrm>
            <a:off x="1701563" y="5912675"/>
            <a:ext cx="1519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solidFill>
                  <a:srgbClr val="6EA2E0"/>
                </a:solidFill>
              </a:rPr>
              <a:t> </a:t>
            </a:r>
            <a:r>
              <a:rPr lang="de-DE" dirty="0">
                <a:solidFill>
                  <a:srgbClr val="FFCC00"/>
                </a:solidFill>
              </a:rPr>
              <a:t>25 % Quantile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96" name="Geschweifte Klammer links 95">
            <a:extLst>
              <a:ext uri="{FF2B5EF4-FFF2-40B4-BE49-F238E27FC236}">
                <a16:creationId xmlns:a16="http://schemas.microsoft.com/office/drawing/2014/main" id="{3C1105F4-7D97-4AF7-82C1-D90B2F411819}"/>
              </a:ext>
            </a:extLst>
          </p:cNvPr>
          <p:cNvSpPr/>
          <p:nvPr/>
        </p:nvSpPr>
        <p:spPr>
          <a:xfrm rot="16200000">
            <a:off x="3329935" y="3069150"/>
            <a:ext cx="323165" cy="5241750"/>
          </a:xfrm>
          <a:prstGeom prst="leftBrace">
            <a:avLst/>
          </a:prstGeom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7AC09C0-2085-41C1-A4B3-C8163D098AB3}"/>
              </a:ext>
            </a:extLst>
          </p:cNvPr>
          <p:cNvSpPr txBox="1"/>
          <p:nvPr/>
        </p:nvSpPr>
        <p:spPr>
          <a:xfrm>
            <a:off x="3161181" y="5897993"/>
            <a:ext cx="1519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solidFill>
                  <a:srgbClr val="6EA2E0"/>
                </a:solidFill>
              </a:rPr>
              <a:t> </a:t>
            </a:r>
            <a:r>
              <a:rPr lang="de-DE" dirty="0">
                <a:solidFill>
                  <a:srgbClr val="FFCC00"/>
                </a:solidFill>
              </a:rPr>
              <a:t>50 % Quantile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98" name="Geschweifte Klammer links 97">
            <a:extLst>
              <a:ext uri="{FF2B5EF4-FFF2-40B4-BE49-F238E27FC236}">
                <a16:creationId xmlns:a16="http://schemas.microsoft.com/office/drawing/2014/main" id="{1431389C-276E-47C5-B2E6-E2454936774D}"/>
              </a:ext>
            </a:extLst>
          </p:cNvPr>
          <p:cNvSpPr/>
          <p:nvPr/>
        </p:nvSpPr>
        <p:spPr>
          <a:xfrm rot="16200000">
            <a:off x="3995046" y="2403098"/>
            <a:ext cx="356349" cy="6576298"/>
          </a:xfrm>
          <a:prstGeom prst="leftBrace">
            <a:avLst/>
          </a:prstGeom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398AAB6-0943-4093-A44A-D6EC91959980}"/>
              </a:ext>
            </a:extLst>
          </p:cNvPr>
          <p:cNvSpPr txBox="1"/>
          <p:nvPr/>
        </p:nvSpPr>
        <p:spPr>
          <a:xfrm>
            <a:off x="3835496" y="5881220"/>
            <a:ext cx="1519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solidFill>
                  <a:srgbClr val="6EA2E0"/>
                </a:solidFill>
              </a:rPr>
              <a:t> </a:t>
            </a:r>
            <a:r>
              <a:rPr lang="de-DE" dirty="0">
                <a:solidFill>
                  <a:srgbClr val="FFCC00"/>
                </a:solidFill>
              </a:rPr>
              <a:t>75 % Quantile</a:t>
            </a:r>
            <a:endParaRPr lang="de-DE" dirty="0">
              <a:solidFill>
                <a:srgbClr val="6EA2E0"/>
              </a:solidFill>
            </a:endParaRPr>
          </a:p>
        </p:txBody>
      </p:sp>
      <p:pic>
        <p:nvPicPr>
          <p:cNvPr id="100" name="Grafik 9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6035264-C5FE-4288-8610-3C39151A02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6383189" y="3015760"/>
            <a:ext cx="683604" cy="780496"/>
          </a:xfrm>
          <a:prstGeom prst="rect">
            <a:avLst/>
          </a:prstGeom>
        </p:spPr>
      </p:pic>
      <p:pic>
        <p:nvPicPr>
          <p:cNvPr id="101" name="Grafik 10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CF19946-EFB4-41E2-9FE7-1C5D9A52D6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6010080" y="2470631"/>
            <a:ext cx="683604" cy="780496"/>
          </a:xfrm>
          <a:prstGeom prst="rect">
            <a:avLst/>
          </a:prstGeom>
        </p:spPr>
      </p:pic>
      <p:pic>
        <p:nvPicPr>
          <p:cNvPr id="102" name="Grafik 10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4083E932-BEAC-4485-9D14-8A1F9F28B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6398647" y="4588922"/>
            <a:ext cx="908322" cy="908570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E6ECEEDD-8B0B-4FF0-B3D3-05C37A706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8218201" y="4969083"/>
            <a:ext cx="1040078" cy="1072508"/>
          </a:xfrm>
          <a:prstGeom prst="rect">
            <a:avLst/>
          </a:prstGeom>
        </p:spPr>
      </p:pic>
      <p:pic>
        <p:nvPicPr>
          <p:cNvPr id="104" name="Grafik 103">
            <a:extLst>
              <a:ext uri="{FF2B5EF4-FFF2-40B4-BE49-F238E27FC236}">
                <a16:creationId xmlns:a16="http://schemas.microsoft.com/office/drawing/2014/main" id="{164FD836-8F1A-4D59-AB63-1EE3D38F10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835512" y="4228292"/>
            <a:ext cx="1040078" cy="1072508"/>
          </a:xfrm>
          <a:prstGeom prst="rect">
            <a:avLst/>
          </a:prstGeom>
        </p:spPr>
      </p:pic>
      <p:pic>
        <p:nvPicPr>
          <p:cNvPr id="105" name="Grafik 10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312F9E3-1EE1-4E1C-904B-CAB5B5C914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6553852" y="3402812"/>
            <a:ext cx="683604" cy="780496"/>
          </a:xfrm>
          <a:prstGeom prst="rect">
            <a:avLst/>
          </a:prstGeom>
        </p:spPr>
      </p:pic>
      <p:sp>
        <p:nvSpPr>
          <p:cNvPr id="108" name="Geschweifte Klammer links 107">
            <a:extLst>
              <a:ext uri="{FF2B5EF4-FFF2-40B4-BE49-F238E27FC236}">
                <a16:creationId xmlns:a16="http://schemas.microsoft.com/office/drawing/2014/main" id="{0F320AE5-F536-47F8-B66D-2DBEF1BD701D}"/>
              </a:ext>
            </a:extLst>
          </p:cNvPr>
          <p:cNvSpPr/>
          <p:nvPr/>
        </p:nvSpPr>
        <p:spPr>
          <a:xfrm rot="16200000">
            <a:off x="5036964" y="1372206"/>
            <a:ext cx="339647" cy="8672290"/>
          </a:xfrm>
          <a:prstGeom prst="leftBrace">
            <a:avLst/>
          </a:prstGeom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444AD691-4B1D-4E54-B2AC-485BDFEDE921}"/>
              </a:ext>
            </a:extLst>
          </p:cNvPr>
          <p:cNvSpPr txBox="1"/>
          <p:nvPr/>
        </p:nvSpPr>
        <p:spPr>
          <a:xfrm>
            <a:off x="4381515" y="5868381"/>
            <a:ext cx="17403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solidFill>
                  <a:srgbClr val="FFCC00"/>
                </a:solidFill>
              </a:rPr>
              <a:t> 97.5 % Quantile</a:t>
            </a:r>
            <a:endParaRPr lang="de-DE" dirty="0">
              <a:solidFill>
                <a:srgbClr val="6EA2E0"/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E621CEA1-004B-4B89-B873-D0D35CA45FE0}"/>
              </a:ext>
            </a:extLst>
          </p:cNvPr>
          <p:cNvCxnSpPr>
            <a:cxnSpLocks/>
          </p:cNvCxnSpPr>
          <p:nvPr/>
        </p:nvCxnSpPr>
        <p:spPr>
          <a:xfrm>
            <a:off x="9542931" y="4855770"/>
            <a:ext cx="0" cy="672672"/>
          </a:xfrm>
          <a:prstGeom prst="line">
            <a:avLst/>
          </a:prstGeom>
          <a:ln w="57150">
            <a:solidFill>
              <a:srgbClr val="FF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6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00"/>
                            </p:stCondLst>
                            <p:childTnLst>
                              <p:par>
                                <p:cTn id="2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5" grpId="0"/>
      <p:bldP spid="95" grpId="1"/>
      <p:bldP spid="96" grpId="0" animBg="1"/>
      <p:bldP spid="96" grpId="1" animBg="1"/>
      <p:bldP spid="97" grpId="0"/>
      <p:bldP spid="97" grpId="1"/>
      <p:bldP spid="98" grpId="1" animBg="1"/>
      <p:bldP spid="98" grpId="2" animBg="1"/>
      <p:bldP spid="99" grpId="0"/>
      <p:bldP spid="99" grpId="1"/>
      <p:bldP spid="108" grpId="0" animBg="1"/>
      <p:bldP spid="1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18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5410359" y="2938028"/>
            <a:ext cx="1371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>
                    <a:lumMod val="50000"/>
                  </a:schemeClr>
                </a:solidFill>
              </a:rPr>
              <a:t>RMD </a:t>
            </a:r>
          </a:p>
        </p:txBody>
      </p:sp>
    </p:spTree>
    <p:extLst>
      <p:ext uri="{BB962C8B-B14F-4D97-AF65-F5344CB8AC3E}">
        <p14:creationId xmlns:p14="http://schemas.microsoft.com/office/powerpoint/2010/main" val="391780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>
            <a:extLst>
              <a:ext uri="{FF2B5EF4-FFF2-40B4-BE49-F238E27FC236}">
                <a16:creationId xmlns:a16="http://schemas.microsoft.com/office/drawing/2014/main" id="{D2911DAC-A26C-42B2-8F77-2624924A6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b="7550"/>
          <a:stretch/>
        </p:blipFill>
        <p:spPr>
          <a:xfrm>
            <a:off x="554182" y="3601762"/>
            <a:ext cx="11083636" cy="242304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D55A277F-07D8-4D05-A855-81188E46E812}"/>
              </a:ext>
            </a:extLst>
          </p:cNvPr>
          <p:cNvSpPr txBox="1"/>
          <p:nvPr/>
        </p:nvSpPr>
        <p:spPr>
          <a:xfrm>
            <a:off x="8669589" y="3854530"/>
            <a:ext cx="2118326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Gravity relative to earth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081F2C1-485E-42BC-8F4A-559ABDE2652A}"/>
              </a:ext>
            </a:extLst>
          </p:cNvPr>
          <p:cNvCxnSpPr>
            <a:cxnSpLocks/>
          </p:cNvCxnSpPr>
          <p:nvPr/>
        </p:nvCxnSpPr>
        <p:spPr>
          <a:xfrm flipH="1">
            <a:off x="6858054" y="1311092"/>
            <a:ext cx="6619" cy="4787168"/>
          </a:xfrm>
          <a:prstGeom prst="line">
            <a:avLst/>
          </a:prstGeom>
          <a:ln w="57150">
            <a:solidFill>
              <a:srgbClr val="621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6D0F6CA9-46E4-4D2A-9ED7-9BC4EA242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1" t="67334" r="60283" b="13874"/>
          <a:stretch/>
        </p:blipFill>
        <p:spPr>
          <a:xfrm>
            <a:off x="6868131" y="2578136"/>
            <a:ext cx="1124662" cy="106069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481B448-6646-4560-9F00-D53EF758C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8" t="43881" r="6496" b="40519"/>
          <a:stretch/>
        </p:blipFill>
        <p:spPr>
          <a:xfrm>
            <a:off x="8771590" y="2490602"/>
            <a:ext cx="1354729" cy="1060691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7BAE058-49B9-4F83-90F1-97D818D8E7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6" t="17433" r="30094" b="63775"/>
          <a:stretch/>
        </p:blipFill>
        <p:spPr>
          <a:xfrm>
            <a:off x="7447921" y="2878226"/>
            <a:ext cx="562108" cy="630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F447CA29-0180-4E26-BEB9-87709028E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0" t="40987" r="48310" b="39922"/>
          <a:stretch/>
        </p:blipFill>
        <p:spPr>
          <a:xfrm>
            <a:off x="2255775" y="3430051"/>
            <a:ext cx="509087" cy="5799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01527DE-F88D-4CC6-B21E-6ABEE0A39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2" t="67396" r="36722" b="13812"/>
          <a:stretch/>
        </p:blipFill>
        <p:spPr>
          <a:xfrm>
            <a:off x="9968961" y="2643940"/>
            <a:ext cx="969818" cy="91465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8F07F283-CD41-44FE-8509-D1439EDAF0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4" t="18952" r="6200" b="62256"/>
          <a:stretch/>
        </p:blipFill>
        <p:spPr>
          <a:xfrm>
            <a:off x="2232915" y="3227409"/>
            <a:ext cx="462291" cy="43599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C1AF8C9-5080-414F-8A39-9244C142E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F1633"/>
              </a:clrFrom>
              <a:clrTo>
                <a:srgbClr val="1F163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2" t="18086" r="49277" b="65452"/>
          <a:stretch/>
        </p:blipFill>
        <p:spPr>
          <a:xfrm>
            <a:off x="8481483" y="2866100"/>
            <a:ext cx="698305" cy="641833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5137155" y="551812"/>
            <a:ext cx="2090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1ADFE78-6BC8-41AD-A0FB-1586A6D71F87}"/>
                  </a:ext>
                </a:extLst>
              </p:cNvPr>
              <p:cNvSpPr txBox="1"/>
              <p:nvPr/>
            </p:nvSpPr>
            <p:spPr>
              <a:xfrm>
                <a:off x="1947200" y="5439501"/>
                <a:ext cx="2670618" cy="643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de-DE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1ADFE78-6BC8-41AD-A0FB-1586A6D7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00" y="5439501"/>
                <a:ext cx="2670618" cy="643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97AFF06-AFB9-4DDE-ACB0-E4C2600BD244}"/>
              </a:ext>
            </a:extLst>
          </p:cNvPr>
          <p:cNvCxnSpPr>
            <a:cxnSpLocks/>
          </p:cNvCxnSpPr>
          <p:nvPr/>
        </p:nvCxnSpPr>
        <p:spPr>
          <a:xfrm flipH="1">
            <a:off x="6872398" y="5055962"/>
            <a:ext cx="644232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28A0EBA-356C-49AE-BF0D-5859E68CF369}"/>
              </a:ext>
            </a:extLst>
          </p:cNvPr>
          <p:cNvCxnSpPr>
            <a:cxnSpLocks/>
          </p:cNvCxnSpPr>
          <p:nvPr/>
        </p:nvCxnSpPr>
        <p:spPr>
          <a:xfrm flipH="1">
            <a:off x="6853602" y="6003018"/>
            <a:ext cx="2246855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8369E66D-FC65-4B76-94FB-0197183673C8}"/>
              </a:ext>
            </a:extLst>
          </p:cNvPr>
          <p:cNvCxnSpPr>
            <a:cxnSpLocks/>
          </p:cNvCxnSpPr>
          <p:nvPr/>
        </p:nvCxnSpPr>
        <p:spPr>
          <a:xfrm flipH="1">
            <a:off x="6909182" y="1485263"/>
            <a:ext cx="3217137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BD90B1C-1D58-4E6F-A842-F695E4BEC05E}"/>
              </a:ext>
            </a:extLst>
          </p:cNvPr>
          <p:cNvCxnSpPr>
            <a:cxnSpLocks/>
          </p:cNvCxnSpPr>
          <p:nvPr/>
        </p:nvCxnSpPr>
        <p:spPr>
          <a:xfrm flipH="1">
            <a:off x="6879018" y="3236269"/>
            <a:ext cx="1731582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C0FCE27-19ED-4364-ADEC-2FCF1676C28A}"/>
              </a:ext>
            </a:extLst>
          </p:cNvPr>
          <p:cNvCxnSpPr>
            <a:cxnSpLocks/>
          </p:cNvCxnSpPr>
          <p:nvPr/>
        </p:nvCxnSpPr>
        <p:spPr>
          <a:xfrm flipH="1">
            <a:off x="6879018" y="2267441"/>
            <a:ext cx="349096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586C8B8-466C-4FFA-8866-A0AEF749D03E}"/>
              </a:ext>
            </a:extLst>
          </p:cNvPr>
          <p:cNvCxnSpPr>
            <a:cxnSpLocks/>
          </p:cNvCxnSpPr>
          <p:nvPr/>
        </p:nvCxnSpPr>
        <p:spPr>
          <a:xfrm>
            <a:off x="2578236" y="2464029"/>
            <a:ext cx="4275366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2F8F5C6-F828-417F-A46F-67E231EC0545}"/>
              </a:ext>
            </a:extLst>
          </p:cNvPr>
          <p:cNvCxnSpPr>
            <a:cxnSpLocks/>
          </p:cNvCxnSpPr>
          <p:nvPr/>
        </p:nvCxnSpPr>
        <p:spPr>
          <a:xfrm>
            <a:off x="2578236" y="4760914"/>
            <a:ext cx="4275366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FBFA34D4-75B2-4420-BEDE-9D720DCF720B}"/>
                  </a:ext>
                </a:extLst>
              </p:cNvPr>
              <p:cNvSpPr/>
              <p:nvPr/>
            </p:nvSpPr>
            <p:spPr>
              <a:xfrm>
                <a:off x="2634602" y="2199935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FBFA34D4-75B2-4420-BEDE-9D720DCF7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02" y="2199935"/>
                <a:ext cx="3321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975DA3F3-21AE-4543-B77F-3BD3150385E4}"/>
                  </a:ext>
                </a:extLst>
              </p:cNvPr>
              <p:cNvSpPr/>
              <p:nvPr/>
            </p:nvSpPr>
            <p:spPr>
              <a:xfrm>
                <a:off x="2597550" y="4486319"/>
                <a:ext cx="3586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975DA3F3-21AE-4543-B77F-3BD31503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550" y="4486319"/>
                <a:ext cx="3586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BA4E25F9-666D-42F8-8647-FC2AB47B248F}"/>
                  </a:ext>
                </a:extLst>
              </p:cNvPr>
              <p:cNvSpPr/>
              <p:nvPr/>
            </p:nvSpPr>
            <p:spPr>
              <a:xfrm>
                <a:off x="7378681" y="4827969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BA4E25F9-666D-42F8-8647-FC2AB47B2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81" y="4827969"/>
                <a:ext cx="332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EABC25A-0338-4099-AE70-74ADF22B11E0}"/>
                  </a:ext>
                </a:extLst>
              </p:cNvPr>
              <p:cNvSpPr/>
              <p:nvPr/>
            </p:nvSpPr>
            <p:spPr>
              <a:xfrm>
                <a:off x="8941559" y="5765404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EABC25A-0338-4099-AE70-74ADF22B1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559" y="5765404"/>
                <a:ext cx="3321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44C1648-2B92-4BB1-A002-7B23BD294FFF}"/>
                  </a:ext>
                </a:extLst>
              </p:cNvPr>
              <p:cNvSpPr/>
              <p:nvPr/>
            </p:nvSpPr>
            <p:spPr>
              <a:xfrm>
                <a:off x="8369792" y="2967793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44C1648-2B92-4BB1-A002-7B23BD294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792" y="2967793"/>
                <a:ext cx="3321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85B5E6E1-9B97-47FD-A18D-6414ED823651}"/>
                  </a:ext>
                </a:extLst>
              </p:cNvPr>
              <p:cNvSpPr/>
              <p:nvPr/>
            </p:nvSpPr>
            <p:spPr>
              <a:xfrm>
                <a:off x="7098320" y="2007083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85B5E6E1-9B97-47FD-A18D-6414ED823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320" y="2007083"/>
                <a:ext cx="33214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60E46825-5DC1-4EDB-B076-76D236A94161}"/>
                  </a:ext>
                </a:extLst>
              </p:cNvPr>
              <p:cNvSpPr/>
              <p:nvPr/>
            </p:nvSpPr>
            <p:spPr>
              <a:xfrm>
                <a:off x="9986047" y="1278706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60E46825-5DC1-4EDB-B076-76D236A94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047" y="1278706"/>
                <a:ext cx="3321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D53FFA2-BDC3-4506-9875-5B192234826A}"/>
              </a:ext>
            </a:extLst>
          </p:cNvPr>
          <p:cNvCxnSpPr/>
          <p:nvPr/>
        </p:nvCxnSpPr>
        <p:spPr>
          <a:xfrm>
            <a:off x="6864673" y="3746064"/>
            <a:ext cx="0" cy="431631"/>
          </a:xfrm>
          <a:prstGeom prst="line">
            <a:avLst/>
          </a:prstGeom>
          <a:ln w="57150">
            <a:solidFill>
              <a:srgbClr val="6216B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2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00052 0.1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0052 -0.143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1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0157 -0.128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4.375E-6 0.274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44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0326 -0.244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" grpId="0"/>
      <p:bldP spid="26" grpId="0"/>
      <p:bldP spid="27" grpId="0"/>
      <p:bldP spid="28" grpId="0"/>
      <p:bldP spid="30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4190360" y="753039"/>
            <a:ext cx="3811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Factorial design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CB9DB0-7444-4091-A110-BB8B10B0F6B8}"/>
              </a:ext>
            </a:extLst>
          </p:cNvPr>
          <p:cNvSpPr txBox="1"/>
          <p:nvPr/>
        </p:nvSpPr>
        <p:spPr>
          <a:xfrm>
            <a:off x="2603772" y="1388809"/>
            <a:ext cx="19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Study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C9F8776-D0E8-4E24-8129-509E15123610}"/>
              </a:ext>
            </a:extLst>
          </p:cNvPr>
          <p:cNvSpPr txBox="1"/>
          <p:nvPr/>
        </p:nvSpPr>
        <p:spPr>
          <a:xfrm>
            <a:off x="8186342" y="1367022"/>
            <a:ext cx="170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Study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D5505E9-5B9A-48C9-8F0E-698372E85E2A}"/>
              </a:ext>
            </a:extLst>
          </p:cNvPr>
          <p:cNvSpPr txBox="1"/>
          <p:nvPr/>
        </p:nvSpPr>
        <p:spPr>
          <a:xfrm>
            <a:off x="6164521" y="2993192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Level A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F137E6E-3F3E-4A2A-936B-8489648E1A43}"/>
              </a:ext>
            </a:extLst>
          </p:cNvPr>
          <p:cNvSpPr txBox="1"/>
          <p:nvPr/>
        </p:nvSpPr>
        <p:spPr>
          <a:xfrm>
            <a:off x="8075302" y="2993192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Level B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7E6C0ED-771A-4F34-B81C-470AB5920286}"/>
              </a:ext>
            </a:extLst>
          </p:cNvPr>
          <p:cNvSpPr txBox="1"/>
          <p:nvPr/>
        </p:nvSpPr>
        <p:spPr>
          <a:xfrm>
            <a:off x="1702175" y="2965080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Level A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0E9DC57-AB15-4259-A80B-26642FB8BF92}"/>
              </a:ext>
            </a:extLst>
          </p:cNvPr>
          <p:cNvSpPr txBox="1"/>
          <p:nvPr/>
        </p:nvSpPr>
        <p:spPr>
          <a:xfrm>
            <a:off x="4246679" y="2952997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Level B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17D0F97-6419-4115-B557-235C73AB141E}"/>
              </a:ext>
            </a:extLst>
          </p:cNvPr>
          <p:cNvSpPr txBox="1"/>
          <p:nvPr/>
        </p:nvSpPr>
        <p:spPr>
          <a:xfrm>
            <a:off x="9986083" y="2993192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Level C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607AC5A-944B-46E0-95C7-3CDB6AB4B996}"/>
              </a:ext>
            </a:extLst>
          </p:cNvPr>
          <p:cNvSpPr txBox="1"/>
          <p:nvPr/>
        </p:nvSpPr>
        <p:spPr>
          <a:xfrm>
            <a:off x="1275651" y="4095145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L. x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363C58E-251D-4CC1-BE3A-C03C82D33A9C}"/>
              </a:ext>
            </a:extLst>
          </p:cNvPr>
          <p:cNvSpPr txBox="1"/>
          <p:nvPr/>
        </p:nvSpPr>
        <p:spPr>
          <a:xfrm>
            <a:off x="2700945" y="4095145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L. y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715E924-A4FF-4A35-8ABA-CE747913BF39}"/>
              </a:ext>
            </a:extLst>
          </p:cNvPr>
          <p:cNvSpPr txBox="1"/>
          <p:nvPr/>
        </p:nvSpPr>
        <p:spPr>
          <a:xfrm>
            <a:off x="3965211" y="4095145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L. x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5648FD-9688-45FC-AFEF-AD829C25E2B5}"/>
              </a:ext>
            </a:extLst>
          </p:cNvPr>
          <p:cNvSpPr txBox="1"/>
          <p:nvPr/>
        </p:nvSpPr>
        <p:spPr>
          <a:xfrm>
            <a:off x="5186094" y="4095145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L. y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2979485-87D8-43EA-8164-593BD1D2153B}"/>
              </a:ext>
            </a:extLst>
          </p:cNvPr>
          <p:cNvSpPr txBox="1"/>
          <p:nvPr/>
        </p:nvSpPr>
        <p:spPr>
          <a:xfrm>
            <a:off x="1511571" y="5308836"/>
            <a:ext cx="425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2X2 factorial design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B276855-4BA0-42D3-B4E6-4E6E62E93D63}"/>
              </a:ext>
            </a:extLst>
          </p:cNvPr>
          <p:cNvSpPr txBox="1"/>
          <p:nvPr/>
        </p:nvSpPr>
        <p:spPr>
          <a:xfrm>
            <a:off x="6992797" y="5017901"/>
            <a:ext cx="425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Single factor design: 3 levels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85AFC04-34C3-429B-A361-7202D7E73E4B}"/>
              </a:ext>
            </a:extLst>
          </p:cNvPr>
          <p:cNvCxnSpPr>
            <a:cxnSpLocks/>
          </p:cNvCxnSpPr>
          <p:nvPr/>
        </p:nvCxnSpPr>
        <p:spPr>
          <a:xfrm flipV="1">
            <a:off x="2273880" y="2302719"/>
            <a:ext cx="1210857" cy="734638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7B96E3C-F8DD-4C77-B0B5-3FFF3CA18087}"/>
              </a:ext>
            </a:extLst>
          </p:cNvPr>
          <p:cNvCxnSpPr>
            <a:cxnSpLocks/>
          </p:cNvCxnSpPr>
          <p:nvPr/>
        </p:nvCxnSpPr>
        <p:spPr>
          <a:xfrm flipV="1">
            <a:off x="1719309" y="3429000"/>
            <a:ext cx="554571" cy="77788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A3C9F637-AA12-4A82-81AE-A9ED8046FB6E}"/>
              </a:ext>
            </a:extLst>
          </p:cNvPr>
          <p:cNvCxnSpPr>
            <a:cxnSpLocks/>
          </p:cNvCxnSpPr>
          <p:nvPr/>
        </p:nvCxnSpPr>
        <p:spPr>
          <a:xfrm flipH="1" flipV="1">
            <a:off x="2562992" y="3458060"/>
            <a:ext cx="530995" cy="719762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9B0C5531-5099-4546-8D85-C2375362A8F1}"/>
              </a:ext>
            </a:extLst>
          </p:cNvPr>
          <p:cNvCxnSpPr>
            <a:cxnSpLocks/>
          </p:cNvCxnSpPr>
          <p:nvPr/>
        </p:nvCxnSpPr>
        <p:spPr>
          <a:xfrm flipV="1">
            <a:off x="4258856" y="3413373"/>
            <a:ext cx="554571" cy="77788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161D848-ACFC-4D61-965B-8B11B638289C}"/>
              </a:ext>
            </a:extLst>
          </p:cNvPr>
          <p:cNvCxnSpPr>
            <a:cxnSpLocks/>
          </p:cNvCxnSpPr>
          <p:nvPr/>
        </p:nvCxnSpPr>
        <p:spPr>
          <a:xfrm flipH="1" flipV="1">
            <a:off x="5102539" y="3442433"/>
            <a:ext cx="530995" cy="719762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6BBE773E-C616-4618-B3F0-CDC90F25DA71}"/>
              </a:ext>
            </a:extLst>
          </p:cNvPr>
          <p:cNvCxnSpPr>
            <a:cxnSpLocks/>
          </p:cNvCxnSpPr>
          <p:nvPr/>
        </p:nvCxnSpPr>
        <p:spPr>
          <a:xfrm flipH="1" flipV="1">
            <a:off x="3667129" y="2354167"/>
            <a:ext cx="990909" cy="527286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85D6743-37BD-41EF-8D69-20D147B207EB}"/>
              </a:ext>
            </a:extLst>
          </p:cNvPr>
          <p:cNvCxnSpPr>
            <a:cxnSpLocks/>
          </p:cNvCxnSpPr>
          <p:nvPr/>
        </p:nvCxnSpPr>
        <p:spPr>
          <a:xfrm flipV="1">
            <a:off x="7331435" y="2354167"/>
            <a:ext cx="1296442" cy="727356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EDCFEAD-0303-4B91-AB5A-179F9E13F068}"/>
              </a:ext>
            </a:extLst>
          </p:cNvPr>
          <p:cNvCxnSpPr>
            <a:cxnSpLocks/>
          </p:cNvCxnSpPr>
          <p:nvPr/>
        </p:nvCxnSpPr>
        <p:spPr>
          <a:xfrm flipH="1" flipV="1">
            <a:off x="9081184" y="2354167"/>
            <a:ext cx="1141780" cy="664167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0470B45F-8DFE-47D2-BFBB-262D2F033125}"/>
              </a:ext>
            </a:extLst>
          </p:cNvPr>
          <p:cNvCxnSpPr>
            <a:cxnSpLocks/>
          </p:cNvCxnSpPr>
          <p:nvPr/>
        </p:nvCxnSpPr>
        <p:spPr>
          <a:xfrm flipV="1">
            <a:off x="8832893" y="2313953"/>
            <a:ext cx="0" cy="679239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0448D6A-DF09-4BD2-BD98-8EC202B41922}"/>
              </a:ext>
            </a:extLst>
          </p:cNvPr>
          <p:cNvSpPr txBox="1"/>
          <p:nvPr/>
        </p:nvSpPr>
        <p:spPr>
          <a:xfrm>
            <a:off x="68211" y="2995534"/>
            <a:ext cx="1648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Factor 1: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14CE77-3EBA-4800-9F9E-BFA59B8FB031}"/>
              </a:ext>
            </a:extLst>
          </p:cNvPr>
          <p:cNvSpPr txBox="1"/>
          <p:nvPr/>
        </p:nvSpPr>
        <p:spPr>
          <a:xfrm>
            <a:off x="103019" y="4102902"/>
            <a:ext cx="149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Factor 2:</a:t>
            </a:r>
          </a:p>
        </p:txBody>
      </p:sp>
    </p:spTree>
    <p:extLst>
      <p:ext uri="{BB962C8B-B14F-4D97-AF65-F5344CB8AC3E}">
        <p14:creationId xmlns:p14="http://schemas.microsoft.com/office/powerpoint/2010/main" val="26446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28" grpId="0"/>
      <p:bldP spid="31" grpId="0"/>
      <p:bldP spid="33" grpId="0"/>
      <p:bldP spid="34" grpId="0"/>
      <p:bldP spid="35" grpId="0"/>
      <p:bldP spid="37" grpId="0"/>
      <p:bldP spid="43" grpId="0"/>
      <p:bldP spid="45" grpId="0"/>
      <p:bldP spid="47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3930970" y="485649"/>
            <a:ext cx="4330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1ADFE78-6BC8-41AD-A0FB-1586A6D71F87}"/>
                  </a:ext>
                </a:extLst>
              </p:cNvPr>
              <p:cNvSpPr txBox="1"/>
              <p:nvPr/>
            </p:nvSpPr>
            <p:spPr>
              <a:xfrm>
                <a:off x="1689292" y="2368054"/>
                <a:ext cx="2670618" cy="643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de-DE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1ADFE78-6BC8-41AD-A0FB-1586A6D7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92" y="2368054"/>
                <a:ext cx="2670618" cy="643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0C01BC1-80E6-4C8F-9140-FA1CB089A891}"/>
                  </a:ext>
                </a:extLst>
              </p:cNvPr>
              <p:cNvSpPr txBox="1"/>
              <p:nvPr/>
            </p:nvSpPr>
            <p:spPr>
              <a:xfrm>
                <a:off x="5701907" y="2133779"/>
                <a:ext cx="5274553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standrad</m:t>
                      </m:r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deviaton</m:t>
                      </m:r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variance</m:t>
                          </m:r>
                        </m:e>
                      </m:rad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0C01BC1-80E6-4C8F-9140-FA1CB089A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07" y="2133779"/>
                <a:ext cx="5274553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4EC539CB-ED5F-4D81-8880-0449011A86AA}"/>
                  </a:ext>
                </a:extLst>
              </p:cNvPr>
              <p:cNvSpPr txBox="1"/>
              <p:nvPr/>
            </p:nvSpPr>
            <p:spPr>
              <a:xfrm>
                <a:off x="5939981" y="3290500"/>
                <a:ext cx="4465914" cy="62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de-DE" dirty="0">
                    <a:solidFill>
                      <a:srgbClr val="4472C4"/>
                    </a:solidFill>
                  </a:rPr>
                  <a:t>Same </a:t>
                </a:r>
                <a:r>
                  <a:rPr lang="en-US" dirty="0">
                    <a:solidFill>
                      <a:srgbClr val="4472C4"/>
                    </a:solidFill>
                  </a:rPr>
                  <a:t>unit as data values </a:t>
                </a:r>
                <a:r>
                  <a:rPr lang="de-DE" dirty="0">
                    <a:solidFill>
                      <a:srgbClr val="4472C4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e>
                    </m:rad>
                    <m:r>
                      <a:rPr lang="de-DE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de-DE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rgbClr val="4472C4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4EC539CB-ED5F-4D81-8880-0449011A8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981" y="3290500"/>
                <a:ext cx="4465914" cy="628955"/>
              </a:xfrm>
              <a:prstGeom prst="rect">
                <a:avLst/>
              </a:prstGeom>
              <a:blipFill>
                <a:blip r:embed="rId4"/>
                <a:stretch>
                  <a:fillRect l="-3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>
            <a:extLst>
              <a:ext uri="{FF2B5EF4-FFF2-40B4-BE49-F238E27FC236}">
                <a16:creationId xmlns:a16="http://schemas.microsoft.com/office/drawing/2014/main" id="{7F599A43-7E50-42E4-966E-00AADA449D52}"/>
              </a:ext>
            </a:extLst>
          </p:cNvPr>
          <p:cNvSpPr txBox="1"/>
          <p:nvPr/>
        </p:nvSpPr>
        <p:spPr>
          <a:xfrm>
            <a:off x="1786105" y="3290500"/>
            <a:ext cx="37120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4472C4"/>
                </a:solidFill>
              </a:rPr>
              <a:t>Easily aligns with the covariance (you will see next week) 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rgbClr val="4472C4"/>
              </a:solidFill>
            </a:endParaRPr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31A7298E-5D0A-4AE3-B7B7-78583AFF9C07}"/>
              </a:ext>
            </a:extLst>
          </p:cNvPr>
          <p:cNvSpPr/>
          <p:nvPr/>
        </p:nvSpPr>
        <p:spPr>
          <a:xfrm>
            <a:off x="3312648" y="2542962"/>
            <a:ext cx="2094523" cy="3742428"/>
          </a:xfrm>
          <a:prstGeom prst="arc">
            <a:avLst/>
          </a:prstGeom>
          <a:ln w="19050">
            <a:solidFill>
              <a:srgbClr val="4472C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23B9871-62E3-4587-AD7E-A26E42B87CE5}"/>
              </a:ext>
            </a:extLst>
          </p:cNvPr>
          <p:cNvSpPr txBox="1"/>
          <p:nvPr/>
        </p:nvSpPr>
        <p:spPr>
          <a:xfrm>
            <a:off x="3312648" y="4492315"/>
            <a:ext cx="577873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4472C4"/>
                </a:solidFill>
              </a:rPr>
              <a:t>Why squared at the first place?</a:t>
            </a:r>
          </a:p>
          <a:p>
            <a:r>
              <a:rPr lang="en-GB" dirty="0">
                <a:solidFill>
                  <a:srgbClr val="4472C4"/>
                </a:solidFill>
              </a:rPr>
              <a:t>Good question. Potential answers: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4472C4"/>
                </a:solidFill>
              </a:rPr>
              <a:t>Mathematically more handy than the absolute value (think of derivatives)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4472C4"/>
                </a:solidFill>
              </a:rPr>
              <a:t>Goes in line with the Euclidean distance.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6" grpId="0"/>
      <p:bldP spid="47" grpId="0"/>
      <p:bldP spid="50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21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5410359" y="2938028"/>
            <a:ext cx="1371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>
                    <a:lumMod val="50000"/>
                  </a:schemeClr>
                </a:solidFill>
              </a:rPr>
              <a:t>RMD </a:t>
            </a:r>
          </a:p>
        </p:txBody>
      </p:sp>
    </p:spTree>
    <p:extLst>
      <p:ext uri="{BB962C8B-B14F-4D97-AF65-F5344CB8AC3E}">
        <p14:creationId xmlns:p14="http://schemas.microsoft.com/office/powerpoint/2010/main" val="1563662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22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3717756" y="2736502"/>
            <a:ext cx="4756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Boot strapped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78081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2710092" y="617127"/>
            <a:ext cx="6771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General idea of bootstrapping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C9AD267-FE0A-42D0-8387-41991700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>
            <a:off x="2828469" y="5310006"/>
            <a:ext cx="1279391" cy="80978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C696C09F-389F-4C75-AF96-8F40B6AC8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>
            <a:off x="4932108" y="4641317"/>
            <a:ext cx="1553864" cy="1468082"/>
          </a:xfrm>
          <a:prstGeom prst="rect">
            <a:avLst/>
          </a:prstGeom>
        </p:spPr>
      </p:pic>
      <p:pic>
        <p:nvPicPr>
          <p:cNvPr id="41" name="Grafik 40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471B4836-5D3D-4EF0-B181-6BBEDD3FF0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3328028" y="1415041"/>
            <a:ext cx="1872527" cy="1873041"/>
          </a:xfrm>
          <a:prstGeom prst="rect">
            <a:avLst/>
          </a:prstGeom>
        </p:spPr>
      </p:pic>
      <p:pic>
        <p:nvPicPr>
          <p:cNvPr id="43" name="Grafik 4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8EE089E-77C0-4274-9B7E-B43F6F05A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30480" y="1355791"/>
            <a:ext cx="2209801" cy="2523017"/>
          </a:xfrm>
          <a:prstGeom prst="rect">
            <a:avLst/>
          </a:prstGeom>
        </p:spPr>
      </p:pic>
      <p:pic>
        <p:nvPicPr>
          <p:cNvPr id="45" name="Grafik 44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CCE58F47-CF68-4476-94FF-219490B7BB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176706" y="3798959"/>
            <a:ext cx="2943003" cy="2164585"/>
          </a:xfrm>
          <a:prstGeom prst="rect">
            <a:avLst/>
          </a:prstGeom>
        </p:spPr>
      </p:pic>
      <p:pic>
        <p:nvPicPr>
          <p:cNvPr id="49" name="Grafik 48" descr="Ein Bild, das Spiel enthält.&#10;&#10;Automatisch generierte Beschreibung">
            <a:extLst>
              <a:ext uri="{FF2B5EF4-FFF2-40B4-BE49-F238E27FC236}">
                <a16:creationId xmlns:a16="http://schemas.microsoft.com/office/drawing/2014/main" id="{6EE40E2D-F1E4-49E6-BB47-930DBD89E1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2109710" y="1521239"/>
            <a:ext cx="1262764" cy="1310438"/>
          </a:xfrm>
          <a:prstGeom prst="rect">
            <a:avLst/>
          </a:prstGeom>
        </p:spPr>
      </p:pic>
      <p:pic>
        <p:nvPicPr>
          <p:cNvPr id="51" name="Grafik 5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3937815-14C5-46CB-886C-33FAC3D6E7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5519099" y="3429000"/>
            <a:ext cx="775884" cy="791288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94139A89-6891-4202-A451-F63A4F02246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2828469" y="3042926"/>
            <a:ext cx="2261903" cy="2332432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3BADBD4A-5A8B-4389-B665-69818EE8EC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5264581" y="1757146"/>
            <a:ext cx="1573913" cy="1720305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C8D34E2-ADAD-4C29-AF75-2CE2366212A9}"/>
              </a:ext>
            </a:extLst>
          </p:cNvPr>
          <p:cNvCxnSpPr>
            <a:cxnSpLocks/>
          </p:cNvCxnSpPr>
          <p:nvPr/>
        </p:nvCxnSpPr>
        <p:spPr>
          <a:xfrm>
            <a:off x="7739743" y="5094514"/>
            <a:ext cx="2958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4A9A730-B7ED-44FB-8674-96ED597F42E4}"/>
                  </a:ext>
                </a:extLst>
              </p:cNvPr>
              <p:cNvSpPr txBox="1"/>
              <p:nvPr/>
            </p:nvSpPr>
            <p:spPr>
              <a:xfrm>
                <a:off x="7883839" y="5171506"/>
                <a:ext cx="26706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4A9A730-B7ED-44FB-8674-96ED597F4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39" y="5171506"/>
                <a:ext cx="267061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8A50DF0-ED7F-4B09-92E4-379DE0AA7E26}"/>
              </a:ext>
            </a:extLst>
          </p:cNvPr>
          <p:cNvCxnSpPr>
            <a:cxnSpLocks/>
          </p:cNvCxnSpPr>
          <p:nvPr/>
        </p:nvCxnSpPr>
        <p:spPr>
          <a:xfrm>
            <a:off x="7739743" y="5094514"/>
            <a:ext cx="2958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E079F8AC-A2F8-4577-A4DE-8E526FFA3EC0}"/>
              </a:ext>
            </a:extLst>
          </p:cNvPr>
          <p:cNvSpPr/>
          <p:nvPr/>
        </p:nvSpPr>
        <p:spPr>
          <a:xfrm>
            <a:off x="7739743" y="4775694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33C11D-5CA3-42C5-BE11-7A78DB4F80CF}"/>
              </a:ext>
            </a:extLst>
          </p:cNvPr>
          <p:cNvSpPr/>
          <p:nvPr/>
        </p:nvSpPr>
        <p:spPr>
          <a:xfrm>
            <a:off x="8331286" y="4775694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15E121E-2556-46AA-B9A4-DC3E9B8E54C4}"/>
              </a:ext>
            </a:extLst>
          </p:cNvPr>
          <p:cNvSpPr/>
          <p:nvPr/>
        </p:nvSpPr>
        <p:spPr>
          <a:xfrm>
            <a:off x="8934166" y="4775693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55BE81-D166-4AAD-9A8D-59BF4303E2E1}"/>
              </a:ext>
            </a:extLst>
          </p:cNvPr>
          <p:cNvSpPr/>
          <p:nvPr/>
        </p:nvSpPr>
        <p:spPr>
          <a:xfrm>
            <a:off x="9537046" y="4775693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4B73E2E-0B9E-452C-9A72-9BED7B2737F9}"/>
              </a:ext>
            </a:extLst>
          </p:cNvPr>
          <p:cNvSpPr/>
          <p:nvPr/>
        </p:nvSpPr>
        <p:spPr>
          <a:xfrm>
            <a:off x="10139926" y="478328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6956F2B-222B-42C2-A557-6BCFB419553E}"/>
              </a:ext>
            </a:extLst>
          </p:cNvPr>
          <p:cNvSpPr/>
          <p:nvPr/>
        </p:nvSpPr>
        <p:spPr>
          <a:xfrm>
            <a:off x="8332801" y="44895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EBD551D-E2D7-417E-8C8F-76157DC6EA08}"/>
              </a:ext>
            </a:extLst>
          </p:cNvPr>
          <p:cNvSpPr/>
          <p:nvPr/>
        </p:nvSpPr>
        <p:spPr>
          <a:xfrm>
            <a:off x="8332349" y="417532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407F566-BF1A-45F2-B452-64088CCA8EFF}"/>
              </a:ext>
            </a:extLst>
          </p:cNvPr>
          <p:cNvSpPr/>
          <p:nvPr/>
        </p:nvSpPr>
        <p:spPr>
          <a:xfrm>
            <a:off x="8934166" y="44716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6216A14-A86C-4FB5-AE34-ED9667F5F162}"/>
              </a:ext>
            </a:extLst>
          </p:cNvPr>
          <p:cNvSpPr/>
          <p:nvPr/>
        </p:nvSpPr>
        <p:spPr>
          <a:xfrm>
            <a:off x="8935681" y="418547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73926A-BF27-41EE-BF00-C2F4482F3A40}"/>
              </a:ext>
            </a:extLst>
          </p:cNvPr>
          <p:cNvSpPr/>
          <p:nvPr/>
        </p:nvSpPr>
        <p:spPr>
          <a:xfrm>
            <a:off x="8935229" y="387126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D0A11BB-5C48-4D16-814D-D0E15D3C07EC}"/>
              </a:ext>
            </a:extLst>
          </p:cNvPr>
          <p:cNvSpPr/>
          <p:nvPr/>
        </p:nvSpPr>
        <p:spPr>
          <a:xfrm>
            <a:off x="9538628" y="44716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26162CD-3F46-4A6F-ABD8-9E4E02AF286C}"/>
              </a:ext>
            </a:extLst>
          </p:cNvPr>
          <p:cNvSpPr/>
          <p:nvPr/>
        </p:nvSpPr>
        <p:spPr>
          <a:xfrm>
            <a:off x="9540143" y="418547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7697F2C-39B4-428B-A634-DA90A457F860}"/>
              </a:ext>
            </a:extLst>
          </p:cNvPr>
          <p:cNvSpPr/>
          <p:nvPr/>
        </p:nvSpPr>
        <p:spPr>
          <a:xfrm>
            <a:off x="9539691" y="387126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7A7A5DB-A234-4C26-BA76-1F0BF7BB8332}"/>
              </a:ext>
            </a:extLst>
          </p:cNvPr>
          <p:cNvSpPr/>
          <p:nvPr/>
        </p:nvSpPr>
        <p:spPr>
          <a:xfrm>
            <a:off x="10138411" y="44716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DBDC7B4-469C-40AB-987A-FA648E65C1A0}"/>
              </a:ext>
            </a:extLst>
          </p:cNvPr>
          <p:cNvSpPr/>
          <p:nvPr/>
        </p:nvSpPr>
        <p:spPr>
          <a:xfrm>
            <a:off x="8934166" y="3556858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BC25F2E-FD98-4278-8012-280C2E8B1C74}"/>
              </a:ext>
            </a:extLst>
          </p:cNvPr>
          <p:cNvSpPr/>
          <p:nvPr/>
        </p:nvSpPr>
        <p:spPr>
          <a:xfrm>
            <a:off x="8935748" y="3252797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004F881-BF28-4BB5-94DE-C140C59129F8}"/>
              </a:ext>
            </a:extLst>
          </p:cNvPr>
          <p:cNvSpPr/>
          <p:nvPr/>
        </p:nvSpPr>
        <p:spPr>
          <a:xfrm>
            <a:off x="8937263" y="2955749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644814E-368C-4232-9005-330C738441F6}"/>
              </a:ext>
            </a:extLst>
          </p:cNvPr>
          <p:cNvSpPr/>
          <p:nvPr/>
        </p:nvSpPr>
        <p:spPr>
          <a:xfrm>
            <a:off x="9537046" y="355502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0B83D6E-99DE-4666-ACEB-8BCA1B9E2F27}"/>
              </a:ext>
            </a:extLst>
          </p:cNvPr>
          <p:cNvSpPr/>
          <p:nvPr/>
        </p:nvSpPr>
        <p:spPr>
          <a:xfrm>
            <a:off x="8943600" y="2672358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A5323CD-B911-4C7D-BDF4-CDA5D344F449}"/>
              </a:ext>
            </a:extLst>
          </p:cNvPr>
          <p:cNvSpPr/>
          <p:nvPr/>
        </p:nvSpPr>
        <p:spPr>
          <a:xfrm>
            <a:off x="13486" y="1225590"/>
            <a:ext cx="7023892" cy="5043183"/>
          </a:xfrm>
          <a:custGeom>
            <a:avLst/>
            <a:gdLst>
              <a:gd name="connsiteX0" fmla="*/ 819634 w 7023892"/>
              <a:gd name="connsiteY0" fmla="*/ 95210 h 5043183"/>
              <a:gd name="connsiteX1" fmla="*/ 250674 w 7023892"/>
              <a:gd name="connsiteY1" fmla="*/ 745450 h 5043183"/>
              <a:gd name="connsiteX2" fmla="*/ 6834 w 7023892"/>
              <a:gd name="connsiteY2" fmla="*/ 1395690 h 5043183"/>
              <a:gd name="connsiteX3" fmla="*/ 108434 w 7023892"/>
              <a:gd name="connsiteY3" fmla="*/ 2543770 h 5043183"/>
              <a:gd name="connsiteX4" fmla="*/ 524994 w 7023892"/>
              <a:gd name="connsiteY4" fmla="*/ 2940010 h 5043183"/>
              <a:gd name="connsiteX5" fmla="*/ 240514 w 7023892"/>
              <a:gd name="connsiteY5" fmla="*/ 3254970 h 5043183"/>
              <a:gd name="connsiteX6" fmla="*/ 77954 w 7023892"/>
              <a:gd name="connsiteY6" fmla="*/ 3956010 h 5043183"/>
              <a:gd name="connsiteX7" fmla="*/ 707874 w 7023892"/>
              <a:gd name="connsiteY7" fmla="*/ 4870410 h 5043183"/>
              <a:gd name="connsiteX8" fmla="*/ 2709394 w 7023892"/>
              <a:gd name="connsiteY8" fmla="*/ 4707850 h 5043183"/>
              <a:gd name="connsiteX9" fmla="*/ 2993874 w 7023892"/>
              <a:gd name="connsiteY9" fmla="*/ 5043130 h 5043183"/>
              <a:gd name="connsiteX10" fmla="*/ 4274034 w 7023892"/>
              <a:gd name="connsiteY10" fmla="*/ 4728170 h 5043183"/>
              <a:gd name="connsiteX11" fmla="*/ 3928594 w 7023892"/>
              <a:gd name="connsiteY11" fmla="*/ 4088090 h 5043183"/>
              <a:gd name="connsiteX12" fmla="*/ 3146274 w 7023892"/>
              <a:gd name="connsiteY12" fmla="*/ 3569930 h 5043183"/>
              <a:gd name="connsiteX13" fmla="*/ 2892274 w 7023892"/>
              <a:gd name="connsiteY13" fmla="*/ 1883370 h 5043183"/>
              <a:gd name="connsiteX14" fmla="*/ 3908274 w 7023892"/>
              <a:gd name="connsiteY14" fmla="*/ 1791930 h 5043183"/>
              <a:gd name="connsiteX15" fmla="*/ 4416274 w 7023892"/>
              <a:gd name="connsiteY15" fmla="*/ 1934170 h 5043183"/>
              <a:gd name="connsiteX16" fmla="*/ 5310354 w 7023892"/>
              <a:gd name="connsiteY16" fmla="*/ 1954490 h 5043183"/>
              <a:gd name="connsiteX17" fmla="*/ 6346674 w 7023892"/>
              <a:gd name="connsiteY17" fmla="*/ 2259290 h 5043183"/>
              <a:gd name="connsiteX18" fmla="*/ 6519394 w 7023892"/>
              <a:gd name="connsiteY18" fmla="*/ 2259290 h 5043183"/>
              <a:gd name="connsiteX19" fmla="*/ 6966434 w 7023892"/>
              <a:gd name="connsiteY19" fmla="*/ 1873210 h 5043183"/>
              <a:gd name="connsiteX20" fmla="*/ 6864834 w 7023892"/>
              <a:gd name="connsiteY20" fmla="*/ 562570 h 5043183"/>
              <a:gd name="connsiteX21" fmla="*/ 5584674 w 7023892"/>
              <a:gd name="connsiteY21" fmla="*/ 217130 h 5043183"/>
              <a:gd name="connsiteX22" fmla="*/ 3501874 w 7023892"/>
              <a:gd name="connsiteY22" fmla="*/ 288250 h 5043183"/>
              <a:gd name="connsiteX23" fmla="*/ 2333474 w 7023892"/>
              <a:gd name="connsiteY23" fmla="*/ 115530 h 5043183"/>
              <a:gd name="connsiteX24" fmla="*/ 1327634 w 7023892"/>
              <a:gd name="connsiteY24" fmla="*/ 3770 h 5043183"/>
              <a:gd name="connsiteX25" fmla="*/ 819634 w 7023892"/>
              <a:gd name="connsiteY25" fmla="*/ 95210 h 504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23892" h="5043183">
                <a:moveTo>
                  <a:pt x="819634" y="95210"/>
                </a:moveTo>
                <a:cubicBezTo>
                  <a:pt x="640141" y="218823"/>
                  <a:pt x="386141" y="528703"/>
                  <a:pt x="250674" y="745450"/>
                </a:cubicBezTo>
                <a:cubicBezTo>
                  <a:pt x="115207" y="962197"/>
                  <a:pt x="30541" y="1095970"/>
                  <a:pt x="6834" y="1395690"/>
                </a:cubicBezTo>
                <a:cubicBezTo>
                  <a:pt x="-16873" y="1695410"/>
                  <a:pt x="22074" y="2286383"/>
                  <a:pt x="108434" y="2543770"/>
                </a:cubicBezTo>
                <a:cubicBezTo>
                  <a:pt x="194794" y="2801157"/>
                  <a:pt x="502981" y="2821477"/>
                  <a:pt x="524994" y="2940010"/>
                </a:cubicBezTo>
                <a:cubicBezTo>
                  <a:pt x="547007" y="3058543"/>
                  <a:pt x="315021" y="3085637"/>
                  <a:pt x="240514" y="3254970"/>
                </a:cubicBezTo>
                <a:cubicBezTo>
                  <a:pt x="166007" y="3424303"/>
                  <a:pt x="61" y="3686770"/>
                  <a:pt x="77954" y="3956010"/>
                </a:cubicBezTo>
                <a:cubicBezTo>
                  <a:pt x="155847" y="4225250"/>
                  <a:pt x="269301" y="4745103"/>
                  <a:pt x="707874" y="4870410"/>
                </a:cubicBezTo>
                <a:cubicBezTo>
                  <a:pt x="1146447" y="4995717"/>
                  <a:pt x="2328394" y="4679063"/>
                  <a:pt x="2709394" y="4707850"/>
                </a:cubicBezTo>
                <a:cubicBezTo>
                  <a:pt x="3090394" y="4736637"/>
                  <a:pt x="2733101" y="5039743"/>
                  <a:pt x="2993874" y="5043130"/>
                </a:cubicBezTo>
                <a:cubicBezTo>
                  <a:pt x="3254647" y="5046517"/>
                  <a:pt x="4118247" y="4887343"/>
                  <a:pt x="4274034" y="4728170"/>
                </a:cubicBezTo>
                <a:cubicBezTo>
                  <a:pt x="4429821" y="4568997"/>
                  <a:pt x="4116554" y="4281130"/>
                  <a:pt x="3928594" y="4088090"/>
                </a:cubicBezTo>
                <a:cubicBezTo>
                  <a:pt x="3740634" y="3895050"/>
                  <a:pt x="3318994" y="3937383"/>
                  <a:pt x="3146274" y="3569930"/>
                </a:cubicBezTo>
                <a:cubicBezTo>
                  <a:pt x="2973554" y="3202477"/>
                  <a:pt x="2765274" y="2179703"/>
                  <a:pt x="2892274" y="1883370"/>
                </a:cubicBezTo>
                <a:cubicBezTo>
                  <a:pt x="3019274" y="1587037"/>
                  <a:pt x="3654274" y="1783463"/>
                  <a:pt x="3908274" y="1791930"/>
                </a:cubicBezTo>
                <a:cubicBezTo>
                  <a:pt x="4162274" y="1800397"/>
                  <a:pt x="4182594" y="1907077"/>
                  <a:pt x="4416274" y="1934170"/>
                </a:cubicBezTo>
                <a:cubicBezTo>
                  <a:pt x="4649954" y="1961263"/>
                  <a:pt x="4988621" y="1900303"/>
                  <a:pt x="5310354" y="1954490"/>
                </a:cubicBezTo>
                <a:cubicBezTo>
                  <a:pt x="5632087" y="2008677"/>
                  <a:pt x="6145167" y="2208490"/>
                  <a:pt x="6346674" y="2259290"/>
                </a:cubicBezTo>
                <a:cubicBezTo>
                  <a:pt x="6548181" y="2310090"/>
                  <a:pt x="6416101" y="2323637"/>
                  <a:pt x="6519394" y="2259290"/>
                </a:cubicBezTo>
                <a:cubicBezTo>
                  <a:pt x="6622687" y="2194943"/>
                  <a:pt x="6908861" y="2155997"/>
                  <a:pt x="6966434" y="1873210"/>
                </a:cubicBezTo>
                <a:cubicBezTo>
                  <a:pt x="7024007" y="1590423"/>
                  <a:pt x="7095127" y="838583"/>
                  <a:pt x="6864834" y="562570"/>
                </a:cubicBezTo>
                <a:cubicBezTo>
                  <a:pt x="6634541" y="286557"/>
                  <a:pt x="6145167" y="262850"/>
                  <a:pt x="5584674" y="217130"/>
                </a:cubicBezTo>
                <a:cubicBezTo>
                  <a:pt x="5024181" y="171410"/>
                  <a:pt x="4043741" y="305183"/>
                  <a:pt x="3501874" y="288250"/>
                </a:cubicBezTo>
                <a:cubicBezTo>
                  <a:pt x="2960007" y="271317"/>
                  <a:pt x="2695847" y="162943"/>
                  <a:pt x="2333474" y="115530"/>
                </a:cubicBezTo>
                <a:cubicBezTo>
                  <a:pt x="1971101" y="68117"/>
                  <a:pt x="1583327" y="3770"/>
                  <a:pt x="1327634" y="3770"/>
                </a:cubicBezTo>
                <a:cubicBezTo>
                  <a:pt x="1071941" y="3770"/>
                  <a:pt x="999127" y="-28403"/>
                  <a:pt x="819634" y="95210"/>
                </a:cubicBezTo>
                <a:close/>
              </a:path>
            </a:pathLst>
          </a:custGeom>
          <a:noFill/>
          <a:ln w="28575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FF80691E-1E50-427E-88C9-E386D5E91F32}"/>
              </a:ext>
            </a:extLst>
          </p:cNvPr>
          <p:cNvSpPr/>
          <p:nvPr/>
        </p:nvSpPr>
        <p:spPr>
          <a:xfrm>
            <a:off x="6528431" y="3565028"/>
            <a:ext cx="2133600" cy="1770204"/>
          </a:xfrm>
          <a:custGeom>
            <a:avLst/>
            <a:gdLst>
              <a:gd name="connsiteX0" fmla="*/ 0 w 2133600"/>
              <a:gd name="connsiteY0" fmla="*/ 0 h 1727200"/>
              <a:gd name="connsiteX1" fmla="*/ 721360 w 2133600"/>
              <a:gd name="connsiteY1" fmla="*/ 1706880 h 1727200"/>
              <a:gd name="connsiteX2" fmla="*/ 2133600 w 2133600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727200">
                <a:moveTo>
                  <a:pt x="0" y="0"/>
                </a:moveTo>
                <a:lnTo>
                  <a:pt x="721360" y="1706880"/>
                </a:lnTo>
                <a:lnTo>
                  <a:pt x="2133600" y="1727200"/>
                </a:lnTo>
              </a:path>
            </a:pathLst>
          </a:custGeom>
          <a:noFill/>
          <a:ln w="28575">
            <a:solidFill>
              <a:srgbClr val="4472C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01E8DCF8-7788-4160-941D-C146A32E2C06}"/>
              </a:ext>
            </a:extLst>
          </p:cNvPr>
          <p:cNvSpPr/>
          <p:nvPr/>
        </p:nvSpPr>
        <p:spPr>
          <a:xfrm>
            <a:off x="83727" y="1404522"/>
            <a:ext cx="6831324" cy="4632002"/>
          </a:xfrm>
          <a:custGeom>
            <a:avLst/>
            <a:gdLst>
              <a:gd name="connsiteX0" fmla="*/ 28033 w 6831324"/>
              <a:gd name="connsiteY0" fmla="*/ 3136998 h 4632002"/>
              <a:gd name="connsiteX1" fmla="*/ 200753 w 6831324"/>
              <a:gd name="connsiteY1" fmla="*/ 4092038 h 4632002"/>
              <a:gd name="connsiteX2" fmla="*/ 1033873 w 6831324"/>
              <a:gd name="connsiteY2" fmla="*/ 4589878 h 4632002"/>
              <a:gd name="connsiteX3" fmla="*/ 2476593 w 6831324"/>
              <a:gd name="connsiteY3" fmla="*/ 4478118 h 4632002"/>
              <a:gd name="connsiteX4" fmla="*/ 3136993 w 6831324"/>
              <a:gd name="connsiteY4" fmla="*/ 3472278 h 4632002"/>
              <a:gd name="connsiteX5" fmla="*/ 2547713 w 6831324"/>
              <a:gd name="connsiteY5" fmla="*/ 2557878 h 4632002"/>
              <a:gd name="connsiteX6" fmla="*/ 2913473 w 6831324"/>
              <a:gd name="connsiteY6" fmla="*/ 1440278 h 4632002"/>
              <a:gd name="connsiteX7" fmla="*/ 3909153 w 6831324"/>
              <a:gd name="connsiteY7" fmla="*/ 1623158 h 4632002"/>
              <a:gd name="connsiteX8" fmla="*/ 4579713 w 6831324"/>
              <a:gd name="connsiteY8" fmla="*/ 1816198 h 4632002"/>
              <a:gd name="connsiteX9" fmla="*/ 4925153 w 6831324"/>
              <a:gd name="connsiteY9" fmla="*/ 1856838 h 4632002"/>
              <a:gd name="connsiteX10" fmla="*/ 5351873 w 6831324"/>
              <a:gd name="connsiteY10" fmla="*/ 2872838 h 4632002"/>
              <a:gd name="connsiteX11" fmla="*/ 6347553 w 6831324"/>
              <a:gd name="connsiteY11" fmla="*/ 3025238 h 4632002"/>
              <a:gd name="connsiteX12" fmla="*/ 6581233 w 6831324"/>
              <a:gd name="connsiteY12" fmla="*/ 2100678 h 4632002"/>
              <a:gd name="connsiteX13" fmla="*/ 6804753 w 6831324"/>
              <a:gd name="connsiteY13" fmla="*/ 1044038 h 4632002"/>
              <a:gd name="connsiteX14" fmla="*/ 6469473 w 6831324"/>
              <a:gd name="connsiteY14" fmla="*/ 48358 h 4632002"/>
              <a:gd name="connsiteX15" fmla="*/ 3634833 w 6831324"/>
              <a:gd name="connsiteY15" fmla="*/ 149958 h 4632002"/>
              <a:gd name="connsiteX16" fmla="*/ 2293713 w 6831324"/>
              <a:gd name="connsiteY16" fmla="*/ 99158 h 4632002"/>
              <a:gd name="connsiteX17" fmla="*/ 2100673 w 6831324"/>
              <a:gd name="connsiteY17" fmla="*/ 1470758 h 4632002"/>
              <a:gd name="connsiteX18" fmla="*/ 2019393 w 6831324"/>
              <a:gd name="connsiteY18" fmla="*/ 2354678 h 4632002"/>
              <a:gd name="connsiteX19" fmla="*/ 647793 w 6831324"/>
              <a:gd name="connsiteY19" fmla="*/ 2425798 h 4632002"/>
              <a:gd name="connsiteX20" fmla="*/ 28033 w 6831324"/>
              <a:gd name="connsiteY20" fmla="*/ 3136998 h 463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31324" h="4632002">
                <a:moveTo>
                  <a:pt x="28033" y="3136998"/>
                </a:moveTo>
                <a:cubicBezTo>
                  <a:pt x="-46474" y="3414705"/>
                  <a:pt x="33113" y="3849891"/>
                  <a:pt x="200753" y="4092038"/>
                </a:cubicBezTo>
                <a:cubicBezTo>
                  <a:pt x="368393" y="4334185"/>
                  <a:pt x="654566" y="4525531"/>
                  <a:pt x="1033873" y="4589878"/>
                </a:cubicBezTo>
                <a:cubicBezTo>
                  <a:pt x="1413180" y="4654225"/>
                  <a:pt x="2126073" y="4664385"/>
                  <a:pt x="2476593" y="4478118"/>
                </a:cubicBezTo>
                <a:cubicBezTo>
                  <a:pt x="2827113" y="4291851"/>
                  <a:pt x="3125140" y="3792318"/>
                  <a:pt x="3136993" y="3472278"/>
                </a:cubicBezTo>
                <a:cubicBezTo>
                  <a:pt x="3148846" y="3152238"/>
                  <a:pt x="2584966" y="2896545"/>
                  <a:pt x="2547713" y="2557878"/>
                </a:cubicBezTo>
                <a:cubicBezTo>
                  <a:pt x="2510460" y="2219211"/>
                  <a:pt x="2686566" y="1596065"/>
                  <a:pt x="2913473" y="1440278"/>
                </a:cubicBezTo>
                <a:cubicBezTo>
                  <a:pt x="3140380" y="1284491"/>
                  <a:pt x="3631446" y="1560505"/>
                  <a:pt x="3909153" y="1623158"/>
                </a:cubicBezTo>
                <a:cubicBezTo>
                  <a:pt x="4186860" y="1685811"/>
                  <a:pt x="4410380" y="1777251"/>
                  <a:pt x="4579713" y="1816198"/>
                </a:cubicBezTo>
                <a:cubicBezTo>
                  <a:pt x="4749046" y="1855145"/>
                  <a:pt x="4796460" y="1680731"/>
                  <a:pt x="4925153" y="1856838"/>
                </a:cubicBezTo>
                <a:cubicBezTo>
                  <a:pt x="5053846" y="2032945"/>
                  <a:pt x="5114806" y="2678105"/>
                  <a:pt x="5351873" y="2872838"/>
                </a:cubicBezTo>
                <a:cubicBezTo>
                  <a:pt x="5588940" y="3067571"/>
                  <a:pt x="6142660" y="3153931"/>
                  <a:pt x="6347553" y="3025238"/>
                </a:cubicBezTo>
                <a:cubicBezTo>
                  <a:pt x="6552446" y="2896545"/>
                  <a:pt x="6505033" y="2430878"/>
                  <a:pt x="6581233" y="2100678"/>
                </a:cubicBezTo>
                <a:cubicBezTo>
                  <a:pt x="6657433" y="1770478"/>
                  <a:pt x="6823380" y="1386091"/>
                  <a:pt x="6804753" y="1044038"/>
                </a:cubicBezTo>
                <a:cubicBezTo>
                  <a:pt x="6786126" y="701985"/>
                  <a:pt x="6997793" y="197371"/>
                  <a:pt x="6469473" y="48358"/>
                </a:cubicBezTo>
                <a:cubicBezTo>
                  <a:pt x="5941153" y="-100655"/>
                  <a:pt x="4330793" y="141491"/>
                  <a:pt x="3634833" y="149958"/>
                </a:cubicBezTo>
                <a:cubicBezTo>
                  <a:pt x="2938873" y="158425"/>
                  <a:pt x="2549406" y="-120975"/>
                  <a:pt x="2293713" y="99158"/>
                </a:cubicBezTo>
                <a:cubicBezTo>
                  <a:pt x="2038020" y="319291"/>
                  <a:pt x="2146393" y="1094838"/>
                  <a:pt x="2100673" y="1470758"/>
                </a:cubicBezTo>
                <a:cubicBezTo>
                  <a:pt x="2054953" y="1846678"/>
                  <a:pt x="2261540" y="2195505"/>
                  <a:pt x="2019393" y="2354678"/>
                </a:cubicBezTo>
                <a:cubicBezTo>
                  <a:pt x="1777246" y="2513851"/>
                  <a:pt x="979686" y="2302185"/>
                  <a:pt x="647793" y="2425798"/>
                </a:cubicBezTo>
                <a:cubicBezTo>
                  <a:pt x="315900" y="2549411"/>
                  <a:pt x="102540" y="2859291"/>
                  <a:pt x="28033" y="3136998"/>
                </a:cubicBezTo>
                <a:close/>
              </a:path>
            </a:pathLst>
          </a:custGeom>
          <a:noFill/>
          <a:ln w="28575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9BD127B8-E425-478F-B944-F3A631DF72DB}"/>
              </a:ext>
            </a:extLst>
          </p:cNvPr>
          <p:cNvSpPr/>
          <p:nvPr/>
        </p:nvSpPr>
        <p:spPr>
          <a:xfrm>
            <a:off x="6340384" y="4524152"/>
            <a:ext cx="2321647" cy="800494"/>
          </a:xfrm>
          <a:custGeom>
            <a:avLst/>
            <a:gdLst>
              <a:gd name="connsiteX0" fmla="*/ 0 w 2133600"/>
              <a:gd name="connsiteY0" fmla="*/ 0 h 1727200"/>
              <a:gd name="connsiteX1" fmla="*/ 721360 w 2133600"/>
              <a:gd name="connsiteY1" fmla="*/ 1706880 h 1727200"/>
              <a:gd name="connsiteX2" fmla="*/ 2133600 w 2133600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727200">
                <a:moveTo>
                  <a:pt x="0" y="0"/>
                </a:moveTo>
                <a:lnTo>
                  <a:pt x="721360" y="1706880"/>
                </a:lnTo>
                <a:lnTo>
                  <a:pt x="2133600" y="1727200"/>
                </a:lnTo>
              </a:path>
            </a:pathLst>
          </a:custGeom>
          <a:noFill/>
          <a:ln w="28575">
            <a:solidFill>
              <a:srgbClr val="4472C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57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7" grpId="0" animBg="1"/>
      <p:bldP spid="12" grpId="0" animBg="1"/>
      <p:bldP spid="12" grpId="1" animBg="1"/>
      <p:bldP spid="14" grpId="0" animBg="1"/>
      <p:bldP spid="14" grpId="1" animBg="1"/>
      <p:bldP spid="18" grpId="0" animBg="1"/>
      <p:bldP spid="18" grpId="1" animBg="1"/>
      <p:bldP spid="50" grpId="0" animBg="1"/>
      <p:bldP spid="5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3119709" y="565077"/>
            <a:ext cx="5588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95 % confidence interval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C8D34E2-ADAD-4C29-AF75-2CE2366212A9}"/>
              </a:ext>
            </a:extLst>
          </p:cNvPr>
          <p:cNvCxnSpPr>
            <a:cxnSpLocks/>
          </p:cNvCxnSpPr>
          <p:nvPr/>
        </p:nvCxnSpPr>
        <p:spPr>
          <a:xfrm>
            <a:off x="4341434" y="4864128"/>
            <a:ext cx="2958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4A9A730-B7ED-44FB-8674-96ED597F42E4}"/>
                  </a:ext>
                </a:extLst>
              </p:cNvPr>
              <p:cNvSpPr txBox="1"/>
              <p:nvPr/>
            </p:nvSpPr>
            <p:spPr>
              <a:xfrm>
                <a:off x="4485530" y="4941120"/>
                <a:ext cx="26706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4A9A730-B7ED-44FB-8674-96ED597F4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30" y="4941120"/>
                <a:ext cx="267061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8A50DF0-ED7F-4B09-92E4-379DE0AA7E26}"/>
              </a:ext>
            </a:extLst>
          </p:cNvPr>
          <p:cNvCxnSpPr>
            <a:cxnSpLocks/>
          </p:cNvCxnSpPr>
          <p:nvPr/>
        </p:nvCxnSpPr>
        <p:spPr>
          <a:xfrm>
            <a:off x="4341434" y="4864128"/>
            <a:ext cx="2958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E079F8AC-A2F8-4577-A4DE-8E526FFA3EC0}"/>
              </a:ext>
            </a:extLst>
          </p:cNvPr>
          <p:cNvSpPr/>
          <p:nvPr/>
        </p:nvSpPr>
        <p:spPr>
          <a:xfrm>
            <a:off x="4341434" y="4545308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33C11D-5CA3-42C5-BE11-7A78DB4F80CF}"/>
              </a:ext>
            </a:extLst>
          </p:cNvPr>
          <p:cNvSpPr/>
          <p:nvPr/>
        </p:nvSpPr>
        <p:spPr>
          <a:xfrm>
            <a:off x="4932977" y="4545308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15E121E-2556-46AA-B9A4-DC3E9B8E54C4}"/>
              </a:ext>
            </a:extLst>
          </p:cNvPr>
          <p:cNvSpPr/>
          <p:nvPr/>
        </p:nvSpPr>
        <p:spPr>
          <a:xfrm>
            <a:off x="5535857" y="4545307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55BE81-D166-4AAD-9A8D-59BF4303E2E1}"/>
              </a:ext>
            </a:extLst>
          </p:cNvPr>
          <p:cNvSpPr/>
          <p:nvPr/>
        </p:nvSpPr>
        <p:spPr>
          <a:xfrm>
            <a:off x="6138737" y="4545307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4B73E2E-0B9E-452C-9A72-9BED7B2737F9}"/>
              </a:ext>
            </a:extLst>
          </p:cNvPr>
          <p:cNvSpPr/>
          <p:nvPr/>
        </p:nvSpPr>
        <p:spPr>
          <a:xfrm>
            <a:off x="6741617" y="4552896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6956F2B-222B-42C2-A557-6BCFB419553E}"/>
              </a:ext>
            </a:extLst>
          </p:cNvPr>
          <p:cNvSpPr/>
          <p:nvPr/>
        </p:nvSpPr>
        <p:spPr>
          <a:xfrm>
            <a:off x="4934492" y="4259146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EBD551D-E2D7-417E-8C8F-76157DC6EA08}"/>
              </a:ext>
            </a:extLst>
          </p:cNvPr>
          <p:cNvSpPr/>
          <p:nvPr/>
        </p:nvSpPr>
        <p:spPr>
          <a:xfrm>
            <a:off x="4934040" y="3944936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407F566-BF1A-45F2-B452-64088CCA8EFF}"/>
              </a:ext>
            </a:extLst>
          </p:cNvPr>
          <p:cNvSpPr/>
          <p:nvPr/>
        </p:nvSpPr>
        <p:spPr>
          <a:xfrm>
            <a:off x="5535857" y="4241246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6216A14-A86C-4FB5-AE34-ED9667F5F162}"/>
              </a:ext>
            </a:extLst>
          </p:cNvPr>
          <p:cNvSpPr/>
          <p:nvPr/>
        </p:nvSpPr>
        <p:spPr>
          <a:xfrm>
            <a:off x="5537372" y="3955084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73926A-BF27-41EE-BF00-C2F4482F3A40}"/>
              </a:ext>
            </a:extLst>
          </p:cNvPr>
          <p:cNvSpPr/>
          <p:nvPr/>
        </p:nvSpPr>
        <p:spPr>
          <a:xfrm>
            <a:off x="5536920" y="3640874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D0A11BB-5C48-4D16-814D-D0E15D3C07EC}"/>
              </a:ext>
            </a:extLst>
          </p:cNvPr>
          <p:cNvSpPr/>
          <p:nvPr/>
        </p:nvSpPr>
        <p:spPr>
          <a:xfrm>
            <a:off x="6140319" y="4241246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26162CD-3F46-4A6F-ABD8-9E4E02AF286C}"/>
              </a:ext>
            </a:extLst>
          </p:cNvPr>
          <p:cNvSpPr/>
          <p:nvPr/>
        </p:nvSpPr>
        <p:spPr>
          <a:xfrm>
            <a:off x="6141834" y="3955084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7697F2C-39B4-428B-A634-DA90A457F860}"/>
              </a:ext>
            </a:extLst>
          </p:cNvPr>
          <p:cNvSpPr/>
          <p:nvPr/>
        </p:nvSpPr>
        <p:spPr>
          <a:xfrm>
            <a:off x="6141382" y="3640874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7A7A5DB-A234-4C26-BA76-1F0BF7BB8332}"/>
              </a:ext>
            </a:extLst>
          </p:cNvPr>
          <p:cNvSpPr/>
          <p:nvPr/>
        </p:nvSpPr>
        <p:spPr>
          <a:xfrm>
            <a:off x="6740102" y="4241246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DBDC7B4-469C-40AB-987A-FA648E65C1A0}"/>
              </a:ext>
            </a:extLst>
          </p:cNvPr>
          <p:cNvSpPr/>
          <p:nvPr/>
        </p:nvSpPr>
        <p:spPr>
          <a:xfrm>
            <a:off x="5535857" y="332647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BC25F2E-FD98-4278-8012-280C2E8B1C74}"/>
              </a:ext>
            </a:extLst>
          </p:cNvPr>
          <p:cNvSpPr/>
          <p:nvPr/>
        </p:nvSpPr>
        <p:spPr>
          <a:xfrm>
            <a:off x="5537439" y="3022411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004F881-BF28-4BB5-94DE-C140C59129F8}"/>
              </a:ext>
            </a:extLst>
          </p:cNvPr>
          <p:cNvSpPr/>
          <p:nvPr/>
        </p:nvSpPr>
        <p:spPr>
          <a:xfrm>
            <a:off x="5538954" y="2725363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644814E-368C-4232-9005-330C738441F6}"/>
              </a:ext>
            </a:extLst>
          </p:cNvPr>
          <p:cNvSpPr/>
          <p:nvPr/>
        </p:nvSpPr>
        <p:spPr>
          <a:xfrm>
            <a:off x="6138737" y="3324636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0B83D6E-99DE-4666-ACEB-8BCA1B9E2F27}"/>
              </a:ext>
            </a:extLst>
          </p:cNvPr>
          <p:cNvSpPr/>
          <p:nvPr/>
        </p:nvSpPr>
        <p:spPr>
          <a:xfrm>
            <a:off x="5545291" y="244197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Ein Bild, das Racquetball, Spiel enthält.&#10;&#10;Automatisch generierte Beschreibung">
            <a:extLst>
              <a:ext uri="{FF2B5EF4-FFF2-40B4-BE49-F238E27FC236}">
                <a16:creationId xmlns:a16="http://schemas.microsoft.com/office/drawing/2014/main" id="{C0545C3F-18B6-46CA-8E93-29116CE3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9060" r="10825" b="12108"/>
          <a:stretch/>
        </p:blipFill>
        <p:spPr>
          <a:xfrm>
            <a:off x="4132682" y="2117488"/>
            <a:ext cx="3425938" cy="2717856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74F9787-6F73-4DC1-B236-D9530DBD6B5A}"/>
              </a:ext>
            </a:extLst>
          </p:cNvPr>
          <p:cNvCxnSpPr/>
          <p:nvPr/>
        </p:nvCxnSpPr>
        <p:spPr>
          <a:xfrm>
            <a:off x="4932977" y="4552896"/>
            <a:ext cx="0" cy="2824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9685CAD-DB1E-44FD-8F93-041427AAB814}"/>
              </a:ext>
            </a:extLst>
          </p:cNvPr>
          <p:cNvCxnSpPr/>
          <p:nvPr/>
        </p:nvCxnSpPr>
        <p:spPr>
          <a:xfrm>
            <a:off x="6750262" y="4552896"/>
            <a:ext cx="0" cy="2824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B278A33-833E-4332-AFA1-4BAD5D070C98}"/>
              </a:ext>
            </a:extLst>
          </p:cNvPr>
          <p:cNvCxnSpPr/>
          <p:nvPr/>
        </p:nvCxnSpPr>
        <p:spPr>
          <a:xfrm flipV="1">
            <a:off x="5699760" y="2225040"/>
            <a:ext cx="233680" cy="142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298F1BE-F5C3-42F3-80E0-B4EDA1BAAE8E}"/>
              </a:ext>
            </a:extLst>
          </p:cNvPr>
          <p:cNvCxnSpPr>
            <a:cxnSpLocks/>
          </p:cNvCxnSpPr>
          <p:nvPr/>
        </p:nvCxnSpPr>
        <p:spPr>
          <a:xfrm flipV="1">
            <a:off x="5611971" y="2494650"/>
            <a:ext cx="321469" cy="187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B57F6922-C9CA-4EB0-82E9-BA22245410DC}"/>
              </a:ext>
            </a:extLst>
          </p:cNvPr>
          <p:cNvCxnSpPr>
            <a:cxnSpLocks/>
          </p:cNvCxnSpPr>
          <p:nvPr/>
        </p:nvCxnSpPr>
        <p:spPr>
          <a:xfrm flipV="1">
            <a:off x="5491605" y="2682555"/>
            <a:ext cx="602880" cy="366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F74B423-02CB-4546-97E9-AAB04642CBC7}"/>
              </a:ext>
            </a:extLst>
          </p:cNvPr>
          <p:cNvCxnSpPr>
            <a:cxnSpLocks/>
          </p:cNvCxnSpPr>
          <p:nvPr/>
        </p:nvCxnSpPr>
        <p:spPr>
          <a:xfrm flipV="1">
            <a:off x="5333485" y="3015400"/>
            <a:ext cx="805252" cy="490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6F538FA4-C89A-4F0D-8FD9-8BE80E07FA9C}"/>
              </a:ext>
            </a:extLst>
          </p:cNvPr>
          <p:cNvCxnSpPr>
            <a:cxnSpLocks/>
          </p:cNvCxnSpPr>
          <p:nvPr/>
        </p:nvCxnSpPr>
        <p:spPr>
          <a:xfrm flipV="1">
            <a:off x="5269147" y="3319461"/>
            <a:ext cx="915424" cy="58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8BB9235-3566-4E4F-8AE4-BA35DDB7C5DB}"/>
              </a:ext>
            </a:extLst>
          </p:cNvPr>
          <p:cNvCxnSpPr>
            <a:cxnSpLocks/>
          </p:cNvCxnSpPr>
          <p:nvPr/>
        </p:nvCxnSpPr>
        <p:spPr>
          <a:xfrm flipV="1">
            <a:off x="5067832" y="3664716"/>
            <a:ext cx="1255965" cy="765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8112FDD-BA7A-49CB-B39F-D6B952A85141}"/>
              </a:ext>
            </a:extLst>
          </p:cNvPr>
          <p:cNvCxnSpPr>
            <a:cxnSpLocks/>
          </p:cNvCxnSpPr>
          <p:nvPr/>
        </p:nvCxnSpPr>
        <p:spPr>
          <a:xfrm flipV="1">
            <a:off x="5114795" y="4037490"/>
            <a:ext cx="1303256" cy="75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48C22F-982D-4C70-B437-347D13BE1112}"/>
              </a:ext>
            </a:extLst>
          </p:cNvPr>
          <p:cNvCxnSpPr>
            <a:cxnSpLocks/>
          </p:cNvCxnSpPr>
          <p:nvPr/>
        </p:nvCxnSpPr>
        <p:spPr>
          <a:xfrm flipV="1">
            <a:off x="5805835" y="4371872"/>
            <a:ext cx="732695" cy="4537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2568102" y="640763"/>
            <a:ext cx="6771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Bootstrapped 95% confidence intervals of the mean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C9AD267-FE0A-42D0-8387-41991700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>
            <a:off x="1188077" y="3677260"/>
            <a:ext cx="395782" cy="250508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C696C09F-389F-4C75-AF96-8F40B6AC8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>
            <a:off x="1808913" y="3473616"/>
            <a:ext cx="480688" cy="454152"/>
          </a:xfrm>
          <a:prstGeom prst="rect">
            <a:avLst/>
          </a:prstGeom>
        </p:spPr>
      </p:pic>
      <p:pic>
        <p:nvPicPr>
          <p:cNvPr id="41" name="Grafik 40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471B4836-5D3D-4EF0-B181-6BBEDD3FF0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4750949" y="3172178"/>
            <a:ext cx="755384" cy="755590"/>
          </a:xfrm>
          <a:prstGeom prst="rect">
            <a:avLst/>
          </a:prstGeom>
        </p:spPr>
      </p:pic>
      <p:pic>
        <p:nvPicPr>
          <p:cNvPr id="43" name="Grafik 4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8EE089E-77C0-4274-9B7E-B43F6F05A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3842291" y="3147272"/>
            <a:ext cx="683604" cy="780496"/>
          </a:xfrm>
          <a:prstGeom prst="rect">
            <a:avLst/>
          </a:prstGeom>
        </p:spPr>
      </p:pic>
      <p:pic>
        <p:nvPicPr>
          <p:cNvPr id="45" name="Grafik 44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CCE58F47-CF68-4476-94FF-219490B7BB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6848727" y="3123816"/>
            <a:ext cx="1161197" cy="854063"/>
          </a:xfrm>
          <a:prstGeom prst="rect">
            <a:avLst/>
          </a:prstGeom>
        </p:spPr>
      </p:pic>
      <p:pic>
        <p:nvPicPr>
          <p:cNvPr id="49" name="Grafik 48" descr="Ein Bild, das Spiel enthält.&#10;&#10;Automatisch generierte Beschreibung">
            <a:extLst>
              <a:ext uri="{FF2B5EF4-FFF2-40B4-BE49-F238E27FC236}">
                <a16:creationId xmlns:a16="http://schemas.microsoft.com/office/drawing/2014/main" id="{6EE40E2D-F1E4-49E6-BB47-930DBD89E1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2514655" y="3522384"/>
            <a:ext cx="390636" cy="405384"/>
          </a:xfrm>
          <a:prstGeom prst="rect">
            <a:avLst/>
          </a:prstGeom>
        </p:spPr>
      </p:pic>
      <p:pic>
        <p:nvPicPr>
          <p:cNvPr id="51" name="Grafik 5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3937815-14C5-46CB-886C-33FAC3D6E7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723003" y="3682982"/>
            <a:ext cx="240020" cy="244786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94139A89-6891-4202-A451-F63A4F02246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5731387" y="3007660"/>
            <a:ext cx="892286" cy="920108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3BADBD4A-5A8B-4389-B665-69818EE8EC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3130345" y="3395590"/>
            <a:ext cx="486892" cy="532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4A9A730-B7ED-44FB-8674-96ED597F42E4}"/>
                  </a:ext>
                </a:extLst>
              </p:cNvPr>
              <p:cNvSpPr txBox="1"/>
              <p:nvPr/>
            </p:nvSpPr>
            <p:spPr>
              <a:xfrm>
                <a:off x="8683182" y="5171506"/>
                <a:ext cx="26706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4A9A730-B7ED-44FB-8674-96ED597F4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82" y="5171506"/>
                <a:ext cx="267061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8A50DF0-ED7F-4B09-92E4-379DE0AA7E26}"/>
              </a:ext>
            </a:extLst>
          </p:cNvPr>
          <p:cNvCxnSpPr>
            <a:cxnSpLocks/>
          </p:cNvCxnSpPr>
          <p:nvPr/>
        </p:nvCxnSpPr>
        <p:spPr>
          <a:xfrm>
            <a:off x="8547731" y="5104740"/>
            <a:ext cx="2958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E079F8AC-A2F8-4577-A4DE-8E526FFA3EC0}"/>
              </a:ext>
            </a:extLst>
          </p:cNvPr>
          <p:cNvSpPr/>
          <p:nvPr/>
        </p:nvSpPr>
        <p:spPr>
          <a:xfrm>
            <a:off x="8539086" y="4775694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33C11D-5CA3-42C5-BE11-7A78DB4F80CF}"/>
              </a:ext>
            </a:extLst>
          </p:cNvPr>
          <p:cNvSpPr/>
          <p:nvPr/>
        </p:nvSpPr>
        <p:spPr>
          <a:xfrm>
            <a:off x="9130629" y="4775694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15E121E-2556-46AA-B9A4-DC3E9B8E54C4}"/>
              </a:ext>
            </a:extLst>
          </p:cNvPr>
          <p:cNvSpPr/>
          <p:nvPr/>
        </p:nvSpPr>
        <p:spPr>
          <a:xfrm>
            <a:off x="9733509" y="4775693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55BE81-D166-4AAD-9A8D-59BF4303E2E1}"/>
              </a:ext>
            </a:extLst>
          </p:cNvPr>
          <p:cNvSpPr/>
          <p:nvPr/>
        </p:nvSpPr>
        <p:spPr>
          <a:xfrm>
            <a:off x="10336389" y="4775693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4B73E2E-0B9E-452C-9A72-9BED7B2737F9}"/>
              </a:ext>
            </a:extLst>
          </p:cNvPr>
          <p:cNvSpPr/>
          <p:nvPr/>
        </p:nvSpPr>
        <p:spPr>
          <a:xfrm>
            <a:off x="10939269" y="478328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6956F2B-222B-42C2-A557-6BCFB419553E}"/>
              </a:ext>
            </a:extLst>
          </p:cNvPr>
          <p:cNvSpPr/>
          <p:nvPr/>
        </p:nvSpPr>
        <p:spPr>
          <a:xfrm>
            <a:off x="9132144" y="44895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EBD551D-E2D7-417E-8C8F-76157DC6EA08}"/>
              </a:ext>
            </a:extLst>
          </p:cNvPr>
          <p:cNvSpPr/>
          <p:nvPr/>
        </p:nvSpPr>
        <p:spPr>
          <a:xfrm>
            <a:off x="9131692" y="417532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407F566-BF1A-45F2-B452-64088CCA8EFF}"/>
              </a:ext>
            </a:extLst>
          </p:cNvPr>
          <p:cNvSpPr/>
          <p:nvPr/>
        </p:nvSpPr>
        <p:spPr>
          <a:xfrm>
            <a:off x="9733509" y="44716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6216A14-A86C-4FB5-AE34-ED9667F5F162}"/>
              </a:ext>
            </a:extLst>
          </p:cNvPr>
          <p:cNvSpPr/>
          <p:nvPr/>
        </p:nvSpPr>
        <p:spPr>
          <a:xfrm>
            <a:off x="9735024" y="418547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73926A-BF27-41EE-BF00-C2F4482F3A40}"/>
              </a:ext>
            </a:extLst>
          </p:cNvPr>
          <p:cNvSpPr/>
          <p:nvPr/>
        </p:nvSpPr>
        <p:spPr>
          <a:xfrm>
            <a:off x="9734572" y="387126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D0A11BB-5C48-4D16-814D-D0E15D3C07EC}"/>
              </a:ext>
            </a:extLst>
          </p:cNvPr>
          <p:cNvSpPr/>
          <p:nvPr/>
        </p:nvSpPr>
        <p:spPr>
          <a:xfrm>
            <a:off x="10337971" y="44716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26162CD-3F46-4A6F-ABD8-9E4E02AF286C}"/>
              </a:ext>
            </a:extLst>
          </p:cNvPr>
          <p:cNvSpPr/>
          <p:nvPr/>
        </p:nvSpPr>
        <p:spPr>
          <a:xfrm>
            <a:off x="10339486" y="418547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7697F2C-39B4-428B-A634-DA90A457F860}"/>
              </a:ext>
            </a:extLst>
          </p:cNvPr>
          <p:cNvSpPr/>
          <p:nvPr/>
        </p:nvSpPr>
        <p:spPr>
          <a:xfrm>
            <a:off x="10339034" y="387126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7A7A5DB-A234-4C26-BA76-1F0BF7BB8332}"/>
              </a:ext>
            </a:extLst>
          </p:cNvPr>
          <p:cNvSpPr/>
          <p:nvPr/>
        </p:nvSpPr>
        <p:spPr>
          <a:xfrm>
            <a:off x="10937754" y="44716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DBDC7B4-469C-40AB-987A-FA648E65C1A0}"/>
              </a:ext>
            </a:extLst>
          </p:cNvPr>
          <p:cNvSpPr/>
          <p:nvPr/>
        </p:nvSpPr>
        <p:spPr>
          <a:xfrm>
            <a:off x="9733509" y="3556858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BC25F2E-FD98-4278-8012-280C2E8B1C74}"/>
              </a:ext>
            </a:extLst>
          </p:cNvPr>
          <p:cNvSpPr/>
          <p:nvPr/>
        </p:nvSpPr>
        <p:spPr>
          <a:xfrm>
            <a:off x="9735091" y="3252797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004F881-BF28-4BB5-94DE-C140C59129F8}"/>
              </a:ext>
            </a:extLst>
          </p:cNvPr>
          <p:cNvSpPr/>
          <p:nvPr/>
        </p:nvSpPr>
        <p:spPr>
          <a:xfrm>
            <a:off x="9736606" y="2955749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644814E-368C-4232-9005-330C738441F6}"/>
              </a:ext>
            </a:extLst>
          </p:cNvPr>
          <p:cNvSpPr/>
          <p:nvPr/>
        </p:nvSpPr>
        <p:spPr>
          <a:xfrm>
            <a:off x="10336389" y="355502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0B83D6E-99DE-4666-ACEB-8BCA1B9E2F27}"/>
              </a:ext>
            </a:extLst>
          </p:cNvPr>
          <p:cNvSpPr/>
          <p:nvPr/>
        </p:nvSpPr>
        <p:spPr>
          <a:xfrm>
            <a:off x="9722623" y="2672358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9E1DF211-267B-4CFA-BBCD-48022EC169C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r="18092" b="11093"/>
          <a:stretch/>
        </p:blipFill>
        <p:spPr>
          <a:xfrm>
            <a:off x="-980879" y="4081698"/>
            <a:ext cx="9078399" cy="50815"/>
          </a:xfrm>
          <a:prstGeom prst="rect">
            <a:avLst/>
          </a:prstGeom>
        </p:spPr>
      </p:pic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2F91695-ABDA-429D-B2EF-B1A97B67F0A9}"/>
              </a:ext>
            </a:extLst>
          </p:cNvPr>
          <p:cNvCxnSpPr/>
          <p:nvPr/>
        </p:nvCxnSpPr>
        <p:spPr>
          <a:xfrm>
            <a:off x="4516022" y="4242048"/>
            <a:ext cx="0" cy="431631"/>
          </a:xfrm>
          <a:prstGeom prst="line">
            <a:avLst/>
          </a:prstGeom>
          <a:ln w="57150">
            <a:solidFill>
              <a:srgbClr val="6216B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565CE3D3-32DE-4D0E-B203-A3411E7E3D1F}"/>
              </a:ext>
            </a:extLst>
          </p:cNvPr>
          <p:cNvSpPr txBox="1"/>
          <p:nvPr/>
        </p:nvSpPr>
        <p:spPr>
          <a:xfrm>
            <a:off x="7726482" y="4185470"/>
            <a:ext cx="558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size</a:t>
            </a:r>
          </a:p>
        </p:txBody>
      </p:sp>
      <p:pic>
        <p:nvPicPr>
          <p:cNvPr id="66" name="Grafik 65" descr="Ein Bild, das Racquetball, Spiel enthält.&#10;&#10;Automatisch generierte Beschreibung">
            <a:extLst>
              <a:ext uri="{FF2B5EF4-FFF2-40B4-BE49-F238E27FC236}">
                <a16:creationId xmlns:a16="http://schemas.microsoft.com/office/drawing/2014/main" id="{75555E62-880E-4A21-A88E-10EF884F917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9060" r="10825" b="12108"/>
          <a:stretch/>
        </p:blipFill>
        <p:spPr>
          <a:xfrm>
            <a:off x="8303902" y="2318332"/>
            <a:ext cx="3425938" cy="2717856"/>
          </a:xfrm>
          <a:prstGeom prst="rect">
            <a:avLst/>
          </a:prstGeom>
        </p:spPr>
      </p:pic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4FF4DB-DC16-490F-8F0C-3EC1C5F423E6}"/>
              </a:ext>
            </a:extLst>
          </p:cNvPr>
          <p:cNvCxnSpPr/>
          <p:nvPr/>
        </p:nvCxnSpPr>
        <p:spPr>
          <a:xfrm>
            <a:off x="9104197" y="4753740"/>
            <a:ext cx="0" cy="2824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06B3B8E-BE4E-4EEC-9BA6-69D0D46015F4}"/>
              </a:ext>
            </a:extLst>
          </p:cNvPr>
          <p:cNvCxnSpPr/>
          <p:nvPr/>
        </p:nvCxnSpPr>
        <p:spPr>
          <a:xfrm>
            <a:off x="10921482" y="4753740"/>
            <a:ext cx="0" cy="2824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277FF0E-A287-4BDF-9229-5A926412151C}"/>
              </a:ext>
            </a:extLst>
          </p:cNvPr>
          <p:cNvCxnSpPr/>
          <p:nvPr/>
        </p:nvCxnSpPr>
        <p:spPr>
          <a:xfrm flipV="1">
            <a:off x="9870980" y="2425884"/>
            <a:ext cx="233680" cy="142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0D70E5-40D3-49A1-B612-1DC817B43EEE}"/>
              </a:ext>
            </a:extLst>
          </p:cNvPr>
          <p:cNvCxnSpPr>
            <a:cxnSpLocks/>
          </p:cNvCxnSpPr>
          <p:nvPr/>
        </p:nvCxnSpPr>
        <p:spPr>
          <a:xfrm flipV="1">
            <a:off x="9783191" y="2695494"/>
            <a:ext cx="321469" cy="187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6A44030-65DE-440E-ACF4-DC8779DDEC40}"/>
              </a:ext>
            </a:extLst>
          </p:cNvPr>
          <p:cNvCxnSpPr>
            <a:cxnSpLocks/>
          </p:cNvCxnSpPr>
          <p:nvPr/>
        </p:nvCxnSpPr>
        <p:spPr>
          <a:xfrm flipV="1">
            <a:off x="9662825" y="2883399"/>
            <a:ext cx="602880" cy="366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0DC784F2-336B-4F13-A1AE-54B5F4C11107}"/>
              </a:ext>
            </a:extLst>
          </p:cNvPr>
          <p:cNvCxnSpPr>
            <a:cxnSpLocks/>
          </p:cNvCxnSpPr>
          <p:nvPr/>
        </p:nvCxnSpPr>
        <p:spPr>
          <a:xfrm flipV="1">
            <a:off x="9504705" y="3216244"/>
            <a:ext cx="805252" cy="490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14BF4B90-095B-43A6-9A33-D7684DADA650}"/>
              </a:ext>
            </a:extLst>
          </p:cNvPr>
          <p:cNvCxnSpPr>
            <a:cxnSpLocks/>
          </p:cNvCxnSpPr>
          <p:nvPr/>
        </p:nvCxnSpPr>
        <p:spPr>
          <a:xfrm flipV="1">
            <a:off x="9440367" y="3520305"/>
            <a:ext cx="915424" cy="58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AFCD0FB0-8DF5-468B-80DA-D668EB8FC264}"/>
              </a:ext>
            </a:extLst>
          </p:cNvPr>
          <p:cNvCxnSpPr>
            <a:cxnSpLocks/>
          </p:cNvCxnSpPr>
          <p:nvPr/>
        </p:nvCxnSpPr>
        <p:spPr>
          <a:xfrm flipV="1">
            <a:off x="9239052" y="3865560"/>
            <a:ext cx="1255965" cy="765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26C4324-7820-4669-AE4B-6444386389B0}"/>
              </a:ext>
            </a:extLst>
          </p:cNvPr>
          <p:cNvCxnSpPr>
            <a:cxnSpLocks/>
          </p:cNvCxnSpPr>
          <p:nvPr/>
        </p:nvCxnSpPr>
        <p:spPr>
          <a:xfrm flipV="1">
            <a:off x="9286015" y="4238334"/>
            <a:ext cx="1303256" cy="75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6BCC3C98-F4C0-4C8D-8430-B7CCA0A771D7}"/>
              </a:ext>
            </a:extLst>
          </p:cNvPr>
          <p:cNvCxnSpPr>
            <a:cxnSpLocks/>
          </p:cNvCxnSpPr>
          <p:nvPr/>
        </p:nvCxnSpPr>
        <p:spPr>
          <a:xfrm flipV="1">
            <a:off x="9977055" y="4572716"/>
            <a:ext cx="732695" cy="4537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022E-16 L -0.14544 0.00208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44 0.00208 L 0.11289 0.0020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7" grpId="0" animBg="1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2568102" y="640763"/>
            <a:ext cx="6771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Bootstrapped 95% confidence intervals of the mean</a:t>
            </a:r>
          </a:p>
        </p:txBody>
      </p:sp>
      <p:pic>
        <p:nvPicPr>
          <p:cNvPr id="43" name="Grafik 4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8EE089E-77C0-4274-9B7E-B43F6F05A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3606389" y="3310746"/>
            <a:ext cx="683604" cy="780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4A9A730-B7ED-44FB-8674-96ED597F42E4}"/>
                  </a:ext>
                </a:extLst>
              </p:cNvPr>
              <p:cNvSpPr txBox="1"/>
              <p:nvPr/>
            </p:nvSpPr>
            <p:spPr>
              <a:xfrm>
                <a:off x="8683182" y="5171506"/>
                <a:ext cx="26706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4A9A730-B7ED-44FB-8674-96ED597F4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82" y="5171506"/>
                <a:ext cx="267061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8A50DF0-ED7F-4B09-92E4-379DE0AA7E26}"/>
              </a:ext>
            </a:extLst>
          </p:cNvPr>
          <p:cNvCxnSpPr>
            <a:cxnSpLocks/>
          </p:cNvCxnSpPr>
          <p:nvPr/>
        </p:nvCxnSpPr>
        <p:spPr>
          <a:xfrm>
            <a:off x="8547731" y="5104740"/>
            <a:ext cx="2958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A033C11D-5CA3-42C5-BE11-7A78DB4F80CF}"/>
              </a:ext>
            </a:extLst>
          </p:cNvPr>
          <p:cNvSpPr/>
          <p:nvPr/>
        </p:nvSpPr>
        <p:spPr>
          <a:xfrm>
            <a:off x="9130629" y="4775694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15E121E-2556-46AA-B9A4-DC3E9B8E54C4}"/>
              </a:ext>
            </a:extLst>
          </p:cNvPr>
          <p:cNvSpPr/>
          <p:nvPr/>
        </p:nvSpPr>
        <p:spPr>
          <a:xfrm>
            <a:off x="9733509" y="4775693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55BE81-D166-4AAD-9A8D-59BF4303E2E1}"/>
              </a:ext>
            </a:extLst>
          </p:cNvPr>
          <p:cNvSpPr/>
          <p:nvPr/>
        </p:nvSpPr>
        <p:spPr>
          <a:xfrm>
            <a:off x="10336389" y="4775693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6956F2B-222B-42C2-A557-6BCFB419553E}"/>
              </a:ext>
            </a:extLst>
          </p:cNvPr>
          <p:cNvSpPr/>
          <p:nvPr/>
        </p:nvSpPr>
        <p:spPr>
          <a:xfrm>
            <a:off x="9132144" y="44895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407F566-BF1A-45F2-B452-64088CCA8EFF}"/>
              </a:ext>
            </a:extLst>
          </p:cNvPr>
          <p:cNvSpPr/>
          <p:nvPr/>
        </p:nvSpPr>
        <p:spPr>
          <a:xfrm>
            <a:off x="9733509" y="44716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6216A14-A86C-4FB5-AE34-ED9667F5F162}"/>
              </a:ext>
            </a:extLst>
          </p:cNvPr>
          <p:cNvSpPr/>
          <p:nvPr/>
        </p:nvSpPr>
        <p:spPr>
          <a:xfrm>
            <a:off x="9735024" y="418547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73926A-BF27-41EE-BF00-C2F4482F3A40}"/>
              </a:ext>
            </a:extLst>
          </p:cNvPr>
          <p:cNvSpPr/>
          <p:nvPr/>
        </p:nvSpPr>
        <p:spPr>
          <a:xfrm>
            <a:off x="9734572" y="387126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D0A11BB-5C48-4D16-814D-D0E15D3C07EC}"/>
              </a:ext>
            </a:extLst>
          </p:cNvPr>
          <p:cNvSpPr/>
          <p:nvPr/>
        </p:nvSpPr>
        <p:spPr>
          <a:xfrm>
            <a:off x="10337971" y="4471632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26162CD-3F46-4A6F-ABD8-9E4E02AF286C}"/>
              </a:ext>
            </a:extLst>
          </p:cNvPr>
          <p:cNvSpPr/>
          <p:nvPr/>
        </p:nvSpPr>
        <p:spPr>
          <a:xfrm>
            <a:off x="10339486" y="4185470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DBDC7B4-469C-40AB-987A-FA648E65C1A0}"/>
              </a:ext>
            </a:extLst>
          </p:cNvPr>
          <p:cNvSpPr/>
          <p:nvPr/>
        </p:nvSpPr>
        <p:spPr>
          <a:xfrm>
            <a:off x="9733509" y="3556858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BC25F2E-FD98-4278-8012-280C2E8B1C74}"/>
              </a:ext>
            </a:extLst>
          </p:cNvPr>
          <p:cNvSpPr/>
          <p:nvPr/>
        </p:nvSpPr>
        <p:spPr>
          <a:xfrm>
            <a:off x="9735091" y="3252797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004F881-BF28-4BB5-94DE-C140C59129F8}"/>
              </a:ext>
            </a:extLst>
          </p:cNvPr>
          <p:cNvSpPr/>
          <p:nvPr/>
        </p:nvSpPr>
        <p:spPr>
          <a:xfrm>
            <a:off x="9736606" y="2955749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0B83D6E-99DE-4666-ACEB-8BCA1B9E2F27}"/>
              </a:ext>
            </a:extLst>
          </p:cNvPr>
          <p:cNvSpPr/>
          <p:nvPr/>
        </p:nvSpPr>
        <p:spPr>
          <a:xfrm>
            <a:off x="9722623" y="2672358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9E1DF211-267B-4CFA-BBCD-48022EC169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r="18092" b="11093"/>
          <a:stretch/>
        </p:blipFill>
        <p:spPr>
          <a:xfrm>
            <a:off x="-980879" y="4081698"/>
            <a:ext cx="9078399" cy="50815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565CE3D3-32DE-4D0E-B203-A3411E7E3D1F}"/>
              </a:ext>
            </a:extLst>
          </p:cNvPr>
          <p:cNvSpPr txBox="1"/>
          <p:nvPr/>
        </p:nvSpPr>
        <p:spPr>
          <a:xfrm>
            <a:off x="7726482" y="4185470"/>
            <a:ext cx="558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size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4FF4DB-DC16-490F-8F0C-3EC1C5F423E6}"/>
              </a:ext>
            </a:extLst>
          </p:cNvPr>
          <p:cNvCxnSpPr>
            <a:cxnSpLocks/>
          </p:cNvCxnSpPr>
          <p:nvPr/>
        </p:nvCxnSpPr>
        <p:spPr>
          <a:xfrm>
            <a:off x="9503152" y="4700638"/>
            <a:ext cx="0" cy="357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06B3B8E-BE4E-4EEC-9BA6-69D0D46015F4}"/>
              </a:ext>
            </a:extLst>
          </p:cNvPr>
          <p:cNvCxnSpPr>
            <a:cxnSpLocks/>
          </p:cNvCxnSpPr>
          <p:nvPr/>
        </p:nvCxnSpPr>
        <p:spPr>
          <a:xfrm>
            <a:off x="10434445" y="4689523"/>
            <a:ext cx="0" cy="357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277FF0E-A287-4BDF-9229-5A926412151C}"/>
              </a:ext>
            </a:extLst>
          </p:cNvPr>
          <p:cNvCxnSpPr>
            <a:cxnSpLocks/>
          </p:cNvCxnSpPr>
          <p:nvPr/>
        </p:nvCxnSpPr>
        <p:spPr>
          <a:xfrm flipV="1">
            <a:off x="9837925" y="2425344"/>
            <a:ext cx="233680" cy="142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0D70E5-40D3-49A1-B612-1DC817B43EEE}"/>
              </a:ext>
            </a:extLst>
          </p:cNvPr>
          <p:cNvCxnSpPr>
            <a:cxnSpLocks/>
          </p:cNvCxnSpPr>
          <p:nvPr/>
        </p:nvCxnSpPr>
        <p:spPr>
          <a:xfrm flipV="1">
            <a:off x="9750136" y="2659985"/>
            <a:ext cx="401673" cy="222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6A44030-65DE-440E-ACF4-DC8779DDEC40}"/>
              </a:ext>
            </a:extLst>
          </p:cNvPr>
          <p:cNvCxnSpPr>
            <a:cxnSpLocks/>
          </p:cNvCxnSpPr>
          <p:nvPr/>
        </p:nvCxnSpPr>
        <p:spPr>
          <a:xfrm flipV="1">
            <a:off x="9722623" y="2882859"/>
            <a:ext cx="510027" cy="300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0DC784F2-336B-4F13-A1AE-54B5F4C11107}"/>
              </a:ext>
            </a:extLst>
          </p:cNvPr>
          <p:cNvCxnSpPr>
            <a:cxnSpLocks/>
          </p:cNvCxnSpPr>
          <p:nvPr/>
        </p:nvCxnSpPr>
        <p:spPr>
          <a:xfrm flipV="1">
            <a:off x="9689257" y="3215707"/>
            <a:ext cx="587645" cy="348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14BF4B90-095B-43A6-9A33-D7684DADA650}"/>
              </a:ext>
            </a:extLst>
          </p:cNvPr>
          <p:cNvCxnSpPr>
            <a:cxnSpLocks/>
          </p:cNvCxnSpPr>
          <p:nvPr/>
        </p:nvCxnSpPr>
        <p:spPr>
          <a:xfrm flipV="1">
            <a:off x="9615752" y="3519768"/>
            <a:ext cx="706984" cy="424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AFCD0FB0-8DF5-468B-80DA-D668EB8FC264}"/>
              </a:ext>
            </a:extLst>
          </p:cNvPr>
          <p:cNvCxnSpPr>
            <a:cxnSpLocks/>
          </p:cNvCxnSpPr>
          <p:nvPr/>
        </p:nvCxnSpPr>
        <p:spPr>
          <a:xfrm flipV="1">
            <a:off x="9615752" y="3923392"/>
            <a:ext cx="665499" cy="392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26C4324-7820-4669-AE4B-6444386389B0}"/>
              </a:ext>
            </a:extLst>
          </p:cNvPr>
          <p:cNvCxnSpPr>
            <a:cxnSpLocks/>
          </p:cNvCxnSpPr>
          <p:nvPr/>
        </p:nvCxnSpPr>
        <p:spPr>
          <a:xfrm flipV="1">
            <a:off x="9553952" y="4301510"/>
            <a:ext cx="909862" cy="48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6BCC3C98-F4C0-4C8D-8430-B7CCA0A771D7}"/>
              </a:ext>
            </a:extLst>
          </p:cNvPr>
          <p:cNvCxnSpPr>
            <a:cxnSpLocks/>
          </p:cNvCxnSpPr>
          <p:nvPr/>
        </p:nvCxnSpPr>
        <p:spPr>
          <a:xfrm flipV="1">
            <a:off x="9776799" y="4750785"/>
            <a:ext cx="559590" cy="284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fik 4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BBAE55D-634E-47F3-804F-DB8875A87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 rot="21331221">
            <a:off x="3044832" y="3373066"/>
            <a:ext cx="588986" cy="672467"/>
          </a:xfrm>
          <a:prstGeom prst="rect">
            <a:avLst/>
          </a:prstGeom>
        </p:spPr>
      </p:pic>
      <p:pic>
        <p:nvPicPr>
          <p:cNvPr id="56" name="Grafik 5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8398B7C-160C-40CC-A945-7A39C715E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4732277" y="3246715"/>
            <a:ext cx="718898" cy="820793"/>
          </a:xfrm>
          <a:prstGeom prst="rect">
            <a:avLst/>
          </a:prstGeom>
        </p:spPr>
      </p:pic>
      <p:pic>
        <p:nvPicPr>
          <p:cNvPr id="57" name="Grafik 5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C521380-C798-4B31-BF08-A5716522B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291629" y="3214138"/>
            <a:ext cx="758520" cy="866030"/>
          </a:xfrm>
          <a:prstGeom prst="rect">
            <a:avLst/>
          </a:prstGeom>
        </p:spPr>
      </p:pic>
      <p:pic>
        <p:nvPicPr>
          <p:cNvPr id="58" name="Grafik 5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EDFD084-1155-46A0-A929-797E92010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4198148" y="3285243"/>
            <a:ext cx="651198" cy="743497"/>
          </a:xfrm>
          <a:prstGeom prst="rect">
            <a:avLst/>
          </a:prstGeom>
        </p:spPr>
      </p:pic>
      <p:sp>
        <p:nvSpPr>
          <p:cNvPr id="64" name="Rechteck 63">
            <a:extLst>
              <a:ext uri="{FF2B5EF4-FFF2-40B4-BE49-F238E27FC236}">
                <a16:creationId xmlns:a16="http://schemas.microsoft.com/office/drawing/2014/main" id="{E3F2A0CB-CD04-4006-9938-1CF89F67EFA5}"/>
              </a:ext>
            </a:extLst>
          </p:cNvPr>
          <p:cNvSpPr/>
          <p:nvPr/>
        </p:nvSpPr>
        <p:spPr>
          <a:xfrm>
            <a:off x="9733509" y="2365526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ABC8A11-2826-48A9-A9C2-FBD5D31B6C6E}"/>
              </a:ext>
            </a:extLst>
          </p:cNvPr>
          <p:cNvSpPr/>
          <p:nvPr/>
        </p:nvSpPr>
        <p:spPr>
          <a:xfrm>
            <a:off x="9708908" y="2062468"/>
            <a:ext cx="558628" cy="261253"/>
          </a:xfrm>
          <a:prstGeom prst="rect">
            <a:avLst/>
          </a:prstGeom>
          <a:solidFill>
            <a:srgbClr val="6EA2E0"/>
          </a:solidFill>
          <a:ln>
            <a:solidFill>
              <a:srgbClr val="6EA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C97919C-AFE9-41B0-B2EA-F522B4FB92C8}"/>
              </a:ext>
            </a:extLst>
          </p:cNvPr>
          <p:cNvCxnSpPr>
            <a:cxnSpLocks/>
          </p:cNvCxnSpPr>
          <p:nvPr/>
        </p:nvCxnSpPr>
        <p:spPr>
          <a:xfrm flipV="1">
            <a:off x="9776799" y="2359108"/>
            <a:ext cx="375010" cy="229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E3D4875A-58C1-4AEC-B896-ABBF8AFA77DC}"/>
              </a:ext>
            </a:extLst>
          </p:cNvPr>
          <p:cNvCxnSpPr>
            <a:cxnSpLocks/>
          </p:cNvCxnSpPr>
          <p:nvPr/>
        </p:nvCxnSpPr>
        <p:spPr>
          <a:xfrm flipV="1">
            <a:off x="9776799" y="2035763"/>
            <a:ext cx="375010" cy="2305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fik 65" descr="Ein Bild, das Racquetball, Spiel enthält.&#10;&#10;Automatisch generierte Beschreibung">
            <a:extLst>
              <a:ext uri="{FF2B5EF4-FFF2-40B4-BE49-F238E27FC236}">
                <a16:creationId xmlns:a16="http://schemas.microsoft.com/office/drawing/2014/main" id="{75555E62-880E-4A21-A88E-10EF884F91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9060" r="10825" b="12108"/>
          <a:stretch/>
        </p:blipFill>
        <p:spPr>
          <a:xfrm>
            <a:off x="8993762" y="1595123"/>
            <a:ext cx="1980108" cy="34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40" grpId="0" animBg="1"/>
      <p:bldP spid="42" grpId="0" animBg="1"/>
      <p:bldP spid="44" grpId="0" animBg="1"/>
      <p:bldP spid="47" grpId="0" animBg="1"/>
      <p:bldP spid="64" grpId="0" animBg="1"/>
      <p:bldP spid="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27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2958296" y="2777142"/>
            <a:ext cx="6275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Covariance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416958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4790734" y="697157"/>
            <a:ext cx="2610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covariance 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806E8D38-E0D7-49CF-9A08-7A1B20286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>
            <a:off x="2724158" y="2325098"/>
            <a:ext cx="395782" cy="25050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25A7E87C-13FE-4B78-8E5F-686683E3C1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>
            <a:off x="3344994" y="2121454"/>
            <a:ext cx="480688" cy="454152"/>
          </a:xfrm>
          <a:prstGeom prst="rect">
            <a:avLst/>
          </a:prstGeom>
        </p:spPr>
      </p:pic>
      <p:pic>
        <p:nvPicPr>
          <p:cNvPr id="64" name="Grafik 6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578DF859-6E59-4616-8E3A-A1EB36C314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6287030" y="1820016"/>
            <a:ext cx="755384" cy="755590"/>
          </a:xfrm>
          <a:prstGeom prst="rect">
            <a:avLst/>
          </a:prstGeom>
        </p:spPr>
      </p:pic>
      <p:pic>
        <p:nvPicPr>
          <p:cNvPr id="65" name="Grafik 6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A946839-E9A0-4D43-AB8E-EFE302A3C6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378372" y="1795110"/>
            <a:ext cx="683604" cy="780496"/>
          </a:xfrm>
          <a:prstGeom prst="rect">
            <a:avLst/>
          </a:prstGeom>
        </p:spPr>
      </p:pic>
      <p:pic>
        <p:nvPicPr>
          <p:cNvPr id="66" name="Grafik 65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306BD848-3D7C-48C0-986D-8C5DC59F22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8384808" y="1771654"/>
            <a:ext cx="1161197" cy="854063"/>
          </a:xfrm>
          <a:prstGeom prst="rect">
            <a:avLst/>
          </a:prstGeom>
        </p:spPr>
      </p:pic>
      <p:pic>
        <p:nvPicPr>
          <p:cNvPr id="67" name="Grafik 66" descr="Ein Bild, das Spiel enthält.&#10;&#10;Automatisch generierte Beschreibung">
            <a:extLst>
              <a:ext uri="{FF2B5EF4-FFF2-40B4-BE49-F238E27FC236}">
                <a16:creationId xmlns:a16="http://schemas.microsoft.com/office/drawing/2014/main" id="{2D66E9FC-99EF-4EDB-B1C7-A3E00B6207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4050736" y="2170222"/>
            <a:ext cx="390636" cy="405384"/>
          </a:xfrm>
          <a:prstGeom prst="rect">
            <a:avLst/>
          </a:prstGeom>
        </p:spPr>
      </p:pic>
      <p:pic>
        <p:nvPicPr>
          <p:cNvPr id="68" name="Grafik 6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4676327-881A-49A9-83C0-CC592475DB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2259084" y="2330820"/>
            <a:ext cx="240020" cy="244786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F63C2902-4068-4C68-8680-24BD984837A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267468" y="1655498"/>
            <a:ext cx="892286" cy="920108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20A641A9-5888-4203-BD52-0A170A3E54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4666426" y="2043428"/>
            <a:ext cx="486892" cy="532178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78E4ADE3-1AA9-4674-A548-7C48F0F85D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r="18092" b="11093"/>
          <a:stretch/>
        </p:blipFill>
        <p:spPr>
          <a:xfrm>
            <a:off x="555202" y="2729536"/>
            <a:ext cx="9078399" cy="50815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714BD39D-7FB9-40C0-9F48-C8C0485CFC04}"/>
              </a:ext>
            </a:extLst>
          </p:cNvPr>
          <p:cNvSpPr txBox="1"/>
          <p:nvPr/>
        </p:nvSpPr>
        <p:spPr>
          <a:xfrm>
            <a:off x="9262563" y="2833308"/>
            <a:ext cx="558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size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54D8439-85DF-4AF0-8786-40C83EB65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>
            <a:off x="2801995" y="5061524"/>
            <a:ext cx="395782" cy="2505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9B50D4A-8DED-4C16-859D-19A0FAB5AC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>
            <a:off x="4040010" y="4908291"/>
            <a:ext cx="480688" cy="454152"/>
          </a:xfrm>
          <a:prstGeom prst="rect">
            <a:avLst/>
          </a:prstGeom>
        </p:spPr>
      </p:pic>
      <p:pic>
        <p:nvPicPr>
          <p:cNvPr id="21" name="Grafik 20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E6F7DC1E-4A17-43A7-8607-D161559574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7336875" y="4577418"/>
            <a:ext cx="755384" cy="755590"/>
          </a:xfrm>
          <a:prstGeom prst="rect">
            <a:avLst/>
          </a:prstGeom>
        </p:spPr>
      </p:pic>
      <p:pic>
        <p:nvPicPr>
          <p:cNvPr id="22" name="Grafik 2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6115E69-1D72-4E54-AEF6-A6154A71B1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6560585" y="4643582"/>
            <a:ext cx="683604" cy="780496"/>
          </a:xfrm>
          <a:prstGeom prst="rect">
            <a:avLst/>
          </a:prstGeom>
        </p:spPr>
      </p:pic>
      <p:pic>
        <p:nvPicPr>
          <p:cNvPr id="23" name="Grafik 22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819E2D99-FC71-4C2C-A794-1B8102BD68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4280354" y="5491990"/>
            <a:ext cx="1161197" cy="854063"/>
          </a:xfrm>
          <a:prstGeom prst="rect">
            <a:avLst/>
          </a:prstGeom>
        </p:spPr>
      </p:pic>
      <p:pic>
        <p:nvPicPr>
          <p:cNvPr id="24" name="Grafik 23" descr="Ein Bild, das Spiel enthält.&#10;&#10;Automatisch generierte Beschreibung">
            <a:extLst>
              <a:ext uri="{FF2B5EF4-FFF2-40B4-BE49-F238E27FC236}">
                <a16:creationId xmlns:a16="http://schemas.microsoft.com/office/drawing/2014/main" id="{A389ACED-5525-43A4-97FF-5ECD823612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3244120" y="4894535"/>
            <a:ext cx="390636" cy="405384"/>
          </a:xfrm>
          <a:prstGeom prst="rect">
            <a:avLst/>
          </a:prstGeom>
        </p:spPr>
      </p:pic>
      <p:pic>
        <p:nvPicPr>
          <p:cNvPr id="25" name="Grafik 2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59A79BD0-32FF-4943-87A2-382D4B6D52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2462087" y="5026250"/>
            <a:ext cx="240020" cy="2447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0B1CE62-B8E5-428B-85F3-DA504010514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8092259" y="4533741"/>
            <a:ext cx="892286" cy="92010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54704D9-3B10-4006-A2B7-40B686FBEA7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4613384" y="4830265"/>
            <a:ext cx="486892" cy="53217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1A8537A-0952-45E9-BD16-BA1E884670A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r="18092" b="11093"/>
          <a:stretch/>
        </p:blipFill>
        <p:spPr>
          <a:xfrm>
            <a:off x="555202" y="5453849"/>
            <a:ext cx="9078399" cy="50815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C51269F-FF37-4321-A89D-6F210CB7E153}"/>
              </a:ext>
            </a:extLst>
          </p:cNvPr>
          <p:cNvSpPr txBox="1"/>
          <p:nvPr/>
        </p:nvSpPr>
        <p:spPr>
          <a:xfrm>
            <a:off x="9262563" y="5557621"/>
            <a:ext cx="768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weight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4FDA534-3E4F-4731-8C77-4E05D6071E73}"/>
              </a:ext>
            </a:extLst>
          </p:cNvPr>
          <p:cNvCxnSpPr>
            <a:cxnSpLocks/>
          </p:cNvCxnSpPr>
          <p:nvPr/>
        </p:nvCxnSpPr>
        <p:spPr>
          <a:xfrm>
            <a:off x="2026724" y="3245523"/>
            <a:ext cx="7455364" cy="0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0D8F042-89D5-4DFE-828B-29C8BE32A4C1}"/>
              </a:ext>
            </a:extLst>
          </p:cNvPr>
          <p:cNvCxnSpPr>
            <a:cxnSpLocks/>
          </p:cNvCxnSpPr>
          <p:nvPr/>
        </p:nvCxnSpPr>
        <p:spPr>
          <a:xfrm>
            <a:off x="2026724" y="4386059"/>
            <a:ext cx="7455364" cy="0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B46E143E-B8C4-4230-8B6E-7A55359DB429}"/>
              </a:ext>
            </a:extLst>
          </p:cNvPr>
          <p:cNvSpPr/>
          <p:nvPr/>
        </p:nvSpPr>
        <p:spPr>
          <a:xfrm rot="5400000" flipV="1">
            <a:off x="5540990" y="3808139"/>
            <a:ext cx="780495" cy="57834"/>
          </a:xfrm>
          <a:custGeom>
            <a:avLst/>
            <a:gdLst>
              <a:gd name="connsiteX0" fmla="*/ 0 w 2133600"/>
              <a:gd name="connsiteY0" fmla="*/ 0 h 1727200"/>
              <a:gd name="connsiteX1" fmla="*/ 721360 w 2133600"/>
              <a:gd name="connsiteY1" fmla="*/ 1706880 h 1727200"/>
              <a:gd name="connsiteX2" fmla="*/ 2133600 w 2133600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727200">
                <a:moveTo>
                  <a:pt x="0" y="0"/>
                </a:moveTo>
                <a:lnTo>
                  <a:pt x="721360" y="1706880"/>
                </a:lnTo>
                <a:lnTo>
                  <a:pt x="2133600" y="1727200"/>
                </a:lnTo>
              </a:path>
            </a:pathLst>
          </a:custGeom>
          <a:noFill/>
          <a:ln w="28575"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68F2C16-76BD-47CE-ACD8-A3DE2F9D6DEE}"/>
                  </a:ext>
                </a:extLst>
              </p:cNvPr>
              <p:cNvSpPr txBox="1"/>
              <p:nvPr/>
            </p:nvSpPr>
            <p:spPr>
              <a:xfrm>
                <a:off x="4806310" y="3649006"/>
                <a:ext cx="26706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68F2C16-76BD-47CE-ACD8-A3DE2F9D6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10" y="3649006"/>
                <a:ext cx="2670618" cy="276999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1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4790734" y="697157"/>
            <a:ext cx="2610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covariance 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806E8D38-E0D7-49CF-9A08-7A1B20286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>
            <a:off x="3169277" y="5366882"/>
            <a:ext cx="395782" cy="25050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25A7E87C-13FE-4B78-8E5F-686683E3C1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>
            <a:off x="3790113" y="5366882"/>
            <a:ext cx="480688" cy="454152"/>
          </a:xfrm>
          <a:prstGeom prst="rect">
            <a:avLst/>
          </a:prstGeom>
        </p:spPr>
      </p:pic>
      <p:pic>
        <p:nvPicPr>
          <p:cNvPr id="64" name="Grafik 6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578DF859-6E59-4616-8E3A-A1EB36C314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>
            <a:off x="6732149" y="5366882"/>
            <a:ext cx="755384" cy="755590"/>
          </a:xfrm>
          <a:prstGeom prst="rect">
            <a:avLst/>
          </a:prstGeom>
        </p:spPr>
      </p:pic>
      <p:pic>
        <p:nvPicPr>
          <p:cNvPr id="65" name="Grafik 6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A946839-E9A0-4D43-AB8E-EFE302A3C6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823491" y="5366882"/>
            <a:ext cx="683604" cy="780496"/>
          </a:xfrm>
          <a:prstGeom prst="rect">
            <a:avLst/>
          </a:prstGeom>
        </p:spPr>
      </p:pic>
      <p:pic>
        <p:nvPicPr>
          <p:cNvPr id="66" name="Grafik 65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306BD848-3D7C-48C0-986D-8C5DC59F22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8829927" y="5366882"/>
            <a:ext cx="1161197" cy="854063"/>
          </a:xfrm>
          <a:prstGeom prst="rect">
            <a:avLst/>
          </a:prstGeom>
        </p:spPr>
      </p:pic>
      <p:pic>
        <p:nvPicPr>
          <p:cNvPr id="67" name="Grafik 66" descr="Ein Bild, das Spiel enthält.&#10;&#10;Automatisch generierte Beschreibung">
            <a:extLst>
              <a:ext uri="{FF2B5EF4-FFF2-40B4-BE49-F238E27FC236}">
                <a16:creationId xmlns:a16="http://schemas.microsoft.com/office/drawing/2014/main" id="{2D66E9FC-99EF-4EDB-B1C7-A3E00B6207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>
            <a:off x="4495855" y="5366882"/>
            <a:ext cx="390636" cy="405384"/>
          </a:xfrm>
          <a:prstGeom prst="rect">
            <a:avLst/>
          </a:prstGeom>
        </p:spPr>
      </p:pic>
      <p:pic>
        <p:nvPicPr>
          <p:cNvPr id="68" name="Grafik 6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4676327-881A-49A9-83C0-CC592475DB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2715113" y="5366882"/>
            <a:ext cx="218200" cy="222533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F63C2902-4068-4C68-8680-24BD984837A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712587" y="5366882"/>
            <a:ext cx="892286" cy="920108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20A641A9-5888-4203-BD52-0A170A3E54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5111545" y="5366882"/>
            <a:ext cx="486892" cy="532178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78E4ADE3-1AA9-4674-A548-7C48F0F85D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r="18092" b="11093"/>
          <a:stretch/>
        </p:blipFill>
        <p:spPr>
          <a:xfrm>
            <a:off x="1000321" y="5284478"/>
            <a:ext cx="9078399" cy="50815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714BD39D-7FB9-40C0-9F48-C8C0485CFC04}"/>
              </a:ext>
            </a:extLst>
          </p:cNvPr>
          <p:cNvSpPr txBox="1"/>
          <p:nvPr/>
        </p:nvSpPr>
        <p:spPr>
          <a:xfrm>
            <a:off x="9991124" y="5388865"/>
            <a:ext cx="558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size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88F6B23E-F537-4EAC-8D17-91A0C4D4EAD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t="87716" r="40859" b="10064"/>
          <a:stretch/>
        </p:blipFill>
        <p:spPr>
          <a:xfrm rot="5400000">
            <a:off x="36545" y="2801965"/>
            <a:ext cx="4842205" cy="119845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6F585C02-02A7-45EA-AB7C-67011BD53591}"/>
              </a:ext>
            </a:extLst>
          </p:cNvPr>
          <p:cNvSpPr txBox="1"/>
          <p:nvPr/>
        </p:nvSpPr>
        <p:spPr>
          <a:xfrm>
            <a:off x="1747520" y="278459"/>
            <a:ext cx="7700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weight</a:t>
            </a:r>
          </a:p>
        </p:txBody>
      </p:sp>
      <p:pic>
        <p:nvPicPr>
          <p:cNvPr id="75" name="Grafik 74">
            <a:extLst>
              <a:ext uri="{FF2B5EF4-FFF2-40B4-BE49-F238E27FC236}">
                <a16:creationId xmlns:a16="http://schemas.microsoft.com/office/drawing/2014/main" id="{30337906-BD9F-494A-AAEA-D60ABE1E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 rot="1704327">
            <a:off x="1893728" y="4852951"/>
            <a:ext cx="395782" cy="250508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8D4F0DA6-7EE5-4F2B-A612-2FE0F38974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 rot="20657715">
            <a:off x="1902945" y="4036345"/>
            <a:ext cx="480688" cy="454152"/>
          </a:xfrm>
          <a:prstGeom prst="rect">
            <a:avLst/>
          </a:prstGeom>
        </p:spPr>
      </p:pic>
      <p:pic>
        <p:nvPicPr>
          <p:cNvPr id="77" name="Grafik 7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17774F1A-5DDA-4624-BB4C-987311759E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 rot="19981554">
            <a:off x="1596777" y="1269415"/>
            <a:ext cx="755384" cy="755590"/>
          </a:xfrm>
          <a:prstGeom prst="rect">
            <a:avLst/>
          </a:prstGeom>
        </p:spPr>
      </p:pic>
      <p:pic>
        <p:nvPicPr>
          <p:cNvPr id="78" name="Grafik 7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9952727-45DC-409D-957C-5BE2969BC3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 rot="19434210">
            <a:off x="1595663" y="1897805"/>
            <a:ext cx="683604" cy="780496"/>
          </a:xfrm>
          <a:prstGeom prst="rect">
            <a:avLst/>
          </a:prstGeom>
        </p:spPr>
      </p:pic>
      <p:pic>
        <p:nvPicPr>
          <p:cNvPr id="79" name="Grafik 78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8CD261D2-3939-4E4E-B445-96B940BCE3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 rot="19643000">
            <a:off x="740611" y="3232406"/>
            <a:ext cx="1161197" cy="854063"/>
          </a:xfrm>
          <a:prstGeom prst="rect">
            <a:avLst/>
          </a:prstGeom>
        </p:spPr>
      </p:pic>
      <p:pic>
        <p:nvPicPr>
          <p:cNvPr id="80" name="Grafik 79" descr="Ein Bild, das Spiel enthält.&#10;&#10;Automatisch generierte Beschreibung">
            <a:extLst>
              <a:ext uri="{FF2B5EF4-FFF2-40B4-BE49-F238E27FC236}">
                <a16:creationId xmlns:a16="http://schemas.microsoft.com/office/drawing/2014/main" id="{EF9BB36C-D715-4B27-A856-B5CBC0BB85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 rot="16827397">
            <a:off x="1898655" y="4435850"/>
            <a:ext cx="390636" cy="405384"/>
          </a:xfrm>
          <a:prstGeom prst="rect">
            <a:avLst/>
          </a:prstGeom>
        </p:spPr>
      </p:pic>
      <p:pic>
        <p:nvPicPr>
          <p:cNvPr id="81" name="Grafik 8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E13BC41-13C8-470C-A79E-37C1775BEF2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1986223" y="5090507"/>
            <a:ext cx="240020" cy="244786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6998DA14-3144-4988-A3E1-F534721B696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 rot="20270299">
            <a:off x="1528326" y="547541"/>
            <a:ext cx="892286" cy="920108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BAD667A8-42DB-474D-B403-431969FA76D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 rot="15986813">
            <a:off x="1843002" y="3513469"/>
            <a:ext cx="486892" cy="532178"/>
          </a:xfrm>
          <a:prstGeom prst="rect">
            <a:avLst/>
          </a:prstGeom>
        </p:spPr>
      </p:pic>
      <p:pic>
        <p:nvPicPr>
          <p:cNvPr id="84" name="Grafik 8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4D1F211E-8188-45D6-BF2A-EF8CAC494B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2715113" y="5101633"/>
            <a:ext cx="218200" cy="222533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8EAC3B43-74F6-4E14-A3BF-2CE42FD18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>
            <a:off x="3157466" y="5008741"/>
            <a:ext cx="395782" cy="250508"/>
          </a:xfrm>
          <a:prstGeom prst="rect">
            <a:avLst/>
          </a:prstGeom>
        </p:spPr>
      </p:pic>
      <p:pic>
        <p:nvPicPr>
          <p:cNvPr id="86" name="Grafik 85" descr="Ein Bild, das Spiel enthält.&#10;&#10;Automatisch generierte Beschreibung">
            <a:extLst>
              <a:ext uri="{FF2B5EF4-FFF2-40B4-BE49-F238E27FC236}">
                <a16:creationId xmlns:a16="http://schemas.microsoft.com/office/drawing/2014/main" id="{F3405359-91D9-4519-B0A2-6602A7A509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 rot="500984">
            <a:off x="4523219" y="4546606"/>
            <a:ext cx="390636" cy="405384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B7A1612F-F1B0-475D-93F3-892F8A1D187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5101438" y="3545489"/>
            <a:ext cx="486892" cy="532178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0C090187-61A0-401B-A05D-CA17B9806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 rot="20657715">
            <a:off x="3773850" y="4134247"/>
            <a:ext cx="480688" cy="454152"/>
          </a:xfrm>
          <a:prstGeom prst="rect">
            <a:avLst/>
          </a:prstGeom>
        </p:spPr>
      </p:pic>
      <p:pic>
        <p:nvPicPr>
          <p:cNvPr id="89" name="Grafik 8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FEEF7DF-C8D5-4D98-A11C-A7457AF8BD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754197" y="1961216"/>
            <a:ext cx="683604" cy="780496"/>
          </a:xfrm>
          <a:prstGeom prst="rect">
            <a:avLst/>
          </a:prstGeom>
        </p:spPr>
      </p:pic>
      <p:pic>
        <p:nvPicPr>
          <p:cNvPr id="90" name="Grafik 89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417DCC68-999B-429B-8B5A-39E4E5A54F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8821003" y="3435271"/>
            <a:ext cx="1161197" cy="854063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3E1172F2-E49D-4F06-921A-56F1AF7EB7B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707257" y="606435"/>
            <a:ext cx="892286" cy="920108"/>
          </a:xfrm>
          <a:prstGeom prst="rect">
            <a:avLst/>
          </a:prstGeom>
        </p:spPr>
      </p:pic>
      <p:pic>
        <p:nvPicPr>
          <p:cNvPr id="92" name="Grafik 9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8E55964-85F9-47D7-BE29-56D6EBE1C5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 rot="19981554">
            <a:off x="6596920" y="1266997"/>
            <a:ext cx="755384" cy="7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2566816" y="500372"/>
            <a:ext cx="7643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>
                <a:solidFill>
                  <a:srgbClr val="6EA2E0"/>
                </a:solidFill>
              </a:rPr>
              <a:t>KoF</a:t>
            </a:r>
            <a:r>
              <a:rPr lang="en-US" sz="4200" dirty="0">
                <a:solidFill>
                  <a:srgbClr val="6EA2E0"/>
                </a:solidFill>
              </a:rPr>
              <a:t> data set - single factor design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496EFAF-B4F3-42E1-94A6-5802EFAF85FB}"/>
              </a:ext>
            </a:extLst>
          </p:cNvPr>
          <p:cNvSpPr txBox="1"/>
          <p:nvPr/>
        </p:nvSpPr>
        <p:spPr>
          <a:xfrm>
            <a:off x="266043" y="1593014"/>
            <a:ext cx="2384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1 Factor: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3873719-6D8E-4AD3-8940-C57A6983BDCB}"/>
              </a:ext>
            </a:extLst>
          </p:cNvPr>
          <p:cNvSpPr txBox="1"/>
          <p:nvPr/>
        </p:nvSpPr>
        <p:spPr>
          <a:xfrm>
            <a:off x="2341062" y="3121933"/>
            <a:ext cx="136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Co.0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7101EFA-5AC4-4A8A-A51B-3BA0E890663E}"/>
              </a:ext>
            </a:extLst>
          </p:cNvPr>
          <p:cNvSpPr txBox="1"/>
          <p:nvPr/>
        </p:nvSpPr>
        <p:spPr>
          <a:xfrm>
            <a:off x="4232325" y="3175999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C.1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00A864-AE97-4CDD-BD2C-4B601147C683}"/>
              </a:ext>
            </a:extLst>
          </p:cNvPr>
          <p:cNvSpPr txBox="1"/>
          <p:nvPr/>
        </p:nvSpPr>
        <p:spPr>
          <a:xfrm>
            <a:off x="5813916" y="3175999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C.6</a:t>
            </a:r>
            <a:endParaRPr lang="en-US" sz="3600" dirty="0">
              <a:solidFill>
                <a:srgbClr val="6EA2E0"/>
              </a:solidFill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0908859-0472-49E4-AADD-3E32F63E1027}"/>
              </a:ext>
            </a:extLst>
          </p:cNvPr>
          <p:cNvCxnSpPr>
            <a:cxnSpLocks/>
          </p:cNvCxnSpPr>
          <p:nvPr/>
        </p:nvCxnSpPr>
        <p:spPr>
          <a:xfrm flipV="1">
            <a:off x="3111879" y="2199673"/>
            <a:ext cx="977224" cy="1012988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36B8CEF-2736-4487-9638-A251C4CA5998}"/>
              </a:ext>
            </a:extLst>
          </p:cNvPr>
          <p:cNvCxnSpPr>
            <a:cxnSpLocks/>
          </p:cNvCxnSpPr>
          <p:nvPr/>
        </p:nvCxnSpPr>
        <p:spPr>
          <a:xfrm flipV="1">
            <a:off x="6083547" y="2276037"/>
            <a:ext cx="31478" cy="796621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4B460A80-AEA1-4D5E-8AE8-411F373A14E1}"/>
              </a:ext>
            </a:extLst>
          </p:cNvPr>
          <p:cNvCxnSpPr>
            <a:cxnSpLocks/>
          </p:cNvCxnSpPr>
          <p:nvPr/>
        </p:nvCxnSpPr>
        <p:spPr>
          <a:xfrm flipV="1">
            <a:off x="4613337" y="2168918"/>
            <a:ext cx="642686" cy="955414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E9C8450F-9783-4029-892B-BBE40AC51511}"/>
              </a:ext>
            </a:extLst>
          </p:cNvPr>
          <p:cNvSpPr txBox="1"/>
          <p:nvPr/>
        </p:nvSpPr>
        <p:spPr>
          <a:xfrm>
            <a:off x="7564903" y="3170745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C.9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072DDCC-25C0-4649-9DF9-72B4B420936E}"/>
              </a:ext>
            </a:extLst>
          </p:cNvPr>
          <p:cNvSpPr txBox="1"/>
          <p:nvPr/>
        </p:nvSpPr>
        <p:spPr>
          <a:xfrm>
            <a:off x="9143138" y="3124328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C.10</a:t>
            </a:r>
            <a:endParaRPr lang="en-US" sz="3600" dirty="0">
              <a:solidFill>
                <a:srgbClr val="6EA2E0"/>
              </a:solidFill>
            </a:endParaRP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B1BC77BB-8CEE-4FA1-A609-6DBA39537989}"/>
              </a:ext>
            </a:extLst>
          </p:cNvPr>
          <p:cNvCxnSpPr>
            <a:cxnSpLocks/>
          </p:cNvCxnSpPr>
          <p:nvPr/>
        </p:nvCxnSpPr>
        <p:spPr>
          <a:xfrm flipH="1" flipV="1">
            <a:off x="7294398" y="2199673"/>
            <a:ext cx="583442" cy="924655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EA6DD65-4CB5-4FC6-B76F-E806CAB69E83}"/>
              </a:ext>
            </a:extLst>
          </p:cNvPr>
          <p:cNvCxnSpPr>
            <a:cxnSpLocks/>
          </p:cNvCxnSpPr>
          <p:nvPr/>
        </p:nvCxnSpPr>
        <p:spPr>
          <a:xfrm flipH="1" flipV="1">
            <a:off x="8428383" y="2228593"/>
            <a:ext cx="1154353" cy="920879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8D47EF2-8E78-4115-9261-80AA26892855}"/>
              </a:ext>
            </a:extLst>
          </p:cNvPr>
          <p:cNvSpPr txBox="1"/>
          <p:nvPr/>
        </p:nvSpPr>
        <p:spPr>
          <a:xfrm>
            <a:off x="4232325" y="1464460"/>
            <a:ext cx="406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Presupposition type 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5C8F95A-9717-4F47-823D-F45B36920198}"/>
              </a:ext>
            </a:extLst>
          </p:cNvPr>
          <p:cNvSpPr txBox="1"/>
          <p:nvPr/>
        </p:nvSpPr>
        <p:spPr>
          <a:xfrm>
            <a:off x="266043" y="3166380"/>
            <a:ext cx="2384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5 levels: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1A081814-07BA-4D57-A0BC-20547F0EF51A}"/>
              </a:ext>
            </a:extLst>
          </p:cNvPr>
          <p:cNvCxnSpPr>
            <a:cxnSpLocks/>
          </p:cNvCxnSpPr>
          <p:nvPr/>
        </p:nvCxnSpPr>
        <p:spPr>
          <a:xfrm flipV="1">
            <a:off x="2209800" y="3820986"/>
            <a:ext cx="7951005" cy="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21525BE4-8B20-4CA1-8D1A-B43CEA9E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07393"/>
              </p:ext>
            </p:extLst>
          </p:nvPr>
        </p:nvGraphicFramePr>
        <p:xfrm>
          <a:off x="1991977" y="4008617"/>
          <a:ext cx="1496957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King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V2: Emperor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89140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V3: Pope 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1564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V4: rainforest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5000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volcanoes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07984"/>
                  </a:ext>
                </a:extLst>
              </a:tr>
            </a:tbl>
          </a:graphicData>
        </a:graphic>
      </p:graphicFrame>
      <p:graphicFrame>
        <p:nvGraphicFramePr>
          <p:cNvPr id="75" name="Tabelle 18">
            <a:extLst>
              <a:ext uri="{FF2B5EF4-FFF2-40B4-BE49-F238E27FC236}">
                <a16:creationId xmlns:a16="http://schemas.microsoft.com/office/drawing/2014/main" id="{7360FD5A-07AB-4B57-958C-974CBE583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96300"/>
              </p:ext>
            </p:extLst>
          </p:nvPr>
        </p:nvGraphicFramePr>
        <p:xfrm>
          <a:off x="3706757" y="4020414"/>
          <a:ext cx="1496957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King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V2: Emperor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89140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V3: Pope 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1564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V4: rainforest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5000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volcanoes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07984"/>
                  </a:ext>
                </a:extLst>
              </a:tr>
            </a:tbl>
          </a:graphicData>
        </a:graphic>
      </p:graphicFrame>
      <p:graphicFrame>
        <p:nvGraphicFramePr>
          <p:cNvPr id="76" name="Tabelle 18">
            <a:extLst>
              <a:ext uri="{FF2B5EF4-FFF2-40B4-BE49-F238E27FC236}">
                <a16:creationId xmlns:a16="http://schemas.microsoft.com/office/drawing/2014/main" id="{A2B7AA86-7150-4248-980C-BB9B6495F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25678"/>
              </p:ext>
            </p:extLst>
          </p:nvPr>
        </p:nvGraphicFramePr>
        <p:xfrm>
          <a:off x="5491331" y="3983550"/>
          <a:ext cx="1496957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King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V2: Emperor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89140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V3: Pope 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1564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V4: rainforest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5000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volcanoes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07984"/>
                  </a:ext>
                </a:extLst>
              </a:tr>
            </a:tbl>
          </a:graphicData>
        </a:graphic>
      </p:graphicFrame>
      <p:graphicFrame>
        <p:nvGraphicFramePr>
          <p:cNvPr id="77" name="Tabelle 18">
            <a:extLst>
              <a:ext uri="{FF2B5EF4-FFF2-40B4-BE49-F238E27FC236}">
                <a16:creationId xmlns:a16="http://schemas.microsoft.com/office/drawing/2014/main" id="{B999EAB8-9FC9-4429-9E61-6500FEBF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18654"/>
              </p:ext>
            </p:extLst>
          </p:nvPr>
        </p:nvGraphicFramePr>
        <p:xfrm>
          <a:off x="7275905" y="3954731"/>
          <a:ext cx="1496957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King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V2: Emperor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89140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V3: Pope 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1564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V4: rainforest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5000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volcanoes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07984"/>
                  </a:ext>
                </a:extLst>
              </a:tr>
            </a:tbl>
          </a:graphicData>
        </a:graphic>
      </p:graphicFrame>
      <p:graphicFrame>
        <p:nvGraphicFramePr>
          <p:cNvPr id="78" name="Tabelle 18">
            <a:extLst>
              <a:ext uri="{FF2B5EF4-FFF2-40B4-BE49-F238E27FC236}">
                <a16:creationId xmlns:a16="http://schemas.microsoft.com/office/drawing/2014/main" id="{09056BDB-F5B6-453D-A4CA-63C935C41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96362"/>
              </p:ext>
            </p:extLst>
          </p:nvPr>
        </p:nvGraphicFramePr>
        <p:xfrm>
          <a:off x="9060479" y="3983550"/>
          <a:ext cx="1496957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King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V2: Emperor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89140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V3: Pope </a:t>
                      </a:r>
                      <a:r>
                        <a:rPr lang="en-US" sz="1800" dirty="0">
                          <a:solidFill>
                            <a:srgbClr val="6EA2E0"/>
                          </a:solidFill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1564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V4: rainforest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50003"/>
                  </a:ext>
                </a:extLst>
              </a:tr>
              <a:tr h="308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V1: volcanoes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0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8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1" grpId="0"/>
      <p:bldP spid="42" grpId="0"/>
      <p:bldP spid="60" grpId="0"/>
      <p:bldP spid="61" grpId="0"/>
      <p:bldP spid="66" grpId="0"/>
      <p:bldP spid="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8B424D3-DDA4-40A6-B65B-02A97DC792A9}"/>
              </a:ext>
            </a:extLst>
          </p:cNvPr>
          <p:cNvCxnSpPr>
            <a:cxnSpLocks/>
          </p:cNvCxnSpPr>
          <p:nvPr/>
        </p:nvCxnSpPr>
        <p:spPr>
          <a:xfrm>
            <a:off x="6098250" y="494012"/>
            <a:ext cx="20927" cy="4894853"/>
          </a:xfrm>
          <a:prstGeom prst="line">
            <a:avLst/>
          </a:prstGeom>
          <a:ln w="57150">
            <a:solidFill>
              <a:srgbClr val="6216B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400" y="6356350"/>
            <a:ext cx="2743200" cy="365125"/>
          </a:xfrm>
        </p:spPr>
        <p:txBody>
          <a:bodyPr/>
          <a:lstStyle/>
          <a:p>
            <a:fld id="{94946FA0-505C-4A1B-91B4-03FAB26F4BDB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78E4ADE3-1AA9-4674-A548-7C48F0F85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r="18092" b="11093"/>
          <a:stretch/>
        </p:blipFill>
        <p:spPr>
          <a:xfrm>
            <a:off x="1000321" y="5284478"/>
            <a:ext cx="9078399" cy="50815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714BD39D-7FB9-40C0-9F48-C8C0485CFC04}"/>
              </a:ext>
            </a:extLst>
          </p:cNvPr>
          <p:cNvSpPr txBox="1"/>
          <p:nvPr/>
        </p:nvSpPr>
        <p:spPr>
          <a:xfrm>
            <a:off x="9991124" y="5388865"/>
            <a:ext cx="558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size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88F6B23E-F537-4EAC-8D17-91A0C4D4E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t="87716" r="40859" b="10064"/>
          <a:stretch/>
        </p:blipFill>
        <p:spPr>
          <a:xfrm rot="5400000">
            <a:off x="36545" y="2801965"/>
            <a:ext cx="4842205" cy="119845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6F585C02-02A7-45EA-AB7C-67011BD53591}"/>
              </a:ext>
            </a:extLst>
          </p:cNvPr>
          <p:cNvSpPr txBox="1"/>
          <p:nvPr/>
        </p:nvSpPr>
        <p:spPr>
          <a:xfrm>
            <a:off x="1747520" y="278459"/>
            <a:ext cx="7700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weight</a:t>
            </a:r>
          </a:p>
        </p:txBody>
      </p:sp>
      <p:pic>
        <p:nvPicPr>
          <p:cNvPr id="84" name="Grafik 8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4D1F211E-8188-45D6-BF2A-EF8CAC494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2715113" y="5101633"/>
            <a:ext cx="218200" cy="222533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8EAC3B43-74F6-4E14-A3BF-2CE42FD185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>
            <a:off x="3157466" y="5008741"/>
            <a:ext cx="395782" cy="250508"/>
          </a:xfrm>
          <a:prstGeom prst="rect">
            <a:avLst/>
          </a:prstGeom>
        </p:spPr>
      </p:pic>
      <p:pic>
        <p:nvPicPr>
          <p:cNvPr id="86" name="Grafik 85" descr="Ein Bild, das Spiel enthält.&#10;&#10;Automatisch generierte Beschreibung">
            <a:extLst>
              <a:ext uri="{FF2B5EF4-FFF2-40B4-BE49-F238E27FC236}">
                <a16:creationId xmlns:a16="http://schemas.microsoft.com/office/drawing/2014/main" id="{F3405359-91D9-4519-B0A2-6602A7A509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 rot="500984">
            <a:off x="4523219" y="4546606"/>
            <a:ext cx="390636" cy="405384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B7A1612F-F1B0-475D-93F3-892F8A1D1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5101438" y="3545489"/>
            <a:ext cx="486892" cy="532178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0C090187-61A0-401B-A05D-CA17B98066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 rot="20657715">
            <a:off x="3773850" y="4134247"/>
            <a:ext cx="480688" cy="454152"/>
          </a:xfrm>
          <a:prstGeom prst="rect">
            <a:avLst/>
          </a:prstGeom>
        </p:spPr>
      </p:pic>
      <p:pic>
        <p:nvPicPr>
          <p:cNvPr id="89" name="Grafik 8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FEEF7DF-C8D5-4D98-A11C-A7457AF8BD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754197" y="1961216"/>
            <a:ext cx="683604" cy="780496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3E1172F2-E49D-4F06-921A-56F1AF7EB7B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707257" y="606435"/>
            <a:ext cx="892286" cy="920108"/>
          </a:xfrm>
          <a:prstGeom prst="rect">
            <a:avLst/>
          </a:prstGeom>
        </p:spPr>
      </p:pic>
      <p:pic>
        <p:nvPicPr>
          <p:cNvPr id="92" name="Grafik 9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8E55964-85F9-47D7-BE29-56D6EBE1C53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 rot="19981554">
            <a:off x="6596920" y="1266997"/>
            <a:ext cx="755384" cy="75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B4F6E52E-EFBB-4EE6-8E4F-32FCFE1B963F}"/>
                  </a:ext>
                </a:extLst>
              </p:cNvPr>
              <p:cNvSpPr txBox="1"/>
              <p:nvPr/>
            </p:nvSpPr>
            <p:spPr>
              <a:xfrm>
                <a:off x="6712262" y="4473133"/>
                <a:ext cx="3412200" cy="643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coariance</m:t>
                      </m:r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B4F6E52E-EFBB-4EE6-8E4F-32FCFE1B9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62" y="4473133"/>
                <a:ext cx="3412200" cy="6438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20B8E26-4740-4037-84BF-F429BD0080F5}"/>
              </a:ext>
            </a:extLst>
          </p:cNvPr>
          <p:cNvCxnSpPr>
            <a:cxnSpLocks/>
          </p:cNvCxnSpPr>
          <p:nvPr/>
        </p:nvCxnSpPr>
        <p:spPr>
          <a:xfrm flipH="1">
            <a:off x="6227424" y="3942658"/>
            <a:ext cx="2593579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639CEBA-71B0-4509-BADF-4FD7E47CEB18}"/>
                  </a:ext>
                </a:extLst>
              </p:cNvPr>
              <p:cNvSpPr/>
              <p:nvPr/>
            </p:nvSpPr>
            <p:spPr>
              <a:xfrm>
                <a:off x="8618036" y="3609722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639CEBA-71B0-4509-BADF-4FD7E47CE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036" y="3609722"/>
                <a:ext cx="33214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736ED3E-F268-4BFF-AF59-7168C8869C21}"/>
                  </a:ext>
                </a:extLst>
              </p:cNvPr>
              <p:cNvSpPr txBox="1"/>
              <p:nvPr/>
            </p:nvSpPr>
            <p:spPr>
              <a:xfrm>
                <a:off x="2823586" y="601624"/>
                <a:ext cx="2670618" cy="643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de-DE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736ED3E-F268-4BFF-AF59-7168C8869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86" y="601624"/>
                <a:ext cx="2670618" cy="6438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D556B7F-4A71-4EEA-A71B-FBCD3909ED68}"/>
              </a:ext>
            </a:extLst>
          </p:cNvPr>
          <p:cNvCxnSpPr>
            <a:cxnSpLocks/>
          </p:cNvCxnSpPr>
          <p:nvPr/>
        </p:nvCxnSpPr>
        <p:spPr>
          <a:xfrm flipH="1">
            <a:off x="6096001" y="1682058"/>
            <a:ext cx="616261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DE7D191-398F-4AD0-B2C7-452A589B78F5}"/>
              </a:ext>
            </a:extLst>
          </p:cNvPr>
          <p:cNvCxnSpPr>
            <a:cxnSpLocks/>
          </p:cNvCxnSpPr>
          <p:nvPr/>
        </p:nvCxnSpPr>
        <p:spPr>
          <a:xfrm flipH="1">
            <a:off x="6234603" y="970858"/>
            <a:ext cx="1588597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9D2A217-896E-42A7-BB09-E0387B90F2F4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5588330" y="3802958"/>
            <a:ext cx="507670" cy="862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1491FA8-56EF-4445-AB1B-5BC542224B2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245566" y="4296267"/>
            <a:ext cx="1801624" cy="30249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F28AEA6-AEC0-49B7-ACBC-EE088A985C4C}"/>
              </a:ext>
            </a:extLst>
          </p:cNvPr>
          <p:cNvCxnSpPr>
            <a:cxnSpLocks/>
          </p:cNvCxnSpPr>
          <p:nvPr/>
        </p:nvCxnSpPr>
        <p:spPr>
          <a:xfrm>
            <a:off x="3553248" y="5130801"/>
            <a:ext cx="2558529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166083F0-99E2-4537-B37A-5039BC83CAB0}"/>
              </a:ext>
            </a:extLst>
          </p:cNvPr>
          <p:cNvCxnSpPr>
            <a:cxnSpLocks/>
          </p:cNvCxnSpPr>
          <p:nvPr/>
        </p:nvCxnSpPr>
        <p:spPr>
          <a:xfrm>
            <a:off x="4941219" y="4723867"/>
            <a:ext cx="1105971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B596D49-ACA0-4E24-8216-46910C8AF7F8}"/>
              </a:ext>
            </a:extLst>
          </p:cNvPr>
          <p:cNvCxnSpPr>
            <a:cxnSpLocks/>
          </p:cNvCxnSpPr>
          <p:nvPr/>
        </p:nvCxnSpPr>
        <p:spPr>
          <a:xfrm>
            <a:off x="2894141" y="5283397"/>
            <a:ext cx="3201858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58A29707-CE6F-40D5-8778-9427CE11FE17}"/>
                  </a:ext>
                </a:extLst>
              </p:cNvPr>
              <p:cNvSpPr/>
              <p:nvPr/>
            </p:nvSpPr>
            <p:spPr>
              <a:xfrm>
                <a:off x="6472717" y="1409805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58A29707-CE6F-40D5-8778-9427CE11F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17" y="1409805"/>
                <a:ext cx="33214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B8A70F8A-B3CD-41EF-9B17-66ADF8DF8CBF}"/>
                  </a:ext>
                </a:extLst>
              </p:cNvPr>
              <p:cNvSpPr/>
              <p:nvPr/>
            </p:nvSpPr>
            <p:spPr>
              <a:xfrm>
                <a:off x="7491058" y="707507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B8A70F8A-B3CD-41EF-9B17-66ADF8DF8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58" y="707507"/>
                <a:ext cx="33214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1BB271E6-F4E8-418D-B5DD-7EAEB75401FB}"/>
                  </a:ext>
                </a:extLst>
              </p:cNvPr>
              <p:cNvSpPr/>
              <p:nvPr/>
            </p:nvSpPr>
            <p:spPr>
              <a:xfrm>
                <a:off x="5516437" y="3538803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1BB271E6-F4E8-418D-B5DD-7EAEB7540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37" y="3538803"/>
                <a:ext cx="33214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BF6A63EA-C862-4CED-8259-3072025FF66F}"/>
                  </a:ext>
                </a:extLst>
              </p:cNvPr>
              <p:cNvSpPr/>
              <p:nvPr/>
            </p:nvSpPr>
            <p:spPr>
              <a:xfrm>
                <a:off x="4106486" y="4022482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BF6A63EA-C862-4CED-8259-3072025FF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486" y="4022482"/>
                <a:ext cx="33214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1F943FC7-C008-408A-81B7-5F35B006C557}"/>
                  </a:ext>
                </a:extLst>
              </p:cNvPr>
              <p:cNvSpPr/>
              <p:nvPr/>
            </p:nvSpPr>
            <p:spPr>
              <a:xfrm>
                <a:off x="4818062" y="4480192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1F943FC7-C008-408A-81B7-5F35B006C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62" y="4480192"/>
                <a:ext cx="33214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B3F7BF6-EFC9-40FC-913C-DF1E9F5918A3}"/>
                  </a:ext>
                </a:extLst>
              </p:cNvPr>
              <p:cNvSpPr/>
              <p:nvPr/>
            </p:nvSpPr>
            <p:spPr>
              <a:xfrm>
                <a:off x="3573208" y="4897315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B3F7BF6-EFC9-40FC-913C-DF1E9F591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08" y="4897315"/>
                <a:ext cx="33214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9EC97B15-B9C5-4AF5-95C5-62089B591595}"/>
                  </a:ext>
                </a:extLst>
              </p:cNvPr>
              <p:cNvSpPr/>
              <p:nvPr/>
            </p:nvSpPr>
            <p:spPr>
              <a:xfrm>
                <a:off x="2887751" y="5002485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9EC97B15-B9C5-4AF5-95C5-62089B591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751" y="5002485"/>
                <a:ext cx="33214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1C681AD-8D31-48CB-95F7-1B77F44E9D5F}"/>
                  </a:ext>
                </a:extLst>
              </p:cNvPr>
              <p:cNvSpPr/>
              <p:nvPr/>
            </p:nvSpPr>
            <p:spPr>
              <a:xfrm>
                <a:off x="5912006" y="132319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rgbClr val="6216B6"/>
                  </a:solidFill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1C681AD-8D31-48CB-95F7-1B77F44E9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6" y="132319"/>
                <a:ext cx="367986" cy="369332"/>
              </a:xfrm>
              <a:prstGeom prst="rect">
                <a:avLst/>
              </a:prstGeom>
              <a:blipFill>
                <a:blip r:embed="rId21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Grafik 104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36A7F2B1-7AD6-4AC4-8E54-9002A6AC1DD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8821003" y="3435271"/>
            <a:ext cx="1161197" cy="8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81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F31D0ABF-CDD6-4EF6-920D-C7E8E7519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8821003" y="3435271"/>
            <a:ext cx="1161197" cy="854063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CDB34F2-2540-4CCD-85EF-BD6333DA7564}"/>
              </a:ext>
            </a:extLst>
          </p:cNvPr>
          <p:cNvCxnSpPr>
            <a:cxnSpLocks/>
          </p:cNvCxnSpPr>
          <p:nvPr/>
        </p:nvCxnSpPr>
        <p:spPr>
          <a:xfrm flipH="1">
            <a:off x="2643164" y="3429000"/>
            <a:ext cx="8077981" cy="0"/>
          </a:xfrm>
          <a:prstGeom prst="line">
            <a:avLst/>
          </a:prstGeom>
          <a:ln w="57150">
            <a:solidFill>
              <a:srgbClr val="6216B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8B424D3-DDA4-40A6-B65B-02A97DC792A9}"/>
              </a:ext>
            </a:extLst>
          </p:cNvPr>
          <p:cNvCxnSpPr>
            <a:cxnSpLocks/>
          </p:cNvCxnSpPr>
          <p:nvPr/>
        </p:nvCxnSpPr>
        <p:spPr>
          <a:xfrm>
            <a:off x="6098250" y="494012"/>
            <a:ext cx="20927" cy="4894853"/>
          </a:xfrm>
          <a:prstGeom prst="line">
            <a:avLst/>
          </a:prstGeom>
          <a:ln w="57150">
            <a:solidFill>
              <a:srgbClr val="6216B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400" y="6356350"/>
            <a:ext cx="2743200" cy="365125"/>
          </a:xfrm>
        </p:spPr>
        <p:txBody>
          <a:bodyPr/>
          <a:lstStyle/>
          <a:p>
            <a:fld id="{94946FA0-505C-4A1B-91B4-03FAB26F4BDB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78E4ADE3-1AA9-4674-A548-7C48F0F85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r="18092" b="11093"/>
          <a:stretch/>
        </p:blipFill>
        <p:spPr>
          <a:xfrm>
            <a:off x="1000321" y="5284478"/>
            <a:ext cx="9078399" cy="50815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714BD39D-7FB9-40C0-9F48-C8C0485CFC04}"/>
              </a:ext>
            </a:extLst>
          </p:cNvPr>
          <p:cNvSpPr txBox="1"/>
          <p:nvPr/>
        </p:nvSpPr>
        <p:spPr>
          <a:xfrm>
            <a:off x="9991124" y="5388865"/>
            <a:ext cx="558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size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88F6B23E-F537-4EAC-8D17-91A0C4D4E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t="87716" r="40859" b="10064"/>
          <a:stretch/>
        </p:blipFill>
        <p:spPr>
          <a:xfrm rot="5400000">
            <a:off x="36545" y="2801965"/>
            <a:ext cx="4842205" cy="119845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6F585C02-02A7-45EA-AB7C-67011BD53591}"/>
              </a:ext>
            </a:extLst>
          </p:cNvPr>
          <p:cNvSpPr txBox="1"/>
          <p:nvPr/>
        </p:nvSpPr>
        <p:spPr>
          <a:xfrm>
            <a:off x="1747520" y="278459"/>
            <a:ext cx="7700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weight</a:t>
            </a:r>
          </a:p>
        </p:txBody>
      </p:sp>
      <p:pic>
        <p:nvPicPr>
          <p:cNvPr id="84" name="Grafik 8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4D1F211E-8188-45D6-BF2A-EF8CAC494B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2715113" y="5101633"/>
            <a:ext cx="218200" cy="222533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8EAC3B43-74F6-4E14-A3BF-2CE42FD185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>
            <a:off x="3157466" y="5008741"/>
            <a:ext cx="395782" cy="250508"/>
          </a:xfrm>
          <a:prstGeom prst="rect">
            <a:avLst/>
          </a:prstGeom>
        </p:spPr>
      </p:pic>
      <p:pic>
        <p:nvPicPr>
          <p:cNvPr id="86" name="Grafik 85" descr="Ein Bild, das Spiel enthält.&#10;&#10;Automatisch generierte Beschreibung">
            <a:extLst>
              <a:ext uri="{FF2B5EF4-FFF2-40B4-BE49-F238E27FC236}">
                <a16:creationId xmlns:a16="http://schemas.microsoft.com/office/drawing/2014/main" id="{F3405359-91D9-4519-B0A2-6602A7A509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 rot="500984">
            <a:off x="4523219" y="4546606"/>
            <a:ext cx="390636" cy="405384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B7A1612F-F1B0-475D-93F3-892F8A1D18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5101438" y="3545489"/>
            <a:ext cx="486892" cy="532178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0C090187-61A0-401B-A05D-CA17B98066A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 rot="20657715">
            <a:off x="3773850" y="4134247"/>
            <a:ext cx="480688" cy="454152"/>
          </a:xfrm>
          <a:prstGeom prst="rect">
            <a:avLst/>
          </a:prstGeom>
        </p:spPr>
      </p:pic>
      <p:pic>
        <p:nvPicPr>
          <p:cNvPr id="89" name="Grafik 8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FEEF7DF-C8D5-4D98-A11C-A7457AF8BD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754197" y="1961216"/>
            <a:ext cx="683604" cy="780496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3E1172F2-E49D-4F06-921A-56F1AF7EB7B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707257" y="606435"/>
            <a:ext cx="892286" cy="920108"/>
          </a:xfrm>
          <a:prstGeom prst="rect">
            <a:avLst/>
          </a:prstGeom>
        </p:spPr>
      </p:pic>
      <p:pic>
        <p:nvPicPr>
          <p:cNvPr id="92" name="Grafik 9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8E55964-85F9-47D7-BE29-56D6EBE1C53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 rot="19981554">
            <a:off x="6596920" y="1266997"/>
            <a:ext cx="755384" cy="75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B4F6E52E-EFBB-4EE6-8E4F-32FCFE1B963F}"/>
                  </a:ext>
                </a:extLst>
              </p:cNvPr>
              <p:cNvSpPr txBox="1"/>
              <p:nvPr/>
            </p:nvSpPr>
            <p:spPr>
              <a:xfrm>
                <a:off x="6712262" y="4473133"/>
                <a:ext cx="3412200" cy="643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coariance</m:t>
                      </m:r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B4F6E52E-EFBB-4EE6-8E4F-32FCFE1B9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62" y="4473133"/>
                <a:ext cx="3412200" cy="643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7854902-AFA0-40D0-AA6A-3B8BD3FC77F1}"/>
                  </a:ext>
                </a:extLst>
              </p:cNvPr>
              <p:cNvSpPr/>
              <p:nvPr/>
            </p:nvSpPr>
            <p:spPr>
              <a:xfrm>
                <a:off x="10792112" y="3244334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rgbClr val="6216B6"/>
                  </a:solidFill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7854902-AFA0-40D0-AA6A-3B8BD3FC7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112" y="3244334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4AB9F4C5-3BCA-4A6C-A94B-B409AEDB6011}"/>
                  </a:ext>
                </a:extLst>
              </p:cNvPr>
              <p:cNvSpPr/>
              <p:nvPr/>
            </p:nvSpPr>
            <p:spPr>
              <a:xfrm>
                <a:off x="5912006" y="132319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rgbClr val="6216B6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4AB9F4C5-3BCA-4A6C-A94B-B409AEDB6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6" y="132319"/>
                <a:ext cx="367986" cy="369332"/>
              </a:xfrm>
              <a:prstGeom prst="rect">
                <a:avLst/>
              </a:prstGeom>
              <a:blipFill>
                <a:blip r:embed="rId1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5825D3C-3A8A-4B12-88E7-3CD9DBD41708}"/>
              </a:ext>
            </a:extLst>
          </p:cNvPr>
          <p:cNvCxnSpPr>
            <a:cxnSpLocks/>
          </p:cNvCxnSpPr>
          <p:nvPr/>
        </p:nvCxnSpPr>
        <p:spPr>
          <a:xfrm flipH="1">
            <a:off x="6234603" y="970858"/>
            <a:ext cx="1588597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B4E56D4D-536C-4955-8B75-8E04DB9A1039}"/>
              </a:ext>
            </a:extLst>
          </p:cNvPr>
          <p:cNvCxnSpPr>
            <a:cxnSpLocks/>
          </p:cNvCxnSpPr>
          <p:nvPr/>
        </p:nvCxnSpPr>
        <p:spPr>
          <a:xfrm>
            <a:off x="7814113" y="1008196"/>
            <a:ext cx="9087" cy="2420804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2BF696D-B9AF-4EA7-BE21-24F4ABD898E8}"/>
              </a:ext>
            </a:extLst>
          </p:cNvPr>
          <p:cNvCxnSpPr>
            <a:cxnSpLocks/>
          </p:cNvCxnSpPr>
          <p:nvPr/>
        </p:nvCxnSpPr>
        <p:spPr>
          <a:xfrm flipH="1">
            <a:off x="6096001" y="1682058"/>
            <a:ext cx="616261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4594D1F1-7B38-476C-9E6D-69DE68869E54}"/>
              </a:ext>
            </a:extLst>
          </p:cNvPr>
          <p:cNvCxnSpPr>
            <a:cxnSpLocks/>
          </p:cNvCxnSpPr>
          <p:nvPr/>
        </p:nvCxnSpPr>
        <p:spPr>
          <a:xfrm>
            <a:off x="6672716" y="1813700"/>
            <a:ext cx="9438" cy="159316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55AF335-E307-4B11-850E-D7CC6198A420}"/>
              </a:ext>
            </a:extLst>
          </p:cNvPr>
          <p:cNvCxnSpPr>
            <a:cxnSpLocks/>
          </p:cNvCxnSpPr>
          <p:nvPr/>
        </p:nvCxnSpPr>
        <p:spPr>
          <a:xfrm flipV="1">
            <a:off x="8888058" y="3379064"/>
            <a:ext cx="3601" cy="483569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1808B31-60C9-4D9C-A2E5-2AB00B9928B1}"/>
              </a:ext>
            </a:extLst>
          </p:cNvPr>
          <p:cNvCxnSpPr>
            <a:cxnSpLocks/>
          </p:cNvCxnSpPr>
          <p:nvPr/>
        </p:nvCxnSpPr>
        <p:spPr>
          <a:xfrm flipV="1">
            <a:off x="5628442" y="3429000"/>
            <a:ext cx="0" cy="364045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3D4CBD46-F500-4737-AA2F-6784CBEFBA5D}"/>
              </a:ext>
            </a:extLst>
          </p:cNvPr>
          <p:cNvCxnSpPr>
            <a:cxnSpLocks/>
          </p:cNvCxnSpPr>
          <p:nvPr/>
        </p:nvCxnSpPr>
        <p:spPr>
          <a:xfrm flipV="1">
            <a:off x="4038600" y="3406867"/>
            <a:ext cx="0" cy="780846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070C438-9B52-471B-9CD7-0240092306AB}"/>
              </a:ext>
            </a:extLst>
          </p:cNvPr>
          <p:cNvCxnSpPr>
            <a:cxnSpLocks/>
          </p:cNvCxnSpPr>
          <p:nvPr/>
        </p:nvCxnSpPr>
        <p:spPr>
          <a:xfrm flipV="1">
            <a:off x="4775200" y="3451134"/>
            <a:ext cx="0" cy="11227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E718D334-5B44-40D9-86BF-553DC11C6D0B}"/>
              </a:ext>
            </a:extLst>
          </p:cNvPr>
          <p:cNvCxnSpPr>
            <a:cxnSpLocks/>
          </p:cNvCxnSpPr>
          <p:nvPr/>
        </p:nvCxnSpPr>
        <p:spPr>
          <a:xfrm flipV="1">
            <a:off x="3378200" y="3451134"/>
            <a:ext cx="0" cy="155760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6B2C217B-0BEE-4238-B6FB-5AA7E83A9182}"/>
              </a:ext>
            </a:extLst>
          </p:cNvPr>
          <p:cNvCxnSpPr>
            <a:cxnSpLocks/>
          </p:cNvCxnSpPr>
          <p:nvPr/>
        </p:nvCxnSpPr>
        <p:spPr>
          <a:xfrm flipV="1">
            <a:off x="2806700" y="3451134"/>
            <a:ext cx="0" cy="1650499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FB2F97-C4B8-47C3-BE72-07A274BB40ED}"/>
              </a:ext>
            </a:extLst>
          </p:cNvPr>
          <p:cNvCxnSpPr>
            <a:cxnSpLocks/>
          </p:cNvCxnSpPr>
          <p:nvPr/>
        </p:nvCxnSpPr>
        <p:spPr>
          <a:xfrm>
            <a:off x="4245566" y="4296267"/>
            <a:ext cx="1801624" cy="30249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627BD0C-1A69-458D-B75F-E96C167ED032}"/>
              </a:ext>
            </a:extLst>
          </p:cNvPr>
          <p:cNvCxnSpPr>
            <a:cxnSpLocks/>
          </p:cNvCxnSpPr>
          <p:nvPr/>
        </p:nvCxnSpPr>
        <p:spPr>
          <a:xfrm>
            <a:off x="3553248" y="5130801"/>
            <a:ext cx="2558529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52A93B1-BB1A-493C-B44D-E17343D00F63}"/>
              </a:ext>
            </a:extLst>
          </p:cNvPr>
          <p:cNvCxnSpPr>
            <a:cxnSpLocks/>
          </p:cNvCxnSpPr>
          <p:nvPr/>
        </p:nvCxnSpPr>
        <p:spPr>
          <a:xfrm>
            <a:off x="4941219" y="4723867"/>
            <a:ext cx="1105971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7BFC42-F1FA-4AF8-95BD-D42675492F1E}"/>
              </a:ext>
            </a:extLst>
          </p:cNvPr>
          <p:cNvCxnSpPr>
            <a:cxnSpLocks/>
          </p:cNvCxnSpPr>
          <p:nvPr/>
        </p:nvCxnSpPr>
        <p:spPr>
          <a:xfrm>
            <a:off x="2894141" y="5283397"/>
            <a:ext cx="3201858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132350F-7B93-4FA9-9013-29E67923857E}"/>
              </a:ext>
            </a:extLst>
          </p:cNvPr>
          <p:cNvCxnSpPr>
            <a:cxnSpLocks/>
          </p:cNvCxnSpPr>
          <p:nvPr/>
        </p:nvCxnSpPr>
        <p:spPr>
          <a:xfrm flipV="1">
            <a:off x="5588330" y="3802958"/>
            <a:ext cx="507670" cy="862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D93E713-2D49-4A52-85E1-C92298B4C1B7}"/>
              </a:ext>
            </a:extLst>
          </p:cNvPr>
          <p:cNvCxnSpPr>
            <a:cxnSpLocks/>
          </p:cNvCxnSpPr>
          <p:nvPr/>
        </p:nvCxnSpPr>
        <p:spPr>
          <a:xfrm flipH="1">
            <a:off x="6227424" y="3942658"/>
            <a:ext cx="2593579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33B0BC9-E7C6-4391-912A-1572DFDF8857}"/>
              </a:ext>
            </a:extLst>
          </p:cNvPr>
          <p:cNvCxnSpPr>
            <a:cxnSpLocks/>
          </p:cNvCxnSpPr>
          <p:nvPr/>
        </p:nvCxnSpPr>
        <p:spPr>
          <a:xfrm flipH="1">
            <a:off x="6122625" y="2702696"/>
            <a:ext cx="18060" cy="70417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81" descr="Ein Bild, das Karte, Tisch, Telefon enthält.&#10;&#10;Automatisch generierte Beschreibung">
            <a:extLst>
              <a:ext uri="{FF2B5EF4-FFF2-40B4-BE49-F238E27FC236}">
                <a16:creationId xmlns:a16="http://schemas.microsoft.com/office/drawing/2014/main" id="{F31D0ABF-CDD6-4EF6-920D-C7E8E7519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3" t="64743"/>
          <a:stretch/>
        </p:blipFill>
        <p:spPr>
          <a:xfrm>
            <a:off x="8821003" y="3435271"/>
            <a:ext cx="1161197" cy="854063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CDB34F2-2540-4CCD-85EF-BD6333DA7564}"/>
              </a:ext>
            </a:extLst>
          </p:cNvPr>
          <p:cNvCxnSpPr>
            <a:cxnSpLocks/>
          </p:cNvCxnSpPr>
          <p:nvPr/>
        </p:nvCxnSpPr>
        <p:spPr>
          <a:xfrm flipH="1">
            <a:off x="2643164" y="3429000"/>
            <a:ext cx="8077981" cy="0"/>
          </a:xfrm>
          <a:prstGeom prst="line">
            <a:avLst/>
          </a:prstGeom>
          <a:ln w="57150">
            <a:solidFill>
              <a:srgbClr val="6216B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8B424D3-DDA4-40A6-B65B-02A97DC792A9}"/>
              </a:ext>
            </a:extLst>
          </p:cNvPr>
          <p:cNvCxnSpPr>
            <a:cxnSpLocks/>
          </p:cNvCxnSpPr>
          <p:nvPr/>
        </p:nvCxnSpPr>
        <p:spPr>
          <a:xfrm>
            <a:off x="6098250" y="494012"/>
            <a:ext cx="20927" cy="4894853"/>
          </a:xfrm>
          <a:prstGeom prst="line">
            <a:avLst/>
          </a:prstGeom>
          <a:ln w="57150">
            <a:solidFill>
              <a:srgbClr val="6216B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400" y="6356350"/>
            <a:ext cx="2743200" cy="365125"/>
          </a:xfrm>
        </p:spPr>
        <p:txBody>
          <a:bodyPr/>
          <a:lstStyle/>
          <a:p>
            <a:fld id="{94946FA0-505C-4A1B-91B4-03FAB26F4BDB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78E4ADE3-1AA9-4674-A548-7C48F0F85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6" r="18092" b="11093"/>
          <a:stretch/>
        </p:blipFill>
        <p:spPr>
          <a:xfrm>
            <a:off x="1000321" y="5284478"/>
            <a:ext cx="9078399" cy="50815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714BD39D-7FB9-40C0-9F48-C8C0485CFC04}"/>
              </a:ext>
            </a:extLst>
          </p:cNvPr>
          <p:cNvSpPr txBox="1"/>
          <p:nvPr/>
        </p:nvSpPr>
        <p:spPr>
          <a:xfrm>
            <a:off x="9991124" y="5388865"/>
            <a:ext cx="558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size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88F6B23E-F537-4EAC-8D17-91A0C4D4E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t="87716" r="40859" b="10064"/>
          <a:stretch/>
        </p:blipFill>
        <p:spPr>
          <a:xfrm rot="5400000">
            <a:off x="36545" y="2801965"/>
            <a:ext cx="4842205" cy="119845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6F585C02-02A7-45EA-AB7C-67011BD53591}"/>
              </a:ext>
            </a:extLst>
          </p:cNvPr>
          <p:cNvSpPr txBox="1"/>
          <p:nvPr/>
        </p:nvSpPr>
        <p:spPr>
          <a:xfrm>
            <a:off x="1747520" y="278459"/>
            <a:ext cx="7700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6EA2E0"/>
                </a:solidFill>
              </a:rPr>
              <a:t>weight</a:t>
            </a:r>
          </a:p>
        </p:txBody>
      </p:sp>
      <p:pic>
        <p:nvPicPr>
          <p:cNvPr id="84" name="Grafik 8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4D1F211E-8188-45D6-BF2A-EF8CAC494B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8" t="12364" b="56385"/>
          <a:stretch/>
        </p:blipFill>
        <p:spPr>
          <a:xfrm>
            <a:off x="2715113" y="5101633"/>
            <a:ext cx="218200" cy="222533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8EAC3B43-74F6-4E14-A3BF-2CE42FD185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1" t="5026" r="47198" b="80689"/>
          <a:stretch/>
        </p:blipFill>
        <p:spPr>
          <a:xfrm>
            <a:off x="3157466" y="5008741"/>
            <a:ext cx="395782" cy="250508"/>
          </a:xfrm>
          <a:prstGeom prst="rect">
            <a:avLst/>
          </a:prstGeom>
        </p:spPr>
      </p:pic>
      <p:pic>
        <p:nvPicPr>
          <p:cNvPr id="86" name="Grafik 85" descr="Ein Bild, das Spiel enthält.&#10;&#10;Automatisch generierte Beschreibung">
            <a:extLst>
              <a:ext uri="{FF2B5EF4-FFF2-40B4-BE49-F238E27FC236}">
                <a16:creationId xmlns:a16="http://schemas.microsoft.com/office/drawing/2014/main" id="{F3405359-91D9-4519-B0A2-6602A7A509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3" t="37812" r="29494" b="28413"/>
          <a:stretch/>
        </p:blipFill>
        <p:spPr>
          <a:xfrm rot="500984">
            <a:off x="4523219" y="4546606"/>
            <a:ext cx="390636" cy="405384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B7A1612F-F1B0-475D-93F3-892F8A1D18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6" t="7382" r="29430" b="61367"/>
          <a:stretch/>
        </p:blipFill>
        <p:spPr>
          <a:xfrm>
            <a:off x="5101438" y="3545489"/>
            <a:ext cx="486892" cy="532178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0C090187-61A0-401B-A05D-CA17B98066A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5" r="76019" b="48079"/>
          <a:stretch/>
        </p:blipFill>
        <p:spPr>
          <a:xfrm rot="20657715">
            <a:off x="3773850" y="4134247"/>
            <a:ext cx="480688" cy="454152"/>
          </a:xfrm>
          <a:prstGeom prst="rect">
            <a:avLst/>
          </a:prstGeom>
        </p:spPr>
      </p:pic>
      <p:pic>
        <p:nvPicPr>
          <p:cNvPr id="89" name="Grafik 8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FEEF7DF-C8D5-4D98-A11C-A7457AF8BD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5" r="53558"/>
          <a:stretch/>
        </p:blipFill>
        <p:spPr>
          <a:xfrm>
            <a:off x="5754197" y="1961216"/>
            <a:ext cx="683604" cy="780496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3E1172F2-E49D-4F06-921A-56F1AF7EB7B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67337" b="64448"/>
          <a:stretch/>
        </p:blipFill>
        <p:spPr>
          <a:xfrm>
            <a:off x="7707257" y="606435"/>
            <a:ext cx="892286" cy="920108"/>
          </a:xfrm>
          <a:prstGeom prst="rect">
            <a:avLst/>
          </a:prstGeom>
        </p:spPr>
      </p:pic>
      <p:pic>
        <p:nvPicPr>
          <p:cNvPr id="92" name="Grafik 9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8E55964-85F9-47D7-BE29-56D6EBE1C53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398" r="54390" b="48025"/>
          <a:stretch/>
        </p:blipFill>
        <p:spPr>
          <a:xfrm rot="19981554">
            <a:off x="6596920" y="1266997"/>
            <a:ext cx="755384" cy="75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B4F6E52E-EFBB-4EE6-8E4F-32FCFE1B963F}"/>
                  </a:ext>
                </a:extLst>
              </p:cNvPr>
              <p:cNvSpPr txBox="1"/>
              <p:nvPr/>
            </p:nvSpPr>
            <p:spPr>
              <a:xfrm>
                <a:off x="6712262" y="4473133"/>
                <a:ext cx="3412200" cy="643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coariance</m:t>
                      </m:r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B4F6E52E-EFBB-4EE6-8E4F-32FCFE1B9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62" y="4473133"/>
                <a:ext cx="3412200" cy="643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7854902-AFA0-40D0-AA6A-3B8BD3FC77F1}"/>
                  </a:ext>
                </a:extLst>
              </p:cNvPr>
              <p:cNvSpPr/>
              <p:nvPr/>
            </p:nvSpPr>
            <p:spPr>
              <a:xfrm>
                <a:off x="10792112" y="3244334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rgbClr val="6216B6"/>
                  </a:solidFill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7854902-AFA0-40D0-AA6A-3B8BD3FC7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112" y="3244334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4AB9F4C5-3BCA-4A6C-A94B-B409AEDB6011}"/>
                  </a:ext>
                </a:extLst>
              </p:cNvPr>
              <p:cNvSpPr/>
              <p:nvPr/>
            </p:nvSpPr>
            <p:spPr>
              <a:xfrm>
                <a:off x="5912006" y="132319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rgbClr val="6216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rgbClr val="6216B6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4AB9F4C5-3BCA-4A6C-A94B-B409AEDB6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6" y="132319"/>
                <a:ext cx="367986" cy="369332"/>
              </a:xfrm>
              <a:prstGeom prst="rect">
                <a:avLst/>
              </a:prstGeom>
              <a:blipFill>
                <a:blip r:embed="rId1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3E005A23-8A07-4090-852B-4FB725FE2C87}"/>
                  </a:ext>
                </a:extLst>
              </p:cNvPr>
              <p:cNvSpPr/>
              <p:nvPr/>
            </p:nvSpPr>
            <p:spPr>
              <a:xfrm>
                <a:off x="6714903" y="3915020"/>
                <a:ext cx="683199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3E005A23-8A07-4090-852B-4FB725FE2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03" y="3915020"/>
                <a:ext cx="683199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4F002BA0-8112-48D2-8D79-C1A1A62E2468}"/>
                  </a:ext>
                </a:extLst>
              </p:cNvPr>
              <p:cNvSpPr/>
              <p:nvPr/>
            </p:nvSpPr>
            <p:spPr>
              <a:xfrm>
                <a:off x="6638111" y="2115827"/>
                <a:ext cx="683200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4F002BA0-8112-48D2-8D79-C1A1A62E2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1" y="2115827"/>
                <a:ext cx="683200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97003233-1762-4CEA-AD80-3744D3C46188}"/>
                  </a:ext>
                </a:extLst>
              </p:cNvPr>
              <p:cNvSpPr/>
              <p:nvPr/>
            </p:nvSpPr>
            <p:spPr>
              <a:xfrm>
                <a:off x="4453975" y="3884640"/>
                <a:ext cx="683200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97003233-1762-4CEA-AD80-3744D3C46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975" y="3884640"/>
                <a:ext cx="683200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4BC53153-B7CB-4235-81D8-7BD860899D80}"/>
                  </a:ext>
                </a:extLst>
              </p:cNvPr>
              <p:cNvSpPr/>
              <p:nvPr/>
            </p:nvSpPr>
            <p:spPr>
              <a:xfrm>
                <a:off x="4428271" y="2102339"/>
                <a:ext cx="683199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4BC53153-B7CB-4235-81D8-7BD860899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271" y="2102339"/>
                <a:ext cx="683199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288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4790734" y="697157"/>
            <a:ext cx="2610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correlation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90B2500-6E65-42AE-A853-78CFDF2B315B}"/>
                  </a:ext>
                </a:extLst>
              </p:cNvPr>
              <p:cNvSpPr txBox="1"/>
              <p:nvPr/>
            </p:nvSpPr>
            <p:spPr>
              <a:xfrm>
                <a:off x="4310613" y="2455072"/>
                <a:ext cx="3412200" cy="585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coariance</m:t>
                      </m:r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90B2500-6E65-42AE-A853-78CFDF2B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613" y="2455072"/>
                <a:ext cx="3412200" cy="58530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6324150-29D0-4C8D-9ECE-CE94CBD003F4}"/>
                  </a:ext>
                </a:extLst>
              </p:cNvPr>
              <p:cNvSpPr txBox="1"/>
              <p:nvPr/>
            </p:nvSpPr>
            <p:spPr>
              <a:xfrm>
                <a:off x="6498782" y="3685204"/>
                <a:ext cx="3064318" cy="643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de-DE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6324150-29D0-4C8D-9ECE-CE94CBD0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82" y="3685204"/>
                <a:ext cx="3064318" cy="643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FDF6C087-7F0A-47B3-ADA0-83D4F23AA3AE}"/>
                  </a:ext>
                </a:extLst>
              </p:cNvPr>
              <p:cNvSpPr txBox="1"/>
              <p:nvPr/>
            </p:nvSpPr>
            <p:spPr>
              <a:xfrm>
                <a:off x="3442724" y="3718151"/>
                <a:ext cx="2954457" cy="643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de-DE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e>
                          </m:nary>
                        </m:num>
                        <m:den>
                          <m:r>
                            <a:rPr lang="de-DE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FDF6C087-7F0A-47B3-ADA0-83D4F23AA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24" y="3718151"/>
                <a:ext cx="2954457" cy="643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1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4790734" y="697157"/>
            <a:ext cx="2610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correlation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FDF6C087-7F0A-47B3-ADA0-83D4F23AA3AE}"/>
                  </a:ext>
                </a:extLst>
              </p:cNvPr>
              <p:cNvSpPr txBox="1"/>
              <p:nvPr/>
            </p:nvSpPr>
            <p:spPr>
              <a:xfrm>
                <a:off x="3519166" y="2429156"/>
                <a:ext cx="5507699" cy="1449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r>
                        <a:rPr lang="en-US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²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de-DE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²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de-DE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de-DE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FDF6C087-7F0A-47B3-ADA0-83D4F23AA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166" y="2429156"/>
                <a:ext cx="5507699" cy="1449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47E9765-C2FF-4370-8EFC-E199A00B0641}"/>
                  </a:ext>
                </a:extLst>
              </p:cNvPr>
              <p:cNvSpPr txBox="1"/>
              <p:nvPr/>
            </p:nvSpPr>
            <p:spPr>
              <a:xfrm>
                <a:off x="3354066" y="4251044"/>
                <a:ext cx="4913634" cy="6438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de-DE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47E9765-C2FF-4370-8EFC-E199A00B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066" y="4251044"/>
                <a:ext cx="4913634" cy="6438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53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014742-B5B0-4055-AB61-3AF6ED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83D10-FBD9-4D57-B952-DEC6680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AAE2B-80F6-432E-8DF2-88D090D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3A2CB2-052D-48E9-B493-C8DDF8935183}"/>
              </a:ext>
            </a:extLst>
          </p:cNvPr>
          <p:cNvSpPr txBox="1"/>
          <p:nvPr/>
        </p:nvSpPr>
        <p:spPr>
          <a:xfrm>
            <a:off x="4440005" y="826623"/>
            <a:ext cx="3833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Source graphics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57F617-20CD-4A1C-B105-8C6D737DDAB0}"/>
              </a:ext>
            </a:extLst>
          </p:cNvPr>
          <p:cNvSpPr/>
          <p:nvPr/>
        </p:nvSpPr>
        <p:spPr>
          <a:xfrm>
            <a:off x="2335066" y="2107991"/>
            <a:ext cx="75218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>
                <a:solidFill>
                  <a:srgbClr val="6EA2E0"/>
                </a:solidFill>
              </a:rPr>
              <a:t>Planets</a:t>
            </a:r>
            <a:r>
              <a:rPr lang="de-DE" dirty="0">
                <a:solidFill>
                  <a:srgbClr val="6EA2E0"/>
                </a:solidFill>
              </a:rPr>
              <a:t>: </a:t>
            </a:r>
            <a:r>
              <a:rPr lang="en-US" dirty="0">
                <a:solidFill>
                  <a:srgbClr val="6EA2E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vector created by </a:t>
            </a:r>
            <a:r>
              <a:rPr lang="en-US" dirty="0" err="1">
                <a:solidFill>
                  <a:srgbClr val="6EA2E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dirty="0">
                <a:solidFill>
                  <a:srgbClr val="6EA2E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dirty="0">
                <a:solidFill>
                  <a:srgbClr val="6EA2E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</a:t>
            </a:r>
            <a:endParaRPr lang="en-US" dirty="0">
              <a:solidFill>
                <a:srgbClr val="6EA2E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6EA2E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EA2E0"/>
                </a:solidFill>
              </a:rPr>
              <a:t>Fish: </a:t>
            </a:r>
            <a:r>
              <a:rPr lang="en-US" dirty="0">
                <a:solidFill>
                  <a:srgbClr val="6EA2E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Water vector created by </a:t>
            </a:r>
            <a:r>
              <a:rPr lang="en-US" dirty="0" err="1">
                <a:solidFill>
                  <a:srgbClr val="6EA2E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brgfx</a:t>
            </a:r>
            <a:r>
              <a:rPr lang="en-US" dirty="0">
                <a:solidFill>
                  <a:srgbClr val="6EA2E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dirty="0">
                <a:solidFill>
                  <a:srgbClr val="6EA2E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</a:t>
            </a:r>
            <a:endParaRPr lang="en-US" dirty="0">
              <a:solidFill>
                <a:srgbClr val="6EA2E0"/>
              </a:solidFill>
            </a:endParaRPr>
          </a:p>
          <a:p>
            <a:endParaRPr lang="en-US" dirty="0">
              <a:solidFill>
                <a:srgbClr val="6EA2E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EA2E0"/>
                </a:solidFill>
              </a:rPr>
              <a:t>People/Subjects: </a:t>
            </a:r>
            <a:r>
              <a:rPr lang="en-US" dirty="0">
                <a:solidFill>
                  <a:srgbClr val="6EA2E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 vector created by </a:t>
            </a:r>
            <a:r>
              <a:rPr lang="en-US" dirty="0" err="1">
                <a:solidFill>
                  <a:srgbClr val="6EA2E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pikisuperstar</a:t>
            </a:r>
            <a:r>
              <a:rPr lang="en-US" dirty="0">
                <a:solidFill>
                  <a:srgbClr val="6EA2E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www.freepik.com</a:t>
            </a:r>
            <a:endParaRPr lang="de-DE" dirty="0">
              <a:solidFill>
                <a:srgbClr val="6EA2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2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2566816" y="500372"/>
            <a:ext cx="7643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>
                <a:solidFill>
                  <a:srgbClr val="6EA2E0"/>
                </a:solidFill>
              </a:rPr>
              <a:t>KoF</a:t>
            </a:r>
            <a:r>
              <a:rPr lang="en-US" sz="4200" dirty="0">
                <a:solidFill>
                  <a:srgbClr val="6EA2E0"/>
                </a:solidFill>
              </a:rPr>
              <a:t> data set single factor design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496EFAF-B4F3-42E1-94A6-5802EFAF85FB}"/>
              </a:ext>
            </a:extLst>
          </p:cNvPr>
          <p:cNvSpPr txBox="1"/>
          <p:nvPr/>
        </p:nvSpPr>
        <p:spPr>
          <a:xfrm>
            <a:off x="266043" y="1593014"/>
            <a:ext cx="2384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1 Factor: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3873719-6D8E-4AD3-8940-C57A6983BDCB}"/>
              </a:ext>
            </a:extLst>
          </p:cNvPr>
          <p:cNvSpPr txBox="1"/>
          <p:nvPr/>
        </p:nvSpPr>
        <p:spPr>
          <a:xfrm>
            <a:off x="2341062" y="3121933"/>
            <a:ext cx="136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Co.0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7101EFA-5AC4-4A8A-A51B-3BA0E890663E}"/>
              </a:ext>
            </a:extLst>
          </p:cNvPr>
          <p:cNvSpPr txBox="1"/>
          <p:nvPr/>
        </p:nvSpPr>
        <p:spPr>
          <a:xfrm>
            <a:off x="4232325" y="3175999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C.1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00A864-AE97-4CDD-BD2C-4B601147C683}"/>
              </a:ext>
            </a:extLst>
          </p:cNvPr>
          <p:cNvSpPr txBox="1"/>
          <p:nvPr/>
        </p:nvSpPr>
        <p:spPr>
          <a:xfrm>
            <a:off x="5813916" y="3175999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C.6</a:t>
            </a:r>
            <a:endParaRPr lang="en-US" sz="3600" dirty="0">
              <a:solidFill>
                <a:srgbClr val="6EA2E0"/>
              </a:solidFill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0908859-0472-49E4-AADD-3E32F63E1027}"/>
              </a:ext>
            </a:extLst>
          </p:cNvPr>
          <p:cNvCxnSpPr>
            <a:cxnSpLocks/>
          </p:cNvCxnSpPr>
          <p:nvPr/>
        </p:nvCxnSpPr>
        <p:spPr>
          <a:xfrm flipV="1">
            <a:off x="3111879" y="2199673"/>
            <a:ext cx="977224" cy="1012988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36B8CEF-2736-4487-9638-A251C4CA5998}"/>
              </a:ext>
            </a:extLst>
          </p:cNvPr>
          <p:cNvCxnSpPr>
            <a:cxnSpLocks/>
          </p:cNvCxnSpPr>
          <p:nvPr/>
        </p:nvCxnSpPr>
        <p:spPr>
          <a:xfrm flipV="1">
            <a:off x="6083547" y="2276037"/>
            <a:ext cx="31478" cy="796621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4B460A80-AEA1-4D5E-8AE8-411F373A14E1}"/>
              </a:ext>
            </a:extLst>
          </p:cNvPr>
          <p:cNvCxnSpPr>
            <a:cxnSpLocks/>
          </p:cNvCxnSpPr>
          <p:nvPr/>
        </p:nvCxnSpPr>
        <p:spPr>
          <a:xfrm flipV="1">
            <a:off x="4613337" y="2168918"/>
            <a:ext cx="642686" cy="955414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E9C8450F-9783-4029-892B-BBE40AC51511}"/>
              </a:ext>
            </a:extLst>
          </p:cNvPr>
          <p:cNvSpPr txBox="1"/>
          <p:nvPr/>
        </p:nvSpPr>
        <p:spPr>
          <a:xfrm>
            <a:off x="7564903" y="3170745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C.9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072DDCC-25C0-4649-9DF9-72B4B420936E}"/>
              </a:ext>
            </a:extLst>
          </p:cNvPr>
          <p:cNvSpPr txBox="1"/>
          <p:nvPr/>
        </p:nvSpPr>
        <p:spPr>
          <a:xfrm>
            <a:off x="9143138" y="3124328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C.10</a:t>
            </a:r>
            <a:endParaRPr lang="en-US" sz="3600" dirty="0">
              <a:solidFill>
                <a:srgbClr val="6EA2E0"/>
              </a:solidFill>
            </a:endParaRP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B1BC77BB-8CEE-4FA1-A609-6DBA39537989}"/>
              </a:ext>
            </a:extLst>
          </p:cNvPr>
          <p:cNvCxnSpPr>
            <a:cxnSpLocks/>
          </p:cNvCxnSpPr>
          <p:nvPr/>
        </p:nvCxnSpPr>
        <p:spPr>
          <a:xfrm flipH="1" flipV="1">
            <a:off x="7294398" y="2199673"/>
            <a:ext cx="583442" cy="924655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EA6DD65-4CB5-4FC6-B76F-E806CAB69E83}"/>
              </a:ext>
            </a:extLst>
          </p:cNvPr>
          <p:cNvCxnSpPr>
            <a:cxnSpLocks/>
          </p:cNvCxnSpPr>
          <p:nvPr/>
        </p:nvCxnSpPr>
        <p:spPr>
          <a:xfrm flipH="1" flipV="1">
            <a:off x="8428383" y="2228593"/>
            <a:ext cx="1154353" cy="920879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8D47EF2-8E78-4115-9261-80AA26892855}"/>
              </a:ext>
            </a:extLst>
          </p:cNvPr>
          <p:cNvSpPr txBox="1"/>
          <p:nvPr/>
        </p:nvSpPr>
        <p:spPr>
          <a:xfrm>
            <a:off x="4232325" y="1464460"/>
            <a:ext cx="406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Presupposition type 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5C8F95A-9717-4F47-823D-F45B36920198}"/>
              </a:ext>
            </a:extLst>
          </p:cNvPr>
          <p:cNvSpPr txBox="1"/>
          <p:nvPr/>
        </p:nvSpPr>
        <p:spPr>
          <a:xfrm>
            <a:off x="266043" y="3166380"/>
            <a:ext cx="2384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5 levels: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1A081814-07BA-4D57-A0BC-20547F0EF51A}"/>
              </a:ext>
            </a:extLst>
          </p:cNvPr>
          <p:cNvCxnSpPr>
            <a:cxnSpLocks/>
          </p:cNvCxnSpPr>
          <p:nvPr/>
        </p:nvCxnSpPr>
        <p:spPr>
          <a:xfrm flipV="1">
            <a:off x="2209800" y="3820986"/>
            <a:ext cx="7951005" cy="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21525BE4-8B20-4CA1-8D1A-B43CEA9E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6339"/>
              </p:ext>
            </p:extLst>
          </p:nvPr>
        </p:nvGraphicFramePr>
        <p:xfrm>
          <a:off x="1995507" y="3994425"/>
          <a:ext cx="1496957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Vignettes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graphicFrame>
        <p:nvGraphicFramePr>
          <p:cNvPr id="32" name="Tabelle 18">
            <a:extLst>
              <a:ext uri="{FF2B5EF4-FFF2-40B4-BE49-F238E27FC236}">
                <a16:creationId xmlns:a16="http://schemas.microsoft.com/office/drawing/2014/main" id="{C44752D0-946D-4ECD-B1F6-EFEB0684C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70415"/>
              </p:ext>
            </p:extLst>
          </p:nvPr>
        </p:nvGraphicFramePr>
        <p:xfrm>
          <a:off x="3701552" y="4008617"/>
          <a:ext cx="1496957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Vignettes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graphicFrame>
        <p:nvGraphicFramePr>
          <p:cNvPr id="33" name="Tabelle 18">
            <a:extLst>
              <a:ext uri="{FF2B5EF4-FFF2-40B4-BE49-F238E27FC236}">
                <a16:creationId xmlns:a16="http://schemas.microsoft.com/office/drawing/2014/main" id="{2BDEA86F-89A0-4194-B540-4D8762D1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4668"/>
              </p:ext>
            </p:extLst>
          </p:nvPr>
        </p:nvGraphicFramePr>
        <p:xfrm>
          <a:off x="5403958" y="4044706"/>
          <a:ext cx="1496957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Vignettes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graphicFrame>
        <p:nvGraphicFramePr>
          <p:cNvPr id="34" name="Tabelle 18">
            <a:extLst>
              <a:ext uri="{FF2B5EF4-FFF2-40B4-BE49-F238E27FC236}">
                <a16:creationId xmlns:a16="http://schemas.microsoft.com/office/drawing/2014/main" id="{1E7F87F2-28AB-4EC2-8A10-A53BC5CFE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77846"/>
              </p:ext>
            </p:extLst>
          </p:nvPr>
        </p:nvGraphicFramePr>
        <p:xfrm>
          <a:off x="7138742" y="4044706"/>
          <a:ext cx="1496957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Vignettes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graphicFrame>
        <p:nvGraphicFramePr>
          <p:cNvPr id="35" name="Tabelle 18">
            <a:extLst>
              <a:ext uri="{FF2B5EF4-FFF2-40B4-BE49-F238E27FC236}">
                <a16:creationId xmlns:a16="http://schemas.microsoft.com/office/drawing/2014/main" id="{6322FD7D-ECDB-4137-B8EE-A441BFBA5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19712"/>
              </p:ext>
            </p:extLst>
          </p:nvPr>
        </p:nvGraphicFramePr>
        <p:xfrm>
          <a:off x="8820518" y="4058178"/>
          <a:ext cx="1496957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Vignettes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0536D73-8F2D-43CB-8C5C-51B0805BBA09}"/>
              </a:ext>
            </a:extLst>
          </p:cNvPr>
          <p:cNvCxnSpPr>
            <a:cxnSpLocks/>
          </p:cNvCxnSpPr>
          <p:nvPr/>
        </p:nvCxnSpPr>
        <p:spPr>
          <a:xfrm flipV="1">
            <a:off x="2158317" y="4606344"/>
            <a:ext cx="7951005" cy="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le 18">
            <a:extLst>
              <a:ext uri="{FF2B5EF4-FFF2-40B4-BE49-F238E27FC236}">
                <a16:creationId xmlns:a16="http://schemas.microsoft.com/office/drawing/2014/main" id="{74149482-CD6B-42AE-B305-66511EF7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97190"/>
              </p:ext>
            </p:extLst>
          </p:nvPr>
        </p:nvGraphicFramePr>
        <p:xfrm>
          <a:off x="2007764" y="4756180"/>
          <a:ext cx="1496957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Background  check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graphicFrame>
        <p:nvGraphicFramePr>
          <p:cNvPr id="39" name="Tabelle 18">
            <a:extLst>
              <a:ext uri="{FF2B5EF4-FFF2-40B4-BE49-F238E27FC236}">
                <a16:creationId xmlns:a16="http://schemas.microsoft.com/office/drawing/2014/main" id="{8ABFAD43-E716-4BBC-AAF0-63983DD30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18617"/>
              </p:ext>
            </p:extLst>
          </p:nvPr>
        </p:nvGraphicFramePr>
        <p:xfrm>
          <a:off x="3713809" y="4770372"/>
          <a:ext cx="1496957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Background  check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graphicFrame>
        <p:nvGraphicFramePr>
          <p:cNvPr id="43" name="Tabelle 18">
            <a:extLst>
              <a:ext uri="{FF2B5EF4-FFF2-40B4-BE49-F238E27FC236}">
                <a16:creationId xmlns:a16="http://schemas.microsoft.com/office/drawing/2014/main" id="{F01E67F5-C561-4530-948E-49735BFA3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69133"/>
              </p:ext>
            </p:extLst>
          </p:nvPr>
        </p:nvGraphicFramePr>
        <p:xfrm>
          <a:off x="5416215" y="4806461"/>
          <a:ext cx="1496957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Background  check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graphicFrame>
        <p:nvGraphicFramePr>
          <p:cNvPr id="45" name="Tabelle 18">
            <a:extLst>
              <a:ext uri="{FF2B5EF4-FFF2-40B4-BE49-F238E27FC236}">
                <a16:creationId xmlns:a16="http://schemas.microsoft.com/office/drawing/2014/main" id="{34D1D304-34FC-4865-B53C-412D1249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09693"/>
              </p:ext>
            </p:extLst>
          </p:nvPr>
        </p:nvGraphicFramePr>
        <p:xfrm>
          <a:off x="7150999" y="4806461"/>
          <a:ext cx="1496957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Background  check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graphicFrame>
        <p:nvGraphicFramePr>
          <p:cNvPr id="46" name="Tabelle 18">
            <a:extLst>
              <a:ext uri="{FF2B5EF4-FFF2-40B4-BE49-F238E27FC236}">
                <a16:creationId xmlns:a16="http://schemas.microsoft.com/office/drawing/2014/main" id="{AADDF2C9-3512-4F55-B286-447ACCA2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6126"/>
              </p:ext>
            </p:extLst>
          </p:nvPr>
        </p:nvGraphicFramePr>
        <p:xfrm>
          <a:off x="8832775" y="4819933"/>
          <a:ext cx="1496957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957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Background  check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9A8516D-F7D2-4FB2-BD68-815A2FCBE4A4}"/>
              </a:ext>
            </a:extLst>
          </p:cNvPr>
          <p:cNvCxnSpPr>
            <a:cxnSpLocks/>
          </p:cNvCxnSpPr>
          <p:nvPr/>
        </p:nvCxnSpPr>
        <p:spPr>
          <a:xfrm flipV="1">
            <a:off x="2031195" y="5686518"/>
            <a:ext cx="7951005" cy="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le 18">
            <a:extLst>
              <a:ext uri="{FF2B5EF4-FFF2-40B4-BE49-F238E27FC236}">
                <a16:creationId xmlns:a16="http://schemas.microsoft.com/office/drawing/2014/main" id="{66CA82C5-BFB5-4BD4-B57E-09097D6FA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07586"/>
              </p:ext>
            </p:extLst>
          </p:nvPr>
        </p:nvGraphicFramePr>
        <p:xfrm>
          <a:off x="3949297" y="5838554"/>
          <a:ext cx="411479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799">
                  <a:extLst>
                    <a:ext uri="{9D8B030D-6E8A-4147-A177-3AD203B41FA5}">
                      <a16:colId xmlns:a16="http://schemas.microsoft.com/office/drawing/2014/main" val="419592350"/>
                    </a:ext>
                  </a:extLst>
                </a:gridCol>
              </a:tblGrid>
              <a:tr h="3085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6EA2E0"/>
                          </a:solidFill>
                        </a:rPr>
                        <a:t>                      110 Filler sentences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5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5410359" y="2938028"/>
            <a:ext cx="1371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>
                    <a:lumMod val="50000"/>
                  </a:schemeClr>
                </a:solidFill>
              </a:rPr>
              <a:t>RMD </a:t>
            </a:r>
          </a:p>
        </p:txBody>
      </p:sp>
    </p:spTree>
    <p:extLst>
      <p:ext uri="{BB962C8B-B14F-4D97-AF65-F5344CB8AC3E}">
        <p14:creationId xmlns:p14="http://schemas.microsoft.com/office/powerpoint/2010/main" val="24998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Maria </a:t>
            </a:r>
            <a:r>
              <a:rPr lang="de-DE" dirty="0" err="1"/>
              <a:t>Pershina</a:t>
            </a:r>
            <a:r>
              <a:rPr lang="de-DE" dirty="0"/>
              <a:t> • Jona </a:t>
            </a:r>
            <a:r>
              <a:rPr lang="de-DE" dirty="0" err="1"/>
              <a:t>Carmon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4418321" y="806671"/>
            <a:ext cx="3355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Study design </a:t>
            </a:r>
          </a:p>
        </p:txBody>
      </p:sp>
      <p:pic>
        <p:nvPicPr>
          <p:cNvPr id="7" name="Grafik 6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97D054AD-83E7-45B0-AD2D-2C8CFCA28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3" r="80160" b="50000"/>
          <a:stretch/>
        </p:blipFill>
        <p:spPr>
          <a:xfrm>
            <a:off x="1460262" y="3796369"/>
            <a:ext cx="779156" cy="1575876"/>
          </a:xfrm>
          <a:prstGeom prst="rect">
            <a:avLst/>
          </a:prstGeom>
        </p:spPr>
      </p:pic>
      <p:pic>
        <p:nvPicPr>
          <p:cNvPr id="22" name="Grafik 21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24FBF497-4F2B-4608-93AC-1A67321C2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10661" r="60064" b="49212"/>
          <a:stretch/>
        </p:blipFill>
        <p:spPr>
          <a:xfrm>
            <a:off x="2745883" y="2333891"/>
            <a:ext cx="779156" cy="1575876"/>
          </a:xfrm>
          <a:prstGeom prst="rect">
            <a:avLst/>
          </a:prstGeom>
        </p:spPr>
      </p:pic>
      <p:pic>
        <p:nvPicPr>
          <p:cNvPr id="23" name="Grafik 22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7919ABFF-5843-4B33-A67E-B036A2BE3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6" t="4412" r="7924" b="48690"/>
          <a:stretch/>
        </p:blipFill>
        <p:spPr>
          <a:xfrm>
            <a:off x="1460262" y="2333891"/>
            <a:ext cx="779156" cy="1841822"/>
          </a:xfrm>
          <a:prstGeom prst="rect">
            <a:avLst/>
          </a:prstGeom>
        </p:spPr>
      </p:pic>
      <p:pic>
        <p:nvPicPr>
          <p:cNvPr id="24" name="Grafik 23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C09DF7C3-E388-421F-AF14-51FF81054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9" t="9306" r="48067" b="51633"/>
          <a:stretch/>
        </p:blipFill>
        <p:spPr>
          <a:xfrm>
            <a:off x="3379441" y="3551153"/>
            <a:ext cx="482012" cy="1534032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94CB9DB0-7444-4091-A110-BB8B10B0F6B8}"/>
              </a:ext>
            </a:extLst>
          </p:cNvPr>
          <p:cNvSpPr txBox="1"/>
          <p:nvPr/>
        </p:nvSpPr>
        <p:spPr>
          <a:xfrm>
            <a:off x="1168287" y="1635588"/>
            <a:ext cx="339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Between-subject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C9F8776-D0E8-4E24-8129-509E15123610}"/>
              </a:ext>
            </a:extLst>
          </p:cNvPr>
          <p:cNvSpPr txBox="1"/>
          <p:nvPr/>
        </p:nvSpPr>
        <p:spPr>
          <a:xfrm>
            <a:off x="7393584" y="1635588"/>
            <a:ext cx="339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Within-subject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4D623E-429C-456C-A1B0-14009EF4E3FB}"/>
              </a:ext>
            </a:extLst>
          </p:cNvPr>
          <p:cNvSpPr txBox="1"/>
          <p:nvPr/>
        </p:nvSpPr>
        <p:spPr>
          <a:xfrm>
            <a:off x="766235" y="5372245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Condition A</a:t>
            </a:r>
            <a:endParaRPr lang="en-US" sz="3600" dirty="0">
              <a:solidFill>
                <a:srgbClr val="6EA2E0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4553B3A-D80B-4379-B127-B6DBD44C1EEB}"/>
              </a:ext>
            </a:extLst>
          </p:cNvPr>
          <p:cNvSpPr txBox="1"/>
          <p:nvPr/>
        </p:nvSpPr>
        <p:spPr>
          <a:xfrm>
            <a:off x="3157791" y="5372245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Condition B</a:t>
            </a:r>
            <a:endParaRPr lang="en-US" sz="3600" dirty="0">
              <a:solidFill>
                <a:srgbClr val="6EA2E0"/>
              </a:solidFill>
            </a:endParaRPr>
          </a:p>
        </p:txBody>
      </p:sp>
      <p:pic>
        <p:nvPicPr>
          <p:cNvPr id="30" name="Grafik 29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BA79348F-D22B-4B9C-840B-530D3D0F3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3" r="80160" b="50000"/>
          <a:stretch/>
        </p:blipFill>
        <p:spPr>
          <a:xfrm>
            <a:off x="6849277" y="3817488"/>
            <a:ext cx="779156" cy="1575876"/>
          </a:xfrm>
          <a:prstGeom prst="rect">
            <a:avLst/>
          </a:prstGeom>
        </p:spPr>
      </p:pic>
      <p:pic>
        <p:nvPicPr>
          <p:cNvPr id="32" name="Grafik 31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01894C65-59FB-4ED6-AA31-E740F5325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10661" r="60064" b="49212"/>
          <a:stretch/>
        </p:blipFill>
        <p:spPr>
          <a:xfrm>
            <a:off x="7393584" y="2422227"/>
            <a:ext cx="779156" cy="1575876"/>
          </a:xfrm>
          <a:prstGeom prst="rect">
            <a:avLst/>
          </a:prstGeom>
        </p:spPr>
      </p:pic>
      <p:pic>
        <p:nvPicPr>
          <p:cNvPr id="36" name="Grafik 35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90139587-94C7-4E50-919A-E4191DCA7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6" t="4412" r="7924" b="48690"/>
          <a:stretch/>
        </p:blipFill>
        <p:spPr>
          <a:xfrm>
            <a:off x="6887272" y="2302719"/>
            <a:ext cx="779156" cy="1841822"/>
          </a:xfrm>
          <a:prstGeom prst="rect">
            <a:avLst/>
          </a:prstGeom>
        </p:spPr>
      </p:pic>
      <p:pic>
        <p:nvPicPr>
          <p:cNvPr id="38" name="Grafik 37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15859429-BFA6-44BB-862F-9DA770D71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9" t="9306" r="48067" b="51633"/>
          <a:stretch/>
        </p:blipFill>
        <p:spPr>
          <a:xfrm>
            <a:off x="7669833" y="3909767"/>
            <a:ext cx="482012" cy="1534032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D5505E9-5B9A-48C9-8F0E-698372E85E2A}"/>
              </a:ext>
            </a:extLst>
          </p:cNvPr>
          <p:cNvSpPr txBox="1"/>
          <p:nvPr/>
        </p:nvSpPr>
        <p:spPr>
          <a:xfrm>
            <a:off x="6654523" y="5369688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Condition A</a:t>
            </a:r>
            <a:endParaRPr lang="en-US" sz="3600" dirty="0">
              <a:solidFill>
                <a:srgbClr val="6EA2E0"/>
              </a:solidFill>
            </a:endParaRPr>
          </a:p>
        </p:txBody>
      </p:sp>
      <p:pic>
        <p:nvPicPr>
          <p:cNvPr id="40" name="Grafik 39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F2319AF6-B103-4D54-9E2A-FCE695F01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3" r="80160" b="50000"/>
          <a:stretch/>
        </p:blipFill>
        <p:spPr>
          <a:xfrm>
            <a:off x="9064333" y="3723122"/>
            <a:ext cx="779156" cy="1575876"/>
          </a:xfrm>
          <a:prstGeom prst="rect">
            <a:avLst/>
          </a:prstGeom>
        </p:spPr>
      </p:pic>
      <p:pic>
        <p:nvPicPr>
          <p:cNvPr id="41" name="Grafik 40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B7C9878A-F38E-4568-9E95-3BA51B338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10661" r="60064" b="49212"/>
          <a:stretch/>
        </p:blipFill>
        <p:spPr>
          <a:xfrm>
            <a:off x="9608640" y="2327861"/>
            <a:ext cx="779156" cy="1575876"/>
          </a:xfrm>
          <a:prstGeom prst="rect">
            <a:avLst/>
          </a:prstGeom>
        </p:spPr>
      </p:pic>
      <p:pic>
        <p:nvPicPr>
          <p:cNvPr id="42" name="Grafik 41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A18F2DDF-AB48-4B44-BAFC-9403F9A7F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6" t="4412" r="7924" b="48690"/>
          <a:stretch/>
        </p:blipFill>
        <p:spPr>
          <a:xfrm>
            <a:off x="9102328" y="2208353"/>
            <a:ext cx="779156" cy="1841822"/>
          </a:xfrm>
          <a:prstGeom prst="rect">
            <a:avLst/>
          </a:prstGeom>
        </p:spPr>
      </p:pic>
      <p:pic>
        <p:nvPicPr>
          <p:cNvPr id="44" name="Grafik 43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2DB6C4EF-F552-4C44-B698-38C6A3E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9" t="9306" r="48067" b="51633"/>
          <a:stretch/>
        </p:blipFill>
        <p:spPr>
          <a:xfrm>
            <a:off x="9884889" y="3815401"/>
            <a:ext cx="482012" cy="1534032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BF137E6E-3F3E-4A2A-936B-8489648E1A43}"/>
              </a:ext>
            </a:extLst>
          </p:cNvPr>
          <p:cNvSpPr txBox="1"/>
          <p:nvPr/>
        </p:nvSpPr>
        <p:spPr>
          <a:xfrm>
            <a:off x="8856273" y="5369688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Condition B</a:t>
            </a:r>
            <a:endParaRPr lang="en-US" sz="3600" dirty="0">
              <a:solidFill>
                <a:srgbClr val="6EA2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9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4457060" y="726418"/>
            <a:ext cx="3277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Variable types </a:t>
            </a:r>
          </a:p>
        </p:txBody>
      </p:sp>
      <p:pic>
        <p:nvPicPr>
          <p:cNvPr id="28" name="Grafik 27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6BD0451B-B429-451F-AA68-C6F76DFB7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3" r="80160" b="50000"/>
          <a:stretch/>
        </p:blipFill>
        <p:spPr>
          <a:xfrm>
            <a:off x="1460262" y="3796369"/>
            <a:ext cx="779156" cy="1575876"/>
          </a:xfrm>
          <a:prstGeom prst="rect">
            <a:avLst/>
          </a:prstGeom>
        </p:spPr>
      </p:pic>
      <p:pic>
        <p:nvPicPr>
          <p:cNvPr id="31" name="Grafik 30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68DBC1D9-AC95-4861-9440-F4DB31174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10661" r="60064" b="49212"/>
          <a:stretch/>
        </p:blipFill>
        <p:spPr>
          <a:xfrm>
            <a:off x="2745883" y="2333891"/>
            <a:ext cx="779156" cy="1575876"/>
          </a:xfrm>
          <a:prstGeom prst="rect">
            <a:avLst/>
          </a:prstGeom>
        </p:spPr>
      </p:pic>
      <p:pic>
        <p:nvPicPr>
          <p:cNvPr id="33" name="Grafik 32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73116F70-D7C0-4DDD-8BC9-BA6782C12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6" t="4412" r="7924" b="48690"/>
          <a:stretch/>
        </p:blipFill>
        <p:spPr>
          <a:xfrm>
            <a:off x="1460262" y="2333891"/>
            <a:ext cx="779156" cy="1841822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97126500-51A2-4EF4-BBDB-8414244F6CB9}"/>
              </a:ext>
            </a:extLst>
          </p:cNvPr>
          <p:cNvSpPr txBox="1"/>
          <p:nvPr/>
        </p:nvSpPr>
        <p:spPr>
          <a:xfrm>
            <a:off x="678397" y="2182831"/>
            <a:ext cx="104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ID: 15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1651BFA-83BD-487D-9214-4332E13B1DA5}"/>
              </a:ext>
            </a:extLst>
          </p:cNvPr>
          <p:cNvSpPr txBox="1"/>
          <p:nvPr/>
        </p:nvSpPr>
        <p:spPr>
          <a:xfrm>
            <a:off x="3345397" y="2159582"/>
            <a:ext cx="104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ID: 53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828AFE3-B468-450A-BC69-143FCEF29F58}"/>
              </a:ext>
            </a:extLst>
          </p:cNvPr>
          <p:cNvSpPr txBox="1"/>
          <p:nvPr/>
        </p:nvSpPr>
        <p:spPr>
          <a:xfrm>
            <a:off x="2239418" y="4167704"/>
            <a:ext cx="104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ID: 29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1CBBC03-4E52-4E25-925F-5BC68583A873}"/>
              </a:ext>
            </a:extLst>
          </p:cNvPr>
          <p:cNvSpPr txBox="1"/>
          <p:nvPr/>
        </p:nvSpPr>
        <p:spPr>
          <a:xfrm>
            <a:off x="1284283" y="1465082"/>
            <a:ext cx="268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Subject IDs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D9A019-2E57-47B9-AA43-9F7D9ABC1EBA}"/>
              </a:ext>
            </a:extLst>
          </p:cNvPr>
          <p:cNvSpPr/>
          <p:nvPr/>
        </p:nvSpPr>
        <p:spPr>
          <a:xfrm>
            <a:off x="1623656" y="5425168"/>
            <a:ext cx="452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rgbClr val="6EA2E0"/>
                </a:solidFill>
                <a:latin typeface="MathJax_AMS"/>
              </a:rPr>
              <a:t>≰</a:t>
            </a:r>
            <a:endParaRPr lang="de-DE" sz="2800" dirty="0">
              <a:solidFill>
                <a:srgbClr val="6EA2E0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34D4A21-0181-4A38-9BF5-2EC2EB4059F7}"/>
              </a:ext>
            </a:extLst>
          </p:cNvPr>
          <p:cNvSpPr/>
          <p:nvPr/>
        </p:nvSpPr>
        <p:spPr>
          <a:xfrm>
            <a:off x="3217198" y="5425168"/>
            <a:ext cx="452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rgbClr val="6EA2E0"/>
                </a:solidFill>
                <a:latin typeface="MathJax_AMS"/>
              </a:rPr>
              <a:t>≰</a:t>
            </a:r>
            <a:endParaRPr lang="de-DE" sz="2800" dirty="0">
              <a:solidFill>
                <a:srgbClr val="6EA2E0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FB439D9-8982-40DE-B6D1-57D2B6085DFC}"/>
              </a:ext>
            </a:extLst>
          </p:cNvPr>
          <p:cNvSpPr txBox="1"/>
          <p:nvPr/>
        </p:nvSpPr>
        <p:spPr>
          <a:xfrm>
            <a:off x="5623336" y="2076469"/>
            <a:ext cx="5730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Do not confuse the scale of the variable with its type. </a:t>
            </a:r>
          </a:p>
          <a:p>
            <a:r>
              <a:rPr lang="en-US" sz="2800" dirty="0">
                <a:solidFill>
                  <a:srgbClr val="6EA2E0"/>
                </a:solidFill>
              </a:rPr>
              <a:t>There is no order between subjects =&gt; nominal</a:t>
            </a:r>
          </a:p>
        </p:txBody>
      </p:sp>
    </p:spTree>
    <p:extLst>
      <p:ext uri="{BB962C8B-B14F-4D97-AF65-F5344CB8AC3E}">
        <p14:creationId xmlns:p14="http://schemas.microsoft.com/office/powerpoint/2010/main" val="392148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0768 0.4680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2340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2109 0.4736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2368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1159 0.1817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35" grpId="1"/>
      <p:bldP spid="37" grpId="0"/>
      <p:bldP spid="37" grpId="1"/>
      <p:bldP spid="45" grpId="0"/>
      <p:bldP spid="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5D83F-FF86-44D2-B7CF-2BB08E6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A5A-1755-4E54-9F9B-A842D85910CE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A9F4D9-80F5-4CC8-B260-B060C27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Maria Pershina • Jona Carmon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8B178-8361-49BD-919B-E909807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5221A59-38FF-4BF0-A18B-560B54A113FF}"/>
              </a:ext>
            </a:extLst>
          </p:cNvPr>
          <p:cNvSpPr txBox="1"/>
          <p:nvPr/>
        </p:nvSpPr>
        <p:spPr>
          <a:xfrm>
            <a:off x="4677401" y="777649"/>
            <a:ext cx="3277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6EA2E0"/>
                </a:solidFill>
              </a:rPr>
              <a:t>Variable types </a:t>
            </a:r>
          </a:p>
        </p:txBody>
      </p:sp>
      <p:pic>
        <p:nvPicPr>
          <p:cNvPr id="28" name="Grafik 27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6BD0451B-B429-451F-AA68-C6F76DFB7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3" r="80160" b="50000"/>
          <a:stretch/>
        </p:blipFill>
        <p:spPr>
          <a:xfrm>
            <a:off x="1460262" y="3796369"/>
            <a:ext cx="779156" cy="1575876"/>
          </a:xfrm>
          <a:prstGeom prst="rect">
            <a:avLst/>
          </a:prstGeom>
        </p:spPr>
      </p:pic>
      <p:pic>
        <p:nvPicPr>
          <p:cNvPr id="31" name="Grafik 30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68DBC1D9-AC95-4861-9440-F4DB31174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10661" r="60064" b="49212"/>
          <a:stretch/>
        </p:blipFill>
        <p:spPr>
          <a:xfrm>
            <a:off x="2745883" y="2333891"/>
            <a:ext cx="779156" cy="1575876"/>
          </a:xfrm>
          <a:prstGeom prst="rect">
            <a:avLst/>
          </a:prstGeom>
        </p:spPr>
      </p:pic>
      <p:pic>
        <p:nvPicPr>
          <p:cNvPr id="33" name="Grafik 32" descr="Ein Bild, das Skifahren, Gruppe, verschieden, farbig enthält.&#10;&#10;Automatisch generierte Beschreibung">
            <a:extLst>
              <a:ext uri="{FF2B5EF4-FFF2-40B4-BE49-F238E27FC236}">
                <a16:creationId xmlns:a16="http://schemas.microsoft.com/office/drawing/2014/main" id="{73116F70-D7C0-4DDD-8BC9-BA6782C12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6" t="4412" r="7924" b="48690"/>
          <a:stretch/>
        </p:blipFill>
        <p:spPr>
          <a:xfrm>
            <a:off x="1460262" y="2333891"/>
            <a:ext cx="779156" cy="1841822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97126500-51A2-4EF4-BBDB-8414244F6CB9}"/>
              </a:ext>
            </a:extLst>
          </p:cNvPr>
          <p:cNvSpPr txBox="1"/>
          <p:nvPr/>
        </p:nvSpPr>
        <p:spPr>
          <a:xfrm>
            <a:off x="678397" y="2182831"/>
            <a:ext cx="143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ID: John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1651BFA-83BD-487D-9214-4332E13B1DA5}"/>
              </a:ext>
            </a:extLst>
          </p:cNvPr>
          <p:cNvSpPr txBox="1"/>
          <p:nvPr/>
        </p:nvSpPr>
        <p:spPr>
          <a:xfrm>
            <a:off x="3345397" y="2159582"/>
            <a:ext cx="215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ID: Julia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828AFE3-B468-450A-BC69-143FCEF29F58}"/>
              </a:ext>
            </a:extLst>
          </p:cNvPr>
          <p:cNvSpPr txBox="1"/>
          <p:nvPr/>
        </p:nvSpPr>
        <p:spPr>
          <a:xfrm>
            <a:off x="2239418" y="4167704"/>
            <a:ext cx="215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ID: Gabrielle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1CBBC03-4E52-4E25-925F-5BC68583A873}"/>
              </a:ext>
            </a:extLst>
          </p:cNvPr>
          <p:cNvSpPr txBox="1"/>
          <p:nvPr/>
        </p:nvSpPr>
        <p:spPr>
          <a:xfrm>
            <a:off x="1284283" y="1465082"/>
            <a:ext cx="268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EA2E0"/>
                </a:solidFill>
              </a:rPr>
              <a:t>Subject IDs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FB439D9-8982-40DE-B6D1-57D2B6085DFC}"/>
              </a:ext>
            </a:extLst>
          </p:cNvPr>
          <p:cNvSpPr txBox="1"/>
          <p:nvPr/>
        </p:nvSpPr>
        <p:spPr>
          <a:xfrm>
            <a:off x="5623336" y="2076469"/>
            <a:ext cx="5730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Do not confuse the scale of the variable with its type. </a:t>
            </a:r>
          </a:p>
          <a:p>
            <a:r>
              <a:rPr lang="en-US" sz="2800" dirty="0">
                <a:solidFill>
                  <a:srgbClr val="6EA2E0"/>
                </a:solidFill>
              </a:rPr>
              <a:t>There is no order between subjects =&gt; nominal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2DDF00E-0787-4F14-BC29-05620B23FB67}"/>
              </a:ext>
            </a:extLst>
          </p:cNvPr>
          <p:cNvSpPr txBox="1"/>
          <p:nvPr/>
        </p:nvSpPr>
        <p:spPr>
          <a:xfrm>
            <a:off x="5623335" y="4257304"/>
            <a:ext cx="5730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EA2E0"/>
                </a:solidFill>
              </a:rPr>
              <a:t>We could label the IDs with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225768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518F8-2E40-45F3-8E81-4B497B59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74F3-E4C4-4DB1-A0F3-A79FF079404B}" type="datetime1">
              <a:rPr lang="de-DE" smtClean="0">
                <a:solidFill>
                  <a:srgbClr val="6EA2E0"/>
                </a:solidFill>
              </a:rPr>
              <a:t>24.11.2019</a:t>
            </a:fld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2CD7-5A11-4900-B7B8-5A52485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6EA2E0"/>
                </a:solidFill>
              </a:rPr>
              <a:t>Maria </a:t>
            </a:r>
            <a:r>
              <a:rPr lang="de-DE" dirty="0" err="1">
                <a:solidFill>
                  <a:srgbClr val="6EA2E0"/>
                </a:solidFill>
              </a:rPr>
              <a:t>Pershina</a:t>
            </a:r>
            <a:r>
              <a:rPr lang="de-DE" dirty="0">
                <a:solidFill>
                  <a:srgbClr val="6EA2E0"/>
                </a:solidFill>
              </a:rPr>
              <a:t> • Jona </a:t>
            </a:r>
            <a:r>
              <a:rPr lang="de-DE" dirty="0" err="1">
                <a:solidFill>
                  <a:srgbClr val="6EA2E0"/>
                </a:solidFill>
              </a:rPr>
              <a:t>Carmon</a:t>
            </a:r>
            <a:endParaRPr lang="de-DE" dirty="0">
              <a:solidFill>
                <a:srgbClr val="6EA2E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4E3-849E-41F6-B3B4-DB2566C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FA0-505C-4A1B-91B4-03FAB26F4BDB}" type="slidenum">
              <a:rPr lang="de-DE" smtClean="0">
                <a:solidFill>
                  <a:srgbClr val="6EA2E0"/>
                </a:solidFill>
              </a:rPr>
              <a:t>9</a:t>
            </a:fld>
            <a:endParaRPr lang="de-DE">
              <a:solidFill>
                <a:srgbClr val="6EA2E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A9C368-8B03-4C66-BD18-C0A3BB246F61}"/>
              </a:ext>
            </a:extLst>
          </p:cNvPr>
          <p:cNvSpPr txBox="1"/>
          <p:nvPr/>
        </p:nvSpPr>
        <p:spPr>
          <a:xfrm>
            <a:off x="5410359" y="2938028"/>
            <a:ext cx="1371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>
                    <a:lumMod val="50000"/>
                  </a:schemeClr>
                </a:solidFill>
              </a:rPr>
              <a:t>RMD </a:t>
            </a:r>
          </a:p>
        </p:txBody>
      </p:sp>
    </p:spTree>
    <p:extLst>
      <p:ext uri="{BB962C8B-B14F-4D97-AF65-F5344CB8AC3E}">
        <p14:creationId xmlns:p14="http://schemas.microsoft.com/office/powerpoint/2010/main" val="77914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Breitbild</PresentationFormat>
  <Paragraphs>307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MathJax_AMS</vt:lpstr>
      <vt:lpstr>Office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Jil Heege</dc:creator>
  <cp:lastModifiedBy>Jil Heege</cp:lastModifiedBy>
  <cp:revision>90</cp:revision>
  <dcterms:created xsi:type="dcterms:W3CDTF">2019-11-19T08:50:28Z</dcterms:created>
  <dcterms:modified xsi:type="dcterms:W3CDTF">2019-11-24T17:55:14Z</dcterms:modified>
</cp:coreProperties>
</file>