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257" r:id="rId3"/>
    <p:sldId id="268" r:id="rId4"/>
    <p:sldId id="273" r:id="rId5"/>
    <p:sldId id="267" r:id="rId6"/>
    <p:sldId id="269" r:id="rId7"/>
    <p:sldId id="270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6" r:id="rId28"/>
    <p:sldId id="297" r:id="rId29"/>
    <p:sldId id="298" r:id="rId30"/>
    <p:sldId id="271" r:id="rId31"/>
    <p:sldId id="293" r:id="rId32"/>
    <p:sldId id="294" r:id="rId33"/>
    <p:sldId id="295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758" autoAdjust="0"/>
    <p:restoredTop sz="94660" autoAdjust="0"/>
  </p:normalViewPr>
  <p:slideViewPr>
    <p:cSldViewPr>
      <p:cViewPr varScale="1">
        <p:scale>
          <a:sx n="63" d="100"/>
          <a:sy n="63" d="100"/>
        </p:scale>
        <p:origin x="-192" y="-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46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4/9/2017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4/9/2017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4/9/2017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371600"/>
            <a:ext cx="9829800" cy="2057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Distributed Database System—Failure and Recovery</a:t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(Capstone Project)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657600"/>
            <a:ext cx="9041236" cy="2057400"/>
          </a:xfrm>
        </p:spPr>
        <p:txBody>
          <a:bodyPr>
            <a:normAutofit/>
          </a:bodyPr>
          <a:lstStyle/>
          <a:p>
            <a:pPr algn="ctr"/>
            <a:endParaRPr lang="en-US" sz="2000" dirty="0" smtClean="0"/>
          </a:p>
          <a:p>
            <a:endParaRPr lang="en-US" sz="2000" dirty="0" smtClean="0"/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Supervisor				Candidate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Professor Dr. Theo Owusu                             Om Prakash Dhakal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fail conditions portion of the survey: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78961"/>
            <a:ext cx="9010332" cy="4359839"/>
          </a:xfrm>
        </p:spPr>
      </p:pic>
    </p:spTree>
    <p:extLst>
      <p:ext uri="{BB962C8B-B14F-4D97-AF65-F5344CB8AC3E}">
        <p14:creationId xmlns:p14="http://schemas.microsoft.com/office/powerpoint/2010/main" val="197050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fail conditions portion of the survey: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8" y="1350705"/>
            <a:ext cx="9142413" cy="4288095"/>
          </a:xfrm>
        </p:spPr>
      </p:pic>
    </p:spTree>
    <p:extLst>
      <p:ext uri="{BB962C8B-B14F-4D97-AF65-F5344CB8AC3E}">
        <p14:creationId xmlns:p14="http://schemas.microsoft.com/office/powerpoint/2010/main" val="401864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Deadlock portion of survey: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371600"/>
            <a:ext cx="9316923" cy="4343400"/>
          </a:xfrm>
        </p:spPr>
      </p:pic>
    </p:spTree>
    <p:extLst>
      <p:ext uri="{BB962C8B-B14F-4D97-AF65-F5344CB8AC3E}">
        <p14:creationId xmlns:p14="http://schemas.microsoft.com/office/powerpoint/2010/main" val="208537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Deadlock portion of survey: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54" y="1371600"/>
            <a:ext cx="8879458" cy="4267200"/>
          </a:xfrm>
        </p:spPr>
      </p:pic>
    </p:spTree>
    <p:extLst>
      <p:ext uri="{BB962C8B-B14F-4D97-AF65-F5344CB8AC3E}">
        <p14:creationId xmlns:p14="http://schemas.microsoft.com/office/powerpoint/2010/main" val="182084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Deadlock portion of survey: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79242"/>
            <a:ext cx="8837612" cy="4511958"/>
          </a:xfrm>
        </p:spPr>
      </p:pic>
    </p:spTree>
    <p:extLst>
      <p:ext uri="{BB962C8B-B14F-4D97-AF65-F5344CB8AC3E}">
        <p14:creationId xmlns:p14="http://schemas.microsoft.com/office/powerpoint/2010/main" val="381353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Deadlock portion of survey: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95401"/>
            <a:ext cx="9266610" cy="4495800"/>
          </a:xfrm>
        </p:spPr>
      </p:pic>
    </p:spTree>
    <p:extLst>
      <p:ext uri="{BB962C8B-B14F-4D97-AF65-F5344CB8AC3E}">
        <p14:creationId xmlns:p14="http://schemas.microsoft.com/office/powerpoint/2010/main" val="76343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Deadlock portion of survey: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76395"/>
            <a:ext cx="8685212" cy="4438605"/>
          </a:xfrm>
        </p:spPr>
      </p:pic>
    </p:spTree>
    <p:extLst>
      <p:ext uri="{BB962C8B-B14F-4D97-AF65-F5344CB8AC3E}">
        <p14:creationId xmlns:p14="http://schemas.microsoft.com/office/powerpoint/2010/main" val="12836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Deadlock portion of survey: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9274"/>
            <a:ext cx="8761412" cy="4835844"/>
          </a:xfrm>
        </p:spPr>
      </p:pic>
    </p:spTree>
    <p:extLst>
      <p:ext uri="{BB962C8B-B14F-4D97-AF65-F5344CB8AC3E}">
        <p14:creationId xmlns:p14="http://schemas.microsoft.com/office/powerpoint/2010/main" val="190689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Deadlock portion of survey: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295400"/>
            <a:ext cx="8837613" cy="4672628"/>
          </a:xfrm>
        </p:spPr>
      </p:pic>
    </p:spTree>
    <p:extLst>
      <p:ext uri="{BB962C8B-B14F-4D97-AF65-F5344CB8AC3E}">
        <p14:creationId xmlns:p14="http://schemas.microsoft.com/office/powerpoint/2010/main" val="270331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207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recovery portion of survey: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295401"/>
            <a:ext cx="8761413" cy="4504587"/>
          </a:xfrm>
        </p:spPr>
      </p:pic>
    </p:spTree>
    <p:extLst>
      <p:ext uri="{BB962C8B-B14F-4D97-AF65-F5344CB8AC3E}">
        <p14:creationId xmlns:p14="http://schemas.microsoft.com/office/powerpoint/2010/main" val="161421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Logical database, spread physically across computers in various locations through communication link.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Data Stored--several nodes(sites),geographically or administratively across interconnected computer network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Each site running in independent database system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One Global Schema exists, which allows local users to access remote data</a:t>
            </a:r>
          </a:p>
          <a:p>
            <a:endParaRPr lang="en-US" sz="32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207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recovery portion of survey: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95400"/>
            <a:ext cx="8456612" cy="4484731"/>
          </a:xfrm>
        </p:spPr>
      </p:pic>
    </p:spTree>
    <p:extLst>
      <p:ext uri="{BB962C8B-B14F-4D97-AF65-F5344CB8AC3E}">
        <p14:creationId xmlns:p14="http://schemas.microsoft.com/office/powerpoint/2010/main" val="3808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683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recovery portion of survey: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64251"/>
            <a:ext cx="8456612" cy="4779349"/>
          </a:xfrm>
        </p:spPr>
      </p:pic>
    </p:spTree>
    <p:extLst>
      <p:ext uri="{BB962C8B-B14F-4D97-AF65-F5344CB8AC3E}">
        <p14:creationId xmlns:p14="http://schemas.microsoft.com/office/powerpoint/2010/main" val="304995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44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recovery portion of survey: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219200"/>
            <a:ext cx="8456612" cy="4512378"/>
          </a:xfrm>
        </p:spPr>
      </p:pic>
    </p:spTree>
    <p:extLst>
      <p:ext uri="{BB962C8B-B14F-4D97-AF65-F5344CB8AC3E}">
        <p14:creationId xmlns:p14="http://schemas.microsoft.com/office/powerpoint/2010/main" val="205628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207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recovery portion of survey: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71735"/>
            <a:ext cx="8304212" cy="4290865"/>
          </a:xfrm>
        </p:spPr>
      </p:pic>
    </p:spTree>
    <p:extLst>
      <p:ext uri="{BB962C8B-B14F-4D97-AF65-F5344CB8AC3E}">
        <p14:creationId xmlns:p14="http://schemas.microsoft.com/office/powerpoint/2010/main" val="204592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1731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recovery portion of survey: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447800"/>
            <a:ext cx="8567481" cy="4267200"/>
          </a:xfrm>
        </p:spPr>
      </p:pic>
    </p:spTree>
    <p:extLst>
      <p:ext uri="{BB962C8B-B14F-4D97-AF65-F5344CB8AC3E}">
        <p14:creationId xmlns:p14="http://schemas.microsoft.com/office/powerpoint/2010/main" val="382260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207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recovery portion of survey: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295400"/>
            <a:ext cx="8837613" cy="4343400"/>
          </a:xfrm>
        </p:spPr>
      </p:pic>
    </p:spTree>
    <p:extLst>
      <p:ext uri="{BB962C8B-B14F-4D97-AF65-F5344CB8AC3E}">
        <p14:creationId xmlns:p14="http://schemas.microsoft.com/office/powerpoint/2010/main" val="307334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2076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Analysis the results of first research question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09529" cy="44653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component software(50%) can fail data 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Heterogeneous architecture(54.5%) can fail data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Other reasons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to fail data--network congestion, operating system and connection of nodes</a:t>
            </a:r>
          </a:p>
        </p:txBody>
      </p:sp>
    </p:spTree>
    <p:extLst>
      <p:ext uri="{BB962C8B-B14F-4D97-AF65-F5344CB8AC3E}">
        <p14:creationId xmlns:p14="http://schemas.microsoft.com/office/powerpoint/2010/main" val="129727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20763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Analysis the results of second research question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7612" y="1676400"/>
            <a:ext cx="9677400" cy="44653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Network congestion state(63.6%) can create deadlock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Global wait for graph(59.1%) can create deadlock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Communication delay may be create deadlock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0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207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Analysis the results of third research question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7612" y="1676400"/>
            <a:ext cx="9677400" cy="44653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Transaction undo/redo strategy(59.1%) use to recover data.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Action that can be done during immediate mode in recovery process.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Asynchronous replication(68.2%) can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be effective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 recovery process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25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Recommendation for data failure condition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1929" cy="469392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Should be focus on software(50%),what kind of software is using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Concentrate particularly on database architecture, homogenous architecture can be used.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Try to detect network state, operating system and nodes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6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Objective of Distributed database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Location Transparency—ease of access of data for many different locations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Location autonomy—capability to administrator a local database, operate independently, when connection to other nodes have failed.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Faster response—speeds up query processing possible to split complex queries to sub queries and processed in parallel sites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5987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Recommendation for deadlock 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1929" cy="469392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Should be reduce 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etwork congestion problem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Focused on Global wait for graph and communication delay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Can be use locked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and time based concurrency control algorithm can be used to detect </a:t>
            </a: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8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Recommendation for data recovery strategy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1929" cy="469392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Can be use archival backup rather than transaction undo or rollback.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Asynchronous replication method can be used 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Recovery through various levels:</a:t>
            </a:r>
          </a:p>
          <a:p>
            <a:pPr lvl="7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Recovery to a correct state</a:t>
            </a:r>
          </a:p>
          <a:p>
            <a:pPr lvl="7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Recovery to a checkpoint current state</a:t>
            </a:r>
          </a:p>
          <a:p>
            <a:pPr lvl="7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Recovery to a possible previous state</a:t>
            </a:r>
          </a:p>
          <a:p>
            <a:pPr lvl="7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Recovery to a valid consistent state</a:t>
            </a:r>
          </a:p>
          <a:p>
            <a:pPr lvl="7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1929" cy="4693920"/>
          </a:xfrm>
        </p:spPr>
        <p:txBody>
          <a:bodyPr>
            <a:noAutofit/>
          </a:bodyPr>
          <a:lstStyle/>
          <a:p>
            <a:pPr lvl="7"/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pPr lvl="7"/>
            <a:endParaRPr lang="en-US" sz="4800" dirty="0">
              <a:latin typeface="Times New Roman" pitchFamily="18" charset="0"/>
              <a:cs typeface="Times New Roman" pitchFamily="18" charset="0"/>
            </a:endParaRPr>
          </a:p>
          <a:p>
            <a:pPr marL="2206366" lvl="7" indent="0">
              <a:buNone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Queries???</a:t>
            </a:r>
          </a:p>
          <a:p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6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 smtClean="0"/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Despite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 lot of research over distributed database system, the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challenges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 a database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failures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and recovery techniques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are still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remain unsolved.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173163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Research questions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371600"/>
            <a:ext cx="10360501" cy="4800600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Which collaborating components(hardware, software, communication)played pivotal role to fail data in distributed database system?</a:t>
            </a:r>
          </a:p>
          <a:p>
            <a:pPr lvl="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How deadlocks are created in distributed system, how does it effects to manage data,  and how can deadlocks be prevented in efficient ways?</a:t>
            </a:r>
          </a:p>
          <a:p>
            <a:pPr lvl="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How easy is it to perform data recovery issues? And what are the challenges of replicating data in different geo-graphical locations and how these challenges will impact in data replication process?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fail conditions portion of the survey: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295400"/>
            <a:ext cx="9067800" cy="4724400"/>
          </a:xfr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fail conditions portion of the survey: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219399"/>
            <a:ext cx="9296400" cy="4739967"/>
          </a:xfrm>
        </p:spPr>
      </p:pic>
    </p:spTree>
    <p:extLst>
      <p:ext uri="{BB962C8B-B14F-4D97-AF65-F5344CB8AC3E}">
        <p14:creationId xmlns:p14="http://schemas.microsoft.com/office/powerpoint/2010/main" val="358946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fail conditions portion of the survey: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371600"/>
            <a:ext cx="9384325" cy="4495800"/>
          </a:xfrm>
        </p:spPr>
      </p:pic>
    </p:spTree>
    <p:extLst>
      <p:ext uri="{BB962C8B-B14F-4D97-AF65-F5344CB8AC3E}">
        <p14:creationId xmlns:p14="http://schemas.microsoft.com/office/powerpoint/2010/main" val="174345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fail conditions portion of the survey: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71600"/>
            <a:ext cx="9066212" cy="4493110"/>
          </a:xfrm>
        </p:spPr>
      </p:pic>
    </p:spTree>
    <p:extLst>
      <p:ext uri="{BB962C8B-B14F-4D97-AF65-F5344CB8AC3E}">
        <p14:creationId xmlns:p14="http://schemas.microsoft.com/office/powerpoint/2010/main" val="68615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585</Words>
  <Application>Microsoft Office PowerPoint</Application>
  <PresentationFormat>Custom</PresentationFormat>
  <Paragraphs>97</Paragraphs>
  <Slides>32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Tech 16x9</vt:lpstr>
      <vt:lpstr>Distributed Database System—Failure and Recovery (Capstone Project)</vt:lpstr>
      <vt:lpstr>Introduction</vt:lpstr>
      <vt:lpstr>Objective of Distributed database</vt:lpstr>
      <vt:lpstr> Problem statement</vt:lpstr>
      <vt:lpstr>Research questions</vt:lpstr>
      <vt:lpstr>Data fail conditions portion of the survey: </vt:lpstr>
      <vt:lpstr>Data fail conditions portion of the survey: </vt:lpstr>
      <vt:lpstr>Data fail conditions portion of the survey: </vt:lpstr>
      <vt:lpstr>Data fail conditions portion of the survey: </vt:lpstr>
      <vt:lpstr>Data fail conditions portion of the survey: </vt:lpstr>
      <vt:lpstr>Data fail conditions portion of the survey: </vt:lpstr>
      <vt:lpstr>Deadlock portion of survey: </vt:lpstr>
      <vt:lpstr>Deadlock portion of survey: </vt:lpstr>
      <vt:lpstr>Deadlock portion of survey: </vt:lpstr>
      <vt:lpstr>Deadlock portion of survey: </vt:lpstr>
      <vt:lpstr>Deadlock portion of survey: </vt:lpstr>
      <vt:lpstr>Deadlock portion of survey: </vt:lpstr>
      <vt:lpstr>Deadlock portion of survey: </vt:lpstr>
      <vt:lpstr>Data recovery portion of survey:</vt:lpstr>
      <vt:lpstr>Data recovery portion of survey:</vt:lpstr>
      <vt:lpstr>Data recovery portion of survey:</vt:lpstr>
      <vt:lpstr>Data recovery portion of survey:</vt:lpstr>
      <vt:lpstr>Data recovery portion of survey:</vt:lpstr>
      <vt:lpstr>Data recovery portion of survey:</vt:lpstr>
      <vt:lpstr>Data recovery portion of survey:</vt:lpstr>
      <vt:lpstr>Analysis the results of first research question</vt:lpstr>
      <vt:lpstr>Analysis the results of second research question</vt:lpstr>
      <vt:lpstr>Analysis the results of third research question</vt:lpstr>
      <vt:lpstr>Recommendation for data failure condition</vt:lpstr>
      <vt:lpstr>Recommendation for deadlock </vt:lpstr>
      <vt:lpstr>Recommendation for data recovery strategy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2016-03-24T23:18:00Z</dcterms:created>
  <dcterms:modified xsi:type="dcterms:W3CDTF">2017-04-09T21:31:28Z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