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Constantia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6G2/JzOfg4Hf/bAlikmEE7s8U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Constanti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Constantia-italic.fntdata"/><Relationship Id="rId25" Type="http://schemas.openxmlformats.org/officeDocument/2006/relationships/font" Target="fonts/Constantia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Constantia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a83fc1fc4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0a83fc1f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1" y="58834"/>
            <a:ext cx="5751500" cy="5865833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6" name="Google Shape;16;p14"/>
          <p:cNvSpPr/>
          <p:nvPr/>
        </p:nvSpPr>
        <p:spPr>
          <a:xfrm>
            <a:off x="-167" y="0"/>
            <a:ext cx="5755867" cy="58608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7" name="Google Shape;17;p14"/>
          <p:cNvSpPr txBox="1"/>
          <p:nvPr>
            <p:ph type="title"/>
          </p:nvPr>
        </p:nvSpPr>
        <p:spPr>
          <a:xfrm>
            <a:off x="387033" y="896533"/>
            <a:ext cx="4942000" cy="3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192900" y="667900"/>
            <a:ext cx="55552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15667" y="1108233"/>
            <a:ext cx="71132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415600" y="2828567"/>
            <a:ext cx="7113200" cy="1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  <a:defRPr sz="3733">
                <a:solidFill>
                  <a:srgbClr val="2D059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○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■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○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■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○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■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36782" l="6626" r="7091" t="36372"/>
          <a:stretch/>
        </p:blipFill>
        <p:spPr>
          <a:xfrm>
            <a:off x="9273300" y="100200"/>
            <a:ext cx="2723003" cy="41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81" name="Google Shape;81;p28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89" name="Google Shape;89;p30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00" name="Google Shape;100;p3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-167" y="0"/>
            <a:ext cx="12192333" cy="586413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Google Shape;22;p17"/>
          <p:cNvSpPr txBox="1"/>
          <p:nvPr>
            <p:ph type="ctr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415600" y="2504747"/>
            <a:ext cx="5656800" cy="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4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104" name="Google Shape;104;p34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105" name="Google Shape;105;p34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5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6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12" name="Google Shape;112;p36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a83fc1fc4_0_69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0a83fc1fc4_0_69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29" name="Google Shape;129;g10a83fc1fc4_0_69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0" name="Google Shape;130;g10a83fc1fc4_0_69"/>
          <p:cNvSpPr txBox="1"/>
          <p:nvPr>
            <p:ph type="title"/>
          </p:nvPr>
        </p:nvSpPr>
        <p:spPr>
          <a:xfrm>
            <a:off x="387033" y="896533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g10a83fc1fc4_0_69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2" name="Google Shape;132;g10a83fc1fc4_0_6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a83fc1fc4_0_76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5" name="Google Shape;135;g10a83fc1fc4_0_76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g10a83fc1fc4_0_76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g10a83fc1fc4_0_7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a83fc1fc4_0_81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0" name="Google Shape;140;g10a83fc1fc4_0_81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41" name="Google Shape;141;g10a83fc1fc4_0_81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2" name="Google Shape;142;g10a83fc1fc4_0_8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a83fc1fc4_0_8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0a83fc1fc4_0_8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g10a83fc1fc4_0_86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47" name="Google Shape;147;g10a83fc1fc4_0_86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48" name="Google Shape;148;g10a83fc1fc4_0_8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83fc1fc4_0_92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0a83fc1fc4_0_92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g10a83fc1fc4_0_9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/>
          <p:nvPr/>
        </p:nvSpPr>
        <p:spPr>
          <a:xfrm>
            <a:off x="0" y="64132"/>
            <a:ext cx="12192333" cy="586413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p18"/>
          <p:cNvSpPr/>
          <p:nvPr/>
        </p:nvSpPr>
        <p:spPr>
          <a:xfrm>
            <a:off x="0" y="0"/>
            <a:ext cx="12192333" cy="586413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8" name="Google Shape;28;p18"/>
          <p:cNvSpPr txBox="1"/>
          <p:nvPr>
            <p:ph type="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a83fc1fc4_0_96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0a83fc1fc4_0_96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g10a83fc1fc4_0_96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7" name="Google Shape;157;g10a83fc1fc4_0_9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a83fc1fc4_0_101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g10a83fc1fc4_0_10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a83fc1fc4_0_10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0a83fc1fc4_0_104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g10a83fc1fc4_0_104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5" name="Google Shape;165;g10a83fc1fc4_0_104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6" name="Google Shape;166;g10a83fc1fc4_0_10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a83fc1fc4_0_1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0a83fc1fc4_0_1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170" name="Google Shape;170;g10a83fc1fc4_0_11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a83fc1fc4_0_114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g10a83fc1fc4_0_114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4" name="Google Shape;174;g10a83fc1fc4_0_11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a83fc1fc4_0_11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9"/>
          <p:cNvSpPr txBox="1"/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0" y="0"/>
            <a:ext cx="5019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1"/>
          <p:cNvSpPr txBox="1"/>
          <p:nvPr>
            <p:ph type="title"/>
          </p:nvPr>
        </p:nvSpPr>
        <p:spPr>
          <a:xfrm>
            <a:off x="415633" y="667900"/>
            <a:ext cx="4170000" cy="2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415600" y="3187533"/>
            <a:ext cx="4170000" cy="3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415567" y="1064800"/>
            <a:ext cx="8330400" cy="47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 txBox="1"/>
          <p:nvPr>
            <p:ph type="title"/>
          </p:nvPr>
        </p:nvSpPr>
        <p:spPr>
          <a:xfrm>
            <a:off x="415067" y="667900"/>
            <a:ext cx="4939200" cy="2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" type="subTitle"/>
          </p:nvPr>
        </p:nvSpPr>
        <p:spPr>
          <a:xfrm>
            <a:off x="406400" y="3502300"/>
            <a:ext cx="49392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6505367" y="667900"/>
            <a:ext cx="5272000" cy="5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/>
          <p:nvPr/>
        </p:nvSpPr>
        <p:spPr>
          <a:xfrm>
            <a:off x="0" y="5825333"/>
            <a:ext cx="12192000" cy="10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415600" y="6028533"/>
            <a:ext cx="10639200" cy="6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●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○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■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●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○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■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●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○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■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a83fc1fc4_0_6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24" name="Google Shape;124;g10a83fc1fc4_0_6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g10a83fc1fc4_0_6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visualstudio.microsoft.com/vs/features/pytho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idx="1" type="body"/>
          </p:nvPr>
        </p:nvSpPr>
        <p:spPr>
          <a:xfrm>
            <a:off x="6192900" y="667900"/>
            <a:ext cx="55552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9472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2133">
                <a:solidFill>
                  <a:srgbClr val="2D059D"/>
                </a:solidFill>
                <a:latin typeface="Verdana"/>
                <a:ea typeface="Verdana"/>
                <a:cs typeface="Verdana"/>
                <a:sym typeface="Verdana"/>
              </a:rPr>
              <a:t>Python Part 1</a:t>
            </a:r>
            <a:endParaRPr b="1" sz="2133">
              <a:solidFill>
                <a:srgbClr val="2D059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9472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133">
                <a:solidFill>
                  <a:srgbClr val="2D059D"/>
                </a:solidFill>
                <a:latin typeface="Verdana"/>
                <a:ea typeface="Verdana"/>
                <a:cs typeface="Verdana"/>
                <a:sym typeface="Verdana"/>
              </a:rPr>
              <a:t>learn.</a:t>
            </a:r>
            <a:r>
              <a:rPr lang="en-US" sz="2133">
                <a:solidFill>
                  <a:srgbClr val="2D059D"/>
                </a:solidFill>
                <a:latin typeface="Verdana"/>
                <a:ea typeface="Verdana"/>
                <a:cs typeface="Verdana"/>
                <a:sym typeface="Verdana"/>
              </a:rPr>
              <a:t>smoothstack.com</a:t>
            </a:r>
            <a:endParaRPr sz="2133">
              <a:solidFill>
                <a:srgbClr val="2D059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791" lvl="1" marL="1219170" rtl="0" algn="just">
              <a:lnSpc>
                <a:spcPct val="5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2D059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1" lvl="1" marL="121917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333">
              <a:solidFill>
                <a:srgbClr val="4B1B55"/>
              </a:solidFill>
            </a:endParaRPr>
          </a:p>
          <a:p>
            <a:pPr indent="-304791" lvl="1" marL="121917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1" marL="821246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1" marL="821246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</a:pPr>
            <a:r>
              <a:rPr lang="en-US"/>
              <a:t> </a:t>
            </a:r>
            <a:endParaRPr/>
          </a:p>
          <a:p>
            <a:pPr indent="0" lvl="0" marL="19472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82" name="Google Shape;182;p1"/>
          <p:cNvSpPr txBox="1"/>
          <p:nvPr>
            <p:ph idx="4294967295" type="subTitle"/>
          </p:nvPr>
        </p:nvSpPr>
        <p:spPr>
          <a:xfrm>
            <a:off x="293925" y="773600"/>
            <a:ext cx="54006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94728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1" i="0" lang="en-US" sz="266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Instructor</a:t>
            </a:r>
            <a:endParaRPr b="1" i="0" sz="28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94728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b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Chandra Ayodhya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4728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chandra.ayodhya@smoothstack.com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"/>
          <p:cNvPicPr preferRelativeResize="0"/>
          <p:nvPr/>
        </p:nvPicPr>
        <p:blipFill rotWithShape="1">
          <a:blip r:embed="rId3">
            <a:alphaModFix/>
          </a:blip>
          <a:srcRect b="36782" l="6626" r="7091" t="36372"/>
          <a:stretch/>
        </p:blipFill>
        <p:spPr>
          <a:xfrm>
            <a:off x="9273300" y="100200"/>
            <a:ext cx="2723003" cy="41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Numbers</a:t>
            </a:r>
            <a:endParaRPr/>
          </a:p>
        </p:txBody>
      </p:sp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There are two main number types we will work with:</a:t>
            </a:r>
            <a:endParaRPr/>
          </a:p>
          <a:p>
            <a:pPr indent="-397923" lvl="1" marL="121917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Integers which are whole numbers.</a:t>
            </a:r>
            <a:endParaRPr/>
          </a:p>
          <a:p>
            <a:pPr indent="-397923" lvl="1" marL="121917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Floating point numbers which are numbers.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We will also create variables and assign them to the values.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Classwork : 1_Numbers.doc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Variable assignment</a:t>
            </a:r>
            <a:endParaRPr/>
          </a:p>
        </p:txBody>
      </p:sp>
      <p:sp>
        <p:nvSpPr>
          <p:cNvPr id="255" name="Google Shape;255;p1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Variables are easy and nice assignment of datatype so the reference can be used later in the code.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For example : </a:t>
            </a:r>
            <a:r>
              <a:rPr b="1" lang="en-US"/>
              <a:t>my_dogs=2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There are couple of rules for variable assignment :</a:t>
            </a:r>
            <a:endParaRPr/>
          </a:p>
          <a:p>
            <a:pPr indent="-397923" lvl="1" marL="121917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They should not start with a number.</a:t>
            </a:r>
            <a:endParaRPr/>
          </a:p>
          <a:p>
            <a:pPr indent="-397923" lvl="1" marL="121917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There cannot be any space in the variable name , instead use “_”</a:t>
            </a:r>
            <a:endParaRPr/>
          </a:p>
          <a:p>
            <a:pPr indent="-397923" lvl="1" marL="121917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Can’t use the symbols : :”’,&lt;&gt;/?|\()!@#$%^&amp;*~-+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Using lower case of variable names is best practice.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Avoid using reserved words like “list” or “str” etc…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Variable assignment</a:t>
            </a:r>
            <a:endParaRPr/>
          </a:p>
        </p:txBody>
      </p:sp>
      <p:sp>
        <p:nvSpPr>
          <p:cNvPr id="261" name="Google Shape;261;p1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Python uses </a:t>
            </a:r>
            <a:r>
              <a:rPr b="1" lang="en-US"/>
              <a:t>dynamic typing </a:t>
            </a:r>
            <a:r>
              <a:rPr lang="en-US"/>
              <a:t>where variables of one data type can be reassigned to variables of another datatype.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Eg : my_dogs=2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  my_dogs = [“Sammy”,”Fankie”]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perfectly OK in python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You need to aware of the type() of the variable.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Classwork : 2_Variable Assignment.doc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a83fc1fc4_0_60"/>
          <p:cNvSpPr txBox="1"/>
          <p:nvPr>
            <p:ph type="ctrTitle"/>
          </p:nvPr>
        </p:nvSpPr>
        <p:spPr>
          <a:xfrm>
            <a:off x="415600" y="4185896"/>
            <a:ext cx="11360700" cy="22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n-US">
                <a:solidFill>
                  <a:srgbClr val="FFFFFF"/>
                </a:solidFill>
              </a:rPr>
            </a:br>
            <a:r>
              <a:rPr lang="en-US" sz="5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sz="59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7" name="Google Shape;267;g10a83fc1fc4_0_60"/>
          <p:cNvPicPr preferRelativeResize="0"/>
          <p:nvPr/>
        </p:nvPicPr>
        <p:blipFill rotWithShape="1">
          <a:blip r:embed="rId3">
            <a:alphaModFix/>
          </a:blip>
          <a:srcRect b="36782" l="6626" r="7092" t="36372"/>
          <a:stretch/>
        </p:blipFill>
        <p:spPr>
          <a:xfrm>
            <a:off x="2916865" y="2081391"/>
            <a:ext cx="6294477" cy="9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Learning Objectives :</a:t>
            </a:r>
            <a:endParaRPr/>
          </a:p>
        </p:txBody>
      </p:sp>
      <p:sp>
        <p:nvSpPr>
          <p:cNvPr id="189" name="Google Shape;189;p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Introduction to Python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Python Software Installation &amp; Environment Setup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Knowing the Basic Objects and Data Structures of Python</a:t>
            </a:r>
            <a:endParaRPr/>
          </a:p>
          <a:p>
            <a:pPr indent="0" lvl="0" marL="2116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>
              <a:solidFill>
                <a:srgbClr val="0C5AD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What is Python ?</a:t>
            </a:r>
            <a:endParaRPr/>
          </a:p>
        </p:txBody>
      </p:sp>
      <p:sp>
        <p:nvSpPr>
          <p:cNvPr id="195" name="Google Shape;195;p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Python is a general purpose programming language. It’s a programming language for developing both desktop ,web applications . It is also used for developing complex scientific and numeric applications. It facilitates data analysis and visualization</a:t>
            </a:r>
            <a:r>
              <a:rPr lang="en-US">
                <a:solidFill>
                  <a:srgbClr val="0C5ADB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Why choose Python ?</a:t>
            </a:r>
            <a:endParaRPr/>
          </a:p>
        </p:txBody>
      </p:sp>
      <p:sp>
        <p:nvSpPr>
          <p:cNvPr id="201" name="Google Shape;201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It is a easy to learn programming language. Mostly scripting. You can emerge fast from a novice developer to a pro.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It can take any shape of regular Functional Language (or) Object Oriented Language.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Python can be used in the development of prototypes, and it can help speed up the concept to creation process because it is so easy to use and read.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Python is ideal for data mining, and big data facilitation.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Developers of all skill levels tend to stay more organized and productive when working with Python when compared to languages like C# and Java.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Since Python is an open source language and is community developed, it has a massive support base. Millions of like-minded developers work with the language on a regular basis. In addition, the community continuously works together to improve upon core functionality. 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Python continues to receive official enhancements and updates as time progresses. This is a great way to implement new functionality and meet evolving development standards.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/>
              <a:t>Python Setup</a:t>
            </a:r>
            <a:endParaRPr/>
          </a:p>
        </p:txBody>
      </p:sp>
      <p:grpSp>
        <p:nvGrpSpPr>
          <p:cNvPr id="207" name="Google Shape;207;p5"/>
          <p:cNvGrpSpPr/>
          <p:nvPr/>
        </p:nvGrpSpPr>
        <p:grpSpPr>
          <a:xfrm>
            <a:off x="26949" y="2103968"/>
            <a:ext cx="11306251" cy="3420001"/>
            <a:chOff x="26949" y="567268"/>
            <a:chExt cx="11306251" cy="3420001"/>
          </a:xfrm>
        </p:grpSpPr>
        <p:sp>
          <p:nvSpPr>
            <p:cNvPr id="208" name="Google Shape;208;p5"/>
            <p:cNvSpPr/>
            <p:nvPr/>
          </p:nvSpPr>
          <p:spPr>
            <a:xfrm>
              <a:off x="685074" y="567268"/>
              <a:ext cx="2058750" cy="2058750"/>
            </a:xfrm>
            <a:prstGeom prst="ellipse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23824" y="1006018"/>
              <a:ext cx="1181250" cy="1181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6949" y="3267269"/>
              <a:ext cx="337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 txBox="1"/>
            <p:nvPr/>
          </p:nvSpPr>
          <p:spPr>
            <a:xfrm>
              <a:off x="26949" y="3267269"/>
              <a:ext cx="337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INSTALLATION</a:t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650700" y="567268"/>
              <a:ext cx="2058750" cy="2058750"/>
            </a:xfrm>
            <a:prstGeom prst="ellipse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089450" y="1006018"/>
              <a:ext cx="1181250" cy="118125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992575" y="3267269"/>
              <a:ext cx="337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 txBox="1"/>
            <p:nvPr/>
          </p:nvSpPr>
          <p:spPr>
            <a:xfrm>
              <a:off x="3992575" y="3267269"/>
              <a:ext cx="337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ENVIRONMENT SETUP</a:t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616325" y="567268"/>
              <a:ext cx="2058750" cy="2058750"/>
            </a:xfrm>
            <a:prstGeom prst="ellipse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9055075" y="1006018"/>
              <a:ext cx="1181250" cy="118125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958200" y="3267269"/>
              <a:ext cx="337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 txBox="1"/>
            <p:nvPr/>
          </p:nvSpPr>
          <p:spPr>
            <a:xfrm>
              <a:off x="7958200" y="3267269"/>
              <a:ext cx="337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JUPYTER NOTEBOOKS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Python Installation &amp; Environment Setup </a:t>
            </a:r>
            <a:endParaRPr/>
          </a:p>
        </p:txBody>
      </p:sp>
      <p:sp>
        <p:nvSpPr>
          <p:cNvPr id="225" name="Google Shape;225;p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To install Python we will use the free Anaconda distribution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The installation will includes Python as well as many other libraries using Jupyter.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Anaconda can be installed on major OS ,Windows OS,Mac OS and Linux.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To go with the installation go to :</a:t>
            </a:r>
            <a:endParaRPr/>
          </a:p>
          <a:p>
            <a:pPr indent="0" lvl="3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	</a:t>
            </a:r>
            <a:r>
              <a:rPr lang="en-US" sz="3200"/>
              <a:t>www.anaconda.com/downloads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Let’s play...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&lt;&lt;Demo time&gt;&gt;</a:t>
            </a:r>
            <a:endParaRPr/>
          </a:p>
        </p:txBody>
      </p:sp>
      <p:sp>
        <p:nvSpPr>
          <p:cNvPr id="231" name="Google Shape;231;p7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Demo the installation and configuration</a:t>
            </a:r>
            <a:endParaRPr sz="3200"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Usage of Jupyter notebook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https://visualstudio.microsoft.com/vs/features/python/</a:t>
            </a:r>
            <a:r>
              <a:rPr lang="en-US"/>
              <a:t> for standalone client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Objects and Basic Data structures</a:t>
            </a:r>
            <a:endParaRPr/>
          </a:p>
        </p:txBody>
      </p:sp>
      <p:sp>
        <p:nvSpPr>
          <p:cNvPr id="237" name="Google Shape;237;p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Numbers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Strings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Lists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Dictionary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Tuples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Files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Sets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Booleans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Basic </a:t>
            </a: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Data Types</a:t>
            </a:r>
            <a:endParaRPr/>
          </a:p>
        </p:txBody>
      </p:sp>
      <p:pic>
        <p:nvPicPr>
          <p:cNvPr id="243" name="Google Shape;2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428" y="1829482"/>
            <a:ext cx="9563740" cy="434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Smoothstack">
      <a:dk1>
        <a:srgbClr val="525252"/>
      </a:dk1>
      <a:lt1>
        <a:srgbClr val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aradigm">
  <a:themeElements>
    <a:clrScheme name="Smoothstack">
      <a:dk1>
        <a:srgbClr val="525252"/>
      </a:dk1>
      <a:lt1>
        <a:srgbClr val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2021-12-25T11:53:34Z</dcterms:created>
  <dc:creator>Ayodhya, Hemachandra (TMP)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0x01010067370FC376E01B4CB98AD98699DC46A1</vt:lpwstr>
  </property>
</Properties>
</file>