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onstantia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th+QM7S1UUWwqAyw42VRZZ6Bz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onstanti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onstantia-italic.fntdata"/><Relationship Id="rId23" Type="http://schemas.openxmlformats.org/officeDocument/2006/relationships/font" Target="fonts/Constanti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Constantia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d324cd46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bd324cd4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bd324cd46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bd324cd4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  <a:defRPr sz="3733">
                <a:solidFill>
                  <a:srgbClr val="2D059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○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■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○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■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○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■"/>
              <a:defRPr sz="1467">
                <a:solidFill>
                  <a:srgbClr val="6B03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1"/>
          <p:cNvPicPr preferRelativeResize="0"/>
          <p:nvPr/>
        </p:nvPicPr>
        <p:blipFill rotWithShape="1">
          <a:blip r:embed="rId2">
            <a:alphaModFix/>
          </a:blip>
          <a:srcRect b="36782" l="6626" r="7091" t="36372"/>
          <a:stretch/>
        </p:blipFill>
        <p:spPr>
          <a:xfrm>
            <a:off x="9273300" y="100200"/>
            <a:ext cx="2723003" cy="41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d324cd46_0_77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0bd324cd46_0_77"/>
          <p:cNvSpPr/>
          <p:nvPr/>
        </p:nvSpPr>
        <p:spPr>
          <a:xfrm>
            <a:off x="1" y="58834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8" name="Google Shape;68;g10bd324cd46_0_77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9" name="Google Shape;69;g10bd324cd46_0_77"/>
          <p:cNvSpPr txBox="1"/>
          <p:nvPr>
            <p:ph type="title"/>
          </p:nvPr>
        </p:nvSpPr>
        <p:spPr>
          <a:xfrm>
            <a:off x="387033" y="896533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g10bd324cd46_0_77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g10bd324cd46_0_7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d324cd46_0_8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4" name="Google Shape;74;g10bd324cd46_0_8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5" name="Google Shape;75;g10bd324cd46_0_8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g10bd324cd46_0_8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d324cd46_0_8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9" name="Google Shape;79;g10bd324cd46_0_8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0" name="Google Shape;80;g10bd324cd46_0_8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1" name="Google Shape;81;g10bd324cd46_0_8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d324cd46_0_94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bd324cd46_0_9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10bd324cd46_0_94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g10bd324cd46_0_94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g10bd324cd46_0_9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d324cd46_0_10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0bd324cd46_0_10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g10bd324cd46_0_10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d324cd46_0_104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0bd324cd46_0_104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g10bd324cd46_0_104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" name="Google Shape;96;g10bd324cd46_0_10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d324cd46_0_109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9" name="Google Shape;99;g10bd324cd46_0_10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d324cd46_0_1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0bd324cd46_0_112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g10bd324cd46_0_112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Google Shape;104;g10bd324cd46_0_112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g10bd324cd46_0_11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d324cd46_0_118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0bd324cd46_0_118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g10bd324cd46_0_1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d324cd46_0_122"/>
          <p:cNvSpPr txBox="1"/>
          <p:nvPr>
            <p:ph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g10bd324cd46_0_122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3" name="Google Shape;113;g10bd324cd46_0_12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d324cd46_0_12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d324cd46_0_1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g10bd324cd46_0_1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g10bd324cd46_0_1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g10bd324cd46_0_12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g10bd324cd46_0_12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d324cd46_0_203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0bd324cd46_0_203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9" name="Google Shape;129;g10bd324cd46_0_203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0" name="Google Shape;130;g10bd324cd46_0_203"/>
          <p:cNvSpPr txBox="1"/>
          <p:nvPr>
            <p:ph type="title"/>
          </p:nvPr>
        </p:nvSpPr>
        <p:spPr>
          <a:xfrm>
            <a:off x="387033" y="896533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g10bd324cd46_0_203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2" name="Google Shape;132;g10bd324cd46_0_20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bd324cd46_0_210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5" name="Google Shape;135;g10bd324cd46_0_210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g10bd324cd46_0_210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g10bd324cd46_0_21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d324cd46_0_215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0" name="Google Shape;140;g10bd324cd46_0_215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41" name="Google Shape;141;g10bd324cd46_0_215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g10bd324cd46_0_21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d324cd46_0_22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0bd324cd46_0_22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g10bd324cd46_0_220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7" name="Google Shape;147;g10bd324cd46_0_220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8" name="Google Shape;148;g10bd324cd46_0_22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d324cd46_0_22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0bd324cd46_0_22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g10bd324cd46_0_22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bd324cd46_0_230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0bd324cd46_0_230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g10bd324cd46_0_230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g10bd324cd46_0_23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d324cd46_0_235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0bd324cd46_0_23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bd324cd46_0_23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bd324cd46_0_238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g10bd324cd46_0_238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5" name="Google Shape;165;g10bd324cd46_0_238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6" name="Google Shape;166;g10bd324cd46_0_23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d324cd46_0_244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bd324cd46_0_244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70" name="Google Shape;170;g10bd324cd46_0_24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bd324cd46_0_248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g10bd324cd46_0_248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g10bd324cd46_0_24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bd324cd46_0_25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●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○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■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●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○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■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●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○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■"/>
              <a:defRPr b="0" i="0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d324cd46_0_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3" name="Google Shape;63;g10bd324cd46_0_7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g10bd324cd46_0_7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d324cd46_0_1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24" name="Google Shape;124;g10bd324cd46_0_1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g10bd324cd46_0_19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bd324cd46_0_67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9472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9472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2133">
                <a:solidFill>
                  <a:srgbClr val="2D059D"/>
                </a:solidFill>
                <a:latin typeface="Verdana"/>
                <a:ea typeface="Verdana"/>
                <a:cs typeface="Verdana"/>
                <a:sym typeface="Verdana"/>
              </a:rPr>
              <a:t>Python Part 2</a:t>
            </a:r>
            <a:endParaRPr b="1" sz="2133">
              <a:solidFill>
                <a:srgbClr val="2D059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9472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133">
                <a:solidFill>
                  <a:srgbClr val="2D059D"/>
                </a:solidFill>
                <a:latin typeface="Verdana"/>
                <a:ea typeface="Verdana"/>
                <a:cs typeface="Verdana"/>
                <a:sym typeface="Verdana"/>
              </a:rPr>
              <a:t>learn.smoothstack.com</a:t>
            </a:r>
            <a:endParaRPr sz="2133">
              <a:solidFill>
                <a:srgbClr val="2D059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791" lvl="1" marL="1219169" rtl="0" algn="just">
              <a:lnSpc>
                <a:spcPct val="5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2D05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1" lvl="1" marL="1219169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333">
              <a:solidFill>
                <a:srgbClr val="4B1B55"/>
              </a:solidFill>
            </a:endParaRPr>
          </a:p>
          <a:p>
            <a:pPr indent="-304791" lvl="1" marL="1219169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1" marL="821245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1" marL="821245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  <a:p>
            <a:pPr indent="0" lvl="0" marL="19472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2" name="Google Shape;182;g10bd324cd46_0_67"/>
          <p:cNvSpPr txBox="1"/>
          <p:nvPr>
            <p:ph idx="4294967295" type="subTitle"/>
          </p:nvPr>
        </p:nvSpPr>
        <p:spPr>
          <a:xfrm>
            <a:off x="293925" y="773600"/>
            <a:ext cx="54006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9472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1" i="0" lang="en-US" sz="26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Instructor</a:t>
            </a:r>
            <a:endParaRPr b="1" i="0" sz="2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9472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Chandra Ayodhya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472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chandra.ayodhya@smoothstack.com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0bd324cd46_0_67"/>
          <p:cNvPicPr preferRelativeResize="0"/>
          <p:nvPr/>
        </p:nvPicPr>
        <p:blipFill rotWithShape="1">
          <a:blip r:embed="rId3">
            <a:alphaModFix/>
          </a:blip>
          <a:srcRect b="36783" l="6626" r="7092" t="36370"/>
          <a:stretch/>
        </p:blipFill>
        <p:spPr>
          <a:xfrm>
            <a:off x="9273300" y="100200"/>
            <a:ext cx="2723000" cy="41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Comparison operators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 8_Files.doc</a:t>
            </a:r>
            <a:endParaRPr/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134" y="2416629"/>
            <a:ext cx="9051711" cy="355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bd324cd46_0_194"/>
          <p:cNvSpPr txBox="1"/>
          <p:nvPr>
            <p:ph type="ctrTitle"/>
          </p:nvPr>
        </p:nvSpPr>
        <p:spPr>
          <a:xfrm>
            <a:off x="415600" y="4185896"/>
            <a:ext cx="11360700" cy="2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>
                <a:solidFill>
                  <a:srgbClr val="FFFFFF"/>
                </a:solidFill>
              </a:rPr>
            </a:br>
            <a:r>
              <a:rPr lang="en-US" sz="5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59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g10bd324cd46_0_194"/>
          <p:cNvPicPr preferRelativeResize="0"/>
          <p:nvPr/>
        </p:nvPicPr>
        <p:blipFill rotWithShape="1">
          <a:blip r:embed="rId3">
            <a:alphaModFix/>
          </a:blip>
          <a:srcRect b="36782" l="6626" r="7092" t="36372"/>
          <a:stretch/>
        </p:blipFill>
        <p:spPr>
          <a:xfrm>
            <a:off x="2916865" y="2081391"/>
            <a:ext cx="6294477" cy="9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Learning Objectives</a:t>
            </a:r>
            <a:endParaRPr/>
          </a:p>
        </p:txBody>
      </p:sp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Basic Objects and Data Structures</a:t>
            </a:r>
            <a:endParaRPr/>
          </a:p>
          <a:p>
            <a:pPr indent="-397923" lvl="2" marL="182875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Strings</a:t>
            </a:r>
            <a:endParaRPr/>
          </a:p>
          <a:p>
            <a:pPr indent="-397923" lvl="2" marL="182875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Lists</a:t>
            </a:r>
            <a:endParaRPr/>
          </a:p>
          <a:p>
            <a:pPr indent="-397923" lvl="2" marL="182875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Dictionaries</a:t>
            </a:r>
            <a:endParaRPr/>
          </a:p>
          <a:p>
            <a:pPr indent="-397923" lvl="2" marL="182875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Tuples</a:t>
            </a:r>
            <a:endParaRPr/>
          </a:p>
          <a:p>
            <a:pPr indent="-397923" lvl="2" marL="182875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Sets and Booleans</a:t>
            </a:r>
            <a:endParaRPr/>
          </a:p>
          <a:p>
            <a:pPr indent="0" lvl="2" marL="143083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Comparison Operators</a:t>
            </a:r>
            <a:endParaRPr/>
          </a:p>
          <a:p>
            <a:pPr indent="-328073" lvl="2" marL="182875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3" lvl="2" marL="182875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Strings</a:t>
            </a:r>
            <a:endParaRPr/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Python uses </a:t>
            </a:r>
            <a:r>
              <a:rPr b="1" lang="en-US"/>
              <a:t>dynamic typing </a:t>
            </a:r>
            <a:r>
              <a:rPr lang="en-US"/>
              <a:t>where variables of one data type can be reassigned to variables of another datatype.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Eg : my_dogs=2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 my_dogs = [“Sammy”,”Fankie”]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perfectly OK in python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You need to aware of the type() of the variable. 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Strings								..(contd)</a:t>
            </a:r>
            <a:endParaRPr/>
          </a:p>
        </p:txBody>
      </p:sp>
      <p:sp>
        <p:nvSpPr>
          <p:cNvPr id="201" name="Google Shape;201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Strings are sequence of characters ,using single and double quotes: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‘hello’ ,“Hello” , “ I don’t do that”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Strings are ordered sequences using indexing and slicing we can grab sub-section.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Indexing notation uses [] notation after the string.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Eg :  h  e  l   l   o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      0  1  2  3  4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Indexing allows a single character from the string. 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Slicing allows you to grab a subsection of a string.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[start:stop:step]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 3_firstpart_Strings.doc , 3_secondpart_String Formatting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Lists</a:t>
            </a:r>
            <a:endParaRPr/>
          </a:p>
        </p:txBody>
      </p:sp>
      <p:sp>
        <p:nvSpPr>
          <p:cNvPr id="207" name="Google Shape;207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Lists are ordered sequences that hold a variety of object types.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They use []brackets and commas to separate objects in the list.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Eg : [1,2,3,4,5]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Lists support indexing and slicing.Lists can be nested and support a variety of useful methods.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 4_Lists.doc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Dictionaries</a:t>
            </a:r>
            <a:endParaRPr/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Dictionaries are unordered mappings for storing objects. Previously we saw how lists store the objects in an ordered sequence, dictionaries will have key ,value pairs.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Key-value pair will allow users to quickly grab an objects without needing to know an index location.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Dictionaries use curly braces and colons to signify the keys and their associated values.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/>
              <a:t>	{‘key1’: ’value1’ , ‘key2’:’value2’}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Question when to choose a dictionary vs list ?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Dictionaries					..contd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9" name="Google Shape;219;p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Dictionaries objects are retrieved by key name.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Unordered and cannot be retrieved.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Whereas List are ordered sequence of values and can be indexed and sliced.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 5_Dictionaries.doc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Tuples</a:t>
            </a:r>
            <a:endParaRPr/>
          </a:p>
        </p:txBody>
      </p:sp>
      <p:sp>
        <p:nvSpPr>
          <p:cNvPr id="225" name="Google Shape;225;p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Tuples are very much similar to list. But only key difference is they have – immutability.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Once element is in a tuple it cannot be re assigned.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Tuples uses parenthesis: (1,3,5)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:6_Tuples.doc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59D"/>
              </a:buClr>
              <a:buSzPts val="2800"/>
              <a:buFont typeface="Merriweather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Sets and Booleans</a:t>
            </a:r>
            <a:endParaRPr/>
          </a:p>
        </p:txBody>
      </p:sp>
      <p:sp>
        <p:nvSpPr>
          <p:cNvPr id="231" name="Google Shape;231;p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These are unordered collections of unique objects.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Meaning they have one representative of objects.</a:t>
            </a:r>
            <a:endParaRPr/>
          </a:p>
          <a:p>
            <a:pPr indent="-32807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None/>
            </a:pPr>
            <a:r>
              <a:t/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Booleans are operators that allow to convey true or false statements.</a:t>
            </a:r>
            <a:endParaRPr/>
          </a:p>
          <a:p>
            <a:pPr indent="-397922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038B"/>
              </a:buClr>
              <a:buSzPts val="1100"/>
              <a:buFont typeface="Roboto"/>
              <a:buChar char="●"/>
            </a:pPr>
            <a:r>
              <a:rPr lang="en-US"/>
              <a:t>They are very important as they have control logic.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Classwork : 7_Set and Booleans.doc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Smoothstack">
      <a:dk1>
        <a:srgbClr val="525252"/>
      </a:dk1>
      <a:lt1>
        <a:srgbClr val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adigm">
  <a:themeElements>
    <a:clrScheme name="Smoothstack">
      <a:dk1>
        <a:srgbClr val="525252"/>
      </a:dk1>
      <a:lt1>
        <a:srgbClr val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2021-12-25T11:53:34Z</dcterms:created>
  <dc:creator>Ayodhya, Hemachandra (TMP)</dc:creator>
</cp:coreProperties>
</file>