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6" r:id="rId6"/>
    <p:sldId id="277" r:id="rId7"/>
    <p:sldId id="289" r:id="rId8"/>
    <p:sldId id="288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74" d="100"/>
          <a:sy n="74" d="100"/>
        </p:scale>
        <p:origin x="576" y="5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26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93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00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310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88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635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236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02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985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81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021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673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3244"/>
            <a:ext cx="9144000" cy="1717393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Movie Recommender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accent4"/>
                </a:solidFill>
              </a:rPr>
              <a:t>Delivering personalized content to increase user engagement and retention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2334369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Modelling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6CBB93-D267-4B62-922E-8FDFD25844AD}"/>
              </a:ext>
            </a:extLst>
          </p:cNvPr>
          <p:cNvSpPr/>
          <p:nvPr/>
        </p:nvSpPr>
        <p:spPr>
          <a:xfrm>
            <a:off x="8853424" y="1409680"/>
            <a:ext cx="3109976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FF96025-3F0F-49B7-B6BF-45FF12BA228C}"/>
              </a:ext>
            </a:extLst>
          </p:cNvPr>
          <p:cNvSpPr txBox="1">
            <a:spLocks/>
          </p:cNvSpPr>
          <p:nvPr/>
        </p:nvSpPr>
        <p:spPr>
          <a:xfrm>
            <a:off x="540845" y="1616663"/>
            <a:ext cx="10431955" cy="149579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Collaborative Filtering uses user behavior to recommend content based on similarities between users.</a:t>
            </a:r>
          </a:p>
          <a:p>
            <a:r>
              <a:rPr lang="en-US" sz="1800" dirty="0"/>
              <a:t>Matrix Factorization (SVD) decomposes the user-item rating matrix into latent factors to predict ratings for unrated movies.</a:t>
            </a:r>
          </a:p>
          <a:p>
            <a:r>
              <a:rPr lang="en-US" sz="1800" dirty="0"/>
              <a:t>SVD algorithm with 100 latent factors was used, with an Improved RMSE to 0.86 (18% improvement over baseline)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3DE0252-D4DF-4B29-8908-77CF3177861A}"/>
              </a:ext>
            </a:extLst>
          </p:cNvPr>
          <p:cNvSpPr txBox="1">
            <a:spLocks/>
          </p:cNvSpPr>
          <p:nvPr/>
        </p:nvSpPr>
        <p:spPr>
          <a:xfrm>
            <a:off x="228600" y="946754"/>
            <a:ext cx="6741554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Collaborative Filtering - Matrix Factorization (SVD)</a:t>
            </a:r>
          </a:p>
          <a:p>
            <a:pPr algn="ctr"/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1519131-CBAF-4153-B7D1-004DF4418188}"/>
              </a:ext>
            </a:extLst>
          </p:cNvPr>
          <p:cNvSpPr txBox="1">
            <a:spLocks/>
          </p:cNvSpPr>
          <p:nvPr/>
        </p:nvSpPr>
        <p:spPr>
          <a:xfrm>
            <a:off x="540844" y="3330618"/>
            <a:ext cx="10431955" cy="17450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Example Recommendations for User 1:</a:t>
            </a:r>
          </a:p>
          <a:p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City of Lost Children, The (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Cité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des enfants perdus, La) (1995) (Predicted rating: 5.00)</a:t>
            </a:r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Hoop Dreams (1994) (Predicted rating: 5.00)</a:t>
            </a:r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Shawshank Redemption, The (1994) (Predicted rating: 5.00)</a:t>
            </a:r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Wallace &amp; Gromit: A Close Shave (1995) (Predicted rating: 5.00)</a:t>
            </a:r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Trainspotting (1996) (Predicted rating: 5.00)</a:t>
            </a:r>
          </a:p>
        </p:txBody>
      </p:sp>
    </p:spTree>
    <p:extLst>
      <p:ext uri="{BB962C8B-B14F-4D97-AF65-F5344CB8AC3E}">
        <p14:creationId xmlns:p14="http://schemas.microsoft.com/office/powerpoint/2010/main" val="745101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Modelling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6CBB93-D267-4B62-922E-8FDFD25844AD}"/>
              </a:ext>
            </a:extLst>
          </p:cNvPr>
          <p:cNvSpPr/>
          <p:nvPr/>
        </p:nvSpPr>
        <p:spPr>
          <a:xfrm>
            <a:off x="8853424" y="1409680"/>
            <a:ext cx="3109976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FF96025-3F0F-49B7-B6BF-45FF12BA228C}"/>
              </a:ext>
            </a:extLst>
          </p:cNvPr>
          <p:cNvSpPr txBox="1">
            <a:spLocks/>
          </p:cNvSpPr>
          <p:nvPr/>
        </p:nvSpPr>
        <p:spPr>
          <a:xfrm>
            <a:off x="540843" y="1888969"/>
            <a:ext cx="10431955" cy="9971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Content-Based Filtering </a:t>
            </a:r>
            <a:r>
              <a:rPr lang="en-US" sz="1800" dirty="0"/>
              <a:t>recommends movies based on similarity of movie features, such as genres.</a:t>
            </a:r>
          </a:p>
          <a:p>
            <a:r>
              <a:rPr lang="en-US" sz="1800" b="1" dirty="0"/>
              <a:t>TF-IDF (Term Frequency-Inverse Document Frequency)</a:t>
            </a:r>
            <a:r>
              <a:rPr lang="en-US" sz="1800" dirty="0"/>
              <a:t> is used to transform genres into numerical features to compute similarity between movies.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3DE0252-D4DF-4B29-8908-77CF3177861A}"/>
              </a:ext>
            </a:extLst>
          </p:cNvPr>
          <p:cNvSpPr txBox="1">
            <a:spLocks/>
          </p:cNvSpPr>
          <p:nvPr/>
        </p:nvSpPr>
        <p:spPr>
          <a:xfrm>
            <a:off x="540843" y="1040347"/>
            <a:ext cx="642931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Content-Based Filtering (Using Movie Metadata)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1519131-CBAF-4153-B7D1-004DF4418188}"/>
              </a:ext>
            </a:extLst>
          </p:cNvPr>
          <p:cNvSpPr txBox="1">
            <a:spLocks/>
          </p:cNvSpPr>
          <p:nvPr/>
        </p:nvSpPr>
        <p:spPr>
          <a:xfrm>
            <a:off x="540844" y="3491706"/>
            <a:ext cx="10431955" cy="17450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Example Recommendations for "Toy Story (1995)":</a:t>
            </a:r>
          </a:p>
          <a:p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1800" dirty="0" err="1"/>
              <a:t>Antz</a:t>
            </a:r>
            <a:r>
              <a:rPr lang="en-US" sz="1800" dirty="0"/>
              <a:t> (1998)</a:t>
            </a:r>
          </a:p>
          <a:p>
            <a:pPr marL="342900" indent="-342900">
              <a:buFontTx/>
              <a:buChar char="-"/>
            </a:pPr>
            <a:r>
              <a:rPr lang="en-US" sz="1800" dirty="0"/>
              <a:t>Toy Story 2 (1999)</a:t>
            </a:r>
          </a:p>
          <a:p>
            <a:pPr marL="342900" indent="-342900">
              <a:buFontTx/>
              <a:buChar char="-"/>
            </a:pPr>
            <a:r>
              <a:rPr lang="en-US" sz="1800" dirty="0"/>
              <a:t>Adventures of Rocky and Bullwinkle, The (2000)</a:t>
            </a:r>
          </a:p>
          <a:p>
            <a:pPr marL="342900" indent="-342900">
              <a:buFontTx/>
              <a:buChar char="-"/>
            </a:pPr>
            <a:r>
              <a:rPr lang="en-US" sz="1800" dirty="0"/>
              <a:t>Emperor's New Groove, The (2000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sz="1800" dirty="0"/>
              <a:t>Monsters, Inc. (2001)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98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Modelling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6CBB93-D267-4B62-922E-8FDFD25844AD}"/>
              </a:ext>
            </a:extLst>
          </p:cNvPr>
          <p:cNvSpPr/>
          <p:nvPr/>
        </p:nvSpPr>
        <p:spPr>
          <a:xfrm>
            <a:off x="8853424" y="1409680"/>
            <a:ext cx="3109976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FF96025-3F0F-49B7-B6BF-45FF12BA228C}"/>
              </a:ext>
            </a:extLst>
          </p:cNvPr>
          <p:cNvSpPr txBox="1">
            <a:spLocks/>
          </p:cNvSpPr>
          <p:nvPr/>
        </p:nvSpPr>
        <p:spPr>
          <a:xfrm>
            <a:off x="540843" y="1675095"/>
            <a:ext cx="10431955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Hybrid models combine the strengths of Collaborative Filtering and Content-Based Filtering to provide more accurate and diverse recommendations.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3DE0252-D4DF-4B29-8908-77CF3177861A}"/>
              </a:ext>
            </a:extLst>
          </p:cNvPr>
          <p:cNvSpPr txBox="1">
            <a:spLocks/>
          </p:cNvSpPr>
          <p:nvPr/>
        </p:nvSpPr>
        <p:spPr>
          <a:xfrm>
            <a:off x="540843" y="1040347"/>
            <a:ext cx="731527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Hybrid Models (Collaborative + Content-Based Filtering)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1519131-CBAF-4153-B7D1-004DF4418188}"/>
              </a:ext>
            </a:extLst>
          </p:cNvPr>
          <p:cNvSpPr txBox="1">
            <a:spLocks/>
          </p:cNvSpPr>
          <p:nvPr/>
        </p:nvSpPr>
        <p:spPr>
          <a:xfrm>
            <a:off x="540843" y="2457388"/>
            <a:ext cx="10431955" cy="149579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Example Recommendations for User 1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hawshank Redemption (1994)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Lion King, The (1994)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the Name of the Father (1993)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Blade Runner (1982)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Wallace &amp; Gromit: The Best of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Aardman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Animation (1996)</a:t>
            </a:r>
          </a:p>
        </p:txBody>
      </p:sp>
    </p:spTree>
    <p:extLst>
      <p:ext uri="{BB962C8B-B14F-4D97-AF65-F5344CB8AC3E}">
        <p14:creationId xmlns:p14="http://schemas.microsoft.com/office/powerpoint/2010/main" val="587428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Modelling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6CBB93-D267-4B62-922E-8FDFD25844AD}"/>
              </a:ext>
            </a:extLst>
          </p:cNvPr>
          <p:cNvSpPr/>
          <p:nvPr/>
        </p:nvSpPr>
        <p:spPr>
          <a:xfrm>
            <a:off x="8853424" y="1409680"/>
            <a:ext cx="3109976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FF96025-3F0F-49B7-B6BF-45FF12BA228C}"/>
              </a:ext>
            </a:extLst>
          </p:cNvPr>
          <p:cNvSpPr txBox="1">
            <a:spLocks/>
          </p:cNvSpPr>
          <p:nvPr/>
        </p:nvSpPr>
        <p:spPr>
          <a:xfrm>
            <a:off x="540843" y="1675095"/>
            <a:ext cx="10431955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Hybrid models combine the strengths of Collaborative Filtering and Content-Based Filtering to provide more accurate and diverse recommendations.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3DE0252-D4DF-4B29-8908-77CF3177861A}"/>
              </a:ext>
            </a:extLst>
          </p:cNvPr>
          <p:cNvSpPr txBox="1">
            <a:spLocks/>
          </p:cNvSpPr>
          <p:nvPr/>
        </p:nvSpPr>
        <p:spPr>
          <a:xfrm>
            <a:off x="540843" y="1040347"/>
            <a:ext cx="731527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Hybrid Models (Collaborative + Content-Based Filtering)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1519131-CBAF-4153-B7D1-004DF4418188}"/>
              </a:ext>
            </a:extLst>
          </p:cNvPr>
          <p:cNvSpPr txBox="1">
            <a:spLocks/>
          </p:cNvSpPr>
          <p:nvPr/>
        </p:nvSpPr>
        <p:spPr>
          <a:xfrm>
            <a:off x="540843" y="2457388"/>
            <a:ext cx="10431955" cy="149579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Example Recommendations for User 1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hawshank Redemption (1994)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Lion King, The (1994)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the Name of the Father (1993)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Blade Runner (1982)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Wallace &amp; Gromit: The Best of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Aardman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Animation (1996)</a:t>
            </a:r>
          </a:p>
        </p:txBody>
      </p:sp>
    </p:spTree>
    <p:extLst>
      <p:ext uri="{BB962C8B-B14F-4D97-AF65-F5344CB8AC3E}">
        <p14:creationId xmlns:p14="http://schemas.microsoft.com/office/powerpoint/2010/main" val="2530224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Evaluation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6CBB93-D267-4B62-922E-8FDFD25844AD}"/>
              </a:ext>
            </a:extLst>
          </p:cNvPr>
          <p:cNvSpPr/>
          <p:nvPr/>
        </p:nvSpPr>
        <p:spPr>
          <a:xfrm>
            <a:off x="8853424" y="1409680"/>
            <a:ext cx="3109976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2F98790-BCAC-4ED2-9495-099957B062C5}"/>
              </a:ext>
            </a:extLst>
          </p:cNvPr>
          <p:cNvSpPr txBox="1">
            <a:spLocks/>
          </p:cNvSpPr>
          <p:nvPr/>
        </p:nvSpPr>
        <p:spPr>
          <a:xfrm>
            <a:off x="540843" y="963073"/>
            <a:ext cx="731527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Model Evaluation using RMSE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5415EF-137D-4066-A6BD-150F66CE8D3E}"/>
              </a:ext>
            </a:extLst>
          </p:cNvPr>
          <p:cNvSpPr txBox="1">
            <a:spLocks/>
          </p:cNvSpPr>
          <p:nvPr/>
        </p:nvSpPr>
        <p:spPr>
          <a:xfrm>
            <a:off x="540843" y="1456154"/>
            <a:ext cx="10431955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RMSE</a:t>
            </a:r>
            <a:r>
              <a:rPr lang="en-US" sz="1800" dirty="0"/>
              <a:t>: Penalizes large prediction errors that lead to poor recommendations. This is critical since bad recommendations damage user trust.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643D1DA-DF9E-41D3-A8F5-07AE761FB1AB}"/>
              </a:ext>
            </a:extLst>
          </p:cNvPr>
          <p:cNvSpPr txBox="1">
            <a:spLocks/>
          </p:cNvSpPr>
          <p:nvPr/>
        </p:nvSpPr>
        <p:spPr>
          <a:xfrm>
            <a:off x="540843" y="2441995"/>
            <a:ext cx="731527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Model Evaluation using MAE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DA46D85-B3CC-4069-832D-F8D605B608EA}"/>
              </a:ext>
            </a:extLst>
          </p:cNvPr>
          <p:cNvSpPr txBox="1">
            <a:spLocks/>
          </p:cNvSpPr>
          <p:nvPr/>
        </p:nvSpPr>
        <p:spPr>
          <a:xfrm>
            <a:off x="540842" y="2909878"/>
            <a:ext cx="10431955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MAE</a:t>
            </a:r>
            <a:r>
              <a:rPr lang="en-US" sz="1800" dirty="0"/>
              <a:t>: Measures average error magnitude for business reporting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8341864-51AD-4EC3-A49A-D8383C747A12}"/>
              </a:ext>
            </a:extLst>
          </p:cNvPr>
          <p:cNvSpPr txBox="1">
            <a:spLocks/>
          </p:cNvSpPr>
          <p:nvPr/>
        </p:nvSpPr>
        <p:spPr>
          <a:xfrm>
            <a:off x="540842" y="3560324"/>
            <a:ext cx="731527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Final Model Performance: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3EAB28A-9633-4B21-A95E-7526CC26CD3A}"/>
              </a:ext>
            </a:extLst>
          </p:cNvPr>
          <p:cNvSpPr txBox="1">
            <a:spLocks/>
          </p:cNvSpPr>
          <p:nvPr/>
        </p:nvSpPr>
        <p:spPr>
          <a:xfrm>
            <a:off x="540841" y="4037033"/>
            <a:ext cx="10431955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Our hybrid model achieved a low RMSE (0.8577), which means it predicts ratings accurately, similar to top models like those in the Netflix Prize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654EEB8C-A4AE-4C66-B3B4-D04FFDF33E2E}"/>
              </a:ext>
            </a:extLst>
          </p:cNvPr>
          <p:cNvSpPr txBox="1">
            <a:spLocks/>
          </p:cNvSpPr>
          <p:nvPr/>
        </p:nvSpPr>
        <p:spPr>
          <a:xfrm>
            <a:off x="540841" y="4739149"/>
            <a:ext cx="10431955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The MAE (0.6587) shows that our predictions are only off by about 0.66 stars on average—making our recommendations highly reliable.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1E445A1D-1956-41BD-A269-37603A7C130F}"/>
              </a:ext>
            </a:extLst>
          </p:cNvPr>
          <p:cNvSpPr txBox="1">
            <a:spLocks/>
          </p:cNvSpPr>
          <p:nvPr/>
        </p:nvSpPr>
        <p:spPr>
          <a:xfrm>
            <a:off x="540841" y="5444718"/>
            <a:ext cx="10431955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Therefore implementing the hybrid approach increase content exploration is the best fit for the recommender system</a:t>
            </a:r>
          </a:p>
        </p:txBody>
      </p:sp>
    </p:spTree>
    <p:extLst>
      <p:ext uri="{BB962C8B-B14F-4D97-AF65-F5344CB8AC3E}">
        <p14:creationId xmlns:p14="http://schemas.microsoft.com/office/powerpoint/2010/main" val="1018921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6CBB93-D267-4B62-922E-8FDFD25844AD}"/>
              </a:ext>
            </a:extLst>
          </p:cNvPr>
          <p:cNvSpPr/>
          <p:nvPr/>
        </p:nvSpPr>
        <p:spPr>
          <a:xfrm>
            <a:off x="8853424" y="1409680"/>
            <a:ext cx="3109976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2F98790-BCAC-4ED2-9495-099957B062C5}"/>
              </a:ext>
            </a:extLst>
          </p:cNvPr>
          <p:cNvSpPr txBox="1">
            <a:spLocks/>
          </p:cNvSpPr>
          <p:nvPr/>
        </p:nvSpPr>
        <p:spPr>
          <a:xfrm>
            <a:off x="540843" y="963073"/>
            <a:ext cx="731527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Key Achievements: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5415EF-137D-4066-A6BD-150F66CE8D3E}"/>
              </a:ext>
            </a:extLst>
          </p:cNvPr>
          <p:cNvSpPr txBox="1">
            <a:spLocks/>
          </p:cNvSpPr>
          <p:nvPr/>
        </p:nvSpPr>
        <p:spPr>
          <a:xfrm>
            <a:off x="540843" y="1456154"/>
            <a:ext cx="10431955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Developed a highly accurate hybrid recommendation system that combines collaborative and content-based filtering for personalized movie suggestions.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F4658F1-E12E-4636-AB9A-C16B43BB6D09}"/>
              </a:ext>
            </a:extLst>
          </p:cNvPr>
          <p:cNvSpPr txBox="1">
            <a:spLocks/>
          </p:cNvSpPr>
          <p:nvPr/>
        </p:nvSpPr>
        <p:spPr>
          <a:xfrm>
            <a:off x="540842" y="2170834"/>
            <a:ext cx="10431955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Our model demonstrates improved prediction accuracy, greater content diversity, and significantly reduces the cold-start problem for new users and movies.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52530F8-5E99-4CB9-8033-38339434346A}"/>
              </a:ext>
            </a:extLst>
          </p:cNvPr>
          <p:cNvSpPr txBox="1">
            <a:spLocks/>
          </p:cNvSpPr>
          <p:nvPr/>
        </p:nvSpPr>
        <p:spPr>
          <a:xfrm>
            <a:off x="540843" y="3152001"/>
            <a:ext cx="731527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Next Steps: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29739AF3-085A-4422-8AF7-9CD8C099C515}"/>
              </a:ext>
            </a:extLst>
          </p:cNvPr>
          <p:cNvSpPr txBox="1">
            <a:spLocks/>
          </p:cNvSpPr>
          <p:nvPr/>
        </p:nvSpPr>
        <p:spPr>
          <a:xfrm>
            <a:off x="540842" y="3662270"/>
            <a:ext cx="10431955" cy="12464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en-US" sz="1800" dirty="0"/>
              <a:t>Deploy the recommendation system on the platform and continue monitoring user engagement.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Explore contextual recommendations by integrating factors like time of day and device.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Expand the model to include additional user behaviors, such as </a:t>
            </a:r>
            <a:r>
              <a:rPr lang="en-US" sz="1800" dirty="0" err="1"/>
              <a:t>rewatch</a:t>
            </a:r>
            <a:r>
              <a:rPr lang="en-US" sz="1800" dirty="0"/>
              <a:t> rates and watch duration, for even more tailored suggestions.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167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accent5">
                    <a:lumMod val="75000"/>
                  </a:schemeClr>
                </a:solidFill>
              </a:rPr>
              <a:t>Questions</a:t>
            </a:r>
            <a:endParaRPr lang="en-US" sz="7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693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D6B39B-3376-4CA8-959C-2B0DB6210BE3}"/>
              </a:ext>
            </a:extLst>
          </p:cNvPr>
          <p:cNvSpPr txBox="1">
            <a:spLocks/>
          </p:cNvSpPr>
          <p:nvPr/>
        </p:nvSpPr>
        <p:spPr>
          <a:xfrm>
            <a:off x="1524000" y="4259997"/>
            <a:ext cx="9144000" cy="166199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</a:rPr>
              <a:t>Brenda </a:t>
            </a:r>
            <a:r>
              <a:rPr lang="en-US" sz="2400" b="1" dirty="0" err="1">
                <a:solidFill>
                  <a:schemeClr val="bg1"/>
                </a:solidFill>
              </a:rPr>
              <a:t>Chamutai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Anthony Odhiambo</a:t>
            </a:r>
            <a:endParaRPr lang="en-US" sz="2400" dirty="0">
              <a:solidFill>
                <a:schemeClr val="accent4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Evans </a:t>
            </a:r>
            <a:r>
              <a:rPr lang="en-US" sz="2400" b="1" dirty="0" err="1">
                <a:solidFill>
                  <a:schemeClr val="bg1"/>
                </a:solidFill>
              </a:rPr>
              <a:t>Makau</a:t>
            </a:r>
            <a:endParaRPr lang="en-US" sz="2400" dirty="0">
              <a:solidFill>
                <a:schemeClr val="accent4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Christin </a:t>
            </a:r>
            <a:r>
              <a:rPr lang="en-US" sz="2400" b="1" dirty="0" err="1">
                <a:solidFill>
                  <a:schemeClr val="bg1"/>
                </a:solidFill>
              </a:rPr>
              <a:t>Kindena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John </a:t>
            </a:r>
            <a:r>
              <a:rPr lang="en-US" sz="2400" b="1" dirty="0" err="1">
                <a:solidFill>
                  <a:schemeClr val="bg1"/>
                </a:solidFill>
              </a:rPr>
              <a:t>Mugambi</a:t>
            </a:r>
            <a:endParaRPr 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PROCESSING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VISUALIZATION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MODELLING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INTRODUCTION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CONCLUSION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 EVALUATION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9ECFB09-8043-43BD-8403-4F3E320DDFA8}"/>
              </a:ext>
            </a:extLst>
          </p:cNvPr>
          <p:cNvSpPr/>
          <p:nvPr/>
        </p:nvSpPr>
        <p:spPr>
          <a:xfrm>
            <a:off x="998649" y="2690336"/>
            <a:ext cx="10194702" cy="147732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just"/>
            <a:r>
              <a:rPr lang="en-US" sz="2400" dirty="0"/>
              <a:t>The </a:t>
            </a:r>
            <a:r>
              <a:rPr lang="en-US" sz="2400" b="1" dirty="0"/>
              <a:t>Movie Recommender System</a:t>
            </a:r>
            <a:r>
              <a:rPr lang="en-US" sz="2400" dirty="0"/>
              <a:t> aims to solve a significant problem in the streaming industry—</a:t>
            </a:r>
            <a:r>
              <a:rPr lang="en-US" sz="2400" b="1" dirty="0"/>
              <a:t>choice paralysis</a:t>
            </a:r>
            <a:r>
              <a:rPr lang="en-US" sz="2400" dirty="0"/>
              <a:t>. With an ever-growing library of content, users often find themselves overwhelmed by the sheer volume of available options, spending excessive time searching rather than watching.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Problem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BC77322-0E82-4567-8798-B8DE098D7A84}"/>
              </a:ext>
            </a:extLst>
          </p:cNvPr>
          <p:cNvSpPr/>
          <p:nvPr/>
        </p:nvSpPr>
        <p:spPr>
          <a:xfrm>
            <a:off x="610674" y="2374884"/>
            <a:ext cx="10194702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DCEB9B-CC90-4FD9-A4CE-956490F9FD1E}"/>
              </a:ext>
            </a:extLst>
          </p:cNvPr>
          <p:cNvSpPr/>
          <p:nvPr/>
        </p:nvSpPr>
        <p:spPr>
          <a:xfrm>
            <a:off x="998649" y="855297"/>
            <a:ext cx="10194702" cy="221599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400" dirty="0"/>
              <a:t>Users struggle to find content they want to watch, resulting in disengagement and increased churn.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7+ minutes spent searching per session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48% of users report feeling overwhelmed by content options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leads to user drop-off, which negatively impacts platform revenue and user retention.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B4B93A3-8364-4F75-87D6-10AA89C1AD49}"/>
              </a:ext>
            </a:extLst>
          </p:cNvPr>
          <p:cNvSpPr txBox="1">
            <a:spLocks/>
          </p:cNvSpPr>
          <p:nvPr/>
        </p:nvSpPr>
        <p:spPr>
          <a:xfrm>
            <a:off x="998649" y="3567213"/>
            <a:ext cx="1896817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Objectives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CA3F64-E0AE-4A56-B9B0-B3526544B28E}"/>
              </a:ext>
            </a:extLst>
          </p:cNvPr>
          <p:cNvSpPr/>
          <p:nvPr/>
        </p:nvSpPr>
        <p:spPr>
          <a:xfrm>
            <a:off x="998649" y="4142079"/>
            <a:ext cx="10194702" cy="11079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Reduce User Churn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Enhance User Engagement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Improve Content Discovery and Satisfaction</a:t>
            </a:r>
          </a:p>
        </p:txBody>
      </p:sp>
    </p:spTree>
    <p:extLst>
      <p:ext uri="{BB962C8B-B14F-4D97-AF65-F5344CB8AC3E}">
        <p14:creationId xmlns:p14="http://schemas.microsoft.com/office/powerpoint/2010/main" val="80417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 Overview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E31E961-4261-4ADD-8B3C-7981D328046B}"/>
              </a:ext>
            </a:extLst>
          </p:cNvPr>
          <p:cNvSpPr/>
          <p:nvPr/>
        </p:nvSpPr>
        <p:spPr>
          <a:xfrm>
            <a:off x="998649" y="910696"/>
            <a:ext cx="10194702" cy="221599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400" dirty="0"/>
              <a:t>The Datasets used for the recommender system is rich with metadata crucial to the implementation of the </a:t>
            </a:r>
            <a:r>
              <a:rPr lang="en-US" sz="2400" dirty="0" err="1"/>
              <a:t>recomme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Movies</a:t>
            </a:r>
            <a:r>
              <a:rPr lang="en-US" sz="2400" dirty="0"/>
              <a:t>: 9,742 entries with titles, genres, and release years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Ratings</a:t>
            </a:r>
            <a:r>
              <a:rPr lang="en-US" sz="2400" dirty="0"/>
              <a:t>: User-movie interactions on 5-point scale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Tags</a:t>
            </a:r>
            <a:r>
              <a:rPr lang="en-US" sz="2400" dirty="0"/>
              <a:t>: User-generated descriptors enhancing recommendations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Links</a:t>
            </a:r>
            <a:r>
              <a:rPr lang="en-US" sz="2400" dirty="0"/>
              <a:t>: Connections to external movie databases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A4128A4-D337-4599-8BC8-228A14B3B007}"/>
              </a:ext>
            </a:extLst>
          </p:cNvPr>
          <p:cNvSpPr txBox="1">
            <a:spLocks/>
          </p:cNvSpPr>
          <p:nvPr/>
        </p:nvSpPr>
        <p:spPr>
          <a:xfrm>
            <a:off x="998649" y="3567213"/>
            <a:ext cx="290365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Limitations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08DCEC-9BEC-4252-8CAA-9C330944968E}"/>
              </a:ext>
            </a:extLst>
          </p:cNvPr>
          <p:cNvSpPr/>
          <p:nvPr/>
        </p:nvSpPr>
        <p:spPr>
          <a:xfrm>
            <a:off x="998649" y="3957413"/>
            <a:ext cx="10194702" cy="147732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Older ratings may not reflect current preferences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Cold start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Missing context such as day, device and mood is not captured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Limited demographic data</a:t>
            </a:r>
          </a:p>
        </p:txBody>
      </p:sp>
    </p:spTree>
    <p:extLst>
      <p:ext uri="{BB962C8B-B14F-4D97-AF65-F5344CB8AC3E}">
        <p14:creationId xmlns:p14="http://schemas.microsoft.com/office/powerpoint/2010/main" val="304576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Analysis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Visualization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C7C50A1-CDD4-47FD-9505-F3F069442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22" y="1138269"/>
            <a:ext cx="8363650" cy="506934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6CBB93-D267-4B62-922E-8FDFD25844AD}"/>
              </a:ext>
            </a:extLst>
          </p:cNvPr>
          <p:cNvSpPr/>
          <p:nvPr/>
        </p:nvSpPr>
        <p:spPr>
          <a:xfrm>
            <a:off x="8853424" y="1409680"/>
            <a:ext cx="3109976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8DB76F5-0294-4CDE-8F9E-74E1B6822729}"/>
              </a:ext>
            </a:extLst>
          </p:cNvPr>
          <p:cNvSpPr txBox="1">
            <a:spLocks/>
          </p:cNvSpPr>
          <p:nvPr/>
        </p:nvSpPr>
        <p:spPr>
          <a:xfrm>
            <a:off x="8714772" y="1779012"/>
            <a:ext cx="2903650" cy="16619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top 3 genres with the highest number of movies are : </a:t>
            </a:r>
          </a:p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Drama, Comedy and Action</a:t>
            </a:r>
          </a:p>
          <a:p>
            <a:pPr algn="ctr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484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Analysis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Visualization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6CBB93-D267-4B62-922E-8FDFD25844AD}"/>
              </a:ext>
            </a:extLst>
          </p:cNvPr>
          <p:cNvSpPr/>
          <p:nvPr/>
        </p:nvSpPr>
        <p:spPr>
          <a:xfrm>
            <a:off x="8853424" y="1409680"/>
            <a:ext cx="3109976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8DB76F5-0294-4CDE-8F9E-74E1B6822729}"/>
              </a:ext>
            </a:extLst>
          </p:cNvPr>
          <p:cNvSpPr txBox="1">
            <a:spLocks/>
          </p:cNvSpPr>
          <p:nvPr/>
        </p:nvSpPr>
        <p:spPr>
          <a:xfrm>
            <a:off x="7379595" y="2459504"/>
            <a:ext cx="4417453" cy="193899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Users tend to rate movies more positively than negatively(3-4 stars) Indicating either a general satisfaction with the movies being rated or a tendency for users to rate things they like more often than things they dislike.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E2C962-856B-4E75-9CA1-137E3BE2A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76" y="1298495"/>
            <a:ext cx="6882819" cy="523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52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Analysis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Visualization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6CBB93-D267-4B62-922E-8FDFD25844AD}"/>
              </a:ext>
            </a:extLst>
          </p:cNvPr>
          <p:cNvSpPr/>
          <p:nvPr/>
        </p:nvSpPr>
        <p:spPr>
          <a:xfrm>
            <a:off x="8853424" y="1409680"/>
            <a:ext cx="3109976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5FF2F5-F104-4DA5-A00B-08366FD6F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0" y="1172552"/>
            <a:ext cx="6829425" cy="516255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FF96025-3F0F-49B7-B6BF-45FF12BA228C}"/>
              </a:ext>
            </a:extLst>
          </p:cNvPr>
          <p:cNvSpPr txBox="1">
            <a:spLocks/>
          </p:cNvSpPr>
          <p:nvPr/>
        </p:nvSpPr>
        <p:spPr>
          <a:xfrm>
            <a:off x="7315135" y="2598003"/>
            <a:ext cx="4204081" cy="16619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While popular and obscure movies have similar typical ratings, there are some differences in their rating distributions, particularly in the outliers and overall range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138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Analysis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Visualization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6CBB93-D267-4B62-922E-8FDFD25844AD}"/>
              </a:ext>
            </a:extLst>
          </p:cNvPr>
          <p:cNvSpPr/>
          <p:nvPr/>
        </p:nvSpPr>
        <p:spPr>
          <a:xfrm>
            <a:off x="8853424" y="1409680"/>
            <a:ext cx="3109976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FF96025-3F0F-49B7-B6BF-45FF12BA228C}"/>
              </a:ext>
            </a:extLst>
          </p:cNvPr>
          <p:cNvSpPr txBox="1">
            <a:spLocks/>
          </p:cNvSpPr>
          <p:nvPr/>
        </p:nvSpPr>
        <p:spPr>
          <a:xfrm>
            <a:off x="6877251" y="2184697"/>
            <a:ext cx="4204081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The data shows people tend to rate movies positively, and there are patterns in which movies appeal to the same viewers.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9CF0A6-D758-4271-897B-D273F88C0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46589"/>
            <a:ext cx="6381750" cy="573405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0BF6B5B-4503-469F-A22B-F1EB3338D17B}"/>
              </a:ext>
            </a:extLst>
          </p:cNvPr>
          <p:cNvSpPr txBox="1">
            <a:spLocks/>
          </p:cNvSpPr>
          <p:nvPr/>
        </p:nvSpPr>
        <p:spPr>
          <a:xfrm>
            <a:off x="6877252" y="3858194"/>
            <a:ext cx="4204081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/>
              <a:t>Most movies get good ratings (around 3-4 out of 5)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Popular and obscure movies are rated similarly overall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524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1034</Words>
  <Application>Microsoft Office PowerPoint</Application>
  <PresentationFormat>Widescreen</PresentationFormat>
  <Paragraphs>142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Segoe UI Light</vt:lpstr>
      <vt:lpstr>Office Theme</vt:lpstr>
      <vt:lpstr>Movie Recommender Delivering personalized content to increase user engagement and retention</vt:lpstr>
      <vt:lpstr>Project analysis slide 2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Questions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2025-04-20T06:21:50Z</dcterms:created>
  <dcterms:modified xsi:type="dcterms:W3CDTF">2025-04-20T08:52:30Z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